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5" r:id="rId5"/>
    <p:sldId id="268" r:id="rId6"/>
    <p:sldId id="271" r:id="rId7"/>
    <p:sldId id="26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2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0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527"/>
            <a:ext cx="10018713" cy="4039673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8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smtClean="0"/>
              <a:t>Adapter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Adaptateur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L’intermédiaire entre la liste et la vue est géré par un </a:t>
            </a:r>
            <a:r>
              <a:rPr lang="fr-FR" dirty="0" smtClean="0"/>
              <a:t>adaptateur.</a:t>
            </a:r>
          </a:p>
          <a:p>
            <a:pPr algn="just"/>
            <a:r>
              <a:rPr lang="fr-FR" dirty="0" smtClean="0"/>
              <a:t>C’est un objet </a:t>
            </a:r>
            <a:r>
              <a:rPr lang="fr-FR" dirty="0"/>
              <a:t>qui sait comment </a:t>
            </a:r>
            <a:r>
              <a:rPr lang="fr-FR" dirty="0" err="1"/>
              <a:t>aﬃcher</a:t>
            </a:r>
            <a:r>
              <a:rPr lang="fr-FR" dirty="0"/>
              <a:t> un item dans le </a:t>
            </a:r>
            <a:r>
              <a:rPr lang="fr-FR" dirty="0" err="1"/>
              <a:t>ListView</a:t>
            </a:r>
            <a:r>
              <a:rPr lang="fr-FR" dirty="0"/>
              <a:t>.</a:t>
            </a:r>
            <a:endParaRPr lang="en-GB" dirty="0"/>
          </a:p>
          <a:p>
            <a:endParaRPr lang="fr-FR" dirty="0"/>
          </a:p>
        </p:txBody>
      </p:sp>
      <p:pic>
        <p:nvPicPr>
          <p:cNvPr id="1026" name="Picture 2" descr="android-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4" y="3118303"/>
            <a:ext cx="8400596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</a:t>
            </a:r>
            <a:r>
              <a:rPr lang="fr-FR" dirty="0"/>
              <a:t>d’un </a:t>
            </a:r>
            <a:r>
              <a:rPr lang="fr-FR" dirty="0" err="1" smtClean="0"/>
              <a:t>ArrayAdapter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 smtClean="0"/>
              <a:t>Pour détailler les étapes de création d’un </a:t>
            </a:r>
            <a:r>
              <a:rPr lang="fr-FR" dirty="0" err="1" smtClean="0"/>
              <a:t>CustomAdapter</a:t>
            </a:r>
            <a:r>
              <a:rPr lang="fr-FR" dirty="0" smtClean="0"/>
              <a:t>, On va essayer de voir la réalisation de la </a:t>
            </a:r>
            <a:r>
              <a:rPr lang="fr-FR" dirty="0" err="1" smtClean="0"/>
              <a:t>ListView</a:t>
            </a:r>
            <a:r>
              <a:rPr lang="fr-FR" dirty="0" smtClean="0"/>
              <a:t> suivante </a:t>
            </a:r>
            <a:r>
              <a:rPr lang="en-US" dirty="0" smtClean="0"/>
              <a:t>: </a:t>
            </a:r>
            <a:endParaRPr lang="en-GB" dirty="0"/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44698" t="16966" r="31150" b="6825"/>
          <a:stretch/>
        </p:blipFill>
        <p:spPr bwMode="auto">
          <a:xfrm>
            <a:off x="4290332" y="2573383"/>
            <a:ext cx="3273062" cy="4284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08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3600" b="1" dirty="0" smtClean="0"/>
              <a:t>Etape 1 : Création </a:t>
            </a:r>
            <a:r>
              <a:rPr lang="fr-FR" sz="3600" b="1" dirty="0"/>
              <a:t>d’une classe </a:t>
            </a:r>
            <a:r>
              <a:rPr lang="fr-FR" sz="3600" b="1" dirty="0" smtClean="0"/>
              <a:t>modèle </a:t>
            </a:r>
            <a:endParaRPr lang="fr-FR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4663" y="1745684"/>
            <a:ext cx="9614263" cy="46166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en-US" altLang="en-US" sz="21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 getters and setters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/>
            <a:r>
              <a:rPr lang="fr-FR" sz="3200" b="1" dirty="0"/>
              <a:t>Etape 2 : Création d’un </a:t>
            </a:r>
            <a:r>
              <a:rPr lang="fr-FR" sz="3200" b="1" dirty="0" err="1"/>
              <a:t>layout</a:t>
            </a:r>
            <a:r>
              <a:rPr lang="fr-FR" sz="3200" b="1" dirty="0"/>
              <a:t> modèle de chaque </a:t>
            </a:r>
            <a:r>
              <a:rPr lang="fr-FR" sz="3200" b="1" dirty="0" smtClean="0"/>
              <a:t>Item</a:t>
            </a:r>
            <a:endParaRPr lang="fr-FR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46813" y="1530471"/>
            <a:ext cx="10293708" cy="50167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"horizontal"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"#000"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1035"/>
            <a:ext cx="10018713" cy="898301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2800" b="1" dirty="0"/>
              <a:t>Etape </a:t>
            </a:r>
            <a:r>
              <a:rPr lang="fr-FR" sz="2800" b="1" dirty="0" smtClean="0"/>
              <a:t>3 </a:t>
            </a:r>
            <a:r>
              <a:rPr lang="fr-FR" sz="2800" b="1" dirty="0"/>
              <a:t>: Créer un objet de </a:t>
            </a:r>
            <a:r>
              <a:rPr lang="fr-FR" sz="2800" b="1" dirty="0" err="1" smtClean="0"/>
              <a:t>SimpleAdapter</a:t>
            </a:r>
            <a:r>
              <a:rPr lang="fr-FR" sz="2800" b="1" dirty="0" smtClean="0"/>
              <a:t> </a:t>
            </a:r>
            <a:r>
              <a:rPr lang="fr-FR" sz="2800" b="1" dirty="0"/>
              <a:t>et l’assigner au </a:t>
            </a:r>
            <a:r>
              <a:rPr lang="fr-FR" sz="2800" b="1" dirty="0" err="1" smtClean="0"/>
              <a:t>ListView</a:t>
            </a:r>
            <a:endParaRPr lang="fr-FR" sz="2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6868" y="810190"/>
            <a:ext cx="11173596" cy="59093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&lt;Pays&gt;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Pays(R.drawable.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maroc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Maroc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Pays(R.drawable.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France"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Pays(R.drawable.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tunisie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Tunisie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ArrayList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HashMap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&lt;String, Object&gt;&gt;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list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= </a:t>
            </a:r>
            <a:r>
              <a:rPr lang="fr-FR" altLang="fr-FR" sz="18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ArrayList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&lt;&gt;();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/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80"/>
                </a:solidFill>
                <a:latin typeface="JetBrains Mono"/>
              </a:rPr>
              <a:t>for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(Country c : </a:t>
            </a:r>
            <a:r>
              <a:rPr lang="fr-FR" altLang="fr-FR" sz="1800" b="1" dirty="0">
                <a:solidFill>
                  <a:srgbClr val="660E7A"/>
                </a:solidFill>
                <a:latin typeface="JetBrains Mono"/>
              </a:rPr>
              <a:t>countries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){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HashMap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&lt;String, Object&gt; v = </a:t>
            </a:r>
            <a:r>
              <a:rPr lang="fr-FR" altLang="fr-FR" sz="18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HashMap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&lt;&gt;();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v.put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 err="1">
                <a:solidFill>
                  <a:srgbClr val="008000"/>
                </a:solidFill>
                <a:latin typeface="JetBrains Mono"/>
              </a:rPr>
              <a:t>CountryImage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c.getImage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());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v.put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 err="1">
                <a:solidFill>
                  <a:srgbClr val="008000"/>
                </a:solidFill>
                <a:latin typeface="JetBrains Mono"/>
              </a:rPr>
              <a:t>CountryName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c.getNom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());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 smtClean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list.add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(v);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}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/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String[]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from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= {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 err="1">
                <a:solidFill>
                  <a:srgbClr val="008000"/>
                </a:solidFill>
                <a:latin typeface="JetBrains Mono"/>
              </a:rPr>
              <a:t>CountryImage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 err="1">
                <a:solidFill>
                  <a:srgbClr val="008000"/>
                </a:solidFill>
                <a:latin typeface="JetBrains Mono"/>
              </a:rPr>
              <a:t>CountryName</a:t>
            </a:r>
            <a:r>
              <a:rPr lang="fr-FR" altLang="fr-FR" sz="18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};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[] to = {</a:t>
            </a:r>
            <a:r>
              <a:rPr lang="fr-FR" altLang="fr-FR" sz="1800" b="1" dirty="0" smtClean="0">
                <a:solidFill>
                  <a:srgbClr val="000000"/>
                </a:solidFill>
                <a:latin typeface="JetBrains Mono"/>
              </a:rPr>
              <a:t>R.id.</a:t>
            </a:r>
            <a:r>
              <a:rPr lang="fr-FR" altLang="fr-FR" sz="1800" b="1" i="1" dirty="0" smtClean="0">
                <a:solidFill>
                  <a:srgbClr val="660E7A"/>
                </a:solidFill>
                <a:latin typeface="JetBrains Mono"/>
              </a:rPr>
              <a:t>im</a:t>
            </a:r>
            <a:r>
              <a:rPr lang="fr-FR" altLang="fr-FR" sz="1800" b="1" dirty="0" smtClean="0">
                <a:solidFill>
                  <a:srgbClr val="000000"/>
                </a:solidFill>
                <a:latin typeface="JetBrains Mono"/>
              </a:rPr>
              <a:t>, 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R.id.</a:t>
            </a:r>
            <a:r>
              <a:rPr lang="fr-FR" altLang="fr-FR" sz="1800" b="1" i="1" dirty="0">
                <a:solidFill>
                  <a:srgbClr val="660E7A"/>
                </a:solidFill>
                <a:latin typeface="JetBrains Mono"/>
              </a:rPr>
              <a:t>txt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};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/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SimpleAdapter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 s = </a:t>
            </a:r>
            <a:r>
              <a:rPr lang="fr-FR" altLang="fr-FR" sz="18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SimpleAdapter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fr-FR" altLang="fr-FR" sz="1800" b="1" dirty="0" err="1">
                <a:solidFill>
                  <a:srgbClr val="000080"/>
                </a:solidFill>
                <a:latin typeface="JetBrains Mono"/>
              </a:rPr>
              <a:t>this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,list,R.layout.</a:t>
            </a:r>
            <a:r>
              <a:rPr lang="fr-FR" altLang="fr-FR" sz="1800" b="1" i="1" dirty="0" err="1">
                <a:solidFill>
                  <a:srgbClr val="660E7A"/>
                </a:solidFill>
                <a:latin typeface="JetBrains Mono"/>
              </a:rPr>
              <a:t>layout_item</a:t>
            </a:r>
            <a:r>
              <a:rPr lang="fr-FR" altLang="fr-FR" sz="1800" b="1" dirty="0" err="1">
                <a:solidFill>
                  <a:srgbClr val="000000"/>
                </a:solidFill>
                <a:latin typeface="JetBrains Mono"/>
              </a:rPr>
              <a:t>,from,to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fr-FR" altLang="fr-FR" sz="1800" b="1" dirty="0">
                <a:solidFill>
                  <a:srgbClr val="000000"/>
                </a:solidFill>
                <a:latin typeface="JetBrains Mono"/>
              </a:rPr>
            </a:br>
            <a:r>
              <a:rPr lang="fr-FR" altLang="fr-FR" sz="1800" b="1" dirty="0" err="1" smtClean="0">
                <a:solidFill>
                  <a:srgbClr val="660E7A"/>
                </a:solidFill>
                <a:latin typeface="JetBrains Mono"/>
              </a:rPr>
              <a:t>sp</a:t>
            </a:r>
            <a:r>
              <a:rPr lang="fr-FR" altLang="fr-FR" sz="1800" b="1" dirty="0" err="1" smtClean="0">
                <a:solidFill>
                  <a:srgbClr val="000000"/>
                </a:solidFill>
                <a:latin typeface="JetBrains Mono"/>
              </a:rPr>
              <a:t>.setAdapter</a:t>
            </a:r>
            <a:r>
              <a:rPr lang="fr-FR" altLang="fr-FR" sz="1800" b="1" dirty="0" smtClean="0">
                <a:solidFill>
                  <a:srgbClr val="000000"/>
                </a:solidFill>
                <a:latin typeface="JetBrains Mono"/>
              </a:rPr>
              <a:t>(s</a:t>
            </a:r>
            <a:r>
              <a:rPr lang="fr-FR" altLang="fr-FR" sz="1800" b="1" dirty="0">
                <a:solidFill>
                  <a:srgbClr val="000000"/>
                </a:solidFill>
                <a:latin typeface="JetBrains Mono"/>
              </a:rPr>
              <a:t>);</a:t>
            </a:r>
            <a:endParaRPr lang="fr-FR" altLang="fr-FR" sz="4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fr-FR" dirty="0"/>
              <a:t>Créer une application sous </a:t>
            </a:r>
            <a:r>
              <a:rPr lang="fr-FR" dirty="0" err="1"/>
              <a:t>android</a:t>
            </a:r>
            <a:r>
              <a:rPr lang="fr-FR" dirty="0"/>
              <a:t> studio. </a:t>
            </a:r>
            <a:endParaRPr lang="en-GB" dirty="0"/>
          </a:p>
          <a:p>
            <a:pPr lvl="0"/>
            <a:r>
              <a:rPr lang="fr-FR" dirty="0"/>
              <a:t>Ajouter la classe contact qui contient les informations suivantes : </a:t>
            </a:r>
            <a:endParaRPr lang="en-GB" dirty="0"/>
          </a:p>
          <a:p>
            <a:pPr lvl="1"/>
            <a:r>
              <a:rPr lang="fr-FR" dirty="0"/>
              <a:t>Image (</a:t>
            </a:r>
            <a:r>
              <a:rPr lang="fr-FR" dirty="0" err="1"/>
              <a:t>int</a:t>
            </a:r>
            <a:r>
              <a:rPr lang="fr-FR" dirty="0"/>
              <a:t>)</a:t>
            </a:r>
            <a:endParaRPr lang="en-GB" dirty="0"/>
          </a:p>
          <a:p>
            <a:pPr lvl="1"/>
            <a:r>
              <a:rPr lang="fr-FR" dirty="0"/>
              <a:t>Nom </a:t>
            </a:r>
            <a:endParaRPr lang="en-GB" dirty="0"/>
          </a:p>
          <a:p>
            <a:pPr lvl="1"/>
            <a:r>
              <a:rPr lang="fr-FR" dirty="0"/>
              <a:t>Prénom </a:t>
            </a:r>
            <a:endParaRPr lang="en-GB" dirty="0"/>
          </a:p>
          <a:p>
            <a:pPr lvl="1"/>
            <a:r>
              <a:rPr lang="fr-FR" dirty="0"/>
              <a:t>Email</a:t>
            </a:r>
            <a:endParaRPr lang="en-GB" dirty="0"/>
          </a:p>
          <a:p>
            <a:pPr lvl="1"/>
            <a:r>
              <a:rPr lang="fr-FR" dirty="0" smtClean="0"/>
              <a:t>Tel</a:t>
            </a:r>
            <a:endParaRPr lang="en-GB" dirty="0"/>
          </a:p>
          <a:p>
            <a:pPr lvl="0"/>
            <a:r>
              <a:rPr lang="fr-FR" dirty="0" smtClean="0"/>
              <a:t>Créer </a:t>
            </a:r>
            <a:r>
              <a:rPr lang="fr-FR" dirty="0"/>
              <a:t>une activité qui va permettre d’afficher une liste des contacts. Les informations à afficher dans chaque item sont : </a:t>
            </a:r>
            <a:endParaRPr lang="en-GB" dirty="0"/>
          </a:p>
          <a:p>
            <a:pPr lvl="1"/>
            <a:r>
              <a:rPr lang="fr-FR" dirty="0"/>
              <a:t>Image </a:t>
            </a:r>
            <a:endParaRPr lang="en-GB" dirty="0"/>
          </a:p>
          <a:p>
            <a:pPr lvl="1"/>
            <a:r>
              <a:rPr lang="fr-FR" dirty="0"/>
              <a:t>Nom </a:t>
            </a:r>
            <a:endParaRPr lang="en-GB" dirty="0"/>
          </a:p>
          <a:p>
            <a:pPr lvl="1"/>
            <a:r>
              <a:rPr lang="fr-FR" dirty="0"/>
              <a:t>Prénom</a:t>
            </a:r>
            <a:endParaRPr lang="en-GB" dirty="0"/>
          </a:p>
          <a:p>
            <a:pPr lvl="0"/>
            <a:r>
              <a:rPr lang="fr-FR" dirty="0"/>
              <a:t>La clique sur un item permet d’ouvrir une autre activité pour afficher tous les informations du contact. 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31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3639</TotalTime>
  <Words>122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JetBrains Mono</vt:lpstr>
      <vt:lpstr>Parallaxe</vt:lpstr>
      <vt:lpstr>Simple Adapter</vt:lpstr>
      <vt:lpstr>Rappel Adaptateur</vt:lpstr>
      <vt:lpstr>Utilisation d’un ArrayAdapter</vt:lpstr>
      <vt:lpstr>Etape 1 : Création d’une classe modèle </vt:lpstr>
      <vt:lpstr>Etape 2 : Création d’un layout modèle de chaque Item</vt:lpstr>
      <vt:lpstr>Etape 3 : Créer un objet de SimpleAdapter et l’assigner au ListView</vt:lpstr>
      <vt:lpstr>Exercices d’application</vt:lpstr>
      <vt:lpstr>Exercice d’application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48</cp:revision>
  <dcterms:created xsi:type="dcterms:W3CDTF">2018-09-22T23:44:31Z</dcterms:created>
  <dcterms:modified xsi:type="dcterms:W3CDTF">2022-04-13T18:30:41Z</dcterms:modified>
</cp:coreProperties>
</file>