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99" r:id="rId4"/>
    <p:sldId id="300" r:id="rId5"/>
    <p:sldId id="301" r:id="rId6"/>
    <p:sldId id="258" r:id="rId7"/>
    <p:sldId id="281" r:id="rId8"/>
    <p:sldId id="282" r:id="rId9"/>
    <p:sldId id="283" r:id="rId10"/>
    <p:sldId id="284" r:id="rId11"/>
    <p:sldId id="285" r:id="rId12"/>
    <p:sldId id="286" r:id="rId13"/>
    <p:sldId id="287" r:id="rId14"/>
    <p:sldId id="292" r:id="rId15"/>
    <p:sldId id="293" r:id="rId16"/>
    <p:sldId id="294" r:id="rId17"/>
    <p:sldId id="295" r:id="rId18"/>
    <p:sldId id="261" r:id="rId19"/>
    <p:sldId id="262" r:id="rId20"/>
    <p:sldId id="291" r:id="rId21"/>
    <p:sldId id="263" r:id="rId22"/>
    <p:sldId id="273" r:id="rId23"/>
    <p:sldId id="288" r:id="rId24"/>
    <p:sldId id="289" r:id="rId25"/>
    <p:sldId id="290" r:id="rId26"/>
    <p:sldId id="265" r:id="rId27"/>
    <p:sldId id="266" r:id="rId28"/>
    <p:sldId id="267" r:id="rId29"/>
    <p:sldId id="296" r:id="rId30"/>
    <p:sldId id="297" r:id="rId31"/>
    <p:sldId id="279" r:id="rId32"/>
    <p:sldId id="280" r:id="rId33"/>
    <p:sldId id="298" r:id="rId34"/>
    <p:sldId id="268" r:id="rId35"/>
    <p:sldId id="270" r:id="rId36"/>
    <p:sldId id="275" r:id="rId37"/>
    <p:sldId id="276" r:id="rId38"/>
    <p:sldId id="277" r:id="rId39"/>
    <p:sldId id="278" r:id="rId40"/>
    <p:sldId id="269" r:id="rId41"/>
    <p:sldId id="2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D5295EE8-D4E5-4ED7-AFF1-FC9311DF87DA}" type="datetimeFigureOut">
              <a:rPr lang="fr-FR" smtClean="0"/>
              <a:t>30/03/2022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CA3C7A-3417-48B2-B14A-1D06E54F7F9A}"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54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5295EE8-D4E5-4ED7-AFF1-FC9311DF87DA}" type="datetimeFigureOut">
              <a:rPr lang="fr-FR" smtClean="0"/>
              <a:t>30/03/2022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CA3C7A-3417-48B2-B14A-1D06E54F7F9A}" type="slidenum">
              <a:rPr lang="fr-FR" smtClean="0"/>
              <a:t>‹N°›</a:t>
            </a:fld>
            <a:endParaRPr lang="fr-FR"/>
          </a:p>
        </p:txBody>
      </p:sp>
    </p:spTree>
    <p:extLst>
      <p:ext uri="{BB962C8B-B14F-4D97-AF65-F5344CB8AC3E}">
        <p14:creationId xmlns:p14="http://schemas.microsoft.com/office/powerpoint/2010/main" val="346043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5295EE8-D4E5-4ED7-AFF1-FC9311DF87DA}" type="datetimeFigureOut">
              <a:rPr lang="fr-FR" smtClean="0"/>
              <a:t>30/03/2022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CA3C7A-3417-48B2-B14A-1D06E54F7F9A}" type="slidenum">
              <a:rPr lang="fr-FR" smtClean="0"/>
              <a:t>‹N°›</a:t>
            </a:fld>
            <a:endParaRPr lang="fr-FR"/>
          </a:p>
        </p:txBody>
      </p:sp>
    </p:spTree>
    <p:extLst>
      <p:ext uri="{BB962C8B-B14F-4D97-AF65-F5344CB8AC3E}">
        <p14:creationId xmlns:p14="http://schemas.microsoft.com/office/powerpoint/2010/main" val="97871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79294" y="286603"/>
            <a:ext cx="11833412" cy="1450757"/>
          </a:xfrm>
          <a:ln w="12700" cap="rnd">
            <a:solidFill>
              <a:schemeClr val="accent1">
                <a:lumMod val="20000"/>
                <a:lumOff val="80000"/>
              </a:schemeClr>
            </a:solidFill>
          </a:ln>
        </p:spPr>
        <p:txBody>
          <a:bodyPr anchor="ctr">
            <a:normAutofit/>
          </a:bodyPr>
          <a:lstStyle>
            <a:lvl1pPr marL="0" algn="ctr">
              <a:defRPr sz="5400" b="1"/>
            </a:lvl1pPr>
          </a:lstStyle>
          <a:p>
            <a:r>
              <a:rPr lang="fr-FR" dirty="0" smtClean="0"/>
              <a:t>Modifiez le style du titre</a:t>
            </a:r>
            <a:endParaRPr lang="en-US" dirty="0"/>
          </a:p>
        </p:txBody>
      </p:sp>
      <p:sp>
        <p:nvSpPr>
          <p:cNvPr id="3" name="Content Placeholder 2"/>
          <p:cNvSpPr>
            <a:spLocks noGrp="1"/>
          </p:cNvSpPr>
          <p:nvPr>
            <p:ph idx="1"/>
          </p:nvPr>
        </p:nvSpPr>
        <p:spPr>
          <a:xfrm>
            <a:off x="215153" y="1845734"/>
            <a:ext cx="11833412" cy="4478866"/>
          </a:xfrm>
        </p:spPr>
        <p:txBody>
          <a:bodyPr>
            <a:normAutofit/>
          </a:bodyPr>
          <a:lstStyle>
            <a:lvl1pPr algn="just">
              <a:defRPr sz="2400"/>
            </a:lvl1pPr>
            <a:lvl2pPr algn="just">
              <a:defRPr sz="2400"/>
            </a:lvl2pPr>
            <a:lvl3pPr algn="just">
              <a:defRPr sz="2400"/>
            </a:lvl3pPr>
            <a:lvl4pPr algn="just">
              <a:defRPr sz="2400"/>
            </a:lvl4pPr>
            <a:lvl5pPr algn="just">
              <a:defRPr sz="2400"/>
            </a:lvl5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10"/>
          </p:nvPr>
        </p:nvSpPr>
        <p:spPr/>
        <p:txBody>
          <a:bodyPr/>
          <a:lstStyle/>
          <a:p>
            <a:fld id="{D5295EE8-D4E5-4ED7-AFF1-FC9311DF87DA}" type="datetimeFigureOut">
              <a:rPr lang="fr-FR" smtClean="0"/>
              <a:t>30/03/2022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CA3C7A-3417-48B2-B14A-1D06E54F7F9A}" type="slidenum">
              <a:rPr lang="fr-FR" smtClean="0"/>
              <a:t>‹N°›</a:t>
            </a:fld>
            <a:endParaRPr lang="fr-FR"/>
          </a:p>
        </p:txBody>
      </p:sp>
    </p:spTree>
    <p:extLst>
      <p:ext uri="{BB962C8B-B14F-4D97-AF65-F5344CB8AC3E}">
        <p14:creationId xmlns:p14="http://schemas.microsoft.com/office/powerpoint/2010/main" val="50572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5295EE8-D4E5-4ED7-AFF1-FC9311DF87DA}" type="datetimeFigureOut">
              <a:rPr lang="fr-FR" smtClean="0"/>
              <a:t>30/03/2022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CA3C7A-3417-48B2-B14A-1D06E54F7F9A}"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24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295EE8-D4E5-4ED7-AFF1-FC9311DF87DA}" type="datetimeFigureOut">
              <a:rPr lang="fr-FR" smtClean="0"/>
              <a:t>30/03/2022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CA3C7A-3417-48B2-B14A-1D06E54F7F9A}" type="slidenum">
              <a:rPr lang="fr-FR" smtClean="0"/>
              <a:t>‹N°›</a:t>
            </a:fld>
            <a:endParaRPr lang="fr-FR"/>
          </a:p>
        </p:txBody>
      </p:sp>
    </p:spTree>
    <p:extLst>
      <p:ext uri="{BB962C8B-B14F-4D97-AF65-F5344CB8AC3E}">
        <p14:creationId xmlns:p14="http://schemas.microsoft.com/office/powerpoint/2010/main" val="133992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5295EE8-D4E5-4ED7-AFF1-FC9311DF87DA}" type="datetimeFigureOut">
              <a:rPr lang="fr-FR" smtClean="0"/>
              <a:t>30/03/2022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6CA3C7A-3417-48B2-B14A-1D06E54F7F9A}" type="slidenum">
              <a:rPr lang="fr-FR" smtClean="0"/>
              <a:t>‹N°›</a:t>
            </a:fld>
            <a:endParaRPr lang="fr-FR"/>
          </a:p>
        </p:txBody>
      </p:sp>
    </p:spTree>
    <p:extLst>
      <p:ext uri="{BB962C8B-B14F-4D97-AF65-F5344CB8AC3E}">
        <p14:creationId xmlns:p14="http://schemas.microsoft.com/office/powerpoint/2010/main" val="227054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5295EE8-D4E5-4ED7-AFF1-FC9311DF87DA}" type="datetimeFigureOut">
              <a:rPr lang="fr-FR" smtClean="0"/>
              <a:t>30/03/2022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6CA3C7A-3417-48B2-B14A-1D06E54F7F9A}" type="slidenum">
              <a:rPr lang="fr-FR" smtClean="0"/>
              <a:t>‹N°›</a:t>
            </a:fld>
            <a:endParaRPr lang="fr-FR"/>
          </a:p>
        </p:txBody>
      </p:sp>
    </p:spTree>
    <p:extLst>
      <p:ext uri="{BB962C8B-B14F-4D97-AF65-F5344CB8AC3E}">
        <p14:creationId xmlns:p14="http://schemas.microsoft.com/office/powerpoint/2010/main" val="395800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295EE8-D4E5-4ED7-AFF1-FC9311DF87DA}" type="datetimeFigureOut">
              <a:rPr lang="fr-FR" smtClean="0"/>
              <a:t>30/03/2022</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06CA3C7A-3417-48B2-B14A-1D06E54F7F9A}" type="slidenum">
              <a:rPr lang="fr-FR" smtClean="0"/>
              <a:t>‹N°›</a:t>
            </a:fld>
            <a:endParaRPr lang="fr-FR"/>
          </a:p>
        </p:txBody>
      </p:sp>
    </p:spTree>
    <p:extLst>
      <p:ext uri="{BB962C8B-B14F-4D97-AF65-F5344CB8AC3E}">
        <p14:creationId xmlns:p14="http://schemas.microsoft.com/office/powerpoint/2010/main" val="76125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295EE8-D4E5-4ED7-AFF1-FC9311DF87DA}" type="datetimeFigureOut">
              <a:rPr lang="fr-FR" smtClean="0"/>
              <a:t>30/03/2022</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CA3C7A-3417-48B2-B14A-1D06E54F7F9A}" type="slidenum">
              <a:rPr lang="fr-FR" smtClean="0"/>
              <a:t>‹N°›</a:t>
            </a:fld>
            <a:endParaRPr lang="fr-FR"/>
          </a:p>
        </p:txBody>
      </p:sp>
    </p:spTree>
    <p:extLst>
      <p:ext uri="{BB962C8B-B14F-4D97-AF65-F5344CB8AC3E}">
        <p14:creationId xmlns:p14="http://schemas.microsoft.com/office/powerpoint/2010/main" val="388853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5295EE8-D4E5-4ED7-AFF1-FC9311DF87DA}" type="datetimeFigureOut">
              <a:rPr lang="fr-FR" smtClean="0"/>
              <a:t>30/03/2022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CA3C7A-3417-48B2-B14A-1D06E54F7F9A}" type="slidenum">
              <a:rPr lang="fr-FR" smtClean="0"/>
              <a:t>‹N°›</a:t>
            </a:fld>
            <a:endParaRPr lang="fr-FR"/>
          </a:p>
        </p:txBody>
      </p:sp>
    </p:spTree>
    <p:extLst>
      <p:ext uri="{BB962C8B-B14F-4D97-AF65-F5344CB8AC3E}">
        <p14:creationId xmlns:p14="http://schemas.microsoft.com/office/powerpoint/2010/main" val="24455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5295EE8-D4E5-4ED7-AFF1-FC9311DF87DA}" type="datetimeFigureOut">
              <a:rPr lang="fr-FR" smtClean="0"/>
              <a:t>30/03/2022</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CA3C7A-3417-48B2-B14A-1D06E54F7F9A}"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240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Ressources en Android</a:t>
            </a:r>
            <a:endParaRPr lang="fr-FR" dirty="0"/>
          </a:p>
        </p:txBody>
      </p:sp>
      <p:sp>
        <p:nvSpPr>
          <p:cNvPr id="3" name="Sous-titre 2"/>
          <p:cNvSpPr>
            <a:spLocks noGrp="1"/>
          </p:cNvSpPr>
          <p:nvPr>
            <p:ph type="subTitle"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413562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Utiliser une chaine(vues)</a:t>
            </a:r>
            <a:endParaRPr lang="fr-FR" dirty="0"/>
          </a:p>
        </p:txBody>
      </p:sp>
      <p:sp>
        <p:nvSpPr>
          <p:cNvPr id="3" name="Espace réservé du contenu 2"/>
          <p:cNvSpPr>
            <a:spLocks noGrp="1"/>
          </p:cNvSpPr>
          <p:nvPr>
            <p:ph idx="1"/>
          </p:nvPr>
        </p:nvSpPr>
        <p:spPr/>
        <p:txBody>
          <a:bodyPr>
            <a:normAutofit/>
          </a:bodyPr>
          <a:lstStyle/>
          <a:p>
            <a:r>
              <a:rPr lang="fr-FR" sz="2400" dirty="0" smtClean="0"/>
              <a:t>Voici un exemple d’utilisation d’une chaine dans un fichier de mise en page : </a:t>
            </a:r>
          </a:p>
          <a:p>
            <a:endParaRPr lang="fr-FR" sz="2400" dirty="0"/>
          </a:p>
        </p:txBody>
      </p:sp>
      <p:sp>
        <p:nvSpPr>
          <p:cNvPr id="4" name="Rectangle 1"/>
          <p:cNvSpPr>
            <a:spLocks noChangeArrowheads="1"/>
          </p:cNvSpPr>
          <p:nvPr/>
        </p:nvSpPr>
        <p:spPr bwMode="auto">
          <a:xfrm>
            <a:off x="179294" y="2475182"/>
            <a:ext cx="11833412" cy="1323439"/>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smtClean="0">
                <a:ln>
                  <a:noFill/>
                </a:ln>
                <a:solidFill>
                  <a:srgbClr val="000000"/>
                </a:solidFill>
                <a:effectLst/>
                <a:latin typeface="JetBrains Mono"/>
              </a:rPr>
              <a:t>&lt;</a:t>
            </a:r>
            <a:r>
              <a:rPr kumimoji="0" lang="fr-FR" altLang="fr-FR" sz="2000" b="1" i="0" u="none" strike="noStrike" cap="none" normalizeH="0" baseline="0" smtClean="0">
                <a:ln>
                  <a:noFill/>
                </a:ln>
                <a:solidFill>
                  <a:srgbClr val="000080"/>
                </a:solidFill>
                <a:effectLst/>
                <a:latin typeface="JetBrains Mono"/>
              </a:rPr>
              <a:t>TextView</a:t>
            </a:r>
            <a:br>
              <a:rPr kumimoji="0" lang="fr-FR" altLang="fr-FR" sz="2000" b="1" i="0" u="none" strike="noStrike" cap="none" normalizeH="0" baseline="0" smtClean="0">
                <a:ln>
                  <a:noFill/>
                </a:ln>
                <a:solidFill>
                  <a:srgbClr val="000080"/>
                </a:solidFill>
                <a:effectLst/>
                <a:latin typeface="JetBrains Mono"/>
              </a:rPr>
            </a:br>
            <a:r>
              <a:rPr kumimoji="0" lang="fr-FR" altLang="fr-FR" sz="2000" b="1" i="0" u="none" strike="noStrike" cap="none" normalizeH="0" baseline="0" smtClean="0">
                <a:ln>
                  <a:noFill/>
                </a:ln>
                <a:solidFill>
                  <a:srgbClr val="000080"/>
                </a:solidFill>
                <a:effectLst/>
                <a:latin typeface="JetBrains Mono"/>
              </a:rPr>
              <a:t>    </a:t>
            </a:r>
            <a:r>
              <a:rPr kumimoji="0" lang="fr-FR" altLang="fr-FR" sz="2000" b="1" i="0" u="none" strike="noStrike" cap="none" normalizeH="0" baseline="0" smtClean="0">
                <a:ln>
                  <a:noFill/>
                </a:ln>
                <a:solidFill>
                  <a:srgbClr val="660E7A"/>
                </a:solidFill>
                <a:effectLst/>
                <a:latin typeface="JetBrains Mono"/>
              </a:rPr>
              <a:t>android</a:t>
            </a:r>
            <a:r>
              <a:rPr kumimoji="0" lang="fr-FR" altLang="fr-FR" sz="2000" b="1" i="0" u="none" strike="noStrike" cap="none" normalizeH="0" baseline="0" smtClean="0">
                <a:ln>
                  <a:noFill/>
                </a:ln>
                <a:solidFill>
                  <a:srgbClr val="0000FF"/>
                </a:solidFill>
                <a:effectLst/>
                <a:latin typeface="JetBrains Mono"/>
              </a:rPr>
              <a:t>:layout_width</a:t>
            </a:r>
            <a:r>
              <a:rPr kumimoji="0" lang="fr-FR" altLang="fr-FR" sz="2000" b="1" i="0" u="none" strike="noStrike" cap="none" normalizeH="0" baseline="0" smtClean="0">
                <a:ln>
                  <a:noFill/>
                </a:ln>
                <a:solidFill>
                  <a:srgbClr val="008000"/>
                </a:solidFill>
                <a:effectLst/>
                <a:latin typeface="JetBrains Mono"/>
              </a:rPr>
              <a:t>="wrap_content"</a:t>
            </a:r>
            <a:br>
              <a:rPr kumimoji="0" lang="fr-FR" altLang="fr-FR" sz="2000" b="1" i="0" u="none" strike="noStrike" cap="none" normalizeH="0" baseline="0" smtClean="0">
                <a:ln>
                  <a:noFill/>
                </a:ln>
                <a:solidFill>
                  <a:srgbClr val="008000"/>
                </a:solidFill>
                <a:effectLst/>
                <a:latin typeface="JetBrains Mono"/>
              </a:rPr>
            </a:br>
            <a:r>
              <a:rPr kumimoji="0" lang="fr-FR" altLang="fr-FR" sz="2000" b="1" i="0" u="none" strike="noStrike" cap="none" normalizeH="0" baseline="0" smtClean="0">
                <a:ln>
                  <a:noFill/>
                </a:ln>
                <a:solidFill>
                  <a:srgbClr val="008000"/>
                </a:solidFill>
                <a:effectLst/>
                <a:latin typeface="JetBrains Mono"/>
              </a:rPr>
              <a:t>    </a:t>
            </a:r>
            <a:r>
              <a:rPr kumimoji="0" lang="fr-FR" altLang="fr-FR" sz="2000" b="1" i="0" u="none" strike="noStrike" cap="none" normalizeH="0" baseline="0" smtClean="0">
                <a:ln>
                  <a:noFill/>
                </a:ln>
                <a:solidFill>
                  <a:srgbClr val="660E7A"/>
                </a:solidFill>
                <a:effectLst/>
                <a:latin typeface="JetBrains Mono"/>
              </a:rPr>
              <a:t>android</a:t>
            </a:r>
            <a:r>
              <a:rPr kumimoji="0" lang="fr-FR" altLang="fr-FR" sz="2000" b="1" i="0" u="none" strike="noStrike" cap="none" normalizeH="0" baseline="0" smtClean="0">
                <a:ln>
                  <a:noFill/>
                </a:ln>
                <a:solidFill>
                  <a:srgbClr val="0000FF"/>
                </a:solidFill>
                <a:effectLst/>
                <a:latin typeface="JetBrains Mono"/>
              </a:rPr>
              <a:t>:layout_height</a:t>
            </a:r>
            <a:r>
              <a:rPr kumimoji="0" lang="fr-FR" altLang="fr-FR" sz="2000" b="1" i="0" u="none" strike="noStrike" cap="none" normalizeH="0" baseline="0" smtClean="0">
                <a:ln>
                  <a:noFill/>
                </a:ln>
                <a:solidFill>
                  <a:srgbClr val="008000"/>
                </a:solidFill>
                <a:effectLst/>
                <a:latin typeface="JetBrains Mono"/>
              </a:rPr>
              <a:t>="wrap_content"</a:t>
            </a:r>
            <a:br>
              <a:rPr kumimoji="0" lang="fr-FR" altLang="fr-FR" sz="2000" b="1" i="0" u="none" strike="noStrike" cap="none" normalizeH="0" baseline="0" smtClean="0">
                <a:ln>
                  <a:noFill/>
                </a:ln>
                <a:solidFill>
                  <a:srgbClr val="008000"/>
                </a:solidFill>
                <a:effectLst/>
                <a:latin typeface="JetBrains Mono"/>
              </a:rPr>
            </a:br>
            <a:r>
              <a:rPr kumimoji="0" lang="fr-FR" altLang="fr-FR" sz="2000" b="1" i="0" u="none" strike="noStrike" cap="none" normalizeH="0" baseline="0" smtClean="0">
                <a:ln>
                  <a:noFill/>
                </a:ln>
                <a:solidFill>
                  <a:srgbClr val="008000"/>
                </a:solidFill>
                <a:effectLst/>
                <a:latin typeface="JetBrains Mono"/>
              </a:rPr>
              <a:t>    </a:t>
            </a:r>
            <a:r>
              <a:rPr kumimoji="0" lang="fr-FR" altLang="fr-FR" sz="2000" b="1" i="0" u="none" strike="noStrike" cap="none" normalizeH="0" baseline="0" smtClean="0">
                <a:ln>
                  <a:noFill/>
                </a:ln>
                <a:solidFill>
                  <a:srgbClr val="660E7A"/>
                </a:solidFill>
                <a:effectLst/>
                <a:latin typeface="JetBrains Mono"/>
              </a:rPr>
              <a:t>android</a:t>
            </a:r>
            <a:r>
              <a:rPr kumimoji="0" lang="fr-FR" altLang="fr-FR" sz="2000" b="1" i="0" u="none" strike="noStrike" cap="none" normalizeH="0" baseline="0" smtClean="0">
                <a:ln>
                  <a:noFill/>
                </a:ln>
                <a:solidFill>
                  <a:srgbClr val="0000FF"/>
                </a:solidFill>
                <a:effectLst/>
                <a:latin typeface="JetBrains Mono"/>
              </a:rPr>
              <a:t>:text</a:t>
            </a:r>
            <a:r>
              <a:rPr kumimoji="0" lang="fr-FR" altLang="fr-FR" sz="2000" b="1" i="0" u="none" strike="noStrike" cap="none" normalizeH="0" baseline="0" smtClean="0">
                <a:ln>
                  <a:noFill/>
                </a:ln>
                <a:solidFill>
                  <a:srgbClr val="008000"/>
                </a:solidFill>
                <a:effectLst/>
                <a:latin typeface="JetBrains Mono"/>
              </a:rPr>
              <a:t>="@string/chaine"</a:t>
            </a:r>
            <a:r>
              <a:rPr kumimoji="0" lang="fr-FR" altLang="fr-FR" sz="2000" b="0" i="0" u="none" strike="noStrike" cap="none" normalizeH="0" baseline="0" smtClean="0">
                <a:ln>
                  <a:noFill/>
                </a:ln>
                <a:solidFill>
                  <a:srgbClr val="000000"/>
                </a:solidFill>
                <a:effectLst/>
                <a:latin typeface="JetBrains Mono"/>
              </a:rPr>
              <a:t>/&gt;</a:t>
            </a:r>
            <a:endParaRPr kumimoji="0" lang="fr-FR" altLang="fr-FR"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498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Utilisation d’une chaine (JAVA)</a:t>
            </a:r>
            <a:endParaRPr lang="fr-FR" dirty="0"/>
          </a:p>
        </p:txBody>
      </p:sp>
      <p:sp>
        <p:nvSpPr>
          <p:cNvPr id="4" name="Rectangle 1"/>
          <p:cNvSpPr>
            <a:spLocks noGrp="1" noChangeArrowheads="1"/>
          </p:cNvSpPr>
          <p:nvPr>
            <p:ph idx="1"/>
          </p:nvPr>
        </p:nvSpPr>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sz="2000" dirty="0" smtClean="0"/>
              <a:t>Vous pouvez également accéder aux ressources &lt;string&gt; partir de la partie Java de votre application. Voici un exemple : </a:t>
            </a:r>
          </a:p>
          <a:p>
            <a:pPr lvl="0"/>
            <a:endParaRPr lang="fr-FR" altLang="fr-FR" sz="2000" dirty="0" smtClean="0"/>
          </a:p>
        </p:txBody>
      </p:sp>
      <p:sp>
        <p:nvSpPr>
          <p:cNvPr id="7" name="Rectangle 2"/>
          <p:cNvSpPr>
            <a:spLocks noChangeArrowheads="1"/>
          </p:cNvSpPr>
          <p:nvPr/>
        </p:nvSpPr>
        <p:spPr bwMode="auto">
          <a:xfrm>
            <a:off x="215153" y="2867969"/>
            <a:ext cx="11797553" cy="46166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smtClean="0">
                <a:ln>
                  <a:noFill/>
                </a:ln>
                <a:solidFill>
                  <a:srgbClr val="000000"/>
                </a:solidFill>
                <a:effectLst/>
                <a:latin typeface="JetBrains Mono"/>
              </a:rPr>
              <a:t>String ch = getString(R.string.</a:t>
            </a:r>
            <a:r>
              <a:rPr kumimoji="0" lang="fr-FR" altLang="fr-FR" sz="2400" b="1" i="1" u="none" strike="noStrike" cap="none" normalizeH="0" baseline="0" smtClean="0">
                <a:ln>
                  <a:noFill/>
                </a:ln>
                <a:solidFill>
                  <a:srgbClr val="660E7A"/>
                </a:solidFill>
                <a:effectLst/>
                <a:latin typeface="JetBrains Mono"/>
              </a:rPr>
              <a:t>chaine</a:t>
            </a:r>
            <a:r>
              <a:rPr kumimoji="0" lang="fr-FR" altLang="fr-FR" sz="2400" b="0" i="0" u="none" strike="noStrike" cap="none" normalizeH="0" baseline="0" smtClean="0">
                <a:ln>
                  <a:noFill/>
                </a:ln>
                <a:solidFill>
                  <a:srgbClr val="000000"/>
                </a:solidFill>
                <a:effectLst/>
                <a:latin typeface="JetBrains Mono"/>
              </a:rPr>
              <a:t>);</a:t>
            </a:r>
            <a:endParaRPr kumimoji="0" lang="fr-FR" altLang="fr-FR" sz="4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13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Définir un tableau de </a:t>
            </a:r>
            <a:r>
              <a:rPr lang="fr-FR" dirty="0" smtClean="0"/>
              <a:t>chaînes</a:t>
            </a:r>
            <a:endParaRPr lang="fr-FR" dirty="0"/>
          </a:p>
        </p:txBody>
      </p:sp>
      <p:sp>
        <p:nvSpPr>
          <p:cNvPr id="3" name="Espace réservé du contenu 2"/>
          <p:cNvSpPr>
            <a:spLocks noGrp="1"/>
          </p:cNvSpPr>
          <p:nvPr>
            <p:ph idx="1"/>
          </p:nvPr>
        </p:nvSpPr>
        <p:spPr/>
        <p:txBody>
          <a:bodyPr/>
          <a:lstStyle/>
          <a:p>
            <a:r>
              <a:rPr lang="fr-FR" dirty="0"/>
              <a:t>Pour définir un tableau de chaînes, écrivez dans un fichier de </a:t>
            </a:r>
            <a:r>
              <a:rPr lang="fr-FR" dirty="0" smtClean="0"/>
              <a:t>ressources : </a:t>
            </a:r>
          </a:p>
          <a:p>
            <a:endParaRPr lang="fr-FR" dirty="0"/>
          </a:p>
          <a:p>
            <a:endParaRPr lang="fr-FR" dirty="0" smtClean="0"/>
          </a:p>
          <a:p>
            <a:endParaRPr lang="fr-FR" dirty="0"/>
          </a:p>
          <a:p>
            <a:r>
              <a:rPr lang="fr-FR" b="1" dirty="0" smtClean="0"/>
              <a:t>Exemple : </a:t>
            </a:r>
          </a:p>
        </p:txBody>
      </p:sp>
      <p:sp>
        <p:nvSpPr>
          <p:cNvPr id="4" name="Rectangle 1"/>
          <p:cNvSpPr>
            <a:spLocks noChangeArrowheads="1"/>
          </p:cNvSpPr>
          <p:nvPr/>
        </p:nvSpPr>
        <p:spPr bwMode="auto">
          <a:xfrm>
            <a:off x="179294" y="2311562"/>
            <a:ext cx="11797554" cy="1523494"/>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212529"/>
                </a:solidFill>
                <a:effectLst/>
                <a:latin typeface="Arial Unicode MS"/>
              </a:rPr>
              <a:t>&lt;string-</a:t>
            </a:r>
            <a:r>
              <a:rPr kumimoji="0" lang="fr-FR" altLang="fr-FR" b="0" i="0" u="none" strike="noStrike" cap="none" normalizeH="0" baseline="0" dirty="0" err="1" smtClean="0">
                <a:ln>
                  <a:noFill/>
                </a:ln>
                <a:solidFill>
                  <a:srgbClr val="212529"/>
                </a:solidFill>
                <a:effectLst/>
                <a:latin typeface="Arial Unicode MS"/>
              </a:rPr>
              <a:t>array</a:t>
            </a:r>
            <a:r>
              <a:rPr kumimoji="0" lang="fr-FR" altLang="fr-FR" b="0" i="0" u="none" strike="noStrike" cap="none" normalizeH="0" baseline="0" dirty="0" smtClean="0">
                <a:ln>
                  <a:noFill/>
                </a:ln>
                <a:solidFill>
                  <a:srgbClr val="212529"/>
                </a:solidFill>
                <a:effectLst/>
                <a:latin typeface="Arial Unicode MS"/>
              </a:rPr>
              <a:t> </a:t>
            </a:r>
            <a:r>
              <a:rPr kumimoji="0" lang="fr-FR" altLang="fr-FR" b="0" i="0" u="none" strike="noStrike" cap="none" normalizeH="0" baseline="0" dirty="0" err="1" smtClean="0">
                <a:ln>
                  <a:noFill/>
                </a:ln>
                <a:solidFill>
                  <a:srgbClr val="212529"/>
                </a:solidFill>
                <a:effectLst/>
                <a:latin typeface="Arial Unicode MS"/>
              </a:rPr>
              <a:t>name</a:t>
            </a:r>
            <a:r>
              <a:rPr kumimoji="0" lang="fr-FR" altLang="fr-FR" b="0" i="0" u="none" strike="noStrike" cap="none" normalizeH="0" baseline="0" dirty="0" smtClean="0">
                <a:ln>
                  <a:noFill/>
                </a:ln>
                <a:solidFill>
                  <a:srgbClr val="212529"/>
                </a:solidFill>
                <a:effectLst/>
                <a:latin typeface="Arial Unicode MS"/>
              </a:rPr>
              <a:t>="</a:t>
            </a:r>
            <a:r>
              <a:rPr kumimoji="0" lang="fr-FR" altLang="fr-FR" b="0" i="0" u="none" strike="noStrike" cap="none" normalizeH="0" baseline="0" dirty="0" err="1" smtClean="0">
                <a:ln>
                  <a:noFill/>
                </a:ln>
                <a:solidFill>
                  <a:srgbClr val="212529"/>
                </a:solidFill>
                <a:effectLst/>
                <a:latin typeface="Arial Unicode MS"/>
              </a:rPr>
              <a:t>string_array_name</a:t>
            </a:r>
            <a:r>
              <a:rPr kumimoji="0" lang="fr-FR" altLang="fr-FR" b="0" i="0" u="none" strike="noStrike" cap="none" normalizeH="0" baseline="0" dirty="0" smtClean="0">
                <a:ln>
                  <a:noFill/>
                </a:ln>
                <a:solidFill>
                  <a:srgbClr val="212529"/>
                </a:solidFill>
                <a:effectLst/>
                <a:latin typeface="Arial Unicode MS"/>
              </a:rPr>
              <a:t>"&gt;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212529"/>
                </a:solidFill>
                <a:latin typeface="Arial Unicode MS"/>
              </a:rPr>
              <a:t>	</a:t>
            </a:r>
            <a:r>
              <a:rPr kumimoji="0" lang="fr-FR" altLang="fr-FR" b="0" i="0" u="none" strike="noStrike" cap="none" normalizeH="0" baseline="0" dirty="0" smtClean="0">
                <a:ln>
                  <a:noFill/>
                </a:ln>
                <a:solidFill>
                  <a:srgbClr val="212529"/>
                </a:solidFill>
                <a:effectLst/>
                <a:latin typeface="Arial Unicode MS"/>
              </a:rPr>
              <a:t>&lt;item&gt;text_string1&lt;/item&gt; </a:t>
            </a:r>
          </a:p>
          <a:p>
            <a:pPr lvl="0" eaLnBrk="0" fontAlgn="base" hangingPunct="0">
              <a:spcBef>
                <a:spcPct val="0"/>
              </a:spcBef>
              <a:spcAft>
                <a:spcPct val="0"/>
              </a:spcAft>
            </a:pPr>
            <a:r>
              <a:rPr lang="fr-FR" altLang="fr-FR" dirty="0" smtClean="0">
                <a:solidFill>
                  <a:srgbClr val="212529"/>
                </a:solidFill>
                <a:latin typeface="Arial Unicode MS"/>
              </a:rPr>
              <a:t>	&lt;item&gt;text_string2&lt;/</a:t>
            </a:r>
            <a:r>
              <a:rPr lang="fr-FR" altLang="fr-FR" dirty="0">
                <a:solidFill>
                  <a:srgbClr val="212529"/>
                </a:solidFill>
                <a:latin typeface="Arial Unicode MS"/>
              </a:rPr>
              <a:t>item&gt;</a:t>
            </a:r>
            <a:endParaRPr kumimoji="0" lang="fr-FR" altLang="fr-FR" b="0" i="0" u="none" strike="noStrike" cap="none" normalizeH="0" baseline="0" dirty="0" smtClean="0">
              <a:ln>
                <a:noFill/>
              </a:ln>
              <a:solidFill>
                <a:srgbClr val="212529"/>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212529"/>
                </a:solidFill>
                <a:latin typeface="Arial Unicode MS"/>
              </a:rPr>
              <a:t>	</a:t>
            </a:r>
            <a:r>
              <a:rPr kumimoji="0" lang="fr-FR" altLang="fr-FR" b="0" i="0" u="none" strike="noStrike" cap="none" normalizeH="0" baseline="0" dirty="0" smtClean="0">
                <a:ln>
                  <a:noFill/>
                </a:ln>
                <a:solidFill>
                  <a:srgbClr val="212529"/>
                </a:solidFill>
                <a:effectLst/>
                <a:latin typeface="Arial Unicode MS"/>
              </a:rPr>
              <a:t>&lt;item&gt;@string/</a:t>
            </a:r>
            <a:r>
              <a:rPr kumimoji="0" lang="fr-FR" altLang="fr-FR" b="0" i="0" u="none" strike="noStrike" cap="none" normalizeH="0" baseline="0" dirty="0" err="1" smtClean="0">
                <a:ln>
                  <a:noFill/>
                </a:ln>
                <a:solidFill>
                  <a:srgbClr val="212529"/>
                </a:solidFill>
                <a:effectLst/>
                <a:latin typeface="Arial Unicode MS"/>
              </a:rPr>
              <a:t>string_id</a:t>
            </a:r>
            <a:r>
              <a:rPr kumimoji="0" lang="fr-FR" altLang="fr-FR" b="0" i="0" u="none" strike="noStrike" cap="none" normalizeH="0" baseline="0" dirty="0" smtClean="0">
                <a:ln>
                  <a:noFill/>
                </a:ln>
                <a:solidFill>
                  <a:srgbClr val="212529"/>
                </a:solidFill>
                <a:effectLst/>
                <a:latin typeface="Arial Unicode MS"/>
              </a:rPr>
              <a:t>&lt;/item&gt;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212529"/>
                </a:solidFill>
                <a:effectLst/>
                <a:latin typeface="Arial Unicode MS"/>
              </a:rPr>
              <a:t>&lt;/string-</a:t>
            </a:r>
            <a:r>
              <a:rPr kumimoji="0" lang="fr-FR" altLang="fr-FR" b="0" i="0" u="none" strike="noStrike" cap="none" normalizeH="0" baseline="0" dirty="0" err="1" smtClean="0">
                <a:ln>
                  <a:noFill/>
                </a:ln>
                <a:solidFill>
                  <a:srgbClr val="212529"/>
                </a:solidFill>
                <a:effectLst/>
                <a:latin typeface="Arial Unicode MS"/>
              </a:rPr>
              <a:t>array</a:t>
            </a:r>
            <a:r>
              <a:rPr kumimoji="0" lang="fr-FR" altLang="fr-FR" b="0" i="0" u="none" strike="noStrike" cap="none" normalizeH="0" baseline="0" dirty="0" smtClean="0">
                <a:ln>
                  <a:noFill/>
                </a:ln>
                <a:solidFill>
                  <a:srgbClr val="212529"/>
                </a:solidFill>
                <a:effectLst/>
                <a:latin typeface="Arial Unicode MS"/>
              </a:rPr>
              <a:t>&gt;</a:t>
            </a:r>
            <a:r>
              <a:rPr kumimoji="0" lang="fr-FR" altLang="fr-FR" sz="2400" b="0" i="0" u="none" strike="noStrike" cap="none" normalizeH="0" baseline="0" dirty="0" smtClean="0">
                <a:ln>
                  <a:noFill/>
                </a:ln>
                <a:solidFill>
                  <a:schemeClr val="tx1"/>
                </a:solidFill>
                <a:effectLst/>
              </a:rPr>
              <a:t> </a:t>
            </a:r>
            <a:endParaRPr kumimoji="0" lang="fr-FR" altLang="fr-FR" sz="4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15152" y="4409258"/>
            <a:ext cx="11761695" cy="1754326"/>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JetBrains Mono"/>
              </a:rPr>
              <a:t>&lt;</a:t>
            </a:r>
            <a:r>
              <a:rPr kumimoji="0" lang="fr-FR" altLang="fr-FR" b="1" i="0" u="none" strike="noStrike" cap="none" normalizeH="0" baseline="0" dirty="0" smtClean="0">
                <a:ln>
                  <a:noFill/>
                </a:ln>
                <a:solidFill>
                  <a:srgbClr val="000080"/>
                </a:solidFill>
                <a:effectLst/>
                <a:latin typeface="JetBrains Mono"/>
              </a:rPr>
              <a:t>string-</a:t>
            </a:r>
            <a:r>
              <a:rPr kumimoji="0" lang="fr-FR" altLang="fr-FR" b="1" i="0" u="none" strike="noStrike" cap="none" normalizeH="0" baseline="0" dirty="0" err="1" smtClean="0">
                <a:ln>
                  <a:noFill/>
                </a:ln>
                <a:solidFill>
                  <a:srgbClr val="000080"/>
                </a:solidFill>
                <a:effectLst/>
                <a:latin typeface="JetBrains Mono"/>
              </a:rPr>
              <a:t>array</a:t>
            </a:r>
            <a:r>
              <a:rPr kumimoji="0" lang="fr-FR" altLang="fr-FR" b="1" i="0" u="none" strike="noStrike" cap="none" normalizeH="0" baseline="0" dirty="0" smtClean="0">
                <a:ln>
                  <a:noFill/>
                </a:ln>
                <a:solidFill>
                  <a:srgbClr val="000080"/>
                </a:solidFill>
                <a:effectLst/>
                <a:latin typeface="JetBrains Mono"/>
              </a:rPr>
              <a:t> </a:t>
            </a:r>
            <a:r>
              <a:rPr kumimoji="0" lang="fr-FR" altLang="fr-FR" b="1" i="0" u="none" strike="noStrike" cap="none" normalizeH="0" baseline="0" dirty="0" err="1" smtClean="0">
                <a:ln>
                  <a:noFill/>
                </a:ln>
                <a:solidFill>
                  <a:srgbClr val="0000FF"/>
                </a:solidFill>
                <a:effectLst/>
                <a:latin typeface="JetBrains Mono"/>
              </a:rPr>
              <a:t>name</a:t>
            </a:r>
            <a:r>
              <a:rPr kumimoji="0" lang="fr-FR" altLang="fr-FR" b="1" i="0" u="none" strike="noStrike" cap="none" normalizeH="0" baseline="0" dirty="0" smtClean="0">
                <a:ln>
                  <a:noFill/>
                </a:ln>
                <a:solidFill>
                  <a:srgbClr val="008000"/>
                </a:solidFill>
                <a:effectLst/>
                <a:latin typeface="JetBrains Mono"/>
              </a:rPr>
              <a:t>="</a:t>
            </a:r>
            <a:r>
              <a:rPr kumimoji="0" lang="fr-FR" altLang="fr-FR" b="1" i="0" u="none" strike="noStrike" cap="none" normalizeH="0" baseline="0" dirty="0" err="1" smtClean="0">
                <a:ln>
                  <a:noFill/>
                </a:ln>
                <a:solidFill>
                  <a:srgbClr val="008000"/>
                </a:solidFill>
                <a:effectLst/>
                <a:latin typeface="JetBrains Mono"/>
              </a:rPr>
              <a:t>filieres</a:t>
            </a:r>
            <a:r>
              <a:rPr kumimoji="0" lang="fr-FR" altLang="fr-FR" b="1" i="0" u="none" strike="noStrike" cap="none" normalizeH="0" baseline="0" dirty="0" smtClean="0">
                <a:ln>
                  <a:noFill/>
                </a:ln>
                <a:solidFill>
                  <a:srgbClr val="008000"/>
                </a:solidFill>
                <a:effectLst/>
                <a:latin typeface="JetBrains Mono"/>
              </a:rPr>
              <a:t>"</a:t>
            </a:r>
            <a:r>
              <a:rPr kumimoji="0" lang="fr-FR" altLang="fr-FR" b="0" i="0" u="none" strike="noStrike" cap="none" normalizeH="0" baseline="0" dirty="0" smtClean="0">
                <a:ln>
                  <a:noFill/>
                </a:ln>
                <a:solidFill>
                  <a:srgbClr val="000000"/>
                </a:solidFill>
                <a:effectLst/>
                <a:latin typeface="JetBrains Mono"/>
              </a:rPr>
              <a:t>&gt;</a:t>
            </a:r>
            <a:br>
              <a:rPr kumimoji="0" lang="fr-FR" altLang="fr-FR" b="0" i="0" u="none" strike="noStrike" cap="none" normalizeH="0" baseline="0" dirty="0" smtClean="0">
                <a:ln>
                  <a:noFill/>
                </a:ln>
                <a:solidFill>
                  <a:srgbClr val="000000"/>
                </a:solidFill>
                <a:effectLst/>
                <a:latin typeface="JetBrains Mono"/>
              </a:rPr>
            </a:br>
            <a:r>
              <a:rPr kumimoji="0" lang="fr-FR" altLang="fr-FR" b="0" i="0" u="none" strike="noStrike" cap="none" normalizeH="0" baseline="0" dirty="0" smtClean="0">
                <a:ln>
                  <a:noFill/>
                </a:ln>
                <a:solidFill>
                  <a:srgbClr val="000000"/>
                </a:solidFill>
                <a:effectLst/>
                <a:latin typeface="JetBrains Mono"/>
              </a:rPr>
              <a:t>    &lt;</a:t>
            </a:r>
            <a:r>
              <a:rPr kumimoji="0" lang="fr-FR" altLang="fr-FR" b="1" i="0" u="none" strike="noStrike" cap="none" normalizeH="0" baseline="0" dirty="0" smtClean="0">
                <a:ln>
                  <a:noFill/>
                </a:ln>
                <a:solidFill>
                  <a:srgbClr val="000080"/>
                </a:solidFill>
                <a:effectLst/>
                <a:latin typeface="JetBrains Mono"/>
              </a:rPr>
              <a:t>item</a:t>
            </a:r>
            <a:r>
              <a:rPr kumimoji="0" lang="fr-FR" altLang="fr-FR" b="0" i="0" u="none" strike="noStrike" cap="none" normalizeH="0" baseline="0" dirty="0" smtClean="0">
                <a:ln>
                  <a:noFill/>
                </a:ln>
                <a:solidFill>
                  <a:srgbClr val="000000"/>
                </a:solidFill>
                <a:effectLst/>
                <a:latin typeface="JetBrains Mono"/>
              </a:rPr>
              <a:t>&gt;TDI&lt;/</a:t>
            </a:r>
            <a:r>
              <a:rPr kumimoji="0" lang="fr-FR" altLang="fr-FR" b="1" i="0" u="none" strike="noStrike" cap="none" normalizeH="0" baseline="0" dirty="0" smtClean="0">
                <a:ln>
                  <a:noFill/>
                </a:ln>
                <a:solidFill>
                  <a:srgbClr val="000080"/>
                </a:solidFill>
                <a:effectLst/>
                <a:latin typeface="JetBrains Mono"/>
              </a:rPr>
              <a:t>item</a:t>
            </a:r>
            <a:r>
              <a:rPr kumimoji="0" lang="fr-FR" altLang="fr-FR" b="0" i="0" u="none" strike="noStrike" cap="none" normalizeH="0" baseline="0" dirty="0" smtClean="0">
                <a:ln>
                  <a:noFill/>
                </a:ln>
                <a:solidFill>
                  <a:srgbClr val="000000"/>
                </a:solidFill>
                <a:effectLst/>
                <a:latin typeface="JetBrains Mono"/>
              </a:rPr>
              <a:t>&gt;</a:t>
            </a:r>
            <a:br>
              <a:rPr kumimoji="0" lang="fr-FR" altLang="fr-FR" b="0" i="0" u="none" strike="noStrike" cap="none" normalizeH="0" baseline="0" dirty="0" smtClean="0">
                <a:ln>
                  <a:noFill/>
                </a:ln>
                <a:solidFill>
                  <a:srgbClr val="000000"/>
                </a:solidFill>
                <a:effectLst/>
                <a:latin typeface="JetBrains Mono"/>
              </a:rPr>
            </a:br>
            <a:r>
              <a:rPr kumimoji="0" lang="fr-FR" altLang="fr-FR" b="0" i="0" u="none" strike="noStrike" cap="none" normalizeH="0" baseline="0" dirty="0" smtClean="0">
                <a:ln>
                  <a:noFill/>
                </a:ln>
                <a:solidFill>
                  <a:srgbClr val="000000"/>
                </a:solidFill>
                <a:effectLst/>
                <a:latin typeface="JetBrains Mono"/>
              </a:rPr>
              <a:t>    &lt;</a:t>
            </a:r>
            <a:r>
              <a:rPr kumimoji="0" lang="fr-FR" altLang="fr-FR" b="1" i="0" u="none" strike="noStrike" cap="none" normalizeH="0" baseline="0" dirty="0" smtClean="0">
                <a:ln>
                  <a:noFill/>
                </a:ln>
                <a:solidFill>
                  <a:srgbClr val="000080"/>
                </a:solidFill>
                <a:effectLst/>
                <a:latin typeface="JetBrains Mono"/>
              </a:rPr>
              <a:t>item</a:t>
            </a:r>
            <a:r>
              <a:rPr kumimoji="0" lang="fr-FR" altLang="fr-FR" b="0" i="0" u="none" strike="noStrike" cap="none" normalizeH="0" baseline="0" dirty="0" smtClean="0">
                <a:ln>
                  <a:noFill/>
                </a:ln>
                <a:solidFill>
                  <a:srgbClr val="000000"/>
                </a:solidFill>
                <a:effectLst/>
                <a:latin typeface="JetBrains Mono"/>
              </a:rPr>
              <a:t>&gt;TRI&lt;/</a:t>
            </a:r>
            <a:r>
              <a:rPr kumimoji="0" lang="fr-FR" altLang="fr-FR" b="1" i="0" u="none" strike="noStrike" cap="none" normalizeH="0" baseline="0" dirty="0" smtClean="0">
                <a:ln>
                  <a:noFill/>
                </a:ln>
                <a:solidFill>
                  <a:srgbClr val="000080"/>
                </a:solidFill>
                <a:effectLst/>
                <a:latin typeface="JetBrains Mono"/>
              </a:rPr>
              <a:t>item</a:t>
            </a:r>
            <a:r>
              <a:rPr kumimoji="0" lang="fr-FR" altLang="fr-FR" b="0" i="0" u="none" strike="noStrike" cap="none" normalizeH="0" baseline="0" dirty="0" smtClean="0">
                <a:ln>
                  <a:noFill/>
                </a:ln>
                <a:solidFill>
                  <a:srgbClr val="000000"/>
                </a:solidFill>
                <a:effectLst/>
                <a:latin typeface="JetBrains Mono"/>
              </a:rPr>
              <a:t>&gt;</a:t>
            </a:r>
            <a:br>
              <a:rPr kumimoji="0" lang="fr-FR" altLang="fr-FR" b="0" i="0" u="none" strike="noStrike" cap="none" normalizeH="0" baseline="0" dirty="0" smtClean="0">
                <a:ln>
                  <a:noFill/>
                </a:ln>
                <a:solidFill>
                  <a:srgbClr val="000000"/>
                </a:solidFill>
                <a:effectLst/>
                <a:latin typeface="JetBrains Mono"/>
              </a:rPr>
            </a:br>
            <a:r>
              <a:rPr kumimoji="0" lang="fr-FR" altLang="fr-FR" b="0" i="0" u="none" strike="noStrike" cap="none" normalizeH="0" baseline="0" dirty="0" smtClean="0">
                <a:ln>
                  <a:noFill/>
                </a:ln>
                <a:solidFill>
                  <a:srgbClr val="000000"/>
                </a:solidFill>
                <a:effectLst/>
                <a:latin typeface="JetBrains Mono"/>
              </a:rPr>
              <a:t>    &lt;</a:t>
            </a:r>
            <a:r>
              <a:rPr kumimoji="0" lang="fr-FR" altLang="fr-FR" b="1" i="0" u="none" strike="noStrike" cap="none" normalizeH="0" baseline="0" dirty="0" smtClean="0">
                <a:ln>
                  <a:noFill/>
                </a:ln>
                <a:solidFill>
                  <a:srgbClr val="000080"/>
                </a:solidFill>
                <a:effectLst/>
                <a:latin typeface="JetBrains Mono"/>
              </a:rPr>
              <a:t>item</a:t>
            </a:r>
            <a:r>
              <a:rPr kumimoji="0" lang="fr-FR" altLang="fr-FR" b="0" i="0" u="none" strike="noStrike" cap="none" normalizeH="0" baseline="0" dirty="0" smtClean="0">
                <a:ln>
                  <a:noFill/>
                </a:ln>
                <a:solidFill>
                  <a:srgbClr val="000000"/>
                </a:solidFill>
                <a:effectLst/>
                <a:latin typeface="JetBrains Mono"/>
              </a:rPr>
              <a:t>&gt;INFO&lt;/</a:t>
            </a:r>
            <a:r>
              <a:rPr kumimoji="0" lang="fr-FR" altLang="fr-FR" b="1" i="0" u="none" strike="noStrike" cap="none" normalizeH="0" baseline="0" dirty="0" smtClean="0">
                <a:ln>
                  <a:noFill/>
                </a:ln>
                <a:solidFill>
                  <a:srgbClr val="000080"/>
                </a:solidFill>
                <a:effectLst/>
                <a:latin typeface="JetBrains Mono"/>
              </a:rPr>
              <a:t>item</a:t>
            </a:r>
            <a:r>
              <a:rPr kumimoji="0" lang="fr-FR" altLang="fr-FR" b="0" i="0" u="none" strike="noStrike" cap="none" normalizeH="0" baseline="0" dirty="0" smtClean="0">
                <a:ln>
                  <a:noFill/>
                </a:ln>
                <a:solidFill>
                  <a:srgbClr val="000000"/>
                </a:solidFill>
                <a:effectLst/>
                <a:latin typeface="JetBrains Mono"/>
              </a:rPr>
              <a:t>&gt;</a:t>
            </a:r>
            <a:br>
              <a:rPr kumimoji="0" lang="fr-FR" altLang="fr-FR" b="0" i="0" u="none" strike="noStrike" cap="none" normalizeH="0" baseline="0" dirty="0" smtClean="0">
                <a:ln>
                  <a:noFill/>
                </a:ln>
                <a:solidFill>
                  <a:srgbClr val="000000"/>
                </a:solidFill>
                <a:effectLst/>
                <a:latin typeface="JetBrains Mono"/>
              </a:rPr>
            </a:br>
            <a:r>
              <a:rPr kumimoji="0" lang="fr-FR" altLang="fr-FR" b="0" i="0" u="none" strike="noStrike" cap="none" normalizeH="0" baseline="0" dirty="0" smtClean="0">
                <a:ln>
                  <a:noFill/>
                </a:ln>
                <a:solidFill>
                  <a:srgbClr val="000000"/>
                </a:solidFill>
                <a:effectLst/>
                <a:latin typeface="JetBrains Mono"/>
              </a:rPr>
              <a:t>    &lt;</a:t>
            </a:r>
            <a:r>
              <a:rPr kumimoji="0" lang="fr-FR" altLang="fr-FR" b="1" i="0" u="none" strike="noStrike" cap="none" normalizeH="0" baseline="0" dirty="0" smtClean="0">
                <a:ln>
                  <a:noFill/>
                </a:ln>
                <a:solidFill>
                  <a:srgbClr val="000080"/>
                </a:solidFill>
                <a:effectLst/>
                <a:latin typeface="JetBrains Mono"/>
              </a:rPr>
              <a:t>item</a:t>
            </a:r>
            <a:r>
              <a:rPr kumimoji="0" lang="fr-FR" altLang="fr-FR" b="0" i="0" u="none" strike="noStrike" cap="none" normalizeH="0" baseline="0" dirty="0" smtClean="0">
                <a:ln>
                  <a:noFill/>
                </a:ln>
                <a:solidFill>
                  <a:srgbClr val="000000"/>
                </a:solidFill>
                <a:effectLst/>
                <a:latin typeface="JetBrains Mono"/>
              </a:rPr>
              <a:t>&gt;CRJJ&lt;/</a:t>
            </a:r>
            <a:r>
              <a:rPr kumimoji="0" lang="fr-FR" altLang="fr-FR" b="1" i="0" u="none" strike="noStrike" cap="none" normalizeH="0" baseline="0" dirty="0" smtClean="0">
                <a:ln>
                  <a:noFill/>
                </a:ln>
                <a:solidFill>
                  <a:srgbClr val="000080"/>
                </a:solidFill>
                <a:effectLst/>
                <a:latin typeface="JetBrains Mono"/>
              </a:rPr>
              <a:t>item</a:t>
            </a:r>
            <a:r>
              <a:rPr kumimoji="0" lang="fr-FR" altLang="fr-FR" b="0" i="0" u="none" strike="noStrike" cap="none" normalizeH="0" baseline="0" dirty="0" smtClean="0">
                <a:ln>
                  <a:noFill/>
                </a:ln>
                <a:solidFill>
                  <a:srgbClr val="000000"/>
                </a:solidFill>
                <a:effectLst/>
                <a:latin typeface="JetBrains Mono"/>
              </a:rPr>
              <a:t>&gt;</a:t>
            </a:r>
            <a:br>
              <a:rPr kumimoji="0" lang="fr-FR" altLang="fr-FR" b="0" i="0" u="none" strike="noStrike" cap="none" normalizeH="0" baseline="0" dirty="0" smtClean="0">
                <a:ln>
                  <a:noFill/>
                </a:ln>
                <a:solidFill>
                  <a:srgbClr val="000000"/>
                </a:solidFill>
                <a:effectLst/>
                <a:latin typeface="JetBrains Mono"/>
              </a:rPr>
            </a:br>
            <a:r>
              <a:rPr kumimoji="0" lang="fr-FR" altLang="fr-FR" b="0" i="0" u="none" strike="noStrike" cap="none" normalizeH="0" baseline="0" dirty="0" smtClean="0">
                <a:ln>
                  <a:noFill/>
                </a:ln>
                <a:solidFill>
                  <a:srgbClr val="000000"/>
                </a:solidFill>
                <a:effectLst/>
                <a:latin typeface="JetBrains Mono"/>
              </a:rPr>
              <a:t>&lt;/</a:t>
            </a:r>
            <a:r>
              <a:rPr kumimoji="0" lang="fr-FR" altLang="fr-FR" b="1" i="0" u="none" strike="noStrike" cap="none" normalizeH="0" baseline="0" dirty="0" smtClean="0">
                <a:ln>
                  <a:noFill/>
                </a:ln>
                <a:solidFill>
                  <a:srgbClr val="000080"/>
                </a:solidFill>
                <a:effectLst/>
                <a:latin typeface="JetBrains Mono"/>
              </a:rPr>
              <a:t>string-</a:t>
            </a:r>
            <a:r>
              <a:rPr kumimoji="0" lang="fr-FR" altLang="fr-FR" b="1" i="0" u="none" strike="noStrike" cap="none" normalizeH="0" baseline="0" dirty="0" err="1" smtClean="0">
                <a:ln>
                  <a:noFill/>
                </a:ln>
                <a:solidFill>
                  <a:srgbClr val="000080"/>
                </a:solidFill>
                <a:effectLst/>
                <a:latin typeface="JetBrains Mono"/>
              </a:rPr>
              <a:t>array</a:t>
            </a:r>
            <a:r>
              <a:rPr kumimoji="0" lang="fr-FR" altLang="fr-FR" b="0" i="0" u="none" strike="noStrike" cap="none" normalizeH="0" baseline="0" dirty="0" smtClean="0">
                <a:ln>
                  <a:noFill/>
                </a:ln>
                <a:solidFill>
                  <a:srgbClr val="000000"/>
                </a:solidFill>
                <a:effectLst/>
                <a:latin typeface="JetBrains Mono"/>
              </a:rPr>
              <a:t>&gt;</a:t>
            </a:r>
            <a:endParaRPr kumimoji="0" lang="fr-FR" altLang="fr-F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319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Utiliser un tableau de chaines</a:t>
            </a:r>
            <a:endParaRPr lang="fr-FR" dirty="0"/>
          </a:p>
        </p:txBody>
      </p:sp>
      <p:sp>
        <p:nvSpPr>
          <p:cNvPr id="3" name="Espace réservé du contenu 2"/>
          <p:cNvSpPr>
            <a:spLocks noGrp="1"/>
          </p:cNvSpPr>
          <p:nvPr>
            <p:ph idx="1"/>
          </p:nvPr>
        </p:nvSpPr>
        <p:spPr/>
        <p:txBody>
          <a:bodyPr/>
          <a:lstStyle/>
          <a:p>
            <a:r>
              <a:rPr lang="fr-FR" dirty="0" smtClean="0"/>
              <a:t>Voici un exemple d’utilisation d’un tableau de chaine dans la partie java : </a:t>
            </a:r>
          </a:p>
          <a:p>
            <a:endParaRPr lang="fr-FR" dirty="0"/>
          </a:p>
        </p:txBody>
      </p:sp>
      <p:sp>
        <p:nvSpPr>
          <p:cNvPr id="4" name="Rectangle 1"/>
          <p:cNvSpPr>
            <a:spLocks noChangeArrowheads="1"/>
          </p:cNvSpPr>
          <p:nvPr/>
        </p:nvSpPr>
        <p:spPr bwMode="auto">
          <a:xfrm>
            <a:off x="215153" y="2515885"/>
            <a:ext cx="11797553" cy="78483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smtClean="0">
                <a:ln>
                  <a:noFill/>
                </a:ln>
                <a:solidFill>
                  <a:srgbClr val="212529"/>
                </a:solidFill>
                <a:effectLst/>
                <a:latin typeface="Arial Unicode MS"/>
              </a:rPr>
              <a:t>String[] strings = </a:t>
            </a:r>
            <a:r>
              <a:rPr kumimoji="0" lang="fr-FR" altLang="fr-FR" sz="2400" b="0" i="0" u="none" strike="noStrike" cap="none" normalizeH="0" baseline="0" dirty="0" err="1" smtClean="0">
                <a:ln>
                  <a:noFill/>
                </a:ln>
                <a:solidFill>
                  <a:srgbClr val="212529"/>
                </a:solidFill>
                <a:effectLst/>
                <a:latin typeface="Arial Unicode MS"/>
              </a:rPr>
              <a:t>getResources</a:t>
            </a:r>
            <a:r>
              <a:rPr kumimoji="0" lang="fr-FR" altLang="fr-FR" sz="2400" b="0" i="0" u="none" strike="noStrike" cap="none" normalizeH="0" baseline="0" dirty="0" smtClean="0">
                <a:ln>
                  <a:noFill/>
                </a:ln>
                <a:solidFill>
                  <a:srgbClr val="212529"/>
                </a:solidFill>
                <a:effectLst/>
                <a:latin typeface="Arial Unicode MS"/>
              </a:rPr>
              <a:t>().</a:t>
            </a:r>
            <a:r>
              <a:rPr kumimoji="0" lang="fr-FR" altLang="fr-FR" sz="2400" b="0" i="0" u="none" strike="noStrike" cap="none" normalizeH="0" baseline="0" dirty="0" err="1" smtClean="0">
                <a:ln>
                  <a:noFill/>
                </a:ln>
                <a:solidFill>
                  <a:srgbClr val="212529"/>
                </a:solidFill>
                <a:effectLst/>
                <a:latin typeface="Arial Unicode MS"/>
              </a:rPr>
              <a:t>getStringArray</a:t>
            </a:r>
            <a:r>
              <a:rPr kumimoji="0" lang="fr-FR" altLang="fr-FR" sz="2400" b="0" i="0" u="none" strike="noStrike" cap="none" normalizeH="0" baseline="0" dirty="0" smtClean="0">
                <a:ln>
                  <a:noFill/>
                </a:ln>
                <a:solidFill>
                  <a:srgbClr val="212529"/>
                </a:solidFill>
                <a:effectLst/>
                <a:latin typeface="Arial Unicode MS"/>
              </a:rPr>
              <a:t>(</a:t>
            </a:r>
            <a:r>
              <a:rPr kumimoji="0" lang="fr-FR" altLang="fr-FR" sz="2400" b="0" i="0" u="none" strike="noStrike" cap="none" normalizeH="0" baseline="0" dirty="0" err="1" smtClean="0">
                <a:ln>
                  <a:noFill/>
                </a:ln>
                <a:solidFill>
                  <a:srgbClr val="212529"/>
                </a:solidFill>
                <a:effectLst/>
                <a:latin typeface="Arial Unicode MS"/>
              </a:rPr>
              <a:t>R.array.string_array_example</a:t>
            </a:r>
            <a:r>
              <a:rPr kumimoji="0" lang="fr-FR" altLang="fr-FR" sz="2400" b="0" i="0" u="none" strike="noStrike" cap="none" normalizeH="0" baseline="0" dirty="0" smtClean="0">
                <a:ln>
                  <a:noFill/>
                </a:ln>
                <a:solidFill>
                  <a:srgbClr val="212529"/>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err="1" smtClean="0">
                <a:ln>
                  <a:noFill/>
                </a:ln>
                <a:solidFill>
                  <a:srgbClr val="212529"/>
                </a:solidFill>
                <a:effectLst/>
                <a:latin typeface="Arial Unicode MS"/>
              </a:rPr>
              <a:t>Log.i</a:t>
            </a:r>
            <a:r>
              <a:rPr kumimoji="0" lang="fr-FR" altLang="fr-FR" sz="2400" b="0" i="0" u="none" strike="noStrike" cap="none" normalizeH="0" baseline="0" dirty="0" smtClean="0">
                <a:ln>
                  <a:noFill/>
                </a:ln>
                <a:solidFill>
                  <a:srgbClr val="212529"/>
                </a:solidFill>
                <a:effectLst/>
                <a:latin typeface="Arial Unicode MS"/>
              </a:rPr>
              <a:t>("TAG",</a:t>
            </a:r>
            <a:r>
              <a:rPr kumimoji="0" lang="fr-FR" altLang="fr-FR" sz="2400" b="0" i="0" u="none" strike="noStrike" cap="none" normalizeH="0" baseline="0" dirty="0" err="1" smtClean="0">
                <a:ln>
                  <a:noFill/>
                </a:ln>
                <a:solidFill>
                  <a:srgbClr val="212529"/>
                </a:solidFill>
                <a:effectLst/>
                <a:latin typeface="Arial Unicode MS"/>
              </a:rPr>
              <a:t>Arrays.toString</a:t>
            </a:r>
            <a:r>
              <a:rPr kumimoji="0" lang="fr-FR" altLang="fr-FR" sz="2400" b="0" i="0" u="none" strike="noStrike" cap="none" normalizeH="0" baseline="0" dirty="0" smtClean="0">
                <a:ln>
                  <a:noFill/>
                </a:ln>
                <a:solidFill>
                  <a:srgbClr val="212529"/>
                </a:solidFill>
                <a:effectLst/>
                <a:latin typeface="Arial Unicode MS"/>
              </a:rPr>
              <a:t>(strings)));</a:t>
            </a:r>
            <a:r>
              <a:rPr kumimoji="0" lang="fr-FR" altLang="fr-FR" sz="2400" b="0" i="0" u="none" strike="noStrike" cap="none" normalizeH="0" baseline="0" dirty="0" smtClean="0">
                <a:ln>
                  <a:noFill/>
                </a:ln>
                <a:solidFill>
                  <a:schemeClr val="tx1"/>
                </a:solidFill>
                <a:effectLst/>
              </a:rPr>
              <a:t> </a:t>
            </a:r>
            <a:endParaRPr kumimoji="0" lang="fr-FR" altLang="fr-FR"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882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smtClean="0"/>
              <a:t>Les </a:t>
            </a:r>
            <a:r>
              <a:rPr lang="en-US" dirty="0" err="1" smtClean="0"/>
              <a:t>entiers</a:t>
            </a:r>
            <a:endParaRPr lang="fr-FR" dirty="0"/>
          </a:p>
        </p:txBody>
      </p:sp>
      <p:sp>
        <p:nvSpPr>
          <p:cNvPr id="5" name="Espace réservé du texte 4"/>
          <p:cNvSpPr>
            <a:spLocks noGrp="1"/>
          </p:cNvSpPr>
          <p:nvPr>
            <p:ph type="body" idx="1"/>
          </p:nvPr>
        </p:nvSpPr>
        <p:spPr/>
        <p:txBody>
          <a:bodyPr/>
          <a:lstStyle/>
          <a:p>
            <a:r>
              <a:rPr lang="fr-FR" dirty="0" smtClean="0"/>
              <a:t>Les ressources en </a:t>
            </a:r>
            <a:r>
              <a:rPr lang="fr-FR" dirty="0" err="1" smtClean="0"/>
              <a:t>android</a:t>
            </a:r>
            <a:endParaRPr lang="fr-FR" dirty="0"/>
          </a:p>
        </p:txBody>
      </p:sp>
    </p:spTree>
    <p:extLst>
      <p:ext uri="{BB962C8B-B14F-4D97-AF65-F5344CB8AC3E}">
        <p14:creationId xmlns:p14="http://schemas.microsoft.com/office/powerpoint/2010/main" val="221722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smtClean="0"/>
              <a:t>Définir des entiers</a:t>
            </a:r>
            <a:endParaRPr lang="fr-FR" dirty="0"/>
          </a:p>
        </p:txBody>
      </p:sp>
      <p:sp>
        <p:nvSpPr>
          <p:cNvPr id="6" name="Rectangle 1"/>
          <p:cNvSpPr>
            <a:spLocks noGrp="1" noChangeArrowheads="1"/>
          </p:cNvSpPr>
          <p:nvPr>
            <p:ph idx="1"/>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dirty="0" smtClean="0"/>
              <a:t>Les entiers sont généralement stockés dans un fichier de ressources nommé integers.xml. Chaque entier est défini à l'aide d'un élément </a:t>
            </a:r>
            <a:r>
              <a:rPr lang="fr-FR" altLang="fr-FR" b="1" dirty="0" smtClean="0"/>
              <a:t>&lt;</a:t>
            </a:r>
            <a:r>
              <a:rPr lang="fr-FR" altLang="fr-FR" b="1" dirty="0" err="1" smtClean="0"/>
              <a:t>integer</a:t>
            </a:r>
            <a:r>
              <a:rPr lang="fr-FR" altLang="fr-FR" b="1" dirty="0" smtClean="0"/>
              <a:t>&gt;</a:t>
            </a:r>
            <a:r>
              <a:rPr lang="fr-FR" altLang="fr-FR" dirty="0" smtClean="0"/>
              <a:t> , comme indiqué dans le fichier suivant: </a:t>
            </a:r>
          </a:p>
        </p:txBody>
      </p:sp>
      <p:sp>
        <p:nvSpPr>
          <p:cNvPr id="9" name="Rectangle 2"/>
          <p:cNvSpPr>
            <a:spLocks noChangeArrowheads="1"/>
          </p:cNvSpPr>
          <p:nvPr/>
        </p:nvSpPr>
        <p:spPr bwMode="auto">
          <a:xfrm>
            <a:off x="215153" y="3223394"/>
            <a:ext cx="11797553" cy="1015663"/>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00"/>
                </a:solidFill>
                <a:effectLst/>
                <a:latin typeface="JetBrains Mono"/>
              </a:rPr>
              <a:t>&lt;</a:t>
            </a:r>
            <a:r>
              <a:rPr kumimoji="0" lang="fr-FR" altLang="fr-FR" sz="2000" b="1" i="0" u="none" strike="noStrike" cap="none" normalizeH="0" baseline="0" dirty="0" err="1" smtClean="0">
                <a:ln>
                  <a:noFill/>
                </a:ln>
                <a:solidFill>
                  <a:srgbClr val="000080"/>
                </a:solidFill>
                <a:effectLst/>
                <a:latin typeface="JetBrains Mono"/>
              </a:rPr>
              <a:t>resources</a:t>
            </a:r>
            <a:r>
              <a:rPr kumimoji="0" lang="fr-FR" altLang="fr-FR" sz="2000" b="0" i="0" u="none" strike="noStrike" cap="none" normalizeH="0" baseline="0" dirty="0" smtClean="0">
                <a:ln>
                  <a:noFill/>
                </a:ln>
                <a:solidFill>
                  <a:srgbClr val="000000"/>
                </a:solidFill>
                <a:effectLst/>
                <a:latin typeface="JetBrains Mono"/>
              </a:rPr>
              <a:t>&gt;</a:t>
            </a:r>
            <a:br>
              <a:rPr kumimoji="0" lang="fr-FR" altLang="fr-FR" sz="2000" b="0" i="0" u="none" strike="noStrike" cap="none" normalizeH="0" baseline="0" dirty="0" smtClean="0">
                <a:ln>
                  <a:noFill/>
                </a:ln>
                <a:solidFill>
                  <a:srgbClr val="000000"/>
                </a:solidFill>
                <a:effectLst/>
                <a:latin typeface="JetBrains Mono"/>
              </a:rPr>
            </a:br>
            <a:r>
              <a:rPr kumimoji="0" lang="fr-FR" altLang="fr-FR" sz="2000" b="0" i="0" u="none" strike="noStrike" cap="none" normalizeH="0" baseline="0" dirty="0" smtClean="0">
                <a:ln>
                  <a:noFill/>
                </a:ln>
                <a:solidFill>
                  <a:srgbClr val="000000"/>
                </a:solidFill>
                <a:effectLst/>
                <a:latin typeface="JetBrains Mono"/>
              </a:rPr>
              <a:t>    &lt;</a:t>
            </a:r>
            <a:r>
              <a:rPr kumimoji="0" lang="fr-FR" altLang="fr-FR" sz="2000" b="1" i="0" u="none" strike="noStrike" cap="none" normalizeH="0" baseline="0" dirty="0" err="1" smtClean="0">
                <a:ln>
                  <a:noFill/>
                </a:ln>
                <a:solidFill>
                  <a:srgbClr val="000080"/>
                </a:solidFill>
                <a:effectLst/>
                <a:latin typeface="JetBrains Mono"/>
              </a:rPr>
              <a:t>integer</a:t>
            </a:r>
            <a:r>
              <a:rPr kumimoji="0" lang="fr-FR" altLang="fr-FR" sz="2000" b="1" i="0" u="none" strike="noStrike" cap="none" normalizeH="0" baseline="0" dirty="0" smtClean="0">
                <a:ln>
                  <a:noFill/>
                </a:ln>
                <a:solidFill>
                  <a:srgbClr val="000080"/>
                </a:solidFill>
                <a:effectLst/>
                <a:latin typeface="JetBrains Mono"/>
              </a:rPr>
              <a:t> </a:t>
            </a:r>
            <a:r>
              <a:rPr kumimoji="0" lang="fr-FR" altLang="fr-FR" sz="2000" b="1" i="0" u="none" strike="noStrike" cap="none" normalizeH="0" baseline="0" dirty="0" err="1" smtClean="0">
                <a:ln>
                  <a:noFill/>
                </a:ln>
                <a:solidFill>
                  <a:srgbClr val="0000FF"/>
                </a:solidFill>
                <a:effectLst/>
                <a:latin typeface="JetBrains Mono"/>
              </a:rPr>
              <a:t>name</a:t>
            </a:r>
            <a:r>
              <a:rPr kumimoji="0" lang="fr-FR" altLang="fr-FR" sz="2000" b="1" i="0" u="none" strike="noStrike" cap="none" normalizeH="0" baseline="0" dirty="0" smtClean="0">
                <a:ln>
                  <a:noFill/>
                </a:ln>
                <a:solidFill>
                  <a:srgbClr val="008000"/>
                </a:solidFill>
                <a:effectLst/>
                <a:latin typeface="JetBrains Mono"/>
              </a:rPr>
              <a:t>="max"</a:t>
            </a:r>
            <a:r>
              <a:rPr kumimoji="0" lang="fr-FR" altLang="fr-FR" sz="2000" b="0" i="0" u="none" strike="noStrike" cap="none" normalizeH="0" baseline="0" dirty="0" smtClean="0">
                <a:ln>
                  <a:noFill/>
                </a:ln>
                <a:solidFill>
                  <a:srgbClr val="000000"/>
                </a:solidFill>
                <a:effectLst/>
                <a:latin typeface="JetBrains Mono"/>
              </a:rPr>
              <a:t>&gt;12&lt;/</a:t>
            </a:r>
            <a:r>
              <a:rPr kumimoji="0" lang="fr-FR" altLang="fr-FR" sz="2000" b="1" i="0" u="none" strike="noStrike" cap="none" normalizeH="0" baseline="0" dirty="0" err="1" smtClean="0">
                <a:ln>
                  <a:noFill/>
                </a:ln>
                <a:solidFill>
                  <a:srgbClr val="000080"/>
                </a:solidFill>
                <a:effectLst/>
                <a:latin typeface="JetBrains Mono"/>
              </a:rPr>
              <a:t>integer</a:t>
            </a:r>
            <a:r>
              <a:rPr kumimoji="0" lang="fr-FR" altLang="fr-FR" sz="2000" b="0" i="0" u="none" strike="noStrike" cap="none" normalizeH="0" baseline="0" dirty="0" smtClean="0">
                <a:ln>
                  <a:noFill/>
                </a:ln>
                <a:solidFill>
                  <a:srgbClr val="000000"/>
                </a:solidFill>
                <a:effectLst/>
                <a:latin typeface="JetBrains Mono"/>
              </a:rPr>
              <a:t>&gt;</a:t>
            </a:r>
            <a:br>
              <a:rPr kumimoji="0" lang="fr-FR" altLang="fr-FR" sz="2000" b="0" i="0" u="none" strike="noStrike" cap="none" normalizeH="0" baseline="0" dirty="0" smtClean="0">
                <a:ln>
                  <a:noFill/>
                </a:ln>
                <a:solidFill>
                  <a:srgbClr val="000000"/>
                </a:solidFill>
                <a:effectLst/>
                <a:latin typeface="JetBrains Mono"/>
              </a:rPr>
            </a:br>
            <a:r>
              <a:rPr kumimoji="0" lang="fr-FR" altLang="fr-FR" sz="2000" b="0" i="0" u="none" strike="noStrike" cap="none" normalizeH="0" baseline="0" dirty="0" smtClean="0">
                <a:ln>
                  <a:noFill/>
                </a:ln>
                <a:solidFill>
                  <a:srgbClr val="000000"/>
                </a:solidFill>
                <a:effectLst/>
                <a:latin typeface="JetBrains Mono"/>
              </a:rPr>
              <a:t>&lt;/</a:t>
            </a:r>
            <a:r>
              <a:rPr kumimoji="0" lang="fr-FR" altLang="fr-FR" sz="2000" b="1" i="0" u="none" strike="noStrike" cap="none" normalizeH="0" baseline="0" dirty="0" err="1" smtClean="0">
                <a:ln>
                  <a:noFill/>
                </a:ln>
                <a:solidFill>
                  <a:srgbClr val="000080"/>
                </a:solidFill>
                <a:effectLst/>
                <a:latin typeface="JetBrains Mono"/>
              </a:rPr>
              <a:t>resources</a:t>
            </a:r>
            <a:r>
              <a:rPr kumimoji="0" lang="fr-FR" altLang="fr-FR" sz="2000" b="0" i="0" u="none" strike="noStrike" cap="none" normalizeH="0" baseline="0" dirty="0" smtClean="0">
                <a:ln>
                  <a:noFill/>
                </a:ln>
                <a:solidFill>
                  <a:srgbClr val="000000"/>
                </a:solidFill>
                <a:effectLst/>
                <a:latin typeface="JetBrains Mono"/>
              </a:rPr>
              <a:t>&gt;</a:t>
            </a:r>
            <a:endParaRPr kumimoji="0" lang="fr-FR" altLang="fr-FR"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2672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Utilisation</a:t>
            </a:r>
            <a:r>
              <a:rPr lang="en-US" dirty="0" smtClean="0"/>
              <a:t> des integers</a:t>
            </a:r>
            <a:endParaRPr lang="fr-FR" dirty="0"/>
          </a:p>
        </p:txBody>
      </p:sp>
      <p:sp>
        <p:nvSpPr>
          <p:cNvPr id="3" name="Espace réservé du contenu 2"/>
          <p:cNvSpPr>
            <a:spLocks noGrp="1"/>
          </p:cNvSpPr>
          <p:nvPr>
            <p:ph idx="1"/>
          </p:nvPr>
        </p:nvSpPr>
        <p:spPr/>
        <p:txBody>
          <a:bodyPr/>
          <a:lstStyle/>
          <a:p>
            <a:r>
              <a:rPr lang="fr-FR" dirty="0" smtClean="0"/>
              <a:t>Voici un exemple d’utilisation d’un </a:t>
            </a:r>
            <a:r>
              <a:rPr lang="fr-FR" dirty="0" err="1" smtClean="0"/>
              <a:t>integer</a:t>
            </a:r>
            <a:r>
              <a:rPr lang="fr-FR" dirty="0" smtClean="0"/>
              <a:t> dans la vue </a:t>
            </a:r>
            <a:r>
              <a:rPr lang="fr-FR" dirty="0" err="1" smtClean="0"/>
              <a:t>progressBar</a:t>
            </a:r>
            <a:r>
              <a:rPr lang="fr-FR" dirty="0" smtClean="0"/>
              <a:t> : </a:t>
            </a:r>
            <a:endParaRPr lang="fr-FR" dirty="0"/>
          </a:p>
        </p:txBody>
      </p:sp>
      <p:sp>
        <p:nvSpPr>
          <p:cNvPr id="4" name="Rectangle 1"/>
          <p:cNvSpPr>
            <a:spLocks noChangeArrowheads="1"/>
          </p:cNvSpPr>
          <p:nvPr/>
        </p:nvSpPr>
        <p:spPr bwMode="auto">
          <a:xfrm>
            <a:off x="215154" y="2606072"/>
            <a:ext cx="11833412" cy="156966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smtClean="0">
                <a:ln>
                  <a:noFill/>
                </a:ln>
                <a:solidFill>
                  <a:srgbClr val="000000"/>
                </a:solidFill>
                <a:effectLst/>
                <a:latin typeface="JetBrains Mono"/>
              </a:rPr>
              <a:t>&lt;</a:t>
            </a:r>
            <a:r>
              <a:rPr kumimoji="0" lang="fr-FR" altLang="fr-FR" sz="2400" b="1" i="0" u="none" strike="noStrike" cap="none" normalizeH="0" baseline="0" smtClean="0">
                <a:ln>
                  <a:noFill/>
                </a:ln>
                <a:solidFill>
                  <a:srgbClr val="000080"/>
                </a:solidFill>
                <a:effectLst/>
                <a:latin typeface="JetBrains Mono"/>
              </a:rPr>
              <a:t>ProgressBar</a:t>
            </a:r>
            <a:br>
              <a:rPr kumimoji="0" lang="fr-FR" altLang="fr-FR" sz="2400" b="1" i="0" u="none" strike="noStrike" cap="none" normalizeH="0" baseline="0" smtClean="0">
                <a:ln>
                  <a:noFill/>
                </a:ln>
                <a:solidFill>
                  <a:srgbClr val="000080"/>
                </a:solidFill>
                <a:effectLst/>
                <a:latin typeface="JetBrains Mono"/>
              </a:rPr>
            </a:br>
            <a:r>
              <a:rPr kumimoji="0" lang="fr-FR" altLang="fr-FR" sz="2400" b="1" i="0" u="none" strike="noStrike" cap="none" normalizeH="0" baseline="0" smtClean="0">
                <a:ln>
                  <a:noFill/>
                </a:ln>
                <a:solidFill>
                  <a:srgbClr val="000080"/>
                </a:solidFill>
                <a:effectLst/>
                <a:latin typeface="JetBrains Mono"/>
              </a:rPr>
              <a:t>    </a:t>
            </a:r>
            <a:r>
              <a:rPr kumimoji="0" lang="fr-FR" altLang="fr-FR" sz="2400" b="1" i="0" u="none" strike="noStrike" cap="none" normalizeH="0" baseline="0" smtClean="0">
                <a:ln>
                  <a:noFill/>
                </a:ln>
                <a:solidFill>
                  <a:srgbClr val="660E7A"/>
                </a:solidFill>
                <a:effectLst/>
                <a:latin typeface="JetBrains Mono"/>
              </a:rPr>
              <a:t>android</a:t>
            </a:r>
            <a:r>
              <a:rPr kumimoji="0" lang="fr-FR" altLang="fr-FR" sz="2400" b="1" i="0" u="none" strike="noStrike" cap="none" normalizeH="0" baseline="0" smtClean="0">
                <a:ln>
                  <a:noFill/>
                </a:ln>
                <a:solidFill>
                  <a:srgbClr val="0000FF"/>
                </a:solidFill>
                <a:effectLst/>
                <a:latin typeface="JetBrains Mono"/>
              </a:rPr>
              <a:t>:layout_width</a:t>
            </a:r>
            <a:r>
              <a:rPr kumimoji="0" lang="fr-FR" altLang="fr-FR" sz="2400" b="1" i="0" u="none" strike="noStrike" cap="none" normalizeH="0" baseline="0" smtClean="0">
                <a:ln>
                  <a:noFill/>
                </a:ln>
                <a:solidFill>
                  <a:srgbClr val="008000"/>
                </a:solidFill>
                <a:effectLst/>
                <a:latin typeface="JetBrains Mono"/>
              </a:rPr>
              <a:t>="match_parent"</a:t>
            </a:r>
            <a:br>
              <a:rPr kumimoji="0" lang="fr-FR" altLang="fr-FR" sz="2400" b="1" i="0" u="none" strike="noStrike" cap="none" normalizeH="0" baseline="0" smtClean="0">
                <a:ln>
                  <a:noFill/>
                </a:ln>
                <a:solidFill>
                  <a:srgbClr val="008000"/>
                </a:solidFill>
                <a:effectLst/>
                <a:latin typeface="JetBrains Mono"/>
              </a:rPr>
            </a:br>
            <a:r>
              <a:rPr kumimoji="0" lang="fr-FR" altLang="fr-FR" sz="2400" b="1" i="0" u="none" strike="noStrike" cap="none" normalizeH="0" baseline="0" smtClean="0">
                <a:ln>
                  <a:noFill/>
                </a:ln>
                <a:solidFill>
                  <a:srgbClr val="008000"/>
                </a:solidFill>
                <a:effectLst/>
                <a:latin typeface="JetBrains Mono"/>
              </a:rPr>
              <a:t>    </a:t>
            </a:r>
            <a:r>
              <a:rPr kumimoji="0" lang="fr-FR" altLang="fr-FR" sz="2400" b="1" i="0" u="none" strike="noStrike" cap="none" normalizeH="0" baseline="0" smtClean="0">
                <a:ln>
                  <a:noFill/>
                </a:ln>
                <a:solidFill>
                  <a:srgbClr val="660E7A"/>
                </a:solidFill>
                <a:effectLst/>
                <a:latin typeface="JetBrains Mono"/>
              </a:rPr>
              <a:t>android</a:t>
            </a:r>
            <a:r>
              <a:rPr kumimoji="0" lang="fr-FR" altLang="fr-FR" sz="2400" b="1" i="0" u="none" strike="noStrike" cap="none" normalizeH="0" baseline="0" smtClean="0">
                <a:ln>
                  <a:noFill/>
                </a:ln>
                <a:solidFill>
                  <a:srgbClr val="0000FF"/>
                </a:solidFill>
                <a:effectLst/>
                <a:latin typeface="JetBrains Mono"/>
              </a:rPr>
              <a:t>:layout_height</a:t>
            </a:r>
            <a:r>
              <a:rPr kumimoji="0" lang="fr-FR" altLang="fr-FR" sz="2400" b="1" i="0" u="none" strike="noStrike" cap="none" normalizeH="0" baseline="0" smtClean="0">
                <a:ln>
                  <a:noFill/>
                </a:ln>
                <a:solidFill>
                  <a:srgbClr val="008000"/>
                </a:solidFill>
                <a:effectLst/>
                <a:latin typeface="JetBrains Mono"/>
              </a:rPr>
              <a:t>="match_parent"</a:t>
            </a:r>
            <a:br>
              <a:rPr kumimoji="0" lang="fr-FR" altLang="fr-FR" sz="2400" b="1" i="0" u="none" strike="noStrike" cap="none" normalizeH="0" baseline="0" smtClean="0">
                <a:ln>
                  <a:noFill/>
                </a:ln>
                <a:solidFill>
                  <a:srgbClr val="008000"/>
                </a:solidFill>
                <a:effectLst/>
                <a:latin typeface="JetBrains Mono"/>
              </a:rPr>
            </a:br>
            <a:r>
              <a:rPr kumimoji="0" lang="fr-FR" altLang="fr-FR" sz="2400" b="1" i="0" u="none" strike="noStrike" cap="none" normalizeH="0" baseline="0" smtClean="0">
                <a:ln>
                  <a:noFill/>
                </a:ln>
                <a:solidFill>
                  <a:srgbClr val="008000"/>
                </a:solidFill>
                <a:effectLst/>
                <a:latin typeface="JetBrains Mono"/>
              </a:rPr>
              <a:t>    </a:t>
            </a:r>
            <a:r>
              <a:rPr kumimoji="0" lang="fr-FR" altLang="fr-FR" sz="2400" b="1" i="0" u="none" strike="noStrike" cap="none" normalizeH="0" baseline="0" smtClean="0">
                <a:ln>
                  <a:noFill/>
                </a:ln>
                <a:solidFill>
                  <a:srgbClr val="660E7A"/>
                </a:solidFill>
                <a:effectLst/>
                <a:latin typeface="JetBrains Mono"/>
              </a:rPr>
              <a:t>android</a:t>
            </a:r>
            <a:r>
              <a:rPr kumimoji="0" lang="fr-FR" altLang="fr-FR" sz="2400" b="1" i="0" u="none" strike="noStrike" cap="none" normalizeH="0" baseline="0" smtClean="0">
                <a:ln>
                  <a:noFill/>
                </a:ln>
                <a:solidFill>
                  <a:srgbClr val="0000FF"/>
                </a:solidFill>
                <a:effectLst/>
                <a:latin typeface="JetBrains Mono"/>
              </a:rPr>
              <a:t>:max</a:t>
            </a:r>
            <a:r>
              <a:rPr kumimoji="0" lang="fr-FR" altLang="fr-FR" sz="2400" b="1" i="0" u="none" strike="noStrike" cap="none" normalizeH="0" baseline="0" smtClean="0">
                <a:ln>
                  <a:noFill/>
                </a:ln>
                <a:solidFill>
                  <a:srgbClr val="008000"/>
                </a:solidFill>
                <a:effectLst/>
                <a:latin typeface="JetBrains Mono"/>
              </a:rPr>
              <a:t>="@integer/max"</a:t>
            </a:r>
            <a:r>
              <a:rPr kumimoji="0" lang="fr-FR" altLang="fr-FR" sz="2400" b="0" i="0" u="none" strike="noStrike" cap="none" normalizeH="0" baseline="0" smtClean="0">
                <a:ln>
                  <a:noFill/>
                </a:ln>
                <a:solidFill>
                  <a:srgbClr val="000000"/>
                </a:solidFill>
                <a:effectLst/>
                <a:latin typeface="JetBrains Mono"/>
              </a:rPr>
              <a:t>/&gt;</a:t>
            </a:r>
            <a:endParaRPr kumimoji="0" lang="fr-FR" altLang="fr-FR" sz="4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231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Définir un tableau d’</a:t>
            </a:r>
            <a:r>
              <a:rPr lang="fr-FR" dirty="0" err="1" smtClean="0"/>
              <a:t>integers</a:t>
            </a:r>
            <a:endParaRPr lang="fr-FR" dirty="0"/>
          </a:p>
        </p:txBody>
      </p:sp>
      <p:sp>
        <p:nvSpPr>
          <p:cNvPr id="3" name="Espace réservé du contenu 2"/>
          <p:cNvSpPr>
            <a:spLocks noGrp="1"/>
          </p:cNvSpPr>
          <p:nvPr>
            <p:ph idx="1"/>
          </p:nvPr>
        </p:nvSpPr>
        <p:spPr/>
        <p:txBody>
          <a:bodyPr/>
          <a:lstStyle/>
          <a:p>
            <a:r>
              <a:rPr lang="fr-FR" dirty="0"/>
              <a:t>Pour définir un tableau entier, écrivez dans un fichier de ressources</a:t>
            </a:r>
          </a:p>
        </p:txBody>
      </p:sp>
      <p:sp>
        <p:nvSpPr>
          <p:cNvPr id="4" name="Rectangle 1"/>
          <p:cNvSpPr>
            <a:spLocks noChangeArrowheads="1"/>
          </p:cNvSpPr>
          <p:nvPr/>
        </p:nvSpPr>
        <p:spPr bwMode="auto">
          <a:xfrm>
            <a:off x="179294" y="2476377"/>
            <a:ext cx="11797553" cy="255454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smtClean="0">
                <a:ln>
                  <a:noFill/>
                </a:ln>
                <a:solidFill>
                  <a:srgbClr val="000000"/>
                </a:solidFill>
                <a:effectLst/>
                <a:latin typeface="JetBrains Mono"/>
              </a:rPr>
              <a:t>&lt;</a:t>
            </a:r>
            <a:r>
              <a:rPr kumimoji="0" lang="fr-FR" altLang="fr-FR" sz="2000" b="1" i="0" u="none" strike="noStrike" cap="none" normalizeH="0" baseline="0" smtClean="0">
                <a:ln>
                  <a:noFill/>
                </a:ln>
                <a:solidFill>
                  <a:srgbClr val="000080"/>
                </a:solidFill>
                <a:effectLst/>
                <a:latin typeface="JetBrains Mono"/>
              </a:rPr>
              <a:t>integer </a:t>
            </a:r>
            <a:r>
              <a:rPr kumimoji="0" lang="fr-FR" altLang="fr-FR" sz="2000" b="1" i="0" u="none" strike="noStrike" cap="none" normalizeH="0" baseline="0" smtClean="0">
                <a:ln>
                  <a:noFill/>
                </a:ln>
                <a:solidFill>
                  <a:srgbClr val="0000FF"/>
                </a:solidFill>
                <a:effectLst/>
                <a:latin typeface="JetBrains Mono"/>
              </a:rPr>
              <a:t>name</a:t>
            </a:r>
            <a:r>
              <a:rPr kumimoji="0" lang="fr-FR" altLang="fr-FR" sz="2000" b="1" i="0" u="none" strike="noStrike" cap="none" normalizeH="0" baseline="0" smtClean="0">
                <a:ln>
                  <a:noFill/>
                </a:ln>
                <a:solidFill>
                  <a:srgbClr val="008000"/>
                </a:solidFill>
                <a:effectLst/>
                <a:latin typeface="JetBrains Mono"/>
              </a:rPr>
              <a:t>="max"</a:t>
            </a:r>
            <a:r>
              <a:rPr kumimoji="0" lang="fr-FR" altLang="fr-FR" sz="2000" b="0" i="0" u="none" strike="noStrike" cap="none" normalizeH="0" baseline="0" smtClean="0">
                <a:ln>
                  <a:noFill/>
                </a:ln>
                <a:solidFill>
                  <a:srgbClr val="000000"/>
                </a:solidFill>
                <a:effectLst/>
                <a:latin typeface="JetBrains Mono"/>
              </a:rPr>
              <a:t>&gt;12&lt;/</a:t>
            </a:r>
            <a:r>
              <a:rPr kumimoji="0" lang="fr-FR" altLang="fr-FR" sz="2000" b="1" i="0" u="none" strike="noStrike" cap="none" normalizeH="0" baseline="0" smtClean="0">
                <a:ln>
                  <a:noFill/>
                </a:ln>
                <a:solidFill>
                  <a:srgbClr val="000080"/>
                </a:solidFill>
                <a:effectLst/>
                <a:latin typeface="JetBrains Mono"/>
              </a:rPr>
              <a:t>integer</a:t>
            </a:r>
            <a:r>
              <a:rPr kumimoji="0" lang="fr-FR" altLang="fr-FR" sz="2000" b="0" i="0" u="none" strike="noStrike" cap="none" normalizeH="0" baseline="0" smtClean="0">
                <a:ln>
                  <a:noFill/>
                </a:ln>
                <a:solidFill>
                  <a:srgbClr val="000000"/>
                </a:solidFill>
                <a:effectLst/>
                <a:latin typeface="JetBrains Mono"/>
              </a:rPr>
              <a:t>&gt;</a:t>
            </a:r>
            <a:br>
              <a:rPr kumimoji="0" lang="fr-FR" altLang="fr-FR" sz="2000" b="0" i="0" u="none" strike="noStrike" cap="none" normalizeH="0" baseline="0" smtClean="0">
                <a:ln>
                  <a:noFill/>
                </a:ln>
                <a:solidFill>
                  <a:srgbClr val="000000"/>
                </a:solidFill>
                <a:effectLst/>
                <a:latin typeface="JetBrains Mono"/>
              </a:rPr>
            </a:br>
            <a:r>
              <a:rPr kumimoji="0" lang="fr-FR" altLang="fr-FR" sz="2000" b="0" i="0" u="none" strike="noStrike" cap="none" normalizeH="0" baseline="0" smtClean="0">
                <a:ln>
                  <a:noFill/>
                </a:ln>
                <a:solidFill>
                  <a:srgbClr val="000000"/>
                </a:solidFill>
                <a:effectLst/>
                <a:latin typeface="JetBrains Mono"/>
              </a:rPr>
              <a:t/>
            </a:r>
            <a:br>
              <a:rPr kumimoji="0" lang="fr-FR" altLang="fr-FR" sz="2000" b="0" i="0" u="none" strike="noStrike" cap="none" normalizeH="0" baseline="0" smtClean="0">
                <a:ln>
                  <a:noFill/>
                </a:ln>
                <a:solidFill>
                  <a:srgbClr val="000000"/>
                </a:solidFill>
                <a:effectLst/>
                <a:latin typeface="JetBrains Mono"/>
              </a:rPr>
            </a:br>
            <a:r>
              <a:rPr kumimoji="0" lang="fr-FR" altLang="fr-FR" sz="2000" b="0" i="0" u="none" strike="noStrike" cap="none" normalizeH="0" baseline="0" smtClean="0">
                <a:ln>
                  <a:noFill/>
                </a:ln>
                <a:solidFill>
                  <a:srgbClr val="000000"/>
                </a:solidFill>
                <a:effectLst/>
                <a:latin typeface="JetBrains Mono"/>
              </a:rPr>
              <a:t>&lt;</a:t>
            </a:r>
            <a:r>
              <a:rPr kumimoji="0" lang="fr-FR" altLang="fr-FR" sz="2000" b="1" i="0" u="none" strike="noStrike" cap="none" normalizeH="0" baseline="0" smtClean="0">
                <a:ln>
                  <a:noFill/>
                </a:ln>
                <a:solidFill>
                  <a:srgbClr val="000080"/>
                </a:solidFill>
                <a:effectLst/>
                <a:latin typeface="JetBrains Mono"/>
              </a:rPr>
              <a:t>integer-array </a:t>
            </a:r>
            <a:r>
              <a:rPr kumimoji="0" lang="fr-FR" altLang="fr-FR" sz="2000" b="1" i="0" u="none" strike="noStrike" cap="none" normalizeH="0" baseline="0" smtClean="0">
                <a:ln>
                  <a:noFill/>
                </a:ln>
                <a:solidFill>
                  <a:srgbClr val="0000FF"/>
                </a:solidFill>
                <a:effectLst/>
                <a:latin typeface="JetBrains Mono"/>
              </a:rPr>
              <a:t>name</a:t>
            </a:r>
            <a:r>
              <a:rPr kumimoji="0" lang="fr-FR" altLang="fr-FR" sz="2000" b="1" i="0" u="none" strike="noStrike" cap="none" normalizeH="0" baseline="0" smtClean="0">
                <a:ln>
                  <a:noFill/>
                </a:ln>
                <a:solidFill>
                  <a:srgbClr val="008000"/>
                </a:solidFill>
                <a:effectLst/>
                <a:latin typeface="JetBrains Mono"/>
              </a:rPr>
              <a:t>="fibo"</a:t>
            </a:r>
            <a:r>
              <a:rPr kumimoji="0" lang="fr-FR" altLang="fr-FR" sz="2000" b="0" i="0" u="none" strike="noStrike" cap="none" normalizeH="0" baseline="0" smtClean="0">
                <a:ln>
                  <a:noFill/>
                </a:ln>
                <a:solidFill>
                  <a:srgbClr val="000000"/>
                </a:solidFill>
                <a:effectLst/>
                <a:latin typeface="JetBrains Mono"/>
              </a:rPr>
              <a:t>&gt;</a:t>
            </a:r>
            <a:br>
              <a:rPr kumimoji="0" lang="fr-FR" altLang="fr-FR" sz="2000" b="0" i="0" u="none" strike="noStrike" cap="none" normalizeH="0" baseline="0" smtClean="0">
                <a:ln>
                  <a:noFill/>
                </a:ln>
                <a:solidFill>
                  <a:srgbClr val="000000"/>
                </a:solidFill>
                <a:effectLst/>
                <a:latin typeface="JetBrains Mono"/>
              </a:rPr>
            </a:br>
            <a:r>
              <a:rPr kumimoji="0" lang="fr-FR" altLang="fr-FR" sz="2000" b="0" i="0" u="none" strike="noStrike" cap="none" normalizeH="0" baseline="0" smtClean="0">
                <a:ln>
                  <a:noFill/>
                </a:ln>
                <a:solidFill>
                  <a:srgbClr val="000000"/>
                </a:solidFill>
                <a:effectLst/>
                <a:latin typeface="JetBrains Mono"/>
              </a:rPr>
              <a:t>    &lt;</a:t>
            </a:r>
            <a:r>
              <a:rPr kumimoji="0" lang="fr-FR" altLang="fr-FR" sz="2000" b="1" i="0" u="none" strike="noStrike" cap="none" normalizeH="0" baseline="0" smtClean="0">
                <a:ln>
                  <a:noFill/>
                </a:ln>
                <a:solidFill>
                  <a:srgbClr val="000080"/>
                </a:solidFill>
                <a:effectLst/>
                <a:latin typeface="JetBrains Mono"/>
              </a:rPr>
              <a:t>item</a:t>
            </a:r>
            <a:r>
              <a:rPr kumimoji="0" lang="fr-FR" altLang="fr-FR" sz="2000" b="0" i="0" u="none" strike="noStrike" cap="none" normalizeH="0" baseline="0" smtClean="0">
                <a:ln>
                  <a:noFill/>
                </a:ln>
                <a:solidFill>
                  <a:srgbClr val="000000"/>
                </a:solidFill>
                <a:effectLst/>
                <a:latin typeface="JetBrains Mono"/>
              </a:rPr>
              <a:t>&gt;1&lt;/</a:t>
            </a:r>
            <a:r>
              <a:rPr kumimoji="0" lang="fr-FR" altLang="fr-FR" sz="2000" b="1" i="0" u="none" strike="noStrike" cap="none" normalizeH="0" baseline="0" smtClean="0">
                <a:ln>
                  <a:noFill/>
                </a:ln>
                <a:solidFill>
                  <a:srgbClr val="000080"/>
                </a:solidFill>
                <a:effectLst/>
                <a:latin typeface="JetBrains Mono"/>
              </a:rPr>
              <a:t>item</a:t>
            </a:r>
            <a:r>
              <a:rPr kumimoji="0" lang="fr-FR" altLang="fr-FR" sz="2000" b="0" i="0" u="none" strike="noStrike" cap="none" normalizeH="0" baseline="0" smtClean="0">
                <a:ln>
                  <a:noFill/>
                </a:ln>
                <a:solidFill>
                  <a:srgbClr val="000000"/>
                </a:solidFill>
                <a:effectLst/>
                <a:latin typeface="JetBrains Mono"/>
              </a:rPr>
              <a:t>&gt;</a:t>
            </a:r>
            <a:br>
              <a:rPr kumimoji="0" lang="fr-FR" altLang="fr-FR" sz="2000" b="0" i="0" u="none" strike="noStrike" cap="none" normalizeH="0" baseline="0" smtClean="0">
                <a:ln>
                  <a:noFill/>
                </a:ln>
                <a:solidFill>
                  <a:srgbClr val="000000"/>
                </a:solidFill>
                <a:effectLst/>
                <a:latin typeface="JetBrains Mono"/>
              </a:rPr>
            </a:br>
            <a:r>
              <a:rPr kumimoji="0" lang="fr-FR" altLang="fr-FR" sz="2000" b="0" i="0" u="none" strike="noStrike" cap="none" normalizeH="0" baseline="0" smtClean="0">
                <a:ln>
                  <a:noFill/>
                </a:ln>
                <a:solidFill>
                  <a:srgbClr val="000000"/>
                </a:solidFill>
                <a:effectLst/>
                <a:latin typeface="JetBrains Mono"/>
              </a:rPr>
              <a:t>    &lt;</a:t>
            </a:r>
            <a:r>
              <a:rPr kumimoji="0" lang="fr-FR" altLang="fr-FR" sz="2000" b="1" i="0" u="none" strike="noStrike" cap="none" normalizeH="0" baseline="0" smtClean="0">
                <a:ln>
                  <a:noFill/>
                </a:ln>
                <a:solidFill>
                  <a:srgbClr val="000080"/>
                </a:solidFill>
                <a:effectLst/>
                <a:latin typeface="JetBrains Mono"/>
              </a:rPr>
              <a:t>item</a:t>
            </a:r>
            <a:r>
              <a:rPr kumimoji="0" lang="fr-FR" altLang="fr-FR" sz="2000" b="0" i="0" u="none" strike="noStrike" cap="none" normalizeH="0" baseline="0" smtClean="0">
                <a:ln>
                  <a:noFill/>
                </a:ln>
                <a:solidFill>
                  <a:srgbClr val="000000"/>
                </a:solidFill>
                <a:effectLst/>
                <a:latin typeface="JetBrains Mono"/>
              </a:rPr>
              <a:t>&gt;2&lt;/</a:t>
            </a:r>
            <a:r>
              <a:rPr kumimoji="0" lang="fr-FR" altLang="fr-FR" sz="2000" b="1" i="0" u="none" strike="noStrike" cap="none" normalizeH="0" baseline="0" smtClean="0">
                <a:ln>
                  <a:noFill/>
                </a:ln>
                <a:solidFill>
                  <a:srgbClr val="000080"/>
                </a:solidFill>
                <a:effectLst/>
                <a:latin typeface="JetBrains Mono"/>
              </a:rPr>
              <a:t>item</a:t>
            </a:r>
            <a:r>
              <a:rPr kumimoji="0" lang="fr-FR" altLang="fr-FR" sz="2000" b="0" i="0" u="none" strike="noStrike" cap="none" normalizeH="0" baseline="0" smtClean="0">
                <a:ln>
                  <a:noFill/>
                </a:ln>
                <a:solidFill>
                  <a:srgbClr val="000000"/>
                </a:solidFill>
                <a:effectLst/>
                <a:latin typeface="JetBrains Mono"/>
              </a:rPr>
              <a:t>&gt;</a:t>
            </a:r>
            <a:br>
              <a:rPr kumimoji="0" lang="fr-FR" altLang="fr-FR" sz="2000" b="0" i="0" u="none" strike="noStrike" cap="none" normalizeH="0" baseline="0" smtClean="0">
                <a:ln>
                  <a:noFill/>
                </a:ln>
                <a:solidFill>
                  <a:srgbClr val="000000"/>
                </a:solidFill>
                <a:effectLst/>
                <a:latin typeface="JetBrains Mono"/>
              </a:rPr>
            </a:br>
            <a:r>
              <a:rPr kumimoji="0" lang="fr-FR" altLang="fr-FR" sz="2000" b="0" i="0" u="none" strike="noStrike" cap="none" normalizeH="0" baseline="0" smtClean="0">
                <a:ln>
                  <a:noFill/>
                </a:ln>
                <a:solidFill>
                  <a:srgbClr val="000000"/>
                </a:solidFill>
                <a:effectLst/>
                <a:latin typeface="JetBrains Mono"/>
              </a:rPr>
              <a:t>    &lt;</a:t>
            </a:r>
            <a:r>
              <a:rPr kumimoji="0" lang="fr-FR" altLang="fr-FR" sz="2000" b="1" i="0" u="none" strike="noStrike" cap="none" normalizeH="0" baseline="0" smtClean="0">
                <a:ln>
                  <a:noFill/>
                </a:ln>
                <a:solidFill>
                  <a:srgbClr val="000080"/>
                </a:solidFill>
                <a:effectLst/>
                <a:latin typeface="JetBrains Mono"/>
              </a:rPr>
              <a:t>item</a:t>
            </a:r>
            <a:r>
              <a:rPr kumimoji="0" lang="fr-FR" altLang="fr-FR" sz="2000" b="0" i="0" u="none" strike="noStrike" cap="none" normalizeH="0" baseline="0" smtClean="0">
                <a:ln>
                  <a:noFill/>
                </a:ln>
                <a:solidFill>
                  <a:srgbClr val="000000"/>
                </a:solidFill>
                <a:effectLst/>
                <a:latin typeface="JetBrains Mono"/>
              </a:rPr>
              <a:t>&gt;3&lt;/</a:t>
            </a:r>
            <a:r>
              <a:rPr kumimoji="0" lang="fr-FR" altLang="fr-FR" sz="2000" b="1" i="0" u="none" strike="noStrike" cap="none" normalizeH="0" baseline="0" smtClean="0">
                <a:ln>
                  <a:noFill/>
                </a:ln>
                <a:solidFill>
                  <a:srgbClr val="000080"/>
                </a:solidFill>
                <a:effectLst/>
                <a:latin typeface="JetBrains Mono"/>
              </a:rPr>
              <a:t>item</a:t>
            </a:r>
            <a:r>
              <a:rPr kumimoji="0" lang="fr-FR" altLang="fr-FR" sz="2000" b="0" i="0" u="none" strike="noStrike" cap="none" normalizeH="0" baseline="0" smtClean="0">
                <a:ln>
                  <a:noFill/>
                </a:ln>
                <a:solidFill>
                  <a:srgbClr val="000000"/>
                </a:solidFill>
                <a:effectLst/>
                <a:latin typeface="JetBrains Mono"/>
              </a:rPr>
              <a:t>&gt;</a:t>
            </a:r>
            <a:br>
              <a:rPr kumimoji="0" lang="fr-FR" altLang="fr-FR" sz="2000" b="0" i="0" u="none" strike="noStrike" cap="none" normalizeH="0" baseline="0" smtClean="0">
                <a:ln>
                  <a:noFill/>
                </a:ln>
                <a:solidFill>
                  <a:srgbClr val="000000"/>
                </a:solidFill>
                <a:effectLst/>
                <a:latin typeface="JetBrains Mono"/>
              </a:rPr>
            </a:br>
            <a:r>
              <a:rPr kumimoji="0" lang="fr-FR" altLang="fr-FR" sz="2000" b="0" i="0" u="none" strike="noStrike" cap="none" normalizeH="0" baseline="0" smtClean="0">
                <a:ln>
                  <a:noFill/>
                </a:ln>
                <a:solidFill>
                  <a:srgbClr val="000000"/>
                </a:solidFill>
                <a:effectLst/>
                <a:latin typeface="JetBrains Mono"/>
              </a:rPr>
              <a:t>    &lt;</a:t>
            </a:r>
            <a:r>
              <a:rPr kumimoji="0" lang="fr-FR" altLang="fr-FR" sz="2000" b="1" i="0" u="none" strike="noStrike" cap="none" normalizeH="0" baseline="0" smtClean="0">
                <a:ln>
                  <a:noFill/>
                </a:ln>
                <a:solidFill>
                  <a:srgbClr val="000080"/>
                </a:solidFill>
                <a:effectLst/>
                <a:latin typeface="JetBrains Mono"/>
              </a:rPr>
              <a:t>item</a:t>
            </a:r>
            <a:r>
              <a:rPr kumimoji="0" lang="fr-FR" altLang="fr-FR" sz="2000" b="0" i="0" u="none" strike="noStrike" cap="none" normalizeH="0" baseline="0" smtClean="0">
                <a:ln>
                  <a:noFill/>
                </a:ln>
                <a:solidFill>
                  <a:srgbClr val="000000"/>
                </a:solidFill>
                <a:effectLst/>
                <a:latin typeface="JetBrains Mono"/>
              </a:rPr>
              <a:t>&gt;@integer/max&lt;/</a:t>
            </a:r>
            <a:r>
              <a:rPr kumimoji="0" lang="fr-FR" altLang="fr-FR" sz="2000" b="1" i="0" u="none" strike="noStrike" cap="none" normalizeH="0" baseline="0" smtClean="0">
                <a:ln>
                  <a:noFill/>
                </a:ln>
                <a:solidFill>
                  <a:srgbClr val="000080"/>
                </a:solidFill>
                <a:effectLst/>
                <a:latin typeface="JetBrains Mono"/>
              </a:rPr>
              <a:t>item</a:t>
            </a:r>
            <a:r>
              <a:rPr kumimoji="0" lang="fr-FR" altLang="fr-FR" sz="2000" b="0" i="0" u="none" strike="noStrike" cap="none" normalizeH="0" baseline="0" smtClean="0">
                <a:ln>
                  <a:noFill/>
                </a:ln>
                <a:solidFill>
                  <a:srgbClr val="000000"/>
                </a:solidFill>
                <a:effectLst/>
                <a:latin typeface="JetBrains Mono"/>
              </a:rPr>
              <a:t>&gt;</a:t>
            </a:r>
            <a:br>
              <a:rPr kumimoji="0" lang="fr-FR" altLang="fr-FR" sz="2000" b="0" i="0" u="none" strike="noStrike" cap="none" normalizeH="0" baseline="0" smtClean="0">
                <a:ln>
                  <a:noFill/>
                </a:ln>
                <a:solidFill>
                  <a:srgbClr val="000000"/>
                </a:solidFill>
                <a:effectLst/>
                <a:latin typeface="JetBrains Mono"/>
              </a:rPr>
            </a:br>
            <a:r>
              <a:rPr kumimoji="0" lang="fr-FR" altLang="fr-FR" sz="2000" b="0" i="0" u="none" strike="noStrike" cap="none" normalizeH="0" baseline="0" smtClean="0">
                <a:ln>
                  <a:noFill/>
                </a:ln>
                <a:solidFill>
                  <a:srgbClr val="000000"/>
                </a:solidFill>
                <a:effectLst/>
                <a:latin typeface="JetBrains Mono"/>
              </a:rPr>
              <a:t>&lt;/</a:t>
            </a:r>
            <a:r>
              <a:rPr kumimoji="0" lang="fr-FR" altLang="fr-FR" sz="2000" b="1" i="0" u="none" strike="noStrike" cap="none" normalizeH="0" baseline="0" smtClean="0">
                <a:ln>
                  <a:noFill/>
                </a:ln>
                <a:solidFill>
                  <a:srgbClr val="000080"/>
                </a:solidFill>
                <a:effectLst/>
                <a:latin typeface="JetBrains Mono"/>
              </a:rPr>
              <a:t>integer-array</a:t>
            </a:r>
            <a:r>
              <a:rPr kumimoji="0" lang="fr-FR" altLang="fr-FR" sz="2000" b="0" i="0" u="none" strike="noStrike" cap="none" normalizeH="0" baseline="0" smtClean="0">
                <a:ln>
                  <a:noFill/>
                </a:ln>
                <a:solidFill>
                  <a:srgbClr val="000000"/>
                </a:solidFill>
                <a:effectLst/>
                <a:latin typeface="JetBrains Mono"/>
              </a:rPr>
              <a:t>&gt;</a:t>
            </a:r>
            <a:endParaRPr kumimoji="0" lang="fr-FR" altLang="fr-FR"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208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Les couleurs</a:t>
            </a:r>
            <a:endParaRPr lang="fr-FR" dirty="0"/>
          </a:p>
        </p:txBody>
      </p:sp>
      <p:sp>
        <p:nvSpPr>
          <p:cNvPr id="5" name="Espace réservé du texte 4"/>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209450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smtClean="0"/>
              <a:t>Déclaration des couleurs</a:t>
            </a:r>
            <a:endParaRPr lang="fr-FR" dirty="0"/>
          </a:p>
        </p:txBody>
      </p:sp>
      <p:sp>
        <p:nvSpPr>
          <p:cNvPr id="5" name="Espace réservé du contenu 4"/>
          <p:cNvSpPr>
            <a:spLocks noGrp="1"/>
          </p:cNvSpPr>
          <p:nvPr>
            <p:ph idx="1"/>
          </p:nvPr>
        </p:nvSpPr>
        <p:spPr/>
        <p:txBody>
          <a:bodyPr/>
          <a:lstStyle/>
          <a:p>
            <a:pPr lvl="0"/>
            <a:r>
              <a:rPr lang="fr-FR" altLang="fr-FR" dirty="0" smtClean="0"/>
              <a:t>Les couleurs sont généralement stockées dans un fichier de ressources nommé colors.xml dans le dossier</a:t>
            </a:r>
            <a:r>
              <a:rPr lang="fr-FR" altLang="fr-FR" b="1" dirty="0" smtClean="0"/>
              <a:t> /</a:t>
            </a:r>
            <a:r>
              <a:rPr lang="fr-FR" altLang="fr-FR" b="1" dirty="0" err="1" smtClean="0"/>
              <a:t>res</a:t>
            </a:r>
            <a:r>
              <a:rPr lang="fr-FR" altLang="fr-FR" b="1" dirty="0" smtClean="0"/>
              <a:t>/values/</a:t>
            </a:r>
            <a:r>
              <a:rPr lang="fr-FR" altLang="fr-FR" dirty="0" smtClean="0"/>
              <a:t>. Ils sont définis par l’élément &lt;</a:t>
            </a:r>
            <a:r>
              <a:rPr lang="fr-FR" altLang="fr-FR" dirty="0" err="1" smtClean="0"/>
              <a:t>color</a:t>
            </a:r>
            <a:r>
              <a:rPr lang="fr-FR" altLang="fr-FR" dirty="0" smtClean="0"/>
              <a:t>&gt; :</a:t>
            </a:r>
          </a:p>
          <a:p>
            <a:endParaRPr lang="fr-FR" dirty="0"/>
          </a:p>
        </p:txBody>
      </p:sp>
      <p:sp>
        <p:nvSpPr>
          <p:cNvPr id="6" name="Rectangle 1"/>
          <p:cNvSpPr>
            <a:spLocks noChangeArrowheads="1"/>
          </p:cNvSpPr>
          <p:nvPr/>
        </p:nvSpPr>
        <p:spPr bwMode="auto">
          <a:xfrm>
            <a:off x="233082" y="2885415"/>
            <a:ext cx="11797553" cy="1231106"/>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fr-FR" altLang="en-US" sz="2000" b="1" i="0" u="none" strike="noStrike" cap="none" normalizeH="0" baseline="0" dirty="0" err="1" smtClean="0">
                <a:ln>
                  <a:noFill/>
                </a:ln>
                <a:solidFill>
                  <a:srgbClr val="000080"/>
                </a:solidFill>
                <a:effectLst/>
                <a:latin typeface="Arial Unicode MS"/>
                <a:ea typeface="Times New Roman" panose="02020603050405020304" pitchFamily="18" charset="0"/>
                <a:cs typeface="Courier New" panose="02070309020205020404" pitchFamily="49" charset="0"/>
              </a:rPr>
              <a:t>resources</a:t>
            </a: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fr-FR" altLang="en-US" sz="2000" b="1" i="0" u="none" strike="noStrike" cap="none" normalizeH="0" baseline="0" dirty="0" err="1" smtClean="0">
                <a:ln>
                  <a:noFill/>
                </a:ln>
                <a:solidFill>
                  <a:srgbClr val="000080"/>
                </a:solidFill>
                <a:effectLst/>
                <a:latin typeface="Arial Unicode MS"/>
                <a:ea typeface="Times New Roman" panose="02020603050405020304" pitchFamily="18" charset="0"/>
                <a:cs typeface="Courier New" panose="02070309020205020404" pitchFamily="49" charset="0"/>
              </a:rPr>
              <a:t>color</a:t>
            </a:r>
            <a:r>
              <a:rPr kumimoji="0" lang="fr-FR" altLang="en-US" sz="2000" b="1" i="0" u="none" strike="noStrike" cap="none" normalizeH="0" baseline="0" dirty="0" smtClean="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fr-FR" altLang="en-US" sz="2000" b="1" i="0" u="none" strike="noStrike" cap="none" normalizeH="0" baseline="0" dirty="0" err="1" smtClean="0">
                <a:ln>
                  <a:noFill/>
                </a:ln>
                <a:solidFill>
                  <a:srgbClr val="0000FF"/>
                </a:solidFill>
                <a:effectLst/>
                <a:latin typeface="Arial Unicode MS"/>
                <a:ea typeface="Times New Roman" panose="02020603050405020304" pitchFamily="18" charset="0"/>
                <a:cs typeface="Courier New" panose="02070309020205020404" pitchFamily="49" charset="0"/>
              </a:rPr>
              <a:t>name</a:t>
            </a:r>
            <a:r>
              <a:rPr kumimoji="0" lang="fr-FR" altLang="en-US" sz="2000" b="1" i="0" u="none" strike="noStrike" cap="none" normalizeH="0" baseline="0" dirty="0" smtClean="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fr-FR" altLang="en-US" sz="2000"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fr-FR" altLang="en-US" sz="2000" b="1" i="0" u="none" strike="noStrike" cap="none" normalizeH="0" baseline="0" dirty="0" err="1" smtClean="0">
                <a:ln>
                  <a:noFill/>
                </a:ln>
                <a:solidFill>
                  <a:srgbClr val="008000"/>
                </a:solidFill>
                <a:effectLst/>
                <a:latin typeface="Arial Unicode MS"/>
                <a:ea typeface="Times New Roman" panose="02020603050405020304" pitchFamily="18" charset="0"/>
                <a:cs typeface="Courier New" panose="02070309020205020404" pitchFamily="49" charset="0"/>
              </a:rPr>
              <a:t>opaque_red</a:t>
            </a:r>
            <a:r>
              <a:rPr kumimoji="0" lang="fr-FR" altLang="en-US" sz="2000"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&gt;#f00&lt;/</a:t>
            </a:r>
            <a:r>
              <a:rPr kumimoji="0" lang="fr-FR" altLang="en-US" sz="2000" b="1" i="0" u="none" strike="noStrike" cap="none" normalizeH="0" baseline="0" dirty="0" err="1" smtClean="0">
                <a:ln>
                  <a:noFill/>
                </a:ln>
                <a:solidFill>
                  <a:srgbClr val="000080"/>
                </a:solidFill>
                <a:effectLst/>
                <a:latin typeface="Arial Unicode MS"/>
                <a:ea typeface="Times New Roman" panose="02020603050405020304" pitchFamily="18" charset="0"/>
                <a:cs typeface="Courier New" panose="02070309020205020404" pitchFamily="49" charset="0"/>
              </a:rPr>
              <a:t>color</a:t>
            </a: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fr-FR" altLang="en-US" sz="2000" b="1" i="0" u="none" strike="noStrike" cap="none" normalizeH="0" baseline="0" dirty="0" err="1" smtClean="0">
                <a:ln>
                  <a:noFill/>
                </a:ln>
                <a:solidFill>
                  <a:srgbClr val="000080"/>
                </a:solidFill>
                <a:effectLst/>
                <a:latin typeface="Arial Unicode MS"/>
                <a:ea typeface="Times New Roman" panose="02020603050405020304" pitchFamily="18" charset="0"/>
                <a:cs typeface="Courier New" panose="02070309020205020404" pitchFamily="49" charset="0"/>
              </a:rPr>
              <a:t>color</a:t>
            </a:r>
            <a:r>
              <a:rPr kumimoji="0" lang="fr-FR" altLang="en-US" sz="2000" b="1" i="0" u="none" strike="noStrike" cap="none" normalizeH="0" baseline="0" dirty="0" smtClean="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fr-FR" altLang="en-US" sz="2000" b="1" i="0" u="none" strike="noStrike" cap="none" normalizeH="0" baseline="0" dirty="0" err="1" smtClean="0">
                <a:ln>
                  <a:noFill/>
                </a:ln>
                <a:solidFill>
                  <a:srgbClr val="0000FF"/>
                </a:solidFill>
                <a:effectLst/>
                <a:latin typeface="Arial Unicode MS"/>
                <a:ea typeface="Times New Roman" panose="02020603050405020304" pitchFamily="18" charset="0"/>
                <a:cs typeface="Courier New" panose="02070309020205020404" pitchFamily="49" charset="0"/>
              </a:rPr>
              <a:t>name</a:t>
            </a:r>
            <a:r>
              <a:rPr kumimoji="0" lang="fr-FR" altLang="en-US" sz="2000" b="1" i="0" u="none" strike="noStrike" cap="none" normalizeH="0" baseline="0" dirty="0" smtClean="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fr-FR" altLang="en-US" sz="2000"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fr-FR" altLang="en-US" sz="2000" b="1" i="0" u="none" strike="noStrike" cap="none" normalizeH="0" baseline="0" dirty="0" err="1" smtClean="0">
                <a:ln>
                  <a:noFill/>
                </a:ln>
                <a:solidFill>
                  <a:srgbClr val="008000"/>
                </a:solidFill>
                <a:effectLst/>
                <a:latin typeface="Arial Unicode MS"/>
                <a:ea typeface="Times New Roman" panose="02020603050405020304" pitchFamily="18" charset="0"/>
                <a:cs typeface="Courier New" panose="02070309020205020404" pitchFamily="49" charset="0"/>
              </a:rPr>
              <a:t>translucent_red</a:t>
            </a:r>
            <a:r>
              <a:rPr kumimoji="0" lang="fr-FR" altLang="en-US" sz="2000"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&gt;#80ff0000&lt;/</a:t>
            </a:r>
            <a:r>
              <a:rPr kumimoji="0" lang="fr-FR" altLang="en-US" sz="2000" b="1" i="0" u="none" strike="noStrike" cap="none" normalizeH="0" baseline="0" dirty="0" err="1" smtClean="0">
                <a:ln>
                  <a:noFill/>
                </a:ln>
                <a:solidFill>
                  <a:srgbClr val="000080"/>
                </a:solidFill>
                <a:effectLst/>
                <a:latin typeface="Arial Unicode MS"/>
                <a:ea typeface="Times New Roman" panose="02020603050405020304" pitchFamily="18" charset="0"/>
                <a:cs typeface="Courier New" panose="02070309020205020404" pitchFamily="49" charset="0"/>
              </a:rPr>
              <a:t>color</a:t>
            </a: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fr-FR" altLang="en-US" sz="2000" b="1" i="0" u="none" strike="noStrike" cap="none" normalizeH="0" baseline="0" dirty="0" err="1" smtClean="0">
                <a:ln>
                  <a:noFill/>
                </a:ln>
                <a:solidFill>
                  <a:srgbClr val="000080"/>
                </a:solidFill>
                <a:effectLst/>
                <a:latin typeface="Arial Unicode MS"/>
                <a:ea typeface="Times New Roman" panose="02020603050405020304" pitchFamily="18" charset="0"/>
                <a:cs typeface="Courier New" panose="02070309020205020404" pitchFamily="49" charset="0"/>
              </a:rPr>
              <a:t>resources</a:t>
            </a:r>
            <a:r>
              <a:rPr kumimoji="0" lang="fr-FR" altLang="en-US" sz="20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endParaRPr kumimoji="0" lang="fr-FR"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73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ressources</a:t>
            </a:r>
            <a:endParaRPr lang="fr-FR" dirty="0"/>
          </a:p>
        </p:txBody>
      </p:sp>
      <p:sp>
        <p:nvSpPr>
          <p:cNvPr id="3" name="Espace réservé du contenu 2"/>
          <p:cNvSpPr>
            <a:spLocks noGrp="1"/>
          </p:cNvSpPr>
          <p:nvPr>
            <p:ph idx="1"/>
          </p:nvPr>
        </p:nvSpPr>
        <p:spPr/>
        <p:txBody>
          <a:bodyPr>
            <a:normAutofit/>
          </a:bodyPr>
          <a:lstStyle/>
          <a:p>
            <a:r>
              <a:rPr lang="fr-FR" dirty="0"/>
              <a:t>Le système Android est utilisé sur une variété de supports (taille de l’appareil, la résolution de son écran, la langue d’utilisation, l’orientation de l’écran, etc.). </a:t>
            </a:r>
            <a:endParaRPr lang="fr-FR" dirty="0" smtClean="0"/>
          </a:p>
          <a:p>
            <a:r>
              <a:rPr lang="fr-FR" dirty="0" smtClean="0">
                <a:solidFill>
                  <a:srgbClr val="00B050"/>
                </a:solidFill>
                <a:sym typeface="Wingdings" panose="05000000000000000000" pitchFamily="2" charset="2"/>
              </a:rPr>
              <a:t> </a:t>
            </a:r>
            <a:r>
              <a:rPr lang="fr-FR" dirty="0">
                <a:solidFill>
                  <a:srgbClr val="00B050"/>
                </a:solidFill>
              </a:rPr>
              <a:t>Android a donc besoin de s’adapter à ces supports. </a:t>
            </a:r>
            <a:endParaRPr lang="fr-FR" dirty="0" smtClean="0">
              <a:solidFill>
                <a:srgbClr val="00B050"/>
              </a:solidFill>
            </a:endParaRPr>
          </a:p>
          <a:p>
            <a:pPr marL="201168" lvl="1" indent="0">
              <a:buNone/>
            </a:pPr>
            <a:r>
              <a:rPr lang="fr-FR" dirty="0">
                <a:solidFill>
                  <a:srgbClr val="00B050"/>
                </a:solidFill>
                <a:sym typeface="Wingdings" panose="05000000000000000000" pitchFamily="2" charset="2"/>
              </a:rPr>
              <a:t>	</a:t>
            </a:r>
            <a:r>
              <a:rPr lang="fr-FR" dirty="0" smtClean="0">
                <a:solidFill>
                  <a:srgbClr val="00B050"/>
                </a:solidFill>
                <a:sym typeface="Wingdings" panose="05000000000000000000" pitchFamily="2" charset="2"/>
              </a:rPr>
              <a:t>             </a:t>
            </a:r>
            <a:r>
              <a:rPr lang="fr-FR" dirty="0" smtClean="0">
                <a:solidFill>
                  <a:srgbClr val="FF0000"/>
                </a:solidFill>
                <a:sym typeface="Wingdings" panose="05000000000000000000" pitchFamily="2" charset="2"/>
              </a:rPr>
              <a:t> </a:t>
            </a:r>
            <a:r>
              <a:rPr lang="fr-FR" dirty="0">
                <a:solidFill>
                  <a:srgbClr val="FF0000"/>
                </a:solidFill>
              </a:rPr>
              <a:t>Ceci est réalisé à l’aide des ressources. </a:t>
            </a:r>
            <a:endParaRPr lang="fr-FR" dirty="0" smtClean="0">
              <a:solidFill>
                <a:srgbClr val="FF0000"/>
              </a:solidFill>
            </a:endParaRPr>
          </a:p>
          <a:p>
            <a:r>
              <a:rPr lang="fr-FR" dirty="0" smtClean="0"/>
              <a:t>Les </a:t>
            </a:r>
            <a:r>
              <a:rPr lang="fr-FR" dirty="0"/>
              <a:t>ressources sont des fichiers qui contiennent des informations qui ne sont :</a:t>
            </a:r>
            <a:endParaRPr lang="en-GB" dirty="0"/>
          </a:p>
          <a:p>
            <a:pPr lvl="1"/>
            <a:r>
              <a:rPr lang="fr-FR" dirty="0"/>
              <a:t>Ces ressources sont des informations statiques stockées en dehors du code Java</a:t>
            </a:r>
            <a:r>
              <a:rPr lang="fr-FR" dirty="0" smtClean="0"/>
              <a:t>.</a:t>
            </a:r>
          </a:p>
          <a:p>
            <a:pPr lvl="1"/>
            <a:r>
              <a:rPr lang="fr-FR" dirty="0" smtClean="0"/>
              <a:t>Pas </a:t>
            </a:r>
            <a:r>
              <a:rPr lang="fr-FR" dirty="0"/>
              <a:t>dynamique (le contenu d'une ressource restera inchangé entre le début de l'exécution de votre application et la fin de l'exécution</a:t>
            </a:r>
            <a:r>
              <a:rPr lang="fr-FR" dirty="0" smtClean="0"/>
              <a:t>).</a:t>
            </a:r>
            <a:r>
              <a:rPr lang="fr-FR" dirty="0"/>
              <a:t> </a:t>
            </a:r>
            <a:endParaRPr lang="fr-FR" dirty="0" smtClean="0"/>
          </a:p>
          <a:p>
            <a:r>
              <a:rPr lang="fr-FR" dirty="0" smtClean="0"/>
              <a:t>Parmi </a:t>
            </a:r>
            <a:r>
              <a:rPr lang="fr-FR" dirty="0"/>
              <a:t>ces ressources, on peut citer : images, vidéo, audio, chaînes de caractères, etc.</a:t>
            </a:r>
            <a:endParaRPr lang="en-GB" dirty="0"/>
          </a:p>
          <a:p>
            <a:endParaRPr lang="fr-FR" dirty="0"/>
          </a:p>
        </p:txBody>
      </p:sp>
    </p:spTree>
    <p:extLst>
      <p:ext uri="{BB962C8B-B14F-4D97-AF65-F5344CB8AC3E}">
        <p14:creationId xmlns:p14="http://schemas.microsoft.com/office/powerpoint/2010/main" val="3630785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Utilisation des couleurs</a:t>
            </a:r>
            <a:endParaRPr lang="fr-FR" dirty="0"/>
          </a:p>
        </p:txBody>
      </p:sp>
      <p:sp>
        <p:nvSpPr>
          <p:cNvPr id="4" name="Rectangle 1"/>
          <p:cNvSpPr>
            <a:spLocks noGrp="1" noChangeArrowheads="1"/>
          </p:cNvSpPr>
          <p:nvPr>
            <p:ph idx="1"/>
          </p:nvPr>
        </p:nvSpPr>
        <p:spPr/>
        <p:txBody>
          <a:bodyPr/>
          <a:lstStyle/>
          <a:p>
            <a:pPr lvl="0"/>
            <a:r>
              <a:rPr lang="fr-FR" altLang="fr-FR" dirty="0" smtClean="0"/>
              <a:t>Les couleurs définies peuvent être utilisées en XML avec la syntaxe suivante </a:t>
            </a:r>
            <a:r>
              <a:rPr lang="fr-FR" altLang="fr-FR" b="1" dirty="0" smtClean="0"/>
              <a:t>@</a:t>
            </a:r>
            <a:r>
              <a:rPr lang="fr-FR" altLang="fr-FR" b="1" dirty="0" err="1" smtClean="0"/>
              <a:t>color</a:t>
            </a:r>
            <a:r>
              <a:rPr lang="fr-FR" altLang="fr-FR" b="1" dirty="0" smtClean="0"/>
              <a:t>/</a:t>
            </a:r>
            <a:r>
              <a:rPr lang="fr-FR" altLang="fr-FR" b="1" dirty="0" err="1" smtClean="0"/>
              <a:t>name_of_the_color</a:t>
            </a:r>
            <a:r>
              <a:rPr lang="fr-FR" altLang="fr-FR" b="1" dirty="0" smtClean="0"/>
              <a:t>, </a:t>
            </a:r>
            <a:r>
              <a:rPr lang="fr-FR" altLang="fr-FR" dirty="0" smtClean="0"/>
              <a:t>par exemple :</a:t>
            </a:r>
          </a:p>
          <a:p>
            <a:pPr lvl="0"/>
            <a:r>
              <a:rPr lang="fr-FR" altLang="fr-FR" dirty="0" smtClean="0"/>
              <a:t/>
            </a:r>
            <a:br>
              <a:rPr lang="fr-FR" altLang="fr-FR" dirty="0" smtClean="0"/>
            </a:br>
            <a:endParaRPr lang="fr-FR" altLang="fr-FR" dirty="0" smtClean="0"/>
          </a:p>
        </p:txBody>
      </p:sp>
      <p:sp>
        <p:nvSpPr>
          <p:cNvPr id="7" name="Rectangle 2"/>
          <p:cNvSpPr>
            <a:spLocks noChangeArrowheads="1"/>
          </p:cNvSpPr>
          <p:nvPr/>
        </p:nvSpPr>
        <p:spPr bwMode="auto">
          <a:xfrm>
            <a:off x="179294" y="3160982"/>
            <a:ext cx="11707906" cy="1323439"/>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00"/>
                </a:solidFill>
                <a:effectLst/>
                <a:latin typeface="JetBrains Mono"/>
              </a:rPr>
              <a:t>&lt;</a:t>
            </a:r>
            <a:r>
              <a:rPr kumimoji="0" lang="fr-FR" altLang="fr-FR" sz="2000" b="1" i="0" u="none" strike="noStrike" cap="none" normalizeH="0" baseline="0" dirty="0" err="1" smtClean="0">
                <a:ln>
                  <a:noFill/>
                </a:ln>
                <a:solidFill>
                  <a:srgbClr val="000080"/>
                </a:solidFill>
                <a:effectLst/>
                <a:latin typeface="JetBrains Mono"/>
              </a:rPr>
              <a:t>TextView</a:t>
            </a:r>
            <a:r>
              <a:rPr kumimoji="0" lang="fr-FR" altLang="fr-FR" sz="2000" b="1" i="0" u="none" strike="noStrike" cap="none" normalizeH="0" baseline="0" dirty="0" smtClean="0">
                <a:ln>
                  <a:noFill/>
                </a:ln>
                <a:solidFill>
                  <a:srgbClr val="000080"/>
                </a:solidFill>
                <a:effectLst/>
                <a:latin typeface="JetBrains Mono"/>
              </a:rPr>
              <a:t/>
            </a:r>
            <a:br>
              <a:rPr kumimoji="0" lang="fr-FR" altLang="fr-FR" sz="2000" b="1" i="0" u="none" strike="noStrike" cap="none" normalizeH="0" baseline="0" dirty="0" smtClean="0">
                <a:ln>
                  <a:noFill/>
                </a:ln>
                <a:solidFill>
                  <a:srgbClr val="000080"/>
                </a:solidFill>
                <a:effectLst/>
                <a:latin typeface="JetBrains Mono"/>
              </a:rPr>
            </a:br>
            <a:r>
              <a:rPr kumimoji="0" lang="fr-FR" altLang="fr-FR" sz="2000" b="1" i="0" u="none" strike="noStrike" cap="none" normalizeH="0" baseline="0" dirty="0" smtClean="0">
                <a:ln>
                  <a:noFill/>
                </a:ln>
                <a:solidFill>
                  <a:srgbClr val="000080"/>
                </a:solidFill>
                <a:effectLst/>
                <a:latin typeface="JetBrains Mono"/>
              </a:rPr>
              <a:t>    </a:t>
            </a:r>
            <a:r>
              <a:rPr kumimoji="0" lang="fr-FR" altLang="fr-FR" sz="2000" b="1" i="0" u="none" strike="noStrike" cap="none" normalizeH="0" baseline="0" dirty="0" err="1" smtClean="0">
                <a:ln>
                  <a:noFill/>
                </a:ln>
                <a:solidFill>
                  <a:srgbClr val="660E7A"/>
                </a:solidFill>
                <a:effectLst/>
                <a:latin typeface="JetBrains Mono"/>
              </a:rPr>
              <a:t>android</a:t>
            </a:r>
            <a:r>
              <a:rPr kumimoji="0" lang="fr-FR" altLang="fr-FR" sz="2000" b="1" i="0" u="none" strike="noStrike" cap="none" normalizeH="0" baseline="0" dirty="0" err="1" smtClean="0">
                <a:ln>
                  <a:noFill/>
                </a:ln>
                <a:solidFill>
                  <a:srgbClr val="0000FF"/>
                </a:solidFill>
                <a:effectLst/>
                <a:latin typeface="JetBrains Mono"/>
              </a:rPr>
              <a:t>:layout_width</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wrap_content</a:t>
            </a:r>
            <a:r>
              <a:rPr kumimoji="0" lang="fr-FR" altLang="fr-FR" sz="2000" b="1" i="0" u="none" strike="noStrike" cap="none" normalizeH="0" baseline="0" dirty="0" smtClean="0">
                <a:ln>
                  <a:noFill/>
                </a:ln>
                <a:solidFill>
                  <a:srgbClr val="008000"/>
                </a:solidFill>
                <a:effectLst/>
                <a:latin typeface="JetBrains Mono"/>
              </a:rPr>
              <a:t>"</a:t>
            </a:r>
            <a:br>
              <a:rPr kumimoji="0" lang="fr-FR" altLang="fr-FR" sz="2000" b="1" i="0" u="none" strike="noStrike" cap="none" normalizeH="0" baseline="0" dirty="0" smtClean="0">
                <a:ln>
                  <a:noFill/>
                </a:ln>
                <a:solidFill>
                  <a:srgbClr val="008000"/>
                </a:solidFill>
                <a:effectLst/>
                <a:latin typeface="JetBrains Mono"/>
              </a:rPr>
            </a:br>
            <a:r>
              <a:rPr kumimoji="0" lang="fr-FR" altLang="fr-FR" sz="2000" b="1" i="0" u="none" strike="noStrike" cap="none" normalizeH="0" baseline="0" dirty="0" smtClean="0">
                <a:ln>
                  <a:noFill/>
                </a:ln>
                <a:solidFill>
                  <a:srgbClr val="008000"/>
                </a:solidFill>
                <a:effectLst/>
                <a:latin typeface="JetBrains Mono"/>
              </a:rPr>
              <a:t>    </a:t>
            </a:r>
            <a:r>
              <a:rPr kumimoji="0" lang="fr-FR" altLang="fr-FR" sz="2000" b="1" i="0" u="none" strike="noStrike" cap="none" normalizeH="0" baseline="0" dirty="0" err="1" smtClean="0">
                <a:ln>
                  <a:noFill/>
                </a:ln>
                <a:solidFill>
                  <a:srgbClr val="660E7A"/>
                </a:solidFill>
                <a:effectLst/>
                <a:latin typeface="JetBrains Mono"/>
              </a:rPr>
              <a:t>android</a:t>
            </a:r>
            <a:r>
              <a:rPr kumimoji="0" lang="fr-FR" altLang="fr-FR" sz="2000" b="1" i="0" u="none" strike="noStrike" cap="none" normalizeH="0" baseline="0" dirty="0" err="1" smtClean="0">
                <a:ln>
                  <a:noFill/>
                </a:ln>
                <a:solidFill>
                  <a:srgbClr val="0000FF"/>
                </a:solidFill>
                <a:effectLst/>
                <a:latin typeface="JetBrains Mono"/>
              </a:rPr>
              <a:t>:layout_height</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wrap_content</a:t>
            </a:r>
            <a:r>
              <a:rPr kumimoji="0" lang="fr-FR" altLang="fr-FR" sz="2000" b="1" i="0" u="none" strike="noStrike" cap="none" normalizeH="0" baseline="0" dirty="0" smtClean="0">
                <a:ln>
                  <a:noFill/>
                </a:ln>
                <a:solidFill>
                  <a:srgbClr val="008000"/>
                </a:solidFill>
                <a:effectLst/>
                <a:latin typeface="JetBrains Mono"/>
              </a:rPr>
              <a:t>"</a:t>
            </a:r>
            <a:br>
              <a:rPr kumimoji="0" lang="fr-FR" altLang="fr-FR" sz="2000" b="1" i="0" u="none" strike="noStrike" cap="none" normalizeH="0" baseline="0" dirty="0" smtClean="0">
                <a:ln>
                  <a:noFill/>
                </a:ln>
                <a:solidFill>
                  <a:srgbClr val="008000"/>
                </a:solidFill>
                <a:effectLst/>
                <a:latin typeface="JetBrains Mono"/>
              </a:rPr>
            </a:br>
            <a:r>
              <a:rPr kumimoji="0" lang="fr-FR" altLang="fr-FR" sz="2000" b="1" i="0" u="none" strike="noStrike" cap="none" normalizeH="0" baseline="0" dirty="0" smtClean="0">
                <a:ln>
                  <a:noFill/>
                </a:ln>
                <a:solidFill>
                  <a:srgbClr val="008000"/>
                </a:solidFill>
                <a:effectLst/>
                <a:latin typeface="JetBrains Mono"/>
              </a:rPr>
              <a:t>    </a:t>
            </a:r>
            <a:r>
              <a:rPr kumimoji="0" lang="fr-FR" altLang="fr-FR" sz="2000" b="1" i="0" u="none" strike="noStrike" cap="none" normalizeH="0" baseline="0" dirty="0" err="1" smtClean="0">
                <a:ln>
                  <a:noFill/>
                </a:ln>
                <a:solidFill>
                  <a:srgbClr val="660E7A"/>
                </a:solidFill>
                <a:effectLst/>
                <a:latin typeface="JetBrains Mono"/>
              </a:rPr>
              <a:t>android</a:t>
            </a:r>
            <a:r>
              <a:rPr kumimoji="0" lang="fr-FR" altLang="fr-FR" sz="2000" b="1" i="0" u="none" strike="noStrike" cap="none" normalizeH="0" baseline="0" dirty="0" err="1" smtClean="0">
                <a:ln>
                  <a:noFill/>
                </a:ln>
                <a:solidFill>
                  <a:srgbClr val="0000FF"/>
                </a:solidFill>
                <a:effectLst/>
                <a:latin typeface="JetBrains Mono"/>
              </a:rPr>
              <a:t>:background</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color</a:t>
            </a:r>
            <a:r>
              <a:rPr kumimoji="0" lang="fr-FR" altLang="fr-FR" sz="2000" b="1" i="0" u="none" strike="noStrike" cap="none" normalizeH="0" baseline="0" dirty="0" smtClean="0">
                <a:ln>
                  <a:noFill/>
                </a:ln>
                <a:solidFill>
                  <a:srgbClr val="008000"/>
                </a:solidFill>
                <a:effectLst/>
                <a:latin typeface="JetBrains Mono"/>
              </a:rPr>
              <a:t>/color1"</a:t>
            </a:r>
            <a:r>
              <a:rPr kumimoji="0" lang="fr-FR" altLang="fr-FR" sz="2000" b="0" i="0" u="none" strike="noStrike" cap="none" normalizeH="0" baseline="0" dirty="0" smtClean="0">
                <a:ln>
                  <a:noFill/>
                </a:ln>
                <a:solidFill>
                  <a:srgbClr val="000000"/>
                </a:solidFill>
                <a:effectLst/>
                <a:latin typeface="JetBrains Mono"/>
              </a:rPr>
              <a:t>/&gt;</a:t>
            </a:r>
            <a:endParaRPr kumimoji="0" lang="fr-FR" altLang="fr-FR"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1892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couleurs</a:t>
            </a:r>
            <a:endParaRPr lang="fr-FR" dirty="0"/>
          </a:p>
        </p:txBody>
      </p:sp>
      <p:sp>
        <p:nvSpPr>
          <p:cNvPr id="3" name="Espace réservé du contenu 2"/>
          <p:cNvSpPr>
            <a:spLocks noGrp="1"/>
          </p:cNvSpPr>
          <p:nvPr>
            <p:ph idx="1"/>
          </p:nvPr>
        </p:nvSpPr>
        <p:spPr/>
        <p:txBody>
          <a:bodyPr/>
          <a:lstStyle/>
          <a:p>
            <a:pPr marL="0" indent="0">
              <a:buNone/>
            </a:pPr>
            <a:r>
              <a:rPr lang="fr-FR" dirty="0" smtClean="0"/>
              <a:t>Voici un exemple d’utilisation d’une couleur déclarée dans la partie JAVA : </a:t>
            </a:r>
            <a:endParaRPr lang="fr-FR" dirty="0"/>
          </a:p>
        </p:txBody>
      </p:sp>
      <p:sp>
        <p:nvSpPr>
          <p:cNvPr id="6" name="Rectangle 1"/>
          <p:cNvSpPr>
            <a:spLocks noChangeArrowheads="1"/>
          </p:cNvSpPr>
          <p:nvPr/>
        </p:nvSpPr>
        <p:spPr bwMode="auto">
          <a:xfrm>
            <a:off x="179294" y="2363858"/>
            <a:ext cx="11074400" cy="707886"/>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2000" b="1" i="0" u="none" strike="noStrike" cap="none" normalizeH="0" baseline="0" dirty="0" err="1" smtClean="0">
                <a:ln>
                  <a:noFill/>
                </a:ln>
                <a:solidFill>
                  <a:srgbClr val="660E7A"/>
                </a:solidFill>
                <a:effectLst/>
                <a:latin typeface="JetBrains Mono"/>
              </a:rPr>
              <a:t>int</a:t>
            </a:r>
            <a:r>
              <a:rPr kumimoji="0" lang="fr-FR" altLang="fr-FR" sz="2000" b="1" i="0" u="none" strike="noStrike" cap="none" normalizeH="0" baseline="0" dirty="0" smtClean="0">
                <a:ln>
                  <a:noFill/>
                </a:ln>
                <a:solidFill>
                  <a:srgbClr val="660E7A"/>
                </a:solidFill>
                <a:effectLst/>
                <a:latin typeface="JetBrains Mono"/>
              </a:rPr>
              <a:t> </a:t>
            </a:r>
            <a:r>
              <a:rPr kumimoji="0" lang="fr-FR" altLang="fr-FR" sz="2000" b="1" i="0" u="none" strike="noStrike" cap="none" normalizeH="0" baseline="0" dirty="0" err="1" smtClean="0">
                <a:ln>
                  <a:noFill/>
                </a:ln>
                <a:solidFill>
                  <a:srgbClr val="660E7A"/>
                </a:solidFill>
                <a:effectLst/>
                <a:latin typeface="JetBrains Mono"/>
              </a:rPr>
              <a:t>color</a:t>
            </a:r>
            <a:r>
              <a:rPr kumimoji="0" lang="fr-FR" altLang="fr-FR" sz="2000" b="1" i="0" u="none" strike="noStrike" cap="none" normalizeH="0" baseline="0" dirty="0" smtClean="0">
                <a:ln>
                  <a:noFill/>
                </a:ln>
                <a:solidFill>
                  <a:srgbClr val="660E7A"/>
                </a:solidFill>
                <a:effectLst/>
                <a:latin typeface="JetBrains Mono"/>
              </a:rPr>
              <a:t> = </a:t>
            </a:r>
            <a:r>
              <a:rPr lang="fr-FR" altLang="fr-FR" sz="2000" dirty="0" err="1">
                <a:solidFill>
                  <a:srgbClr val="000000"/>
                </a:solidFill>
                <a:latin typeface="JetBrains Mono"/>
              </a:rPr>
              <a:t>getResources</a:t>
            </a:r>
            <a:r>
              <a:rPr lang="fr-FR" altLang="fr-FR" sz="2000" dirty="0">
                <a:solidFill>
                  <a:srgbClr val="000000"/>
                </a:solidFill>
                <a:latin typeface="JetBrains Mono"/>
              </a:rPr>
              <a:t>().</a:t>
            </a:r>
            <a:r>
              <a:rPr lang="fr-FR" altLang="fr-FR" sz="2000" dirty="0" err="1">
                <a:solidFill>
                  <a:srgbClr val="000000"/>
                </a:solidFill>
                <a:latin typeface="JetBrains Mono"/>
              </a:rPr>
              <a:t>getColor</a:t>
            </a:r>
            <a:r>
              <a:rPr lang="fr-FR" altLang="fr-FR" sz="2000" dirty="0">
                <a:solidFill>
                  <a:srgbClr val="000000"/>
                </a:solidFill>
                <a:latin typeface="JetBrains Mono"/>
              </a:rPr>
              <a:t>(R.color.</a:t>
            </a:r>
            <a:r>
              <a:rPr lang="fr-FR" altLang="fr-FR" sz="2000" b="1" i="1" dirty="0">
                <a:solidFill>
                  <a:srgbClr val="660E7A"/>
                </a:solidFill>
                <a:latin typeface="JetBrains Mono"/>
              </a:rPr>
              <a:t>color1</a:t>
            </a:r>
            <a:r>
              <a:rPr lang="fr-FR" altLang="fr-FR" sz="2000" dirty="0" smtClean="0">
                <a:solidFill>
                  <a:srgbClr val="000000"/>
                </a:solidFill>
                <a:latin typeface="JetBrains Mono"/>
              </a:rPr>
              <a:t>);</a:t>
            </a:r>
            <a:endParaRPr kumimoji="0" lang="fr-FR" altLang="fr-FR" sz="2000" b="1" i="0" u="none" strike="noStrike" cap="none" normalizeH="0" baseline="0" dirty="0" smtClean="0">
              <a:ln>
                <a:noFill/>
              </a:ln>
              <a:solidFill>
                <a:srgbClr val="660E7A"/>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err="1" smtClean="0">
                <a:ln>
                  <a:noFill/>
                </a:ln>
                <a:solidFill>
                  <a:srgbClr val="660E7A"/>
                </a:solidFill>
                <a:effectLst/>
                <a:latin typeface="JetBrains Mono"/>
              </a:rPr>
              <a:t>view</a:t>
            </a:r>
            <a:r>
              <a:rPr kumimoji="0" lang="fr-FR" altLang="fr-FR" sz="2000" b="0" i="0" u="none" strike="noStrike" cap="none" normalizeH="0" baseline="0" dirty="0" err="1" smtClean="0">
                <a:ln>
                  <a:noFill/>
                </a:ln>
                <a:solidFill>
                  <a:srgbClr val="000000"/>
                </a:solidFill>
                <a:effectLst/>
                <a:latin typeface="JetBrains Mono"/>
              </a:rPr>
              <a:t>.setBackgroundColor</a:t>
            </a:r>
            <a:r>
              <a:rPr kumimoji="0" lang="fr-FR" altLang="fr-FR" sz="2000" b="0" i="0" u="none" strike="noStrike" cap="none" normalizeH="0" baseline="0" dirty="0" smtClean="0">
                <a:ln>
                  <a:noFill/>
                </a:ln>
                <a:solidFill>
                  <a:srgbClr val="000000"/>
                </a:solidFill>
                <a:effectLst/>
                <a:latin typeface="JetBrains Mono"/>
              </a:rPr>
              <a:t>(</a:t>
            </a:r>
            <a:r>
              <a:rPr kumimoji="0" lang="fr-FR" altLang="fr-FR" sz="2000" b="0" i="0" u="none" strike="noStrike" cap="none" normalizeH="0" baseline="0" dirty="0" err="1" smtClean="0">
                <a:ln>
                  <a:noFill/>
                </a:ln>
                <a:solidFill>
                  <a:srgbClr val="000000"/>
                </a:solidFill>
                <a:effectLst/>
                <a:latin typeface="JetBrains Mono"/>
              </a:rPr>
              <a:t>color</a:t>
            </a:r>
            <a:r>
              <a:rPr kumimoji="0" lang="fr-FR" altLang="fr-FR" sz="2000" b="0" i="0" u="none" strike="noStrike" cap="none" normalizeH="0" baseline="0" dirty="0" smtClean="0">
                <a:ln>
                  <a:noFill/>
                </a:ln>
                <a:solidFill>
                  <a:srgbClr val="000000"/>
                </a:solidFill>
                <a:effectLst/>
                <a:latin typeface="JetBrains Mono"/>
              </a:rPr>
              <a:t>);</a:t>
            </a:r>
            <a:endParaRPr kumimoji="0" lang="fr-FR" altLang="fr-FR"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4465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Les dimension</a:t>
            </a:r>
            <a:endParaRPr lang="fr-FR" dirty="0"/>
          </a:p>
        </p:txBody>
      </p:sp>
      <p:sp>
        <p:nvSpPr>
          <p:cNvPr id="7" name="Espace réservé du texte 6"/>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426263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a:bodyPr>
          <a:lstStyle/>
          <a:p>
            <a:r>
              <a:rPr lang="fr-FR" dirty="0"/>
              <a:t>Définir les </a:t>
            </a:r>
            <a:r>
              <a:rPr lang="fr-FR" dirty="0" smtClean="0"/>
              <a:t>dimensions</a:t>
            </a:r>
            <a:endParaRPr lang="fr-FR" dirty="0"/>
          </a:p>
        </p:txBody>
      </p:sp>
      <p:sp>
        <p:nvSpPr>
          <p:cNvPr id="6" name="Rectangle 1"/>
          <p:cNvSpPr>
            <a:spLocks noGrp="1" noChangeArrowheads="1"/>
          </p:cNvSpPr>
          <p:nvPr>
            <p:ph idx="1"/>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dirty="0" smtClean="0"/>
              <a:t>Les dimensions sont généralement stockées dans un fichier de ressources </a:t>
            </a:r>
            <a:r>
              <a:rPr lang="fr-FR" altLang="fr-FR" b="1" dirty="0" smtClean="0"/>
              <a:t>dimens.xml</a:t>
            </a:r>
            <a:r>
              <a:rPr lang="fr-FR" altLang="fr-FR" dirty="0" smtClean="0"/>
              <a:t>. Ils sont définis à l'aide d'un élément </a:t>
            </a:r>
            <a:r>
              <a:rPr lang="fr-FR" altLang="fr-FR" b="1" dirty="0" smtClean="0"/>
              <a:t>&lt;</a:t>
            </a:r>
            <a:r>
              <a:rPr lang="fr-FR" altLang="fr-FR" b="1" dirty="0" err="1" smtClean="0"/>
              <a:t>dimen</a:t>
            </a:r>
            <a:r>
              <a:rPr lang="fr-FR" altLang="fr-FR" b="1" dirty="0" smtClean="0"/>
              <a:t>&gt;</a:t>
            </a:r>
            <a:r>
              <a:rPr lang="fr-FR" altLang="fr-FR" dirty="0" smtClean="0"/>
              <a:t>. </a:t>
            </a:r>
          </a:p>
        </p:txBody>
      </p:sp>
      <p:sp>
        <p:nvSpPr>
          <p:cNvPr id="10" name="Rectangle 3"/>
          <p:cNvSpPr>
            <a:spLocks noChangeArrowheads="1"/>
          </p:cNvSpPr>
          <p:nvPr/>
        </p:nvSpPr>
        <p:spPr bwMode="auto">
          <a:xfrm>
            <a:off x="179294" y="2781006"/>
            <a:ext cx="11797553" cy="2862322"/>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00"/>
                </a:solidFill>
                <a:effectLst/>
                <a:latin typeface="JetBrains Mono"/>
              </a:rPr>
              <a:t>&lt;</a:t>
            </a:r>
            <a:r>
              <a:rPr kumimoji="0" lang="fr-FR" altLang="fr-FR" sz="2000" b="1" i="0" u="none" strike="noStrike" cap="none" normalizeH="0" baseline="0" dirty="0" err="1" smtClean="0">
                <a:ln>
                  <a:noFill/>
                </a:ln>
                <a:solidFill>
                  <a:srgbClr val="000080"/>
                </a:solidFill>
                <a:effectLst/>
                <a:latin typeface="JetBrains Mono"/>
              </a:rPr>
              <a:t>resources</a:t>
            </a:r>
            <a:r>
              <a:rPr kumimoji="0" lang="fr-FR" altLang="fr-FR" sz="2000" b="0" i="0" u="none" strike="noStrike" cap="none" normalizeH="0" baseline="0" dirty="0" smtClean="0">
                <a:ln>
                  <a:noFill/>
                </a:ln>
                <a:solidFill>
                  <a:srgbClr val="000000"/>
                </a:solidFill>
                <a:effectLst/>
                <a:latin typeface="JetBrains Mono"/>
              </a:rPr>
              <a:t>&gt;</a:t>
            </a:r>
            <a:br>
              <a:rPr kumimoji="0" lang="fr-FR" altLang="fr-FR" sz="2000" b="0" i="0" u="none" strike="noStrike" cap="none" normalizeH="0" baseline="0" dirty="0" smtClean="0">
                <a:ln>
                  <a:noFill/>
                </a:ln>
                <a:solidFill>
                  <a:srgbClr val="000000"/>
                </a:solidFill>
                <a:effectLst/>
                <a:latin typeface="JetBrains Mono"/>
              </a:rPr>
            </a:br>
            <a:r>
              <a:rPr kumimoji="0" lang="fr-FR" altLang="fr-FR" sz="2000" b="0" i="0" u="none" strike="noStrike" cap="none" normalizeH="0" baseline="0" dirty="0" smtClean="0">
                <a:ln>
                  <a:noFill/>
                </a:ln>
                <a:solidFill>
                  <a:srgbClr val="000000"/>
                </a:solidFill>
                <a:effectLst/>
                <a:latin typeface="JetBrains Mono"/>
              </a:rPr>
              <a:t>    &lt;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1" i="0" u="none" strike="noStrike" cap="none" normalizeH="0" baseline="0" dirty="0" smtClean="0">
                <a:ln>
                  <a:noFill/>
                </a:ln>
                <a:solidFill>
                  <a:srgbClr val="000080"/>
                </a:solidFill>
                <a:effectLst/>
                <a:latin typeface="JetBrains Mono"/>
              </a:rPr>
              <a:t> </a:t>
            </a:r>
            <a:r>
              <a:rPr kumimoji="0" lang="fr-FR" altLang="fr-FR" sz="2000" b="1" i="0" u="none" strike="noStrike" cap="none" normalizeH="0" baseline="0" dirty="0" err="1" smtClean="0">
                <a:ln>
                  <a:noFill/>
                </a:ln>
                <a:solidFill>
                  <a:srgbClr val="0000FF"/>
                </a:solidFill>
                <a:effectLst/>
                <a:latin typeface="JetBrains Mono"/>
              </a:rPr>
              <a:t>name</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small_padding</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0" i="0" u="none" strike="noStrike" cap="none" normalizeH="0" baseline="0" dirty="0" smtClean="0">
                <a:ln>
                  <a:noFill/>
                </a:ln>
                <a:solidFill>
                  <a:srgbClr val="000000"/>
                </a:solidFill>
                <a:effectLst/>
                <a:latin typeface="JetBrains Mono"/>
              </a:rPr>
              <a:t>&gt;5dp&lt;/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0" i="0" u="none" strike="noStrike" cap="none" normalizeH="0" baseline="0" dirty="0" smtClean="0">
                <a:ln>
                  <a:noFill/>
                </a:ln>
                <a:solidFill>
                  <a:srgbClr val="000000"/>
                </a:solidFill>
                <a:effectLst/>
                <a:latin typeface="JetBrains Mono"/>
              </a:rPr>
              <a:t>&gt;</a:t>
            </a:r>
            <a:br>
              <a:rPr kumimoji="0" lang="fr-FR" altLang="fr-FR" sz="2000" b="0" i="0" u="none" strike="noStrike" cap="none" normalizeH="0" baseline="0" dirty="0" smtClean="0">
                <a:ln>
                  <a:noFill/>
                </a:ln>
                <a:solidFill>
                  <a:srgbClr val="000000"/>
                </a:solidFill>
                <a:effectLst/>
                <a:latin typeface="JetBrains Mono"/>
              </a:rPr>
            </a:br>
            <a:r>
              <a:rPr kumimoji="0" lang="fr-FR" altLang="fr-FR" sz="2000" b="0" i="0" u="none" strike="noStrike" cap="none" normalizeH="0" baseline="0" dirty="0" smtClean="0">
                <a:ln>
                  <a:noFill/>
                </a:ln>
                <a:solidFill>
                  <a:srgbClr val="000000"/>
                </a:solidFill>
                <a:effectLst/>
                <a:latin typeface="JetBrains Mono"/>
              </a:rPr>
              <a:t>    &lt;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1" i="0" u="none" strike="noStrike" cap="none" normalizeH="0" baseline="0" dirty="0" smtClean="0">
                <a:ln>
                  <a:noFill/>
                </a:ln>
                <a:solidFill>
                  <a:srgbClr val="000080"/>
                </a:solidFill>
                <a:effectLst/>
                <a:latin typeface="JetBrains Mono"/>
              </a:rPr>
              <a:t> </a:t>
            </a:r>
            <a:r>
              <a:rPr kumimoji="0" lang="fr-FR" altLang="fr-FR" sz="2000" b="1" i="0" u="none" strike="noStrike" cap="none" normalizeH="0" baseline="0" dirty="0" err="1" smtClean="0">
                <a:ln>
                  <a:noFill/>
                </a:ln>
                <a:solidFill>
                  <a:srgbClr val="0000FF"/>
                </a:solidFill>
                <a:effectLst/>
                <a:latin typeface="JetBrains Mono"/>
              </a:rPr>
              <a:t>name</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medium_padding</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0" i="0" u="none" strike="noStrike" cap="none" normalizeH="0" baseline="0" dirty="0" smtClean="0">
                <a:ln>
                  <a:noFill/>
                </a:ln>
                <a:solidFill>
                  <a:srgbClr val="000000"/>
                </a:solidFill>
                <a:effectLst/>
                <a:latin typeface="JetBrains Mono"/>
              </a:rPr>
              <a:t>&gt;10dp&lt;/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0" i="0" u="none" strike="noStrike" cap="none" normalizeH="0" baseline="0" dirty="0" smtClean="0">
                <a:ln>
                  <a:noFill/>
                </a:ln>
                <a:solidFill>
                  <a:srgbClr val="000000"/>
                </a:solidFill>
                <a:effectLst/>
                <a:latin typeface="JetBrains Mono"/>
              </a:rPr>
              <a:t>&gt;</a:t>
            </a:r>
            <a:br>
              <a:rPr kumimoji="0" lang="fr-FR" altLang="fr-FR" sz="2000" b="0" i="0" u="none" strike="noStrike" cap="none" normalizeH="0" baseline="0" dirty="0" smtClean="0">
                <a:ln>
                  <a:noFill/>
                </a:ln>
                <a:solidFill>
                  <a:srgbClr val="000000"/>
                </a:solidFill>
                <a:effectLst/>
                <a:latin typeface="JetBrains Mono"/>
              </a:rPr>
            </a:br>
            <a:r>
              <a:rPr kumimoji="0" lang="fr-FR" altLang="fr-FR" sz="2000" b="0" i="0" u="none" strike="noStrike" cap="none" normalizeH="0" baseline="0" dirty="0" smtClean="0">
                <a:ln>
                  <a:noFill/>
                </a:ln>
                <a:solidFill>
                  <a:srgbClr val="000000"/>
                </a:solidFill>
                <a:effectLst/>
                <a:latin typeface="JetBrains Mono"/>
              </a:rPr>
              <a:t>    &lt;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1" i="0" u="none" strike="noStrike" cap="none" normalizeH="0" baseline="0" dirty="0" smtClean="0">
                <a:ln>
                  <a:noFill/>
                </a:ln>
                <a:solidFill>
                  <a:srgbClr val="000080"/>
                </a:solidFill>
                <a:effectLst/>
                <a:latin typeface="JetBrains Mono"/>
              </a:rPr>
              <a:t> </a:t>
            </a:r>
            <a:r>
              <a:rPr kumimoji="0" lang="fr-FR" altLang="fr-FR" sz="2000" b="1" i="0" u="none" strike="noStrike" cap="none" normalizeH="0" baseline="0" dirty="0" err="1" smtClean="0">
                <a:ln>
                  <a:noFill/>
                </a:ln>
                <a:solidFill>
                  <a:srgbClr val="0000FF"/>
                </a:solidFill>
                <a:effectLst/>
                <a:latin typeface="JetBrains Mono"/>
              </a:rPr>
              <a:t>name</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large_padding</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0" i="0" u="none" strike="noStrike" cap="none" normalizeH="0" baseline="0" dirty="0" smtClean="0">
                <a:ln>
                  <a:noFill/>
                </a:ln>
                <a:solidFill>
                  <a:srgbClr val="000000"/>
                </a:solidFill>
                <a:effectLst/>
                <a:latin typeface="JetBrains Mono"/>
              </a:rPr>
              <a:t>&gt;20dp&lt;/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0" i="0" u="none" strike="noStrike" cap="none" normalizeH="0" baseline="0" dirty="0" smtClean="0">
                <a:ln>
                  <a:noFill/>
                </a:ln>
                <a:solidFill>
                  <a:srgbClr val="000000"/>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00"/>
                </a:solidFill>
                <a:effectLst/>
                <a:latin typeface="JetBrains Mono"/>
              </a:rPr>
              <a:t/>
            </a:r>
            <a:br>
              <a:rPr kumimoji="0" lang="fr-FR" altLang="fr-FR" sz="2000" b="0" i="0" u="none" strike="noStrike" cap="none" normalizeH="0" baseline="0" dirty="0" smtClean="0">
                <a:ln>
                  <a:noFill/>
                </a:ln>
                <a:solidFill>
                  <a:srgbClr val="000000"/>
                </a:solidFill>
                <a:effectLst/>
                <a:latin typeface="JetBrains Mono"/>
              </a:rPr>
            </a:br>
            <a:r>
              <a:rPr kumimoji="0" lang="fr-FR" altLang="fr-FR" sz="2000" b="0" i="0" u="none" strike="noStrike" cap="none" normalizeH="0" baseline="0" dirty="0" smtClean="0">
                <a:ln>
                  <a:noFill/>
                </a:ln>
                <a:solidFill>
                  <a:srgbClr val="000000"/>
                </a:solidFill>
                <a:effectLst/>
                <a:latin typeface="JetBrains Mono"/>
              </a:rPr>
              <a:t>    &lt;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1" i="0" u="none" strike="noStrike" cap="none" normalizeH="0" baseline="0" dirty="0" smtClean="0">
                <a:ln>
                  <a:noFill/>
                </a:ln>
                <a:solidFill>
                  <a:srgbClr val="000080"/>
                </a:solidFill>
                <a:effectLst/>
                <a:latin typeface="JetBrains Mono"/>
              </a:rPr>
              <a:t> </a:t>
            </a:r>
            <a:r>
              <a:rPr kumimoji="0" lang="fr-FR" altLang="fr-FR" sz="2000" b="1" i="0" u="none" strike="noStrike" cap="none" normalizeH="0" baseline="0" dirty="0" err="1" smtClean="0">
                <a:ln>
                  <a:noFill/>
                </a:ln>
                <a:solidFill>
                  <a:srgbClr val="0000FF"/>
                </a:solidFill>
                <a:effectLst/>
                <a:latin typeface="JetBrains Mono"/>
              </a:rPr>
              <a:t>name</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small_font</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0" i="0" u="none" strike="noStrike" cap="none" normalizeH="0" baseline="0" dirty="0" smtClean="0">
                <a:ln>
                  <a:noFill/>
                </a:ln>
                <a:solidFill>
                  <a:srgbClr val="000000"/>
                </a:solidFill>
                <a:effectLst/>
                <a:latin typeface="JetBrains Mono"/>
              </a:rPr>
              <a:t>&gt;14sp&lt;/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0" i="0" u="none" strike="noStrike" cap="none" normalizeH="0" baseline="0" dirty="0" smtClean="0">
                <a:ln>
                  <a:noFill/>
                </a:ln>
                <a:solidFill>
                  <a:srgbClr val="000000"/>
                </a:solidFill>
                <a:effectLst/>
                <a:latin typeface="JetBrains Mono"/>
              </a:rPr>
              <a:t>&gt;</a:t>
            </a:r>
            <a:br>
              <a:rPr kumimoji="0" lang="fr-FR" altLang="fr-FR" sz="2000" b="0" i="0" u="none" strike="noStrike" cap="none" normalizeH="0" baseline="0" dirty="0" smtClean="0">
                <a:ln>
                  <a:noFill/>
                </a:ln>
                <a:solidFill>
                  <a:srgbClr val="000000"/>
                </a:solidFill>
                <a:effectLst/>
                <a:latin typeface="JetBrains Mono"/>
              </a:rPr>
            </a:br>
            <a:r>
              <a:rPr kumimoji="0" lang="fr-FR" altLang="fr-FR" sz="2000" b="0" i="0" u="none" strike="noStrike" cap="none" normalizeH="0" baseline="0" dirty="0" smtClean="0">
                <a:ln>
                  <a:noFill/>
                </a:ln>
                <a:solidFill>
                  <a:srgbClr val="000000"/>
                </a:solidFill>
                <a:effectLst/>
                <a:latin typeface="JetBrains Mono"/>
              </a:rPr>
              <a:t>    &lt;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1" i="0" u="none" strike="noStrike" cap="none" normalizeH="0" baseline="0" dirty="0" smtClean="0">
                <a:ln>
                  <a:noFill/>
                </a:ln>
                <a:solidFill>
                  <a:srgbClr val="000080"/>
                </a:solidFill>
                <a:effectLst/>
                <a:latin typeface="JetBrains Mono"/>
              </a:rPr>
              <a:t> </a:t>
            </a:r>
            <a:r>
              <a:rPr kumimoji="0" lang="fr-FR" altLang="fr-FR" sz="2000" b="1" i="0" u="none" strike="noStrike" cap="none" normalizeH="0" baseline="0" dirty="0" err="1" smtClean="0">
                <a:ln>
                  <a:noFill/>
                </a:ln>
                <a:solidFill>
                  <a:srgbClr val="0000FF"/>
                </a:solidFill>
                <a:effectLst/>
                <a:latin typeface="JetBrains Mono"/>
              </a:rPr>
              <a:t>name</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medium_font</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0" i="0" u="none" strike="noStrike" cap="none" normalizeH="0" baseline="0" dirty="0" smtClean="0">
                <a:ln>
                  <a:noFill/>
                </a:ln>
                <a:solidFill>
                  <a:srgbClr val="000000"/>
                </a:solidFill>
                <a:effectLst/>
                <a:latin typeface="JetBrains Mono"/>
              </a:rPr>
              <a:t>&gt;16sp&lt;/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0" i="0" u="none" strike="noStrike" cap="none" normalizeH="0" baseline="0" dirty="0" smtClean="0">
                <a:ln>
                  <a:noFill/>
                </a:ln>
                <a:solidFill>
                  <a:srgbClr val="000000"/>
                </a:solidFill>
                <a:effectLst/>
                <a:latin typeface="JetBrains Mono"/>
              </a:rPr>
              <a:t>&gt;</a:t>
            </a:r>
            <a:br>
              <a:rPr kumimoji="0" lang="fr-FR" altLang="fr-FR" sz="2000" b="0" i="0" u="none" strike="noStrike" cap="none" normalizeH="0" baseline="0" dirty="0" smtClean="0">
                <a:ln>
                  <a:noFill/>
                </a:ln>
                <a:solidFill>
                  <a:srgbClr val="000000"/>
                </a:solidFill>
                <a:effectLst/>
                <a:latin typeface="JetBrains Mono"/>
              </a:rPr>
            </a:br>
            <a:r>
              <a:rPr kumimoji="0" lang="fr-FR" altLang="fr-FR" sz="2000" b="0" i="0" u="none" strike="noStrike" cap="none" normalizeH="0" baseline="0" dirty="0" smtClean="0">
                <a:ln>
                  <a:noFill/>
                </a:ln>
                <a:solidFill>
                  <a:srgbClr val="000000"/>
                </a:solidFill>
                <a:effectLst/>
                <a:latin typeface="JetBrains Mono"/>
              </a:rPr>
              <a:t>    &lt;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1" i="0" u="none" strike="noStrike" cap="none" normalizeH="0" baseline="0" dirty="0" smtClean="0">
                <a:ln>
                  <a:noFill/>
                </a:ln>
                <a:solidFill>
                  <a:srgbClr val="000080"/>
                </a:solidFill>
                <a:effectLst/>
                <a:latin typeface="JetBrains Mono"/>
              </a:rPr>
              <a:t> </a:t>
            </a:r>
            <a:r>
              <a:rPr kumimoji="0" lang="fr-FR" altLang="fr-FR" sz="2000" b="1" i="0" u="none" strike="noStrike" cap="none" normalizeH="0" baseline="0" dirty="0" err="1" smtClean="0">
                <a:ln>
                  <a:noFill/>
                </a:ln>
                <a:solidFill>
                  <a:srgbClr val="0000FF"/>
                </a:solidFill>
                <a:effectLst/>
                <a:latin typeface="JetBrains Mono"/>
              </a:rPr>
              <a:t>name</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large_font</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0" i="0" u="none" strike="noStrike" cap="none" normalizeH="0" baseline="0" dirty="0" smtClean="0">
                <a:ln>
                  <a:noFill/>
                </a:ln>
                <a:solidFill>
                  <a:srgbClr val="000000"/>
                </a:solidFill>
                <a:effectLst/>
                <a:latin typeface="JetBrains Mono"/>
              </a:rPr>
              <a:t>&gt;20sp&lt;/</a:t>
            </a:r>
            <a:r>
              <a:rPr kumimoji="0" lang="fr-FR" altLang="fr-FR" sz="2000" b="1" i="0" u="none" strike="noStrike" cap="none" normalizeH="0" baseline="0" dirty="0" err="1" smtClean="0">
                <a:ln>
                  <a:noFill/>
                </a:ln>
                <a:solidFill>
                  <a:srgbClr val="000080"/>
                </a:solidFill>
                <a:effectLst/>
                <a:latin typeface="JetBrains Mono"/>
              </a:rPr>
              <a:t>dimen</a:t>
            </a:r>
            <a:r>
              <a:rPr kumimoji="0" lang="fr-FR" altLang="fr-FR" sz="2000" b="0" i="0" u="none" strike="noStrike" cap="none" normalizeH="0" baseline="0" dirty="0" smtClean="0">
                <a:ln>
                  <a:noFill/>
                </a:ln>
                <a:solidFill>
                  <a:srgbClr val="000000"/>
                </a:solidFill>
                <a:effectLst/>
                <a:latin typeface="JetBrains Mono"/>
              </a:rPr>
              <a:t>&gt;</a:t>
            </a:r>
            <a:br>
              <a:rPr kumimoji="0" lang="fr-FR" altLang="fr-FR" sz="2000" b="0" i="0" u="none" strike="noStrike" cap="none" normalizeH="0" baseline="0" dirty="0" smtClean="0">
                <a:ln>
                  <a:noFill/>
                </a:ln>
                <a:solidFill>
                  <a:srgbClr val="000000"/>
                </a:solidFill>
                <a:effectLst/>
                <a:latin typeface="JetBrains Mono"/>
              </a:rPr>
            </a:br>
            <a:r>
              <a:rPr kumimoji="0" lang="fr-FR" altLang="fr-FR" sz="2000" b="0" i="0" u="none" strike="noStrike" cap="none" normalizeH="0" baseline="0" dirty="0" smtClean="0">
                <a:ln>
                  <a:noFill/>
                </a:ln>
                <a:solidFill>
                  <a:srgbClr val="000000"/>
                </a:solidFill>
                <a:effectLst/>
                <a:latin typeface="JetBrains Mono"/>
              </a:rPr>
              <a:t>&lt;/</a:t>
            </a:r>
            <a:r>
              <a:rPr kumimoji="0" lang="fr-FR" altLang="fr-FR" sz="2000" b="1" i="0" u="none" strike="noStrike" cap="none" normalizeH="0" baseline="0" dirty="0" err="1" smtClean="0">
                <a:ln>
                  <a:noFill/>
                </a:ln>
                <a:solidFill>
                  <a:srgbClr val="000080"/>
                </a:solidFill>
                <a:effectLst/>
                <a:latin typeface="JetBrains Mono"/>
              </a:rPr>
              <a:t>resources</a:t>
            </a:r>
            <a:r>
              <a:rPr kumimoji="0" lang="fr-FR" altLang="fr-FR" sz="2000" b="0" i="0" u="none" strike="noStrike" cap="none" normalizeH="0" baseline="0" dirty="0" smtClean="0">
                <a:ln>
                  <a:noFill/>
                </a:ln>
                <a:solidFill>
                  <a:srgbClr val="000000"/>
                </a:solidFill>
                <a:effectLst/>
                <a:latin typeface="JetBrains Mono"/>
              </a:rPr>
              <a:t>&gt;</a:t>
            </a:r>
            <a:endParaRPr kumimoji="0" lang="fr-FR" altLang="fr-FR"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7504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Utilisation des dimensions</a:t>
            </a:r>
            <a:endParaRPr lang="fr-FR" dirty="0"/>
          </a:p>
        </p:txBody>
      </p:sp>
      <p:sp>
        <p:nvSpPr>
          <p:cNvPr id="4" name="Rectangle 1"/>
          <p:cNvSpPr>
            <a:spLocks noGrp="1" noChangeArrowheads="1"/>
          </p:cNvSpPr>
          <p:nvPr>
            <p:ph idx="1"/>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dirty="0" smtClean="0"/>
              <a:t>Les dimensions peuvent maintenant être référencées en XML avec la syntaxe</a:t>
            </a:r>
            <a:r>
              <a:rPr lang="fr-FR" altLang="fr-FR" b="1" dirty="0" smtClean="0"/>
              <a:t> @</a:t>
            </a:r>
            <a:r>
              <a:rPr lang="fr-FR" altLang="fr-FR" b="1" dirty="0" err="1" smtClean="0"/>
              <a:t>dimen</a:t>
            </a:r>
            <a:r>
              <a:rPr lang="fr-FR" altLang="fr-FR" b="1" dirty="0" smtClean="0"/>
              <a:t>/</a:t>
            </a:r>
            <a:r>
              <a:rPr lang="fr-FR" altLang="fr-FR" b="1" dirty="0" err="1" smtClean="0"/>
              <a:t>non_de_dimension</a:t>
            </a:r>
            <a:r>
              <a:rPr lang="fr-FR" altLang="fr-FR" b="1" dirty="0" smtClean="0"/>
              <a:t> </a:t>
            </a:r>
            <a:r>
              <a:rPr lang="fr-FR" altLang="fr-FR" dirty="0" smtClean="0"/>
              <a:t>.</a:t>
            </a:r>
          </a:p>
          <a:p>
            <a:pPr lvl="0"/>
            <a:endParaRPr lang="fr-FR" altLang="fr-FR" dirty="0" smtClean="0"/>
          </a:p>
          <a:p>
            <a:pPr lvl="0"/>
            <a:r>
              <a:rPr lang="fr-FR" altLang="fr-FR" b="1" dirty="0" smtClean="0"/>
              <a:t>Par exemple:</a:t>
            </a:r>
          </a:p>
        </p:txBody>
      </p:sp>
      <p:sp>
        <p:nvSpPr>
          <p:cNvPr id="7" name="Rectangle 2"/>
          <p:cNvSpPr>
            <a:spLocks noChangeArrowheads="1"/>
          </p:cNvSpPr>
          <p:nvPr/>
        </p:nvSpPr>
        <p:spPr bwMode="auto">
          <a:xfrm>
            <a:off x="179294" y="3269559"/>
            <a:ext cx="11833412" cy="1631216"/>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00"/>
                </a:solidFill>
                <a:effectLst/>
                <a:latin typeface="JetBrains Mono"/>
              </a:rPr>
              <a:t>&lt;</a:t>
            </a:r>
            <a:r>
              <a:rPr kumimoji="0" lang="fr-FR" altLang="fr-FR" sz="2000" b="1" i="0" u="none" strike="noStrike" cap="none" normalizeH="0" baseline="0" dirty="0" err="1" smtClean="0">
                <a:ln>
                  <a:noFill/>
                </a:ln>
                <a:solidFill>
                  <a:srgbClr val="000080"/>
                </a:solidFill>
                <a:effectLst/>
                <a:latin typeface="JetBrains Mono"/>
              </a:rPr>
              <a:t>TextView</a:t>
            </a:r>
            <a:r>
              <a:rPr kumimoji="0" lang="fr-FR" altLang="fr-FR" sz="2000" b="1" i="0" u="none" strike="noStrike" cap="none" normalizeH="0" baseline="0" dirty="0" smtClean="0">
                <a:ln>
                  <a:noFill/>
                </a:ln>
                <a:solidFill>
                  <a:srgbClr val="000080"/>
                </a:solidFill>
                <a:effectLst/>
                <a:latin typeface="JetBrains Mono"/>
              </a:rPr>
              <a:t/>
            </a:r>
            <a:br>
              <a:rPr kumimoji="0" lang="fr-FR" altLang="fr-FR" sz="2000" b="1" i="0" u="none" strike="noStrike" cap="none" normalizeH="0" baseline="0" dirty="0" smtClean="0">
                <a:ln>
                  <a:noFill/>
                </a:ln>
                <a:solidFill>
                  <a:srgbClr val="000080"/>
                </a:solidFill>
                <a:effectLst/>
                <a:latin typeface="JetBrains Mono"/>
              </a:rPr>
            </a:br>
            <a:r>
              <a:rPr kumimoji="0" lang="fr-FR" altLang="fr-FR" sz="2000" b="1" i="0" u="none" strike="noStrike" cap="none" normalizeH="0" baseline="0" dirty="0" smtClean="0">
                <a:ln>
                  <a:noFill/>
                </a:ln>
                <a:solidFill>
                  <a:srgbClr val="000080"/>
                </a:solidFill>
                <a:effectLst/>
                <a:latin typeface="JetBrains Mono"/>
              </a:rPr>
              <a:t>    	</a:t>
            </a:r>
            <a:r>
              <a:rPr kumimoji="0" lang="fr-FR" altLang="fr-FR" sz="2000" b="1" i="0" u="none" strike="noStrike" cap="none" normalizeH="0" baseline="0" dirty="0" err="1" smtClean="0">
                <a:ln>
                  <a:noFill/>
                </a:ln>
                <a:solidFill>
                  <a:srgbClr val="660E7A"/>
                </a:solidFill>
                <a:effectLst/>
                <a:latin typeface="JetBrains Mono"/>
              </a:rPr>
              <a:t>android</a:t>
            </a:r>
            <a:r>
              <a:rPr kumimoji="0" lang="fr-FR" altLang="fr-FR" sz="2000" b="1" i="0" u="none" strike="noStrike" cap="none" normalizeH="0" baseline="0" dirty="0" err="1" smtClean="0">
                <a:ln>
                  <a:noFill/>
                </a:ln>
                <a:solidFill>
                  <a:srgbClr val="0000FF"/>
                </a:solidFill>
                <a:effectLst/>
                <a:latin typeface="JetBrains Mono"/>
              </a:rPr>
              <a:t>:layout_width</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wrap_content</a:t>
            </a:r>
            <a:r>
              <a:rPr kumimoji="0" lang="fr-FR" altLang="fr-FR" sz="2000" b="1" i="0" u="none" strike="noStrike" cap="none" normalizeH="0" baseline="0" dirty="0" smtClean="0">
                <a:ln>
                  <a:noFill/>
                </a:ln>
                <a:solidFill>
                  <a:srgbClr val="008000"/>
                </a:solidFill>
                <a:effectLst/>
                <a:latin typeface="JetBrains Mono"/>
              </a:rPr>
              <a:t>"</a:t>
            </a:r>
            <a:br>
              <a:rPr kumimoji="0" lang="fr-FR" altLang="fr-FR" sz="2000" b="1" i="0" u="none" strike="noStrike" cap="none" normalizeH="0" baseline="0" dirty="0" smtClean="0">
                <a:ln>
                  <a:noFill/>
                </a:ln>
                <a:solidFill>
                  <a:srgbClr val="008000"/>
                </a:solidFill>
                <a:effectLst/>
                <a:latin typeface="JetBrains Mono"/>
              </a:rPr>
            </a:br>
            <a:r>
              <a:rPr kumimoji="0" lang="fr-FR" altLang="fr-FR" sz="2000" b="1" i="0" u="none" strike="noStrike" cap="none" normalizeH="0" baseline="0" dirty="0" smtClean="0">
                <a:ln>
                  <a:noFill/>
                </a:ln>
                <a:solidFill>
                  <a:srgbClr val="008000"/>
                </a:solidFill>
                <a:effectLst/>
                <a:latin typeface="JetBrains Mono"/>
              </a:rPr>
              <a:t>   	</a:t>
            </a:r>
            <a:r>
              <a:rPr kumimoji="0" lang="fr-FR" altLang="fr-FR" sz="2000" b="1" i="0" u="none" strike="noStrike" cap="none" normalizeH="0" baseline="0" dirty="0" err="1" smtClean="0">
                <a:ln>
                  <a:noFill/>
                </a:ln>
                <a:solidFill>
                  <a:srgbClr val="660E7A"/>
                </a:solidFill>
                <a:effectLst/>
                <a:latin typeface="JetBrains Mono"/>
              </a:rPr>
              <a:t>android</a:t>
            </a:r>
            <a:r>
              <a:rPr kumimoji="0" lang="fr-FR" altLang="fr-FR" sz="2000" b="1" i="0" u="none" strike="noStrike" cap="none" normalizeH="0" baseline="0" dirty="0" err="1" smtClean="0">
                <a:ln>
                  <a:noFill/>
                </a:ln>
                <a:solidFill>
                  <a:srgbClr val="0000FF"/>
                </a:solidFill>
                <a:effectLst/>
                <a:latin typeface="JetBrains Mono"/>
              </a:rPr>
              <a:t>:layout_height</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wrap_content</a:t>
            </a:r>
            <a:r>
              <a:rPr kumimoji="0" lang="fr-FR" altLang="fr-FR" sz="2000" b="1" i="0" u="none" strike="noStrike" cap="none" normalizeH="0" baseline="0" dirty="0" smtClean="0">
                <a:ln>
                  <a:noFill/>
                </a:ln>
                <a:solidFill>
                  <a:srgbClr val="008000"/>
                </a:solidFill>
                <a:effectLst/>
                <a:latin typeface="JetBrains Mono"/>
              </a:rPr>
              <a:t>"</a:t>
            </a:r>
            <a:br>
              <a:rPr kumimoji="0" lang="fr-FR" altLang="fr-FR" sz="2000" b="1" i="0" u="none" strike="noStrike" cap="none" normalizeH="0" baseline="0" dirty="0" smtClean="0">
                <a:ln>
                  <a:noFill/>
                </a:ln>
                <a:solidFill>
                  <a:srgbClr val="008000"/>
                </a:solidFill>
                <a:effectLst/>
                <a:latin typeface="JetBrains Mono"/>
              </a:rPr>
            </a:br>
            <a:r>
              <a:rPr kumimoji="0" lang="fr-FR" altLang="fr-FR" sz="2000" b="1" i="0" u="none" strike="noStrike" cap="none" normalizeH="0" baseline="0" dirty="0" smtClean="0">
                <a:ln>
                  <a:noFill/>
                </a:ln>
                <a:solidFill>
                  <a:srgbClr val="008000"/>
                </a:solidFill>
                <a:effectLst/>
                <a:latin typeface="JetBrains Mono"/>
              </a:rPr>
              <a:t>    	</a:t>
            </a:r>
            <a:r>
              <a:rPr kumimoji="0" lang="fr-FR" altLang="fr-FR" sz="2000" b="1" i="0" u="none" strike="noStrike" cap="none" normalizeH="0" baseline="0" dirty="0" err="1" smtClean="0">
                <a:ln>
                  <a:noFill/>
                </a:ln>
                <a:solidFill>
                  <a:srgbClr val="660E7A"/>
                </a:solidFill>
                <a:effectLst/>
                <a:latin typeface="JetBrains Mono"/>
              </a:rPr>
              <a:t>android</a:t>
            </a:r>
            <a:r>
              <a:rPr kumimoji="0" lang="fr-FR" altLang="fr-FR" sz="2000" b="1" i="0" u="none" strike="noStrike" cap="none" normalizeH="0" baseline="0" dirty="0" err="1" smtClean="0">
                <a:ln>
                  <a:noFill/>
                </a:ln>
                <a:solidFill>
                  <a:srgbClr val="0000FF"/>
                </a:solidFill>
                <a:effectLst/>
                <a:latin typeface="JetBrains Mono"/>
              </a:rPr>
              <a:t>:text</a:t>
            </a:r>
            <a:r>
              <a:rPr kumimoji="0" lang="fr-FR" altLang="fr-FR" sz="2000" b="1" i="0" u="none" strike="noStrike" cap="none" normalizeH="0" baseline="0" dirty="0" smtClean="0">
                <a:ln>
                  <a:noFill/>
                </a:ln>
                <a:solidFill>
                  <a:srgbClr val="008000"/>
                </a:solidFill>
                <a:effectLst/>
                <a:latin typeface="JetBrains Mono"/>
              </a:rPr>
              <a:t>="@string/chaine"</a:t>
            </a:r>
            <a:br>
              <a:rPr kumimoji="0" lang="fr-FR" altLang="fr-FR" sz="2000" b="1" i="0" u="none" strike="noStrike" cap="none" normalizeH="0" baseline="0" dirty="0" smtClean="0">
                <a:ln>
                  <a:noFill/>
                </a:ln>
                <a:solidFill>
                  <a:srgbClr val="008000"/>
                </a:solidFill>
                <a:effectLst/>
                <a:latin typeface="JetBrains Mono"/>
              </a:rPr>
            </a:br>
            <a:r>
              <a:rPr kumimoji="0" lang="fr-FR" altLang="fr-FR" sz="2000" b="1" i="0" u="none" strike="noStrike" cap="none" normalizeH="0" baseline="0" dirty="0" smtClean="0">
                <a:ln>
                  <a:noFill/>
                </a:ln>
                <a:solidFill>
                  <a:srgbClr val="008000"/>
                </a:solidFill>
                <a:effectLst/>
                <a:latin typeface="JetBrains Mono"/>
              </a:rPr>
              <a:t>    	</a:t>
            </a:r>
            <a:r>
              <a:rPr kumimoji="0" lang="fr-FR" altLang="fr-FR" sz="2000" b="1" i="0" u="none" strike="noStrike" cap="none" normalizeH="0" baseline="0" dirty="0" err="1" smtClean="0">
                <a:ln>
                  <a:noFill/>
                </a:ln>
                <a:solidFill>
                  <a:srgbClr val="660E7A"/>
                </a:solidFill>
                <a:effectLst/>
                <a:latin typeface="JetBrains Mono"/>
              </a:rPr>
              <a:t>android</a:t>
            </a:r>
            <a:r>
              <a:rPr kumimoji="0" lang="fr-FR" altLang="fr-FR" sz="2000" b="1" i="0" u="none" strike="noStrike" cap="none" normalizeH="0" baseline="0" dirty="0" err="1" smtClean="0">
                <a:ln>
                  <a:noFill/>
                </a:ln>
                <a:solidFill>
                  <a:srgbClr val="0000FF"/>
                </a:solidFill>
                <a:effectLst/>
                <a:latin typeface="JetBrains Mono"/>
              </a:rPr>
              <a:t>:textSize</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dimen</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1" i="0" u="none" strike="noStrike" cap="none" normalizeH="0" baseline="0" dirty="0" err="1" smtClean="0">
                <a:ln>
                  <a:noFill/>
                </a:ln>
                <a:solidFill>
                  <a:srgbClr val="008000"/>
                </a:solidFill>
                <a:effectLst/>
                <a:latin typeface="JetBrains Mono"/>
              </a:rPr>
              <a:t>font_texte</a:t>
            </a:r>
            <a:r>
              <a:rPr kumimoji="0" lang="fr-FR" altLang="fr-FR" sz="2000" b="1" i="0" u="none" strike="noStrike" cap="none" normalizeH="0" baseline="0" dirty="0" smtClean="0">
                <a:ln>
                  <a:noFill/>
                </a:ln>
                <a:solidFill>
                  <a:srgbClr val="008000"/>
                </a:solidFill>
                <a:effectLst/>
                <a:latin typeface="JetBrains Mono"/>
              </a:rPr>
              <a:t>"</a:t>
            </a:r>
            <a:r>
              <a:rPr kumimoji="0" lang="fr-FR" altLang="fr-FR" sz="2000" b="0" i="0" u="none" strike="noStrike" cap="none" normalizeH="0" baseline="0" dirty="0" smtClean="0">
                <a:ln>
                  <a:noFill/>
                </a:ln>
                <a:solidFill>
                  <a:srgbClr val="000000"/>
                </a:solidFill>
                <a:effectLst/>
                <a:latin typeface="JetBrains Mono"/>
              </a:rPr>
              <a:t>/&gt;</a:t>
            </a:r>
            <a:endParaRPr kumimoji="0" lang="fr-FR" altLang="fr-FR"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8317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Les unités de dimension</a:t>
            </a:r>
            <a:endParaRPr lang="fr-FR" dirty="0"/>
          </a:p>
        </p:txBody>
      </p:sp>
      <p:sp>
        <p:nvSpPr>
          <p:cNvPr id="3" name="Espace réservé du contenu 2"/>
          <p:cNvSpPr>
            <a:spLocks noGrp="1"/>
          </p:cNvSpPr>
          <p:nvPr>
            <p:ph idx="1"/>
          </p:nvPr>
        </p:nvSpPr>
        <p:spPr/>
        <p:txBody>
          <a:bodyPr/>
          <a:lstStyle/>
          <a:p>
            <a:r>
              <a:rPr lang="fr-FR" dirty="0" smtClean="0"/>
              <a:t>Vous pouvez utiliser différentes unités:</a:t>
            </a:r>
          </a:p>
          <a:p>
            <a:pPr>
              <a:buFont typeface="Courier New" panose="02070309020205020404" pitchFamily="49" charset="0"/>
              <a:buChar char="o"/>
            </a:pPr>
            <a:r>
              <a:rPr lang="fr-FR" dirty="0" smtClean="0"/>
              <a:t> </a:t>
            </a:r>
            <a:r>
              <a:rPr lang="fr-FR" b="1" dirty="0" err="1" smtClean="0"/>
              <a:t>sp</a:t>
            </a:r>
            <a:r>
              <a:rPr lang="fr-FR" dirty="0" smtClean="0"/>
              <a:t>: Pour les polices</a:t>
            </a:r>
          </a:p>
          <a:p>
            <a:pPr>
              <a:buFont typeface="Courier New" panose="02070309020205020404" pitchFamily="49" charset="0"/>
              <a:buChar char="o"/>
            </a:pPr>
            <a:r>
              <a:rPr lang="fr-FR" dirty="0" smtClean="0"/>
              <a:t> </a:t>
            </a:r>
            <a:r>
              <a:rPr lang="fr-FR" b="1" dirty="0" err="1" smtClean="0"/>
              <a:t>dp</a:t>
            </a:r>
            <a:r>
              <a:rPr lang="fr-FR" dirty="0" smtClean="0"/>
              <a:t>: Pour tout le reste.</a:t>
            </a:r>
          </a:p>
          <a:p>
            <a:pPr>
              <a:buFont typeface="Courier New" panose="02070309020205020404" pitchFamily="49" charset="0"/>
              <a:buChar char="o"/>
            </a:pPr>
            <a:r>
              <a:rPr lang="fr-FR" dirty="0" smtClean="0"/>
              <a:t> </a:t>
            </a:r>
            <a:r>
              <a:rPr lang="fr-FR" b="1" dirty="0" smtClean="0"/>
              <a:t>pt</a:t>
            </a:r>
            <a:r>
              <a:rPr lang="fr-FR" dirty="0" smtClean="0"/>
              <a:t>: Points</a:t>
            </a:r>
          </a:p>
          <a:p>
            <a:pPr>
              <a:buFont typeface="Courier New" panose="02070309020205020404" pitchFamily="49" charset="0"/>
              <a:buChar char="o"/>
            </a:pPr>
            <a:r>
              <a:rPr lang="fr-FR" dirty="0" smtClean="0"/>
              <a:t> </a:t>
            </a:r>
            <a:r>
              <a:rPr lang="fr-FR" b="1" dirty="0" smtClean="0"/>
              <a:t>px</a:t>
            </a:r>
            <a:r>
              <a:rPr lang="fr-FR" dirty="0" smtClean="0"/>
              <a:t>: Pixels</a:t>
            </a:r>
          </a:p>
          <a:p>
            <a:pPr>
              <a:buFont typeface="Courier New" panose="02070309020205020404" pitchFamily="49" charset="0"/>
              <a:buChar char="o"/>
            </a:pPr>
            <a:r>
              <a:rPr lang="fr-FR" dirty="0" smtClean="0"/>
              <a:t> </a:t>
            </a:r>
            <a:r>
              <a:rPr lang="fr-FR" b="1" dirty="0" smtClean="0"/>
              <a:t>mm</a:t>
            </a:r>
            <a:r>
              <a:rPr lang="fr-FR" dirty="0" smtClean="0"/>
              <a:t>: millimètres</a:t>
            </a:r>
          </a:p>
          <a:p>
            <a:pPr>
              <a:buFont typeface="Courier New" panose="02070309020205020404" pitchFamily="49" charset="0"/>
              <a:buChar char="o"/>
            </a:pPr>
            <a:r>
              <a:rPr lang="fr-FR" dirty="0" smtClean="0"/>
              <a:t> </a:t>
            </a:r>
            <a:r>
              <a:rPr lang="fr-FR" b="1" dirty="0" err="1" smtClean="0"/>
              <a:t>im</a:t>
            </a:r>
            <a:r>
              <a:rPr lang="fr-FR" dirty="0" smtClean="0"/>
              <a:t>: pouces</a:t>
            </a:r>
          </a:p>
          <a:p>
            <a:endParaRPr lang="fr-FR" dirty="0"/>
          </a:p>
        </p:txBody>
      </p:sp>
    </p:spTree>
    <p:extLst>
      <p:ext uri="{BB962C8B-B14F-4D97-AF65-F5344CB8AC3E}">
        <p14:creationId xmlns:p14="http://schemas.microsoft.com/office/powerpoint/2010/main" val="1841140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styles</a:t>
            </a:r>
            <a:endParaRPr lang="fr-FR" dirty="0"/>
          </a:p>
        </p:txBody>
      </p:sp>
      <p:sp>
        <p:nvSpPr>
          <p:cNvPr id="3" name="Espace réservé du texte 2"/>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427343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Définition</a:t>
            </a:r>
            <a:endParaRPr lang="fr-FR" dirty="0"/>
          </a:p>
        </p:txBody>
      </p:sp>
      <p:sp>
        <p:nvSpPr>
          <p:cNvPr id="5" name="Espace réservé du contenu 4"/>
          <p:cNvSpPr>
            <a:spLocks noGrp="1"/>
          </p:cNvSpPr>
          <p:nvPr>
            <p:ph idx="1"/>
          </p:nvPr>
        </p:nvSpPr>
        <p:spPr/>
        <p:txBody>
          <a:bodyPr>
            <a:normAutofit/>
          </a:bodyPr>
          <a:lstStyle/>
          <a:p>
            <a:pPr algn="just"/>
            <a:r>
              <a:rPr lang="fr-FR" dirty="0"/>
              <a:t>Un </a:t>
            </a:r>
            <a:r>
              <a:rPr lang="fr-FR" b="1" dirty="0"/>
              <a:t>style</a:t>
            </a:r>
            <a:r>
              <a:rPr lang="fr-FR" dirty="0"/>
              <a:t> est une collection de propriétés qui spécifient le design d'une vue, d'un élément ou d'une application. Il peut spécifier différentes propriétés :</a:t>
            </a:r>
            <a:endParaRPr lang="en-GB" dirty="0"/>
          </a:p>
          <a:p>
            <a:pPr lvl="1" algn="just"/>
            <a:r>
              <a:rPr lang="fr-FR" dirty="0" err="1"/>
              <a:t>Margin</a:t>
            </a:r>
            <a:r>
              <a:rPr lang="fr-FR" dirty="0"/>
              <a:t> ;</a:t>
            </a:r>
            <a:endParaRPr lang="en-GB" dirty="0"/>
          </a:p>
          <a:p>
            <a:pPr lvl="1" algn="just"/>
            <a:r>
              <a:rPr lang="fr-FR" dirty="0"/>
              <a:t>Hauteur ;</a:t>
            </a:r>
            <a:endParaRPr lang="en-GB" dirty="0"/>
          </a:p>
          <a:p>
            <a:pPr lvl="1" algn="just"/>
            <a:r>
              <a:rPr lang="fr-FR" dirty="0"/>
              <a:t>Largeur ;</a:t>
            </a:r>
            <a:endParaRPr lang="en-GB" dirty="0"/>
          </a:p>
          <a:p>
            <a:pPr lvl="1" algn="just"/>
            <a:r>
              <a:rPr lang="fr-FR" dirty="0"/>
              <a:t>Couleur du texte ;</a:t>
            </a:r>
            <a:endParaRPr lang="en-GB" dirty="0"/>
          </a:p>
          <a:p>
            <a:pPr lvl="1" algn="just"/>
            <a:r>
              <a:rPr lang="fr-FR" dirty="0"/>
              <a:t>Taille du texte ;</a:t>
            </a:r>
            <a:endParaRPr lang="en-GB" dirty="0"/>
          </a:p>
          <a:p>
            <a:pPr lvl="1" algn="just"/>
            <a:r>
              <a:rPr lang="fr-FR" dirty="0"/>
              <a:t>etc. </a:t>
            </a:r>
            <a:endParaRPr lang="en-GB" dirty="0"/>
          </a:p>
          <a:p>
            <a:pPr algn="just"/>
            <a:r>
              <a:rPr lang="fr-FR" dirty="0"/>
              <a:t>Un </a:t>
            </a:r>
            <a:r>
              <a:rPr lang="fr-FR" b="1" dirty="0"/>
              <a:t>style</a:t>
            </a:r>
            <a:r>
              <a:rPr lang="fr-FR" dirty="0"/>
              <a:t> se définit dans un fichier ressource XML séparé du fichier XML de votre vue. Ce fichier se nomme en général </a:t>
            </a:r>
            <a:r>
              <a:rPr lang="fr-FR" b="1" i="1" dirty="0"/>
              <a:t>styles.xml</a:t>
            </a:r>
            <a:r>
              <a:rPr lang="fr-FR" dirty="0"/>
              <a:t> et se situe dans le dossier </a:t>
            </a:r>
            <a:r>
              <a:rPr lang="fr-FR" b="1" i="1" dirty="0"/>
              <a:t>values</a:t>
            </a:r>
            <a:r>
              <a:rPr lang="fr-FR" dirty="0"/>
              <a:t>.</a:t>
            </a:r>
            <a:endParaRPr lang="en-GB" dirty="0"/>
          </a:p>
          <a:p>
            <a:pPr algn="just"/>
            <a:endParaRPr lang="fr-FR" dirty="0"/>
          </a:p>
        </p:txBody>
      </p:sp>
    </p:spTree>
    <p:extLst>
      <p:ext uri="{BB962C8B-B14F-4D97-AF65-F5344CB8AC3E}">
        <p14:creationId xmlns:p14="http://schemas.microsoft.com/office/powerpoint/2010/main" val="909381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et utilisation des styles</a:t>
            </a:r>
            <a:endParaRPr lang="fr-FR" dirty="0"/>
          </a:p>
        </p:txBody>
      </p:sp>
      <p:sp>
        <p:nvSpPr>
          <p:cNvPr id="3" name="Espace réservé du contenu 2"/>
          <p:cNvSpPr>
            <a:spLocks noGrp="1"/>
          </p:cNvSpPr>
          <p:nvPr>
            <p:ph idx="1"/>
          </p:nvPr>
        </p:nvSpPr>
        <p:spPr/>
        <p:txBody>
          <a:bodyPr/>
          <a:lstStyle/>
          <a:p>
            <a:r>
              <a:rPr lang="fr-FR" dirty="0"/>
              <a:t>Exemple de déclaration d’un style : </a:t>
            </a:r>
            <a:endParaRPr lang="fr-FR" dirty="0" smtClean="0"/>
          </a:p>
          <a:p>
            <a:endParaRPr lang="fr-FR" dirty="0"/>
          </a:p>
          <a:p>
            <a:endParaRPr lang="fr-FR" dirty="0" smtClean="0"/>
          </a:p>
          <a:p>
            <a:endParaRPr lang="fr-FR" dirty="0" smtClean="0"/>
          </a:p>
          <a:p>
            <a:endParaRPr lang="fr-FR" dirty="0"/>
          </a:p>
          <a:p>
            <a:r>
              <a:rPr lang="fr-FR" dirty="0" smtClean="0"/>
              <a:t>Utilisation des styles : </a:t>
            </a:r>
            <a:endParaRPr lang="en-GB" dirty="0"/>
          </a:p>
          <a:p>
            <a:endParaRPr lang="fr-FR" dirty="0"/>
          </a:p>
        </p:txBody>
      </p:sp>
      <p:sp>
        <p:nvSpPr>
          <p:cNvPr id="4" name="Rectangle 3"/>
          <p:cNvSpPr/>
          <p:nvPr/>
        </p:nvSpPr>
        <p:spPr>
          <a:xfrm>
            <a:off x="215153" y="2330841"/>
            <a:ext cx="11833412"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000" dirty="0">
                <a:solidFill>
                  <a:srgbClr val="000000"/>
                </a:solidFill>
                <a:ea typeface="Calibri" panose="020F0502020204030204" pitchFamily="34" charset="0"/>
                <a:cs typeface="Arial" panose="020B0604020202020204" pitchFamily="34" charset="0"/>
              </a:rPr>
              <a:t>&lt;</a:t>
            </a:r>
            <a:r>
              <a:rPr lang="fr-FR" sz="2000" b="1" dirty="0">
                <a:solidFill>
                  <a:srgbClr val="000080"/>
                </a:solidFill>
                <a:ea typeface="Calibri" panose="020F0502020204030204" pitchFamily="34" charset="0"/>
                <a:cs typeface="Arial" panose="020B0604020202020204" pitchFamily="34" charset="0"/>
              </a:rPr>
              <a:t>style </a:t>
            </a:r>
            <a:r>
              <a:rPr lang="fr-FR" sz="2000" b="1" dirty="0" err="1">
                <a:solidFill>
                  <a:srgbClr val="0000FF"/>
                </a:solidFill>
                <a:ea typeface="Calibri" panose="020F0502020204030204" pitchFamily="34" charset="0"/>
                <a:cs typeface="Arial" panose="020B0604020202020204" pitchFamily="34" charset="0"/>
              </a:rPr>
              <a:t>name</a:t>
            </a:r>
            <a:r>
              <a:rPr lang="fr-FR" sz="2000" b="1" dirty="0">
                <a:solidFill>
                  <a:srgbClr val="0000FF"/>
                </a:solidFill>
                <a:ea typeface="Calibri" panose="020F0502020204030204" pitchFamily="34" charset="0"/>
                <a:cs typeface="Arial" panose="020B0604020202020204" pitchFamily="34" charset="0"/>
              </a:rPr>
              <a:t>=</a:t>
            </a:r>
            <a:r>
              <a:rPr lang="fr-FR" sz="2000" b="1" dirty="0">
                <a:solidFill>
                  <a:srgbClr val="008000"/>
                </a:solidFill>
                <a:ea typeface="Calibri" panose="020F0502020204030204" pitchFamily="34" charset="0"/>
                <a:cs typeface="Arial" panose="020B0604020202020204" pitchFamily="34" charset="0"/>
              </a:rPr>
              <a:t>"style1"</a:t>
            </a:r>
            <a:r>
              <a:rPr lang="fr-FR" sz="2000" dirty="0">
                <a:solidFill>
                  <a:srgbClr val="000000"/>
                </a:solidFill>
                <a:ea typeface="Calibri" panose="020F0502020204030204" pitchFamily="34" charset="0"/>
                <a:cs typeface="Arial" panose="020B0604020202020204" pitchFamily="34" charset="0"/>
              </a:rPr>
              <a:t>&gt;</a:t>
            </a:r>
            <a:br>
              <a:rPr lang="fr-FR" sz="2000" dirty="0">
                <a:solidFill>
                  <a:srgbClr val="000000"/>
                </a:solidFill>
                <a:ea typeface="Calibri" panose="020F0502020204030204" pitchFamily="34" charset="0"/>
                <a:cs typeface="Arial" panose="020B0604020202020204" pitchFamily="34" charset="0"/>
              </a:rPr>
            </a:br>
            <a:r>
              <a:rPr lang="fr-FR" sz="2000" dirty="0">
                <a:solidFill>
                  <a:srgbClr val="000000"/>
                </a:solidFill>
                <a:ea typeface="Calibri" panose="020F0502020204030204" pitchFamily="34" charset="0"/>
                <a:cs typeface="Arial" panose="020B0604020202020204" pitchFamily="34" charset="0"/>
              </a:rPr>
              <a:t>    &lt;</a:t>
            </a:r>
            <a:r>
              <a:rPr lang="fr-FR" sz="2000" b="1" dirty="0">
                <a:solidFill>
                  <a:srgbClr val="000080"/>
                </a:solidFill>
                <a:ea typeface="Calibri" panose="020F0502020204030204" pitchFamily="34" charset="0"/>
                <a:cs typeface="Arial" panose="020B0604020202020204" pitchFamily="34" charset="0"/>
              </a:rPr>
              <a:t>item </a:t>
            </a:r>
            <a:r>
              <a:rPr lang="fr-FR" sz="2000" b="1" dirty="0" err="1">
                <a:solidFill>
                  <a:srgbClr val="0000FF"/>
                </a:solidFill>
                <a:ea typeface="Calibri" panose="020F0502020204030204" pitchFamily="34" charset="0"/>
                <a:cs typeface="Arial" panose="020B0604020202020204" pitchFamily="34" charset="0"/>
              </a:rPr>
              <a:t>name</a:t>
            </a:r>
            <a:r>
              <a:rPr lang="fr-FR" sz="2000" b="1" dirty="0">
                <a:solidFill>
                  <a:srgbClr val="0000FF"/>
                </a:solidFill>
                <a:ea typeface="Calibri" panose="020F0502020204030204" pitchFamily="34" charset="0"/>
                <a:cs typeface="Arial" panose="020B0604020202020204" pitchFamily="34" charset="0"/>
              </a:rPr>
              <a:t>=</a:t>
            </a:r>
            <a:r>
              <a:rPr lang="fr-FR" sz="2000" b="1" dirty="0">
                <a:solidFill>
                  <a:srgbClr val="008000"/>
                </a:solidFill>
                <a:ea typeface="Calibri" panose="020F0502020204030204" pitchFamily="34" charset="0"/>
                <a:cs typeface="Arial" panose="020B0604020202020204" pitchFamily="34" charset="0"/>
              </a:rPr>
              <a:t>"</a:t>
            </a:r>
            <a:r>
              <a:rPr lang="fr-FR" sz="2000" b="1" dirty="0" err="1">
                <a:solidFill>
                  <a:srgbClr val="008000"/>
                </a:solidFill>
                <a:ea typeface="Calibri" panose="020F0502020204030204" pitchFamily="34" charset="0"/>
                <a:cs typeface="Arial" panose="020B0604020202020204" pitchFamily="34" charset="0"/>
              </a:rPr>
              <a:t>android:layout_width</a:t>
            </a:r>
            <a:r>
              <a:rPr lang="fr-FR" sz="2000" b="1" dirty="0">
                <a:solidFill>
                  <a:srgbClr val="008000"/>
                </a:solidFill>
                <a:ea typeface="Calibri" panose="020F0502020204030204" pitchFamily="34" charset="0"/>
                <a:cs typeface="Arial" panose="020B0604020202020204" pitchFamily="34" charset="0"/>
              </a:rPr>
              <a:t>"</a:t>
            </a:r>
            <a:r>
              <a:rPr lang="fr-FR" sz="2000" dirty="0">
                <a:solidFill>
                  <a:srgbClr val="000000"/>
                </a:solidFill>
                <a:ea typeface="Calibri" panose="020F0502020204030204" pitchFamily="34" charset="0"/>
                <a:cs typeface="Arial" panose="020B0604020202020204" pitchFamily="34" charset="0"/>
              </a:rPr>
              <a:t>&gt;</a:t>
            </a:r>
            <a:r>
              <a:rPr lang="fr-FR" sz="2000" dirty="0" err="1">
                <a:solidFill>
                  <a:srgbClr val="000000"/>
                </a:solidFill>
                <a:ea typeface="Calibri" panose="020F0502020204030204" pitchFamily="34" charset="0"/>
                <a:cs typeface="Arial" panose="020B0604020202020204" pitchFamily="34" charset="0"/>
              </a:rPr>
              <a:t>wrap_content</a:t>
            </a:r>
            <a:r>
              <a:rPr lang="fr-FR" sz="2000" dirty="0">
                <a:solidFill>
                  <a:srgbClr val="000000"/>
                </a:solidFill>
                <a:ea typeface="Calibri" panose="020F0502020204030204" pitchFamily="34" charset="0"/>
                <a:cs typeface="Arial" panose="020B0604020202020204" pitchFamily="34" charset="0"/>
              </a:rPr>
              <a:t>&lt;/</a:t>
            </a:r>
            <a:r>
              <a:rPr lang="fr-FR" sz="2000" b="1" dirty="0">
                <a:solidFill>
                  <a:srgbClr val="000080"/>
                </a:solidFill>
                <a:ea typeface="Calibri" panose="020F0502020204030204" pitchFamily="34" charset="0"/>
                <a:cs typeface="Arial" panose="020B0604020202020204" pitchFamily="34" charset="0"/>
              </a:rPr>
              <a:t>item</a:t>
            </a:r>
            <a:r>
              <a:rPr lang="fr-FR" sz="2000" dirty="0">
                <a:solidFill>
                  <a:srgbClr val="000000"/>
                </a:solidFill>
                <a:ea typeface="Calibri" panose="020F0502020204030204" pitchFamily="34" charset="0"/>
                <a:cs typeface="Arial" panose="020B0604020202020204" pitchFamily="34" charset="0"/>
              </a:rPr>
              <a:t>&gt;</a:t>
            </a:r>
            <a:br>
              <a:rPr lang="fr-FR" sz="2000" dirty="0">
                <a:solidFill>
                  <a:srgbClr val="000000"/>
                </a:solidFill>
                <a:ea typeface="Calibri" panose="020F0502020204030204" pitchFamily="34" charset="0"/>
                <a:cs typeface="Arial" panose="020B0604020202020204" pitchFamily="34" charset="0"/>
              </a:rPr>
            </a:br>
            <a:r>
              <a:rPr lang="fr-FR" sz="2000" dirty="0">
                <a:solidFill>
                  <a:srgbClr val="000000"/>
                </a:solidFill>
                <a:ea typeface="Calibri" panose="020F0502020204030204" pitchFamily="34" charset="0"/>
                <a:cs typeface="Arial" panose="020B0604020202020204" pitchFamily="34" charset="0"/>
              </a:rPr>
              <a:t>    &lt;</a:t>
            </a:r>
            <a:r>
              <a:rPr lang="fr-FR" sz="2000" b="1" dirty="0">
                <a:solidFill>
                  <a:srgbClr val="000080"/>
                </a:solidFill>
                <a:ea typeface="Calibri" panose="020F0502020204030204" pitchFamily="34" charset="0"/>
                <a:cs typeface="Arial" panose="020B0604020202020204" pitchFamily="34" charset="0"/>
              </a:rPr>
              <a:t>item </a:t>
            </a:r>
            <a:r>
              <a:rPr lang="fr-FR" sz="2000" b="1" dirty="0" err="1">
                <a:solidFill>
                  <a:srgbClr val="0000FF"/>
                </a:solidFill>
                <a:ea typeface="Calibri" panose="020F0502020204030204" pitchFamily="34" charset="0"/>
                <a:cs typeface="Arial" panose="020B0604020202020204" pitchFamily="34" charset="0"/>
              </a:rPr>
              <a:t>name</a:t>
            </a:r>
            <a:r>
              <a:rPr lang="fr-FR" sz="2000" b="1" dirty="0">
                <a:solidFill>
                  <a:srgbClr val="0000FF"/>
                </a:solidFill>
                <a:ea typeface="Calibri" panose="020F0502020204030204" pitchFamily="34" charset="0"/>
                <a:cs typeface="Arial" panose="020B0604020202020204" pitchFamily="34" charset="0"/>
              </a:rPr>
              <a:t>=</a:t>
            </a:r>
            <a:r>
              <a:rPr lang="fr-FR" sz="2000" b="1" dirty="0">
                <a:solidFill>
                  <a:srgbClr val="008000"/>
                </a:solidFill>
                <a:ea typeface="Calibri" panose="020F0502020204030204" pitchFamily="34" charset="0"/>
                <a:cs typeface="Arial" panose="020B0604020202020204" pitchFamily="34" charset="0"/>
              </a:rPr>
              <a:t>"</a:t>
            </a:r>
            <a:r>
              <a:rPr lang="fr-FR" sz="2000" b="1" dirty="0" err="1">
                <a:solidFill>
                  <a:srgbClr val="008000"/>
                </a:solidFill>
                <a:ea typeface="Calibri" panose="020F0502020204030204" pitchFamily="34" charset="0"/>
                <a:cs typeface="Arial" panose="020B0604020202020204" pitchFamily="34" charset="0"/>
              </a:rPr>
              <a:t>android:layout_height</a:t>
            </a:r>
            <a:r>
              <a:rPr lang="fr-FR" sz="2000" b="1" dirty="0">
                <a:solidFill>
                  <a:srgbClr val="008000"/>
                </a:solidFill>
                <a:ea typeface="Calibri" panose="020F0502020204030204" pitchFamily="34" charset="0"/>
                <a:cs typeface="Arial" panose="020B0604020202020204" pitchFamily="34" charset="0"/>
              </a:rPr>
              <a:t>"</a:t>
            </a:r>
            <a:r>
              <a:rPr lang="fr-FR" sz="2000" dirty="0">
                <a:solidFill>
                  <a:srgbClr val="000000"/>
                </a:solidFill>
                <a:ea typeface="Calibri" panose="020F0502020204030204" pitchFamily="34" charset="0"/>
                <a:cs typeface="Arial" panose="020B0604020202020204" pitchFamily="34" charset="0"/>
              </a:rPr>
              <a:t>&gt;</a:t>
            </a:r>
            <a:r>
              <a:rPr lang="fr-FR" sz="2000" dirty="0" err="1">
                <a:solidFill>
                  <a:srgbClr val="000000"/>
                </a:solidFill>
                <a:ea typeface="Calibri" panose="020F0502020204030204" pitchFamily="34" charset="0"/>
                <a:cs typeface="Arial" panose="020B0604020202020204" pitchFamily="34" charset="0"/>
              </a:rPr>
              <a:t>match_parent</a:t>
            </a:r>
            <a:r>
              <a:rPr lang="fr-FR" sz="2000" dirty="0">
                <a:solidFill>
                  <a:srgbClr val="000000"/>
                </a:solidFill>
                <a:ea typeface="Calibri" panose="020F0502020204030204" pitchFamily="34" charset="0"/>
                <a:cs typeface="Arial" panose="020B0604020202020204" pitchFamily="34" charset="0"/>
              </a:rPr>
              <a:t>&lt;/</a:t>
            </a:r>
            <a:r>
              <a:rPr lang="fr-FR" sz="2000" b="1" dirty="0">
                <a:solidFill>
                  <a:srgbClr val="000080"/>
                </a:solidFill>
                <a:ea typeface="Calibri" panose="020F0502020204030204" pitchFamily="34" charset="0"/>
                <a:cs typeface="Arial" panose="020B0604020202020204" pitchFamily="34" charset="0"/>
              </a:rPr>
              <a:t>item</a:t>
            </a:r>
            <a:r>
              <a:rPr lang="fr-FR" sz="2000" dirty="0">
                <a:solidFill>
                  <a:srgbClr val="000000"/>
                </a:solidFill>
                <a:ea typeface="Calibri" panose="020F0502020204030204" pitchFamily="34" charset="0"/>
                <a:cs typeface="Arial" panose="020B0604020202020204" pitchFamily="34" charset="0"/>
              </a:rPr>
              <a:t>&gt;</a:t>
            </a:r>
            <a:br>
              <a:rPr lang="fr-FR" sz="2000" dirty="0">
                <a:solidFill>
                  <a:srgbClr val="000000"/>
                </a:solidFill>
                <a:ea typeface="Calibri" panose="020F0502020204030204" pitchFamily="34" charset="0"/>
                <a:cs typeface="Arial" panose="020B0604020202020204" pitchFamily="34" charset="0"/>
              </a:rPr>
            </a:br>
            <a:r>
              <a:rPr lang="fr-FR" sz="2000" dirty="0">
                <a:solidFill>
                  <a:srgbClr val="000000"/>
                </a:solidFill>
                <a:ea typeface="Calibri" panose="020F0502020204030204" pitchFamily="34" charset="0"/>
                <a:cs typeface="Arial" panose="020B0604020202020204" pitchFamily="34" charset="0"/>
              </a:rPr>
              <a:t>    &lt;</a:t>
            </a:r>
            <a:r>
              <a:rPr lang="fr-FR" sz="2000" b="1" dirty="0">
                <a:solidFill>
                  <a:srgbClr val="000080"/>
                </a:solidFill>
                <a:ea typeface="Calibri" panose="020F0502020204030204" pitchFamily="34" charset="0"/>
                <a:cs typeface="Arial" panose="020B0604020202020204" pitchFamily="34" charset="0"/>
              </a:rPr>
              <a:t>item </a:t>
            </a:r>
            <a:r>
              <a:rPr lang="fr-FR" sz="2000" b="1" dirty="0" err="1">
                <a:solidFill>
                  <a:srgbClr val="0000FF"/>
                </a:solidFill>
                <a:ea typeface="Calibri" panose="020F0502020204030204" pitchFamily="34" charset="0"/>
                <a:cs typeface="Arial" panose="020B0604020202020204" pitchFamily="34" charset="0"/>
              </a:rPr>
              <a:t>name</a:t>
            </a:r>
            <a:r>
              <a:rPr lang="fr-FR" sz="2000" b="1" dirty="0">
                <a:solidFill>
                  <a:srgbClr val="0000FF"/>
                </a:solidFill>
                <a:ea typeface="Calibri" panose="020F0502020204030204" pitchFamily="34" charset="0"/>
                <a:cs typeface="Arial" panose="020B0604020202020204" pitchFamily="34" charset="0"/>
              </a:rPr>
              <a:t>=</a:t>
            </a:r>
            <a:r>
              <a:rPr lang="fr-FR" sz="2000" b="1" dirty="0">
                <a:solidFill>
                  <a:srgbClr val="008000"/>
                </a:solidFill>
                <a:ea typeface="Calibri" panose="020F0502020204030204" pitchFamily="34" charset="0"/>
                <a:cs typeface="Arial" panose="020B0604020202020204" pitchFamily="34" charset="0"/>
              </a:rPr>
              <a:t>"</a:t>
            </a:r>
            <a:r>
              <a:rPr lang="fr-FR" sz="2000" b="1" dirty="0" err="1">
                <a:solidFill>
                  <a:srgbClr val="008000"/>
                </a:solidFill>
                <a:ea typeface="Calibri" panose="020F0502020204030204" pitchFamily="34" charset="0"/>
                <a:cs typeface="Arial" panose="020B0604020202020204" pitchFamily="34" charset="0"/>
              </a:rPr>
              <a:t>android:textSize</a:t>
            </a:r>
            <a:r>
              <a:rPr lang="fr-FR" sz="2000" b="1" dirty="0">
                <a:solidFill>
                  <a:srgbClr val="008000"/>
                </a:solidFill>
                <a:ea typeface="Calibri" panose="020F0502020204030204" pitchFamily="34" charset="0"/>
                <a:cs typeface="Arial" panose="020B0604020202020204" pitchFamily="34" charset="0"/>
              </a:rPr>
              <a:t>"</a:t>
            </a:r>
            <a:r>
              <a:rPr lang="fr-FR" sz="2000" dirty="0">
                <a:solidFill>
                  <a:srgbClr val="000000"/>
                </a:solidFill>
                <a:ea typeface="Calibri" panose="020F0502020204030204" pitchFamily="34" charset="0"/>
                <a:cs typeface="Arial" panose="020B0604020202020204" pitchFamily="34" charset="0"/>
              </a:rPr>
              <a:t>&gt;30dp&lt;/</a:t>
            </a:r>
            <a:r>
              <a:rPr lang="fr-FR" sz="2000" b="1" dirty="0">
                <a:solidFill>
                  <a:srgbClr val="000080"/>
                </a:solidFill>
                <a:ea typeface="Calibri" panose="020F0502020204030204" pitchFamily="34" charset="0"/>
                <a:cs typeface="Arial" panose="020B0604020202020204" pitchFamily="34" charset="0"/>
              </a:rPr>
              <a:t>item</a:t>
            </a:r>
            <a:r>
              <a:rPr lang="fr-FR" sz="2000" dirty="0">
                <a:solidFill>
                  <a:srgbClr val="000000"/>
                </a:solidFill>
                <a:ea typeface="Calibri" panose="020F0502020204030204" pitchFamily="34" charset="0"/>
                <a:cs typeface="Arial" panose="020B0604020202020204" pitchFamily="34" charset="0"/>
              </a:rPr>
              <a:t>&gt;</a:t>
            </a:r>
            <a:br>
              <a:rPr lang="fr-FR" sz="2000" dirty="0">
                <a:solidFill>
                  <a:srgbClr val="000000"/>
                </a:solidFill>
                <a:ea typeface="Calibri" panose="020F0502020204030204" pitchFamily="34" charset="0"/>
                <a:cs typeface="Arial" panose="020B0604020202020204" pitchFamily="34" charset="0"/>
              </a:rPr>
            </a:br>
            <a:r>
              <a:rPr lang="fr-FR" sz="2000" dirty="0">
                <a:solidFill>
                  <a:srgbClr val="000000"/>
                </a:solidFill>
                <a:ea typeface="Calibri" panose="020F0502020204030204" pitchFamily="34" charset="0"/>
                <a:cs typeface="Arial" panose="020B0604020202020204" pitchFamily="34" charset="0"/>
              </a:rPr>
              <a:t>    &lt;</a:t>
            </a:r>
            <a:r>
              <a:rPr lang="fr-FR" sz="2000" b="1" dirty="0">
                <a:solidFill>
                  <a:srgbClr val="000080"/>
                </a:solidFill>
                <a:ea typeface="Calibri" panose="020F0502020204030204" pitchFamily="34" charset="0"/>
                <a:cs typeface="Arial" panose="020B0604020202020204" pitchFamily="34" charset="0"/>
              </a:rPr>
              <a:t>item </a:t>
            </a:r>
            <a:r>
              <a:rPr lang="fr-FR" sz="2000" b="1" dirty="0" err="1">
                <a:solidFill>
                  <a:srgbClr val="0000FF"/>
                </a:solidFill>
                <a:ea typeface="Calibri" panose="020F0502020204030204" pitchFamily="34" charset="0"/>
                <a:cs typeface="Arial" panose="020B0604020202020204" pitchFamily="34" charset="0"/>
              </a:rPr>
              <a:t>name</a:t>
            </a:r>
            <a:r>
              <a:rPr lang="fr-FR" sz="2000" b="1" dirty="0">
                <a:solidFill>
                  <a:srgbClr val="0000FF"/>
                </a:solidFill>
                <a:ea typeface="Calibri" panose="020F0502020204030204" pitchFamily="34" charset="0"/>
                <a:cs typeface="Arial" panose="020B0604020202020204" pitchFamily="34" charset="0"/>
              </a:rPr>
              <a:t>=</a:t>
            </a:r>
            <a:r>
              <a:rPr lang="fr-FR" sz="2000" b="1" dirty="0">
                <a:solidFill>
                  <a:srgbClr val="008000"/>
                </a:solidFill>
                <a:ea typeface="Calibri" panose="020F0502020204030204" pitchFamily="34" charset="0"/>
                <a:cs typeface="Arial" panose="020B0604020202020204" pitchFamily="34" charset="0"/>
              </a:rPr>
              <a:t>"</a:t>
            </a:r>
            <a:r>
              <a:rPr lang="fr-FR" sz="2000" b="1" dirty="0" err="1">
                <a:solidFill>
                  <a:srgbClr val="008000"/>
                </a:solidFill>
                <a:ea typeface="Calibri" panose="020F0502020204030204" pitchFamily="34" charset="0"/>
                <a:cs typeface="Arial" panose="020B0604020202020204" pitchFamily="34" charset="0"/>
              </a:rPr>
              <a:t>android:textColor</a:t>
            </a:r>
            <a:r>
              <a:rPr lang="fr-FR" sz="2000" b="1" dirty="0">
                <a:solidFill>
                  <a:srgbClr val="008000"/>
                </a:solidFill>
                <a:ea typeface="Calibri" panose="020F0502020204030204" pitchFamily="34" charset="0"/>
                <a:cs typeface="Arial" panose="020B0604020202020204" pitchFamily="34" charset="0"/>
              </a:rPr>
              <a:t>"</a:t>
            </a:r>
            <a:r>
              <a:rPr lang="fr-FR" sz="2000" dirty="0">
                <a:solidFill>
                  <a:srgbClr val="000000"/>
                </a:solidFill>
                <a:ea typeface="Calibri" panose="020F0502020204030204" pitchFamily="34" charset="0"/>
                <a:cs typeface="Arial" panose="020B0604020202020204" pitchFamily="34" charset="0"/>
              </a:rPr>
              <a:t>&gt;@</a:t>
            </a:r>
            <a:r>
              <a:rPr lang="fr-FR" sz="2000" dirty="0" err="1">
                <a:solidFill>
                  <a:srgbClr val="000000"/>
                </a:solidFill>
                <a:ea typeface="Calibri" panose="020F0502020204030204" pitchFamily="34" charset="0"/>
                <a:cs typeface="Arial" panose="020B0604020202020204" pitchFamily="34" charset="0"/>
              </a:rPr>
              <a:t>color</a:t>
            </a:r>
            <a:r>
              <a:rPr lang="fr-FR" sz="2000" dirty="0">
                <a:solidFill>
                  <a:srgbClr val="000000"/>
                </a:solidFill>
                <a:ea typeface="Calibri" panose="020F0502020204030204" pitchFamily="34" charset="0"/>
                <a:cs typeface="Arial" panose="020B0604020202020204" pitchFamily="34" charset="0"/>
              </a:rPr>
              <a:t>/</a:t>
            </a:r>
            <a:r>
              <a:rPr lang="fr-FR" sz="2000" dirty="0" err="1">
                <a:solidFill>
                  <a:srgbClr val="000000"/>
                </a:solidFill>
                <a:ea typeface="Calibri" panose="020F0502020204030204" pitchFamily="34" charset="0"/>
                <a:cs typeface="Arial" panose="020B0604020202020204" pitchFamily="34" charset="0"/>
              </a:rPr>
              <a:t>opaque_red</a:t>
            </a:r>
            <a:r>
              <a:rPr lang="fr-FR" sz="2000" dirty="0">
                <a:solidFill>
                  <a:srgbClr val="000000"/>
                </a:solidFill>
                <a:ea typeface="Calibri" panose="020F0502020204030204" pitchFamily="34" charset="0"/>
                <a:cs typeface="Arial" panose="020B0604020202020204" pitchFamily="34" charset="0"/>
              </a:rPr>
              <a:t>&lt;/</a:t>
            </a:r>
            <a:r>
              <a:rPr lang="fr-FR" sz="2000" b="1" dirty="0">
                <a:solidFill>
                  <a:srgbClr val="000080"/>
                </a:solidFill>
                <a:ea typeface="Calibri" panose="020F0502020204030204" pitchFamily="34" charset="0"/>
                <a:cs typeface="Arial" panose="020B0604020202020204" pitchFamily="34" charset="0"/>
              </a:rPr>
              <a:t>item</a:t>
            </a:r>
            <a:r>
              <a:rPr lang="fr-FR" sz="2000" dirty="0">
                <a:solidFill>
                  <a:srgbClr val="000000"/>
                </a:solidFill>
                <a:ea typeface="Calibri" panose="020F0502020204030204" pitchFamily="34" charset="0"/>
                <a:cs typeface="Arial" panose="020B0604020202020204" pitchFamily="34" charset="0"/>
              </a:rPr>
              <a:t>&gt;</a:t>
            </a:r>
            <a:br>
              <a:rPr lang="fr-FR" sz="2000" dirty="0">
                <a:solidFill>
                  <a:srgbClr val="000000"/>
                </a:solidFill>
                <a:ea typeface="Calibri" panose="020F0502020204030204" pitchFamily="34" charset="0"/>
                <a:cs typeface="Arial" panose="020B0604020202020204" pitchFamily="34" charset="0"/>
              </a:rPr>
            </a:br>
            <a:r>
              <a:rPr lang="fr-FR" sz="2000" dirty="0">
                <a:solidFill>
                  <a:srgbClr val="000000"/>
                </a:solidFill>
                <a:ea typeface="Calibri" panose="020F0502020204030204" pitchFamily="34" charset="0"/>
                <a:cs typeface="Arial" panose="020B0604020202020204" pitchFamily="34" charset="0"/>
              </a:rPr>
              <a:t>&lt;/</a:t>
            </a:r>
            <a:r>
              <a:rPr lang="fr-FR" sz="2000" b="1" dirty="0">
                <a:solidFill>
                  <a:srgbClr val="000080"/>
                </a:solidFill>
                <a:ea typeface="Calibri" panose="020F0502020204030204" pitchFamily="34" charset="0"/>
                <a:cs typeface="Arial" panose="020B0604020202020204" pitchFamily="34" charset="0"/>
              </a:rPr>
              <a:t>style</a:t>
            </a:r>
            <a:r>
              <a:rPr lang="fr-FR" sz="2000" dirty="0">
                <a:solidFill>
                  <a:srgbClr val="000000"/>
                </a:solidFill>
                <a:ea typeface="Calibri" panose="020F0502020204030204" pitchFamily="34" charset="0"/>
                <a:cs typeface="Arial" panose="020B0604020202020204" pitchFamily="34" charset="0"/>
              </a:rPr>
              <a:t>&gt;</a:t>
            </a:r>
            <a:endParaRPr lang="fr-FR" sz="2000" dirty="0"/>
          </a:p>
        </p:txBody>
      </p:sp>
      <p:sp>
        <p:nvSpPr>
          <p:cNvPr id="7" name="Rectangle 3"/>
          <p:cNvSpPr>
            <a:spLocks noChangeArrowheads="1"/>
          </p:cNvSpPr>
          <p:nvPr/>
        </p:nvSpPr>
        <p:spPr bwMode="auto">
          <a:xfrm>
            <a:off x="215153" y="4807611"/>
            <a:ext cx="11797553" cy="1323439"/>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cs typeface="Courier New" panose="02070309020205020404" pitchFamily="49" charset="0"/>
              </a:rPr>
              <a:t>&lt;</a:t>
            </a:r>
            <a:r>
              <a:rPr kumimoji="0" lang="en-US" altLang="en-US" sz="2000" b="1" i="0" u="none" strike="noStrike" cap="none" normalizeH="0" baseline="0" dirty="0" err="1" smtClean="0">
                <a:ln>
                  <a:noFill/>
                </a:ln>
                <a:solidFill>
                  <a:srgbClr val="000080"/>
                </a:solidFill>
                <a:effectLst/>
                <a:cs typeface="Courier New" panose="02070309020205020404" pitchFamily="49" charset="0"/>
              </a:rPr>
              <a:t>TextView</a:t>
            </a:r>
            <a:r>
              <a:rPr kumimoji="0" lang="en-US" altLang="en-US" sz="2000" b="1" i="0" u="none" strike="noStrike" cap="none" normalizeH="0" baseline="0" dirty="0" smtClean="0">
                <a:ln>
                  <a:noFill/>
                </a:ln>
                <a:solidFill>
                  <a:srgbClr val="000000"/>
                </a:solidFill>
                <a:effectLst/>
                <a:cs typeface="Courier New" panose="02070309020205020404" pitchFamily="49" charset="0"/>
              </a:rPr>
              <a:t> </a:t>
            </a:r>
            <a:br>
              <a:rPr kumimoji="0" lang="en-US" altLang="en-US" sz="2000" b="1" i="0" u="none" strike="noStrike" cap="none" normalizeH="0" baseline="0" dirty="0" smtClean="0">
                <a:ln>
                  <a:noFill/>
                </a:ln>
                <a:solidFill>
                  <a:srgbClr val="000000"/>
                </a:solidFill>
                <a:effectLst/>
                <a:cs typeface="Courier New" panose="02070309020205020404" pitchFamily="49" charset="0"/>
              </a:rPr>
            </a:br>
            <a:r>
              <a:rPr kumimoji="0" lang="en-US" altLang="en-US" sz="2000" b="1" i="0" u="none" strike="noStrike" cap="none" normalizeH="0" baseline="0" dirty="0" smtClean="0">
                <a:ln>
                  <a:noFill/>
                </a:ln>
                <a:solidFill>
                  <a:srgbClr val="000000"/>
                </a:solidFill>
                <a:effectLst/>
                <a:cs typeface="Courier New" panose="02070309020205020404" pitchFamily="49" charset="0"/>
              </a:rPr>
              <a:t>	style="@style/style1"   </a:t>
            </a:r>
            <a:br>
              <a:rPr kumimoji="0" lang="en-US" altLang="en-US" sz="2000" b="1" i="0" u="none" strike="noStrike" cap="none" normalizeH="0" baseline="0" dirty="0" smtClean="0">
                <a:ln>
                  <a:noFill/>
                </a:ln>
                <a:solidFill>
                  <a:srgbClr val="000000"/>
                </a:solidFill>
                <a:effectLst/>
                <a:cs typeface="Courier New" panose="02070309020205020404" pitchFamily="49" charset="0"/>
              </a:rPr>
            </a:br>
            <a:r>
              <a:rPr kumimoji="0" lang="en-US" altLang="en-US" sz="2000" b="1" i="0" u="none" strike="noStrike" cap="none" normalizeH="0" baseline="0" dirty="0" smtClean="0">
                <a:ln>
                  <a:noFill/>
                </a:ln>
                <a:solidFill>
                  <a:srgbClr val="000000"/>
                </a:solidFill>
                <a:effectLst/>
                <a:cs typeface="Courier New" panose="02070309020205020404" pitchFamily="49" charset="0"/>
              </a:rPr>
              <a:t>	</a:t>
            </a:r>
            <a:r>
              <a:rPr kumimoji="0" lang="en-US" altLang="en-US" sz="2000" b="1" i="0" u="none" strike="noStrike" cap="none" normalizeH="0" baseline="0" dirty="0" err="1" smtClean="0">
                <a:ln>
                  <a:noFill/>
                </a:ln>
                <a:solidFill>
                  <a:srgbClr val="000000"/>
                </a:solidFill>
                <a:effectLst/>
                <a:cs typeface="Courier New" panose="02070309020205020404" pitchFamily="49" charset="0"/>
              </a:rPr>
              <a:t>android:text</a:t>
            </a:r>
            <a:r>
              <a:rPr kumimoji="0" lang="en-US" altLang="en-US" sz="2000" b="1" i="0" u="none" strike="noStrike" cap="none" normalizeH="0" baseline="0" dirty="0" smtClean="0">
                <a:ln>
                  <a:noFill/>
                </a:ln>
                <a:solidFill>
                  <a:srgbClr val="000000"/>
                </a:solidFill>
                <a:effectLst/>
                <a:cs typeface="Courier New" panose="02070309020205020404" pitchFamily="49" charset="0"/>
              </a:rPr>
              <a:t>="@string/hello"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cs typeface="Courier New" panose="02070309020205020404" pitchFamily="49" charset="0"/>
              </a:rPr>
              <a:t>/&gt;</a:t>
            </a:r>
            <a:endParaRPr kumimoji="0" lang="en-US" altLang="en-US" sz="20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05926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Heritage d’un style</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Dans de nombreux cas, vous pouvez souhaiter étendre un style et modifier certains attributs. </a:t>
            </a:r>
          </a:p>
          <a:p>
            <a:pPr>
              <a:buFont typeface="Wingdings" panose="05000000000000000000" pitchFamily="2" charset="2"/>
              <a:buChar char="Ø"/>
            </a:pPr>
            <a:r>
              <a:rPr lang="fr-FR" dirty="0" smtClean="0"/>
              <a:t> L'attribut </a:t>
            </a:r>
            <a:r>
              <a:rPr lang="fr-FR" b="1" dirty="0" smtClean="0"/>
              <a:t>parent</a:t>
            </a:r>
            <a:r>
              <a:rPr lang="fr-FR" dirty="0" smtClean="0"/>
              <a:t> de l'élément &lt;style&gt; vous permet de spécifier un style dont votre style doit hériter des propriétés. </a:t>
            </a:r>
          </a:p>
          <a:p>
            <a:pPr>
              <a:buFont typeface="Wingdings" panose="05000000000000000000" pitchFamily="2" charset="2"/>
              <a:buChar char="Ø"/>
            </a:pPr>
            <a:endParaRPr lang="fr-FR" dirty="0"/>
          </a:p>
        </p:txBody>
      </p:sp>
      <p:sp>
        <p:nvSpPr>
          <p:cNvPr id="6" name="Rectangle 1"/>
          <p:cNvSpPr>
            <a:spLocks noChangeArrowheads="1"/>
          </p:cNvSpPr>
          <p:nvPr/>
        </p:nvSpPr>
        <p:spPr bwMode="auto">
          <a:xfrm>
            <a:off x="179294" y="3245822"/>
            <a:ext cx="11869271" cy="2339102"/>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LargeFont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333333"/>
                </a:solidFill>
                <a:latin typeface="Consolas" panose="020B0609020204030204" pitchFamily="49" charset="0"/>
              </a:rPr>
              <a:t>	</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android:textSize</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40sp</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LargeBlueFont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smtClean="0">
                <a:ln>
                  <a:noFill/>
                </a:ln>
                <a:solidFill>
                  <a:srgbClr val="008080"/>
                </a:solidFill>
                <a:effectLst/>
                <a:latin typeface="Consolas" panose="020B0609020204030204" pitchFamily="49" charset="0"/>
              </a:rPr>
              <a:t>parent=</a:t>
            </a:r>
            <a:r>
              <a:rPr kumimoji="0" lang="fr-FR" altLang="fr-FR" sz="2000" b="0" i="0" u="none" strike="noStrike" cap="none" normalizeH="0" baseline="0" dirty="0" smtClean="0">
                <a:ln>
                  <a:noFill/>
                </a:ln>
                <a:solidFill>
                  <a:srgbClr val="DD1144"/>
                </a:solidFill>
                <a:effectLst/>
                <a:latin typeface="Consolas" panose="020B0609020204030204" pitchFamily="49" charset="0"/>
              </a:rPr>
              <a:t>"@style/</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LargeFont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333333"/>
                </a:solidFill>
                <a:latin typeface="Consolas" panose="020B0609020204030204" pitchFamily="49" charset="0"/>
              </a:rPr>
              <a:t>	</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android:textColor</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#00007f</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&lt;/style&gt;</a:t>
            </a:r>
            <a:r>
              <a:rPr kumimoji="0" lang="fr-FR" altLang="fr-FR" sz="3200" b="0" i="0" u="none" strike="noStrike" cap="none" normalizeH="0" baseline="0" dirty="0" smtClean="0">
                <a:ln>
                  <a:noFill/>
                </a:ln>
                <a:solidFill>
                  <a:schemeClr val="tx1"/>
                </a:solidFill>
                <a:effectLst/>
              </a:rPr>
              <a:t> </a:t>
            </a:r>
            <a:endParaRPr kumimoji="0" lang="fr-FR" altLang="fr-FR"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585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ressources</a:t>
            </a:r>
            <a:endParaRPr lang="fr-FR" dirty="0"/>
          </a:p>
        </p:txBody>
      </p:sp>
      <p:sp>
        <p:nvSpPr>
          <p:cNvPr id="3" name="Espace réservé du contenu 2"/>
          <p:cNvSpPr>
            <a:spLocks noGrp="1"/>
          </p:cNvSpPr>
          <p:nvPr>
            <p:ph idx="1"/>
          </p:nvPr>
        </p:nvSpPr>
        <p:spPr/>
        <p:txBody>
          <a:bodyPr/>
          <a:lstStyle/>
          <a:p>
            <a:r>
              <a:rPr lang="fr-FR" dirty="0"/>
              <a:t>Ces ressources sont regroupées dans le fichier « </a:t>
            </a:r>
            <a:r>
              <a:rPr lang="fr-FR" dirty="0" err="1"/>
              <a:t>apk</a:t>
            </a:r>
            <a:r>
              <a:rPr lang="fr-FR" dirty="0"/>
              <a:t> » lors du processus de construction de l’application. </a:t>
            </a:r>
          </a:p>
        </p:txBody>
      </p:sp>
      <p:pic>
        <p:nvPicPr>
          <p:cNvPr id="4" name="Image 3"/>
          <p:cNvPicPr>
            <a:picLocks noChangeAspect="1"/>
          </p:cNvPicPr>
          <p:nvPr/>
        </p:nvPicPr>
        <p:blipFill>
          <a:blip r:embed="rId2"/>
          <a:stretch>
            <a:fillRect/>
          </a:stretch>
        </p:blipFill>
        <p:spPr>
          <a:xfrm>
            <a:off x="2115403" y="2674961"/>
            <a:ext cx="7237578" cy="3278164"/>
          </a:xfrm>
          <a:prstGeom prst="rect">
            <a:avLst/>
          </a:prstGeom>
        </p:spPr>
      </p:pic>
    </p:spTree>
    <p:extLst>
      <p:ext uri="{BB962C8B-B14F-4D97-AF65-F5344CB8AC3E}">
        <p14:creationId xmlns:p14="http://schemas.microsoft.com/office/powerpoint/2010/main" val="2081006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Heritage d’un style</a:t>
            </a:r>
            <a:endParaRPr lang="fr-FR" dirty="0"/>
          </a:p>
        </p:txBody>
      </p:sp>
      <p:sp>
        <p:nvSpPr>
          <p:cNvPr id="3" name="Espace réservé du contenu 2"/>
          <p:cNvSpPr>
            <a:spLocks noGrp="1"/>
          </p:cNvSpPr>
          <p:nvPr>
            <p:ph idx="1"/>
          </p:nvPr>
        </p:nvSpPr>
        <p:spPr/>
        <p:txBody>
          <a:bodyPr/>
          <a:lstStyle/>
          <a:p>
            <a:r>
              <a:rPr lang="fr-FR" dirty="0"/>
              <a:t>Si vous voulez hériter de styles que vous avez définis vous-même, vous n'avez même pas besoin d'utiliser l'attribut parent. En revanche, il suffit de préfixer le nom du style dont vous voulez hériter au nom de votre nouveau style, en le séparant par un point :</a:t>
            </a:r>
          </a:p>
        </p:txBody>
      </p:sp>
      <p:sp>
        <p:nvSpPr>
          <p:cNvPr id="4" name="Rectangle 1"/>
          <p:cNvSpPr>
            <a:spLocks noChangeArrowheads="1"/>
          </p:cNvSpPr>
          <p:nvPr/>
        </p:nvSpPr>
        <p:spPr bwMode="auto">
          <a:xfrm>
            <a:off x="179294" y="2988839"/>
            <a:ext cx="11797553" cy="295465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LargeFont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333333"/>
                </a:solidFill>
                <a:latin typeface="Consolas" panose="020B0609020204030204" pitchFamily="49" charset="0"/>
              </a:rPr>
              <a:t>	</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android:textSize</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40sp</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LargeFont.Red</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333333"/>
                </a:solidFill>
                <a:latin typeface="Consolas" panose="020B0609020204030204" pitchFamily="49" charset="0"/>
              </a:rPr>
              <a:t>	</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android:textColor</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#C80000</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&lt;/style&gt;</a:t>
            </a:r>
            <a:r>
              <a:rPr kumimoji="0" lang="fr-FR" altLang="fr-FR" sz="3200" b="0" i="0" u="none" strike="noStrike" cap="none" normalizeH="0" baseline="0" dirty="0" smtClean="0">
                <a:ln>
                  <a:noFill/>
                </a:ln>
                <a:solidFill>
                  <a:schemeClr val="tx1"/>
                </a:solidFill>
                <a:effectLst/>
              </a:rPr>
              <a:t> </a:t>
            </a:r>
          </a:p>
          <a:p>
            <a:pPr eaLnBrk="0" fontAlgn="base" hangingPunct="0">
              <a:spcBef>
                <a:spcPct val="0"/>
              </a:spcBef>
              <a:spcAft>
                <a:spcPct val="0"/>
              </a:spcAft>
            </a:pPr>
            <a:r>
              <a:rPr lang="fr-FR" altLang="fr-FR" sz="2000" dirty="0">
                <a:solidFill>
                  <a:srgbClr val="000080"/>
                </a:solidFill>
                <a:latin typeface="Consolas" panose="020B0609020204030204" pitchFamily="49" charset="0"/>
              </a:rPr>
              <a:t>&lt;style</a:t>
            </a:r>
            <a:r>
              <a:rPr lang="fr-FR" altLang="fr-FR" sz="2000" dirty="0">
                <a:solidFill>
                  <a:srgbClr val="333333"/>
                </a:solidFill>
                <a:latin typeface="Consolas" panose="020B0609020204030204" pitchFamily="49" charset="0"/>
              </a:rPr>
              <a:t> </a:t>
            </a:r>
            <a:r>
              <a:rPr lang="fr-FR" altLang="fr-FR" sz="2000" dirty="0" err="1">
                <a:solidFill>
                  <a:srgbClr val="008080"/>
                </a:solidFill>
                <a:latin typeface="Consolas" panose="020B0609020204030204" pitchFamily="49" charset="0"/>
              </a:rPr>
              <a:t>name</a:t>
            </a:r>
            <a:r>
              <a:rPr lang="fr-FR" altLang="fr-FR" sz="2000" dirty="0">
                <a:solidFill>
                  <a:srgbClr val="008080"/>
                </a:solidFill>
                <a:latin typeface="Consolas" panose="020B0609020204030204" pitchFamily="49" charset="0"/>
              </a:rPr>
              <a:t>=</a:t>
            </a:r>
            <a:r>
              <a:rPr lang="fr-FR" altLang="fr-FR" sz="2000" dirty="0">
                <a:solidFill>
                  <a:srgbClr val="DD1144"/>
                </a:solidFill>
                <a:latin typeface="Consolas" panose="020B0609020204030204" pitchFamily="49" charset="0"/>
              </a:rPr>
              <a:t>"</a:t>
            </a:r>
            <a:r>
              <a:rPr lang="fr-FR" altLang="fr-FR" sz="2000" dirty="0" err="1">
                <a:solidFill>
                  <a:srgbClr val="DD1144"/>
                </a:solidFill>
                <a:latin typeface="Consolas" panose="020B0609020204030204" pitchFamily="49" charset="0"/>
              </a:rPr>
              <a:t>LargeFont.Red.Bold</a:t>
            </a:r>
            <a:r>
              <a:rPr lang="fr-FR" altLang="fr-FR" sz="2000" dirty="0">
                <a:solidFill>
                  <a:srgbClr val="DD1144"/>
                </a:solidFill>
                <a:latin typeface="Consolas" panose="020B0609020204030204" pitchFamily="49" charset="0"/>
              </a:rPr>
              <a:t>"</a:t>
            </a:r>
            <a:r>
              <a:rPr lang="fr-FR" altLang="fr-FR" sz="2000" dirty="0">
                <a:solidFill>
                  <a:srgbClr val="000080"/>
                </a:solidFill>
                <a:latin typeface="Consolas" panose="020B0609020204030204" pitchFamily="49" charset="0"/>
              </a:rPr>
              <a:t>&gt;</a:t>
            </a:r>
            <a:r>
              <a:rPr lang="fr-FR" altLang="fr-FR" sz="2000" dirty="0">
                <a:solidFill>
                  <a:srgbClr val="333333"/>
                </a:solidFill>
                <a:latin typeface="Consolas" panose="020B0609020204030204" pitchFamily="49" charset="0"/>
              </a:rPr>
              <a:t> </a:t>
            </a:r>
            <a:endParaRPr lang="fr-FR" altLang="fr-FR" sz="2000" dirty="0" smtClean="0">
              <a:solidFill>
                <a:srgbClr val="333333"/>
              </a:solidFill>
              <a:latin typeface="Consolas" panose="020B0609020204030204" pitchFamily="49" charset="0"/>
            </a:endParaRPr>
          </a:p>
          <a:p>
            <a:pPr eaLnBrk="0" fontAlgn="base" hangingPunct="0">
              <a:spcBef>
                <a:spcPct val="0"/>
              </a:spcBef>
              <a:spcAft>
                <a:spcPct val="0"/>
              </a:spcAft>
            </a:pPr>
            <a:r>
              <a:rPr lang="fr-FR" altLang="fr-FR" sz="2000" dirty="0">
                <a:solidFill>
                  <a:srgbClr val="333333"/>
                </a:solidFill>
                <a:latin typeface="Consolas" panose="020B0609020204030204" pitchFamily="49" charset="0"/>
              </a:rPr>
              <a:t>	</a:t>
            </a:r>
            <a:r>
              <a:rPr lang="fr-FR" altLang="fr-FR" sz="2000" dirty="0" smtClean="0">
                <a:solidFill>
                  <a:srgbClr val="000080"/>
                </a:solidFill>
                <a:latin typeface="Consolas" panose="020B0609020204030204" pitchFamily="49" charset="0"/>
              </a:rPr>
              <a:t>&lt;</a:t>
            </a:r>
            <a:r>
              <a:rPr lang="fr-FR" altLang="fr-FR" sz="2000" dirty="0">
                <a:solidFill>
                  <a:srgbClr val="000080"/>
                </a:solidFill>
                <a:latin typeface="Consolas" panose="020B0609020204030204" pitchFamily="49" charset="0"/>
              </a:rPr>
              <a:t>item</a:t>
            </a:r>
            <a:r>
              <a:rPr lang="fr-FR" altLang="fr-FR" sz="2000" dirty="0">
                <a:solidFill>
                  <a:srgbClr val="333333"/>
                </a:solidFill>
                <a:latin typeface="Consolas" panose="020B0609020204030204" pitchFamily="49" charset="0"/>
              </a:rPr>
              <a:t> </a:t>
            </a:r>
            <a:r>
              <a:rPr lang="fr-FR" altLang="fr-FR" sz="2000" dirty="0" err="1">
                <a:solidFill>
                  <a:srgbClr val="008080"/>
                </a:solidFill>
                <a:latin typeface="Consolas" panose="020B0609020204030204" pitchFamily="49" charset="0"/>
              </a:rPr>
              <a:t>name</a:t>
            </a:r>
            <a:r>
              <a:rPr lang="fr-FR" altLang="fr-FR" sz="2000" dirty="0">
                <a:solidFill>
                  <a:srgbClr val="008080"/>
                </a:solidFill>
                <a:latin typeface="Consolas" panose="020B0609020204030204" pitchFamily="49" charset="0"/>
              </a:rPr>
              <a:t>=</a:t>
            </a:r>
            <a:r>
              <a:rPr lang="fr-FR" altLang="fr-FR" sz="2000" dirty="0">
                <a:solidFill>
                  <a:srgbClr val="DD1144"/>
                </a:solidFill>
                <a:latin typeface="Consolas" panose="020B0609020204030204" pitchFamily="49" charset="0"/>
              </a:rPr>
              <a:t>"</a:t>
            </a:r>
            <a:r>
              <a:rPr lang="fr-FR" altLang="fr-FR" sz="2000" dirty="0" err="1">
                <a:solidFill>
                  <a:srgbClr val="DD1144"/>
                </a:solidFill>
                <a:latin typeface="Consolas" panose="020B0609020204030204" pitchFamily="49" charset="0"/>
              </a:rPr>
              <a:t>android:textStyle</a:t>
            </a:r>
            <a:r>
              <a:rPr lang="fr-FR" altLang="fr-FR" sz="2000" dirty="0">
                <a:solidFill>
                  <a:srgbClr val="DD1144"/>
                </a:solidFill>
                <a:latin typeface="Consolas" panose="020B0609020204030204" pitchFamily="49" charset="0"/>
              </a:rPr>
              <a:t>"</a:t>
            </a:r>
            <a:r>
              <a:rPr lang="fr-FR" altLang="fr-FR" sz="2000" dirty="0">
                <a:solidFill>
                  <a:srgbClr val="000080"/>
                </a:solidFill>
                <a:latin typeface="Consolas" panose="020B0609020204030204" pitchFamily="49" charset="0"/>
              </a:rPr>
              <a:t>&gt;</a:t>
            </a:r>
            <a:r>
              <a:rPr lang="fr-FR" altLang="fr-FR" sz="2000" dirty="0" err="1">
                <a:solidFill>
                  <a:srgbClr val="333333"/>
                </a:solidFill>
                <a:latin typeface="Consolas" panose="020B0609020204030204" pitchFamily="49" charset="0"/>
              </a:rPr>
              <a:t>bold</a:t>
            </a:r>
            <a:r>
              <a:rPr lang="fr-FR" altLang="fr-FR" sz="2000" dirty="0">
                <a:solidFill>
                  <a:srgbClr val="000080"/>
                </a:solidFill>
                <a:latin typeface="Consolas" panose="020B0609020204030204" pitchFamily="49" charset="0"/>
              </a:rPr>
              <a:t>&lt;/item&gt;</a:t>
            </a:r>
            <a:r>
              <a:rPr lang="fr-FR" altLang="fr-FR" sz="2000" dirty="0">
                <a:solidFill>
                  <a:srgbClr val="333333"/>
                </a:solidFill>
                <a:latin typeface="Consolas" panose="020B0609020204030204" pitchFamily="49" charset="0"/>
              </a:rPr>
              <a:t> </a:t>
            </a:r>
            <a:endParaRPr lang="fr-FR" altLang="fr-FR" sz="2000" dirty="0" smtClean="0">
              <a:solidFill>
                <a:srgbClr val="333333"/>
              </a:solidFill>
              <a:latin typeface="Consolas" panose="020B0609020204030204" pitchFamily="49" charset="0"/>
            </a:endParaRPr>
          </a:p>
          <a:p>
            <a:pPr eaLnBrk="0" fontAlgn="base" hangingPunct="0">
              <a:spcBef>
                <a:spcPct val="0"/>
              </a:spcBef>
              <a:spcAft>
                <a:spcPct val="0"/>
              </a:spcAft>
            </a:pPr>
            <a:r>
              <a:rPr lang="fr-FR" altLang="fr-FR" sz="2000" dirty="0" smtClean="0">
                <a:solidFill>
                  <a:srgbClr val="000080"/>
                </a:solidFill>
                <a:latin typeface="Consolas" panose="020B0609020204030204" pitchFamily="49" charset="0"/>
              </a:rPr>
              <a:t>&lt;/</a:t>
            </a:r>
            <a:r>
              <a:rPr lang="fr-FR" altLang="fr-FR" sz="2000" dirty="0">
                <a:solidFill>
                  <a:srgbClr val="000080"/>
                </a:solidFill>
                <a:latin typeface="Consolas" panose="020B0609020204030204" pitchFamily="49" charset="0"/>
              </a:rPr>
              <a:t>style</a:t>
            </a:r>
            <a:r>
              <a:rPr lang="fr-FR" altLang="fr-FR" sz="2000" dirty="0" smtClean="0">
                <a:solidFill>
                  <a:srgbClr val="000080"/>
                </a:solidFill>
                <a:latin typeface="Consolas" panose="020B0609020204030204" pitchFamily="49" charset="0"/>
              </a:rPr>
              <a:t>&gt;</a:t>
            </a:r>
            <a:endParaRPr lang="fr-FR" altLang="fr-FR" sz="4800" dirty="0">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106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Les thèmes</a:t>
            </a:r>
            <a:endParaRPr lang="fr-FR" dirty="0"/>
          </a:p>
        </p:txBody>
      </p:sp>
      <p:sp>
        <p:nvSpPr>
          <p:cNvPr id="5" name="Espace réservé du texte 4"/>
          <p:cNvSpPr>
            <a:spLocks noGrp="1"/>
          </p:cNvSpPr>
          <p:nvPr>
            <p:ph type="body" idx="1"/>
          </p:nvPr>
        </p:nvSpPr>
        <p:spPr/>
        <p:txBody>
          <a:bodyPr/>
          <a:lstStyle/>
          <a:p>
            <a:r>
              <a:rPr lang="fr-FR" dirty="0" smtClean="0"/>
              <a:t>Les ressources en </a:t>
            </a:r>
            <a:r>
              <a:rPr lang="fr-FR" dirty="0" err="1" smtClean="0"/>
              <a:t>android</a:t>
            </a:r>
            <a:endParaRPr lang="fr-FR" dirty="0"/>
          </a:p>
        </p:txBody>
      </p:sp>
    </p:spTree>
    <p:extLst>
      <p:ext uri="{BB962C8B-B14F-4D97-AF65-F5344CB8AC3E}">
        <p14:creationId xmlns:p14="http://schemas.microsoft.com/office/powerpoint/2010/main" val="72153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smtClean="0"/>
              <a:t>Definition d’un theme</a:t>
            </a:r>
            <a:endParaRPr lang="fr-FR" dirty="0"/>
          </a:p>
        </p:txBody>
      </p:sp>
      <p:sp>
        <p:nvSpPr>
          <p:cNvPr id="5" name="Espace réservé du contenu 4"/>
          <p:cNvSpPr>
            <a:spLocks noGrp="1"/>
          </p:cNvSpPr>
          <p:nvPr>
            <p:ph idx="1"/>
          </p:nvPr>
        </p:nvSpPr>
        <p:spPr/>
        <p:txBody>
          <a:bodyPr/>
          <a:lstStyle/>
          <a:p>
            <a:r>
              <a:rPr lang="fr-FR" dirty="0" smtClean="0"/>
              <a:t>La création d’un thème se fait de </a:t>
            </a:r>
            <a:r>
              <a:rPr lang="fr-FR" dirty="0"/>
              <a:t>la même manière que </a:t>
            </a:r>
            <a:r>
              <a:rPr lang="fr-FR" dirty="0" smtClean="0"/>
              <a:t>les </a:t>
            </a:r>
            <a:r>
              <a:rPr lang="fr-FR" dirty="0"/>
              <a:t>styles. La différence réside dans la manière dont vous l'appliquez : </a:t>
            </a:r>
            <a:endParaRPr lang="fr-FR" dirty="0" smtClean="0"/>
          </a:p>
          <a:p>
            <a:pPr lvl="1"/>
            <a:r>
              <a:rPr lang="fr-FR" dirty="0" smtClean="0"/>
              <a:t>Au </a:t>
            </a:r>
            <a:r>
              <a:rPr lang="fr-FR" dirty="0"/>
              <a:t>lieu d'appliquer un style avec l'attribut style sur une vue, vous appliquez un thème avec l'attribut </a:t>
            </a:r>
            <a:r>
              <a:rPr lang="fr-FR" b="1" dirty="0" err="1"/>
              <a:t>android:theme</a:t>
            </a:r>
            <a:r>
              <a:rPr lang="fr-FR" dirty="0"/>
              <a:t> sur la balise </a:t>
            </a:r>
            <a:r>
              <a:rPr lang="fr-FR" b="1" dirty="0"/>
              <a:t>&lt;application&gt; </a:t>
            </a:r>
            <a:r>
              <a:rPr lang="fr-FR" dirty="0"/>
              <a:t>ou une balise </a:t>
            </a:r>
            <a:r>
              <a:rPr lang="fr-FR" b="1" dirty="0"/>
              <a:t>&lt;</a:t>
            </a:r>
            <a:r>
              <a:rPr lang="fr-FR" b="1" dirty="0" err="1"/>
              <a:t>activity</a:t>
            </a:r>
            <a:r>
              <a:rPr lang="fr-FR" b="1" dirty="0"/>
              <a:t>&gt; </a:t>
            </a:r>
            <a:r>
              <a:rPr lang="fr-FR" dirty="0"/>
              <a:t>dans le fichier </a:t>
            </a:r>
            <a:r>
              <a:rPr lang="fr-FR" b="1" dirty="0"/>
              <a:t>AndroidManifest.xml</a:t>
            </a:r>
            <a:r>
              <a:rPr lang="fr-FR" dirty="0"/>
              <a:t>.</a:t>
            </a:r>
          </a:p>
        </p:txBody>
      </p:sp>
      <p:sp>
        <p:nvSpPr>
          <p:cNvPr id="6" name="Rectangle 1"/>
          <p:cNvSpPr>
            <a:spLocks noChangeArrowheads="1"/>
          </p:cNvSpPr>
          <p:nvPr/>
        </p:nvSpPr>
        <p:spPr bwMode="auto">
          <a:xfrm>
            <a:off x="190500" y="3811371"/>
            <a:ext cx="5905500" cy="1538883"/>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600" b="1" i="0" u="sng" strike="noStrike" cap="none" normalizeH="0" baseline="0" dirty="0" smtClean="0">
                <a:ln>
                  <a:noFill/>
                </a:ln>
                <a:solidFill>
                  <a:schemeClr val="tx1"/>
                </a:solidFill>
                <a:effectLst/>
                <a:latin typeface="Arial Unicode MS"/>
              </a:rPr>
              <a:t>Au </a:t>
            </a:r>
            <a:r>
              <a:rPr kumimoji="0" lang="en-US" altLang="fr-FR" sz="1600" b="1" i="0" u="sng" strike="noStrike" cap="none" normalizeH="0" baseline="0" dirty="0" err="1" smtClean="0">
                <a:ln>
                  <a:noFill/>
                </a:ln>
                <a:solidFill>
                  <a:schemeClr val="tx1"/>
                </a:solidFill>
                <a:effectLst/>
                <a:latin typeface="Arial Unicode MS"/>
              </a:rPr>
              <a:t>nivea</a:t>
            </a:r>
            <a:r>
              <a:rPr lang="en-US" altLang="fr-FR" sz="1600" b="1" u="sng" dirty="0" err="1" smtClean="0">
                <a:solidFill>
                  <a:schemeClr val="tx1"/>
                </a:solidFill>
                <a:latin typeface="Arial Unicode MS"/>
              </a:rPr>
              <a:t>u</a:t>
            </a:r>
            <a:r>
              <a:rPr lang="en-US" altLang="fr-FR" sz="1600" b="1" u="sng" dirty="0" smtClean="0">
                <a:solidFill>
                  <a:schemeClr val="tx1"/>
                </a:solidFill>
                <a:latin typeface="Arial Unicode MS"/>
              </a:rPr>
              <a:t> application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1" i="0" u="sng"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chemeClr val="tx1"/>
                </a:solidFill>
                <a:effectLst/>
                <a:latin typeface="Arial Unicode MS"/>
              </a:rPr>
              <a:t>&lt;</a:t>
            </a:r>
            <a:r>
              <a:rPr kumimoji="0" lang="fr-FR" altLang="fr-FR" sz="1600" b="0" i="0" u="none" strike="noStrike" cap="none" normalizeH="0" baseline="0" dirty="0" err="1" smtClean="0">
                <a:ln>
                  <a:noFill/>
                </a:ln>
                <a:solidFill>
                  <a:schemeClr val="tx1"/>
                </a:solidFill>
                <a:effectLst/>
                <a:latin typeface="Arial Unicode MS"/>
              </a:rPr>
              <a:t>manifest</a:t>
            </a:r>
            <a:r>
              <a:rPr kumimoji="0" lang="fr-FR" altLang="fr-FR" sz="1600" b="0" i="0" u="none" strike="noStrike" cap="none" normalizeH="0" baseline="0" dirty="0" smtClean="0">
                <a:ln>
                  <a:noFill/>
                </a:ln>
                <a:solidFill>
                  <a:schemeClr val="tx1"/>
                </a:solidFill>
                <a:effectLst/>
                <a:latin typeface="Arial Unicode MS"/>
              </a:rPr>
              <a:t> ... &gt;</a:t>
            </a:r>
            <a:br>
              <a:rPr kumimoji="0" lang="fr-FR" altLang="fr-FR" sz="1600" b="0" i="0" u="none" strike="noStrike" cap="none" normalizeH="0" baseline="0" dirty="0" smtClean="0">
                <a:ln>
                  <a:noFill/>
                </a:ln>
                <a:solidFill>
                  <a:schemeClr val="tx1"/>
                </a:solidFill>
                <a:effectLst/>
                <a:latin typeface="Arial Unicode MS"/>
              </a:rPr>
            </a:br>
            <a:r>
              <a:rPr kumimoji="0" lang="fr-FR" altLang="fr-FR" sz="1600" b="0" i="0" u="none" strike="noStrike" cap="none" normalizeH="0" baseline="0" dirty="0" smtClean="0">
                <a:ln>
                  <a:noFill/>
                </a:ln>
                <a:solidFill>
                  <a:schemeClr val="tx1"/>
                </a:solidFill>
                <a:effectLst/>
                <a:latin typeface="Arial Unicode MS"/>
              </a:rPr>
              <a:t>    &lt;application </a:t>
            </a:r>
            <a:r>
              <a:rPr kumimoji="0" lang="fr-FR" altLang="fr-FR" sz="1600" b="0" i="0" u="none" strike="noStrike" cap="none" normalizeH="0" baseline="0" dirty="0" err="1" smtClean="0">
                <a:ln>
                  <a:noFill/>
                </a:ln>
                <a:solidFill>
                  <a:schemeClr val="tx1"/>
                </a:solidFill>
                <a:effectLst/>
                <a:latin typeface="Arial Unicode MS"/>
              </a:rPr>
              <a:t>android:theme</a:t>
            </a:r>
            <a:r>
              <a:rPr kumimoji="0" lang="fr-FR" altLang="fr-FR" sz="1600" b="0" i="0" u="none" strike="noStrike" cap="none" normalizeH="0" baseline="0" dirty="0" smtClean="0">
                <a:ln>
                  <a:noFill/>
                </a:ln>
                <a:solidFill>
                  <a:schemeClr val="tx1"/>
                </a:solidFill>
                <a:effectLst/>
                <a:latin typeface="Arial Unicode MS"/>
              </a:rPr>
              <a:t>="@style/</a:t>
            </a:r>
            <a:r>
              <a:rPr kumimoji="0" lang="fr-FR" altLang="fr-FR" sz="1600" b="0" i="0" u="none" strike="noStrike" cap="none" normalizeH="0" baseline="0" dirty="0" err="1" smtClean="0">
                <a:ln>
                  <a:noFill/>
                </a:ln>
                <a:solidFill>
                  <a:schemeClr val="tx1"/>
                </a:solidFill>
                <a:effectLst/>
                <a:latin typeface="Arial Unicode MS"/>
              </a:rPr>
              <a:t>Theme.AppCompat</a:t>
            </a:r>
            <a:r>
              <a:rPr kumimoji="0" lang="fr-FR" altLang="fr-FR" sz="1600" b="0" i="0" u="none" strike="noStrike" cap="none" normalizeH="0" baseline="0" dirty="0" smtClean="0">
                <a:ln>
                  <a:noFill/>
                </a:ln>
                <a:solidFill>
                  <a:schemeClr val="tx1"/>
                </a:solidFill>
                <a:effectLst/>
                <a:latin typeface="Arial Unicode MS"/>
              </a:rPr>
              <a:t>" ... &gt;</a:t>
            </a:r>
            <a:br>
              <a:rPr kumimoji="0" lang="fr-FR" altLang="fr-FR" sz="1600" b="0" i="0" u="none" strike="noStrike" cap="none" normalizeH="0" baseline="0" dirty="0" smtClean="0">
                <a:ln>
                  <a:noFill/>
                </a:ln>
                <a:solidFill>
                  <a:schemeClr val="tx1"/>
                </a:solidFill>
                <a:effectLst/>
                <a:latin typeface="Arial Unicode MS"/>
              </a:rPr>
            </a:br>
            <a:r>
              <a:rPr kumimoji="0" lang="fr-FR" altLang="fr-FR" sz="1600" b="0" i="0" u="none" strike="noStrike" cap="none" normalizeH="0" baseline="0" dirty="0" smtClean="0">
                <a:ln>
                  <a:noFill/>
                </a:ln>
                <a:solidFill>
                  <a:schemeClr val="tx1"/>
                </a:solidFill>
                <a:effectLst/>
                <a:latin typeface="Arial Unicode MS"/>
              </a:rPr>
              <a:t>    &lt;/application&gt;</a:t>
            </a:r>
            <a:br>
              <a:rPr kumimoji="0" lang="fr-FR" altLang="fr-FR" sz="1600" b="0" i="0" u="none" strike="noStrike" cap="none" normalizeH="0" baseline="0" dirty="0" smtClean="0">
                <a:ln>
                  <a:noFill/>
                </a:ln>
                <a:solidFill>
                  <a:schemeClr val="tx1"/>
                </a:solidFill>
                <a:effectLst/>
                <a:latin typeface="Arial Unicode MS"/>
              </a:rPr>
            </a:br>
            <a:r>
              <a:rPr kumimoji="0" lang="fr-FR" altLang="fr-FR" sz="1600" b="0" i="0" u="none" strike="noStrike" cap="none" normalizeH="0" baseline="0" dirty="0" smtClean="0">
                <a:ln>
                  <a:noFill/>
                </a:ln>
                <a:solidFill>
                  <a:schemeClr val="tx1"/>
                </a:solidFill>
                <a:effectLst/>
                <a:latin typeface="Arial Unicode MS"/>
              </a:rPr>
              <a:t>&lt;/</a:t>
            </a:r>
            <a:r>
              <a:rPr kumimoji="0" lang="fr-FR" altLang="fr-FR" sz="1600" b="0" i="0" u="none" strike="noStrike" cap="none" normalizeH="0" baseline="0" dirty="0" err="1" smtClean="0">
                <a:ln>
                  <a:noFill/>
                </a:ln>
                <a:solidFill>
                  <a:schemeClr val="tx1"/>
                </a:solidFill>
                <a:effectLst/>
                <a:latin typeface="Arial Unicode MS"/>
              </a:rPr>
              <a:t>manifest</a:t>
            </a:r>
            <a:r>
              <a:rPr kumimoji="0" lang="fr-FR" altLang="fr-FR" sz="1600" b="0" i="0" u="none" strike="noStrike" cap="none" normalizeH="0" baseline="0" dirty="0" smtClean="0">
                <a:ln>
                  <a:noFill/>
                </a:ln>
                <a:solidFill>
                  <a:schemeClr val="tx1"/>
                </a:solidFill>
                <a:effectLst/>
                <a:latin typeface="Arial Unicode MS"/>
              </a:rPr>
              <a:t>&gt;</a:t>
            </a:r>
            <a:r>
              <a:rPr kumimoji="0" lang="fr-FR" altLang="fr-FR" sz="2000" b="0" i="0" u="none" strike="noStrike" cap="none" normalizeH="0" baseline="0" dirty="0" smtClean="0">
                <a:ln>
                  <a:noFill/>
                </a:ln>
                <a:solidFill>
                  <a:schemeClr val="tx1"/>
                </a:solidFill>
                <a:effectLst/>
              </a:rPr>
              <a:t> </a:t>
            </a:r>
            <a:endParaRPr kumimoji="0" lang="fr-FR" altLang="fr-FR"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6220759" y="3811371"/>
            <a:ext cx="5383306" cy="1754326"/>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fr-FR" sz="1400" b="1" u="sng" dirty="0">
                <a:solidFill>
                  <a:schemeClr val="tx1"/>
                </a:solidFill>
                <a:latin typeface="Arial Unicode MS"/>
              </a:rPr>
              <a:t>Au </a:t>
            </a:r>
            <a:r>
              <a:rPr lang="en-US" altLang="fr-FR" sz="1400" b="1" u="sng" dirty="0" err="1">
                <a:solidFill>
                  <a:schemeClr val="tx1"/>
                </a:solidFill>
                <a:latin typeface="Arial Unicode MS"/>
              </a:rPr>
              <a:t>niveau</a:t>
            </a:r>
            <a:r>
              <a:rPr lang="en-US" altLang="fr-FR" sz="1400" b="1" u="sng" dirty="0">
                <a:solidFill>
                  <a:schemeClr val="tx1"/>
                </a:solidFill>
                <a:latin typeface="Arial Unicode MS"/>
              </a:rPr>
              <a:t> </a:t>
            </a:r>
            <a:r>
              <a:rPr lang="en-US" altLang="fr-FR" sz="1400" b="1" u="sng" dirty="0" err="1" smtClean="0">
                <a:solidFill>
                  <a:schemeClr val="tx1"/>
                </a:solidFill>
                <a:latin typeface="Arial Unicode MS"/>
              </a:rPr>
              <a:t>activite</a:t>
            </a:r>
            <a:r>
              <a:rPr lang="en-US" altLang="fr-FR" sz="1400" b="1" u="sng" dirty="0" smtClean="0">
                <a:solidFill>
                  <a:schemeClr val="tx1"/>
                </a:solidFill>
                <a:latin typeface="Arial Unicode MS"/>
              </a:rPr>
              <a:t> </a:t>
            </a:r>
            <a:r>
              <a:rPr lang="en-US" altLang="fr-FR" sz="1400" b="1" u="sng" dirty="0">
                <a:solidFill>
                  <a:schemeClr val="tx1"/>
                </a:solidFill>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chemeClr val="tx1"/>
                </a:solidFill>
                <a:effectLst/>
                <a:latin typeface="Arial Unicode MS"/>
              </a:rPr>
              <a:t>&lt;</a:t>
            </a:r>
            <a:r>
              <a:rPr kumimoji="0" lang="fr-FR" altLang="fr-FR" sz="1400" b="0" i="0" u="none" strike="noStrike" cap="none" normalizeH="0" baseline="0" dirty="0" err="1" smtClean="0">
                <a:ln>
                  <a:noFill/>
                </a:ln>
                <a:solidFill>
                  <a:schemeClr val="tx1"/>
                </a:solidFill>
                <a:effectLst/>
                <a:latin typeface="Arial Unicode MS"/>
              </a:rPr>
              <a:t>manifest</a:t>
            </a:r>
            <a:r>
              <a:rPr kumimoji="0" lang="fr-FR" altLang="fr-FR" sz="1400" b="0" i="0" u="none" strike="noStrike" cap="none" normalizeH="0" baseline="0" dirty="0" smtClean="0">
                <a:ln>
                  <a:noFill/>
                </a:ln>
                <a:solidFill>
                  <a:schemeClr val="tx1"/>
                </a:solidFill>
                <a:effectLst/>
                <a:latin typeface="Arial Unicode MS"/>
              </a:rPr>
              <a:t> ... &gt;</a:t>
            </a:r>
            <a:br>
              <a:rPr kumimoji="0" lang="fr-FR" altLang="fr-FR" sz="1400" b="0" i="0" u="none" strike="noStrike" cap="none" normalizeH="0" baseline="0" dirty="0" smtClean="0">
                <a:ln>
                  <a:noFill/>
                </a:ln>
                <a:solidFill>
                  <a:schemeClr val="tx1"/>
                </a:solidFill>
                <a:effectLst/>
                <a:latin typeface="Arial Unicode MS"/>
              </a:rPr>
            </a:br>
            <a:r>
              <a:rPr kumimoji="0" lang="fr-FR" altLang="fr-FR" sz="1400" b="0" i="0" u="none" strike="noStrike" cap="none" normalizeH="0" baseline="0" dirty="0" smtClean="0">
                <a:ln>
                  <a:noFill/>
                </a:ln>
                <a:solidFill>
                  <a:schemeClr val="tx1"/>
                </a:solidFill>
                <a:effectLst/>
                <a:latin typeface="Arial Unicode MS"/>
              </a:rPr>
              <a:t>    &lt;application ... &gt;</a:t>
            </a:r>
            <a:br>
              <a:rPr kumimoji="0" lang="fr-FR" altLang="fr-FR" sz="1400" b="0" i="0" u="none" strike="noStrike" cap="none" normalizeH="0" baseline="0" dirty="0" smtClean="0">
                <a:ln>
                  <a:noFill/>
                </a:ln>
                <a:solidFill>
                  <a:schemeClr val="tx1"/>
                </a:solidFill>
                <a:effectLst/>
                <a:latin typeface="Arial Unicode MS"/>
              </a:rPr>
            </a:br>
            <a:r>
              <a:rPr kumimoji="0" lang="fr-FR" altLang="fr-FR" sz="1400" b="0" i="0" u="none" strike="noStrike" cap="none" normalizeH="0" baseline="0" dirty="0" smtClean="0">
                <a:ln>
                  <a:noFill/>
                </a:ln>
                <a:solidFill>
                  <a:schemeClr val="tx1"/>
                </a:solidFill>
                <a:effectLst/>
                <a:latin typeface="Arial Unicode MS"/>
              </a:rPr>
              <a:t>        &lt;</a:t>
            </a:r>
            <a:r>
              <a:rPr kumimoji="0" lang="fr-FR" altLang="fr-FR" sz="1400" b="0" i="0" u="none" strike="noStrike" cap="none" normalizeH="0" baseline="0" dirty="0" err="1" smtClean="0">
                <a:ln>
                  <a:noFill/>
                </a:ln>
                <a:solidFill>
                  <a:schemeClr val="tx1"/>
                </a:solidFill>
                <a:effectLst/>
                <a:latin typeface="Arial Unicode MS"/>
              </a:rPr>
              <a:t>activity</a:t>
            </a:r>
            <a:r>
              <a:rPr kumimoji="0" lang="fr-FR" altLang="fr-FR" sz="1400" b="0" i="0" u="none" strike="noStrike" cap="none" normalizeH="0" baseline="0" dirty="0" smtClean="0">
                <a:ln>
                  <a:noFill/>
                </a:ln>
                <a:solidFill>
                  <a:schemeClr val="tx1"/>
                </a:solidFill>
                <a:effectLst/>
                <a:latin typeface="Arial Unicode MS"/>
              </a:rPr>
              <a:t> </a:t>
            </a:r>
            <a:r>
              <a:rPr kumimoji="0" lang="fr-FR" altLang="fr-FR" sz="1400" b="0" i="0" u="none" strike="noStrike" cap="none" normalizeH="0" baseline="0" dirty="0" err="1" smtClean="0">
                <a:ln>
                  <a:noFill/>
                </a:ln>
                <a:solidFill>
                  <a:schemeClr val="tx1"/>
                </a:solidFill>
                <a:effectLst/>
                <a:latin typeface="Arial Unicode MS"/>
              </a:rPr>
              <a:t>android:theme</a:t>
            </a:r>
            <a:r>
              <a:rPr kumimoji="0" lang="fr-FR" altLang="fr-FR" sz="1400" b="0" i="0" u="none" strike="noStrike" cap="none" normalizeH="0" baseline="0" dirty="0" smtClean="0">
                <a:ln>
                  <a:noFill/>
                </a:ln>
                <a:solidFill>
                  <a:schemeClr val="tx1"/>
                </a:solidFill>
                <a:effectLst/>
                <a:latin typeface="Arial Unicode MS"/>
              </a:rPr>
              <a:t>="@style/</a:t>
            </a:r>
            <a:r>
              <a:rPr kumimoji="0" lang="fr-FR" altLang="fr-FR" sz="1400" b="0" i="0" u="none" strike="noStrike" cap="none" normalizeH="0" baseline="0" dirty="0" err="1" smtClean="0">
                <a:ln>
                  <a:noFill/>
                </a:ln>
                <a:solidFill>
                  <a:schemeClr val="tx1"/>
                </a:solidFill>
                <a:effectLst/>
                <a:latin typeface="Arial Unicode MS"/>
              </a:rPr>
              <a:t>Theme.AppCompat.Light</a:t>
            </a:r>
            <a:r>
              <a:rPr kumimoji="0" lang="fr-FR" altLang="fr-FR" sz="1400" b="0" i="0" u="none" strike="noStrike" cap="none" normalizeH="0" baseline="0" dirty="0" smtClean="0">
                <a:ln>
                  <a:noFill/>
                </a:ln>
                <a:solidFill>
                  <a:schemeClr val="tx1"/>
                </a:solidFill>
                <a:effectLst/>
                <a:latin typeface="Arial Unicode MS"/>
              </a:rPr>
              <a:t>" ... &gt;</a:t>
            </a:r>
            <a:br>
              <a:rPr kumimoji="0" lang="fr-FR" altLang="fr-FR" sz="1400" b="0" i="0" u="none" strike="noStrike" cap="none" normalizeH="0" baseline="0" dirty="0" smtClean="0">
                <a:ln>
                  <a:noFill/>
                </a:ln>
                <a:solidFill>
                  <a:schemeClr val="tx1"/>
                </a:solidFill>
                <a:effectLst/>
                <a:latin typeface="Arial Unicode MS"/>
              </a:rPr>
            </a:br>
            <a:r>
              <a:rPr kumimoji="0" lang="fr-FR" altLang="fr-FR" sz="1400" b="0" i="0" u="none" strike="noStrike" cap="none" normalizeH="0" baseline="0" dirty="0" smtClean="0">
                <a:ln>
                  <a:noFill/>
                </a:ln>
                <a:solidFill>
                  <a:schemeClr val="tx1"/>
                </a:solidFill>
                <a:effectLst/>
                <a:latin typeface="Arial Unicode MS"/>
              </a:rPr>
              <a:t>        &lt;/</a:t>
            </a:r>
            <a:r>
              <a:rPr kumimoji="0" lang="fr-FR" altLang="fr-FR" sz="1400" b="0" i="0" u="none" strike="noStrike" cap="none" normalizeH="0" baseline="0" dirty="0" err="1" smtClean="0">
                <a:ln>
                  <a:noFill/>
                </a:ln>
                <a:solidFill>
                  <a:schemeClr val="tx1"/>
                </a:solidFill>
                <a:effectLst/>
                <a:latin typeface="Arial Unicode MS"/>
              </a:rPr>
              <a:t>activity</a:t>
            </a:r>
            <a:r>
              <a:rPr kumimoji="0" lang="fr-FR" altLang="fr-FR" sz="1400" b="0" i="0" u="none" strike="noStrike" cap="none" normalizeH="0" baseline="0" dirty="0" smtClean="0">
                <a:ln>
                  <a:noFill/>
                </a:ln>
                <a:solidFill>
                  <a:schemeClr val="tx1"/>
                </a:solidFill>
                <a:effectLst/>
                <a:latin typeface="Arial Unicode MS"/>
              </a:rPr>
              <a:t>&gt;</a:t>
            </a:r>
            <a:br>
              <a:rPr kumimoji="0" lang="fr-FR" altLang="fr-FR" sz="1400" b="0" i="0" u="none" strike="noStrike" cap="none" normalizeH="0" baseline="0" dirty="0" smtClean="0">
                <a:ln>
                  <a:noFill/>
                </a:ln>
                <a:solidFill>
                  <a:schemeClr val="tx1"/>
                </a:solidFill>
                <a:effectLst/>
                <a:latin typeface="Arial Unicode MS"/>
              </a:rPr>
            </a:br>
            <a:r>
              <a:rPr kumimoji="0" lang="fr-FR" altLang="fr-FR" sz="1400" b="0" i="0" u="none" strike="noStrike" cap="none" normalizeH="0" baseline="0" dirty="0" smtClean="0">
                <a:ln>
                  <a:noFill/>
                </a:ln>
                <a:solidFill>
                  <a:schemeClr val="tx1"/>
                </a:solidFill>
                <a:effectLst/>
                <a:latin typeface="Arial Unicode MS"/>
              </a:rPr>
              <a:t>    &lt;/application&gt;</a:t>
            </a:r>
            <a:br>
              <a:rPr kumimoji="0" lang="fr-FR" altLang="fr-FR" sz="1400" b="0" i="0" u="none" strike="noStrike" cap="none" normalizeH="0" baseline="0" dirty="0" smtClean="0">
                <a:ln>
                  <a:noFill/>
                </a:ln>
                <a:solidFill>
                  <a:schemeClr val="tx1"/>
                </a:solidFill>
                <a:effectLst/>
                <a:latin typeface="Arial Unicode MS"/>
              </a:rPr>
            </a:br>
            <a:r>
              <a:rPr kumimoji="0" lang="fr-FR" altLang="fr-FR" sz="1400" b="0" i="0" u="none" strike="noStrike" cap="none" normalizeH="0" baseline="0" dirty="0" smtClean="0">
                <a:ln>
                  <a:noFill/>
                </a:ln>
                <a:solidFill>
                  <a:schemeClr val="tx1"/>
                </a:solidFill>
                <a:effectLst/>
                <a:latin typeface="Arial Unicode MS"/>
              </a:rPr>
              <a:t>&lt;/</a:t>
            </a:r>
            <a:r>
              <a:rPr kumimoji="0" lang="fr-FR" altLang="fr-FR" sz="1400" b="0" i="0" u="none" strike="noStrike" cap="none" normalizeH="0" baseline="0" dirty="0" err="1" smtClean="0">
                <a:ln>
                  <a:noFill/>
                </a:ln>
                <a:solidFill>
                  <a:schemeClr val="tx1"/>
                </a:solidFill>
                <a:effectLst/>
                <a:latin typeface="Arial Unicode MS"/>
              </a:rPr>
              <a:t>manifest</a:t>
            </a:r>
            <a:r>
              <a:rPr kumimoji="0" lang="fr-FR" altLang="fr-FR" sz="1400" b="0" i="0" u="none" strike="noStrike" cap="none" normalizeH="0" baseline="0" dirty="0" smtClean="0">
                <a:ln>
                  <a:noFill/>
                </a:ln>
                <a:solidFill>
                  <a:schemeClr val="tx1"/>
                </a:solidFill>
                <a:effectLst/>
                <a:latin typeface="Arial Unicode MS"/>
              </a:rPr>
              <a:t>&gt;</a:t>
            </a:r>
            <a:r>
              <a:rPr kumimoji="0" lang="fr-FR" altLang="fr-FR" sz="1400" b="0" i="0" u="none" strike="noStrike" cap="none" normalizeH="0" baseline="0" dirty="0" smtClean="0">
                <a:ln>
                  <a:noFill/>
                </a:ln>
                <a:solidFill>
                  <a:schemeClr val="tx1"/>
                </a:solidFill>
                <a:effectLst/>
              </a:rPr>
              <a:t> </a:t>
            </a:r>
            <a:endParaRPr kumimoji="0" lang="fr-FR" altLang="fr-FR"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831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294" y="286603"/>
            <a:ext cx="11833412" cy="729397"/>
          </a:xfrm>
        </p:spPr>
        <p:txBody>
          <a:bodyPr>
            <a:normAutofit fontScale="90000"/>
          </a:bodyPr>
          <a:lstStyle/>
          <a:p>
            <a:r>
              <a:rPr lang="en-US" dirty="0" err="1" smtClean="0"/>
              <a:t>Exemple</a:t>
            </a:r>
            <a:r>
              <a:rPr lang="en-US" dirty="0" smtClean="0"/>
              <a:t> de Theme</a:t>
            </a:r>
            <a:endParaRPr lang="fr-FR" dirty="0"/>
          </a:p>
        </p:txBody>
      </p:sp>
      <p:sp>
        <p:nvSpPr>
          <p:cNvPr id="4" name="Rectangle 1"/>
          <p:cNvSpPr>
            <a:spLocks noGrp="1" noChangeArrowheads="1"/>
          </p:cNvSpPr>
          <p:nvPr>
            <p:ph idx="1"/>
          </p:nvPr>
        </p:nvSpPr>
        <p:spPr bwMode="auto">
          <a:xfrm>
            <a:off x="179294" y="1016000"/>
            <a:ext cx="11833412" cy="51090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a:t>
            </a:r>
            <a:r>
              <a:rPr kumimoji="0" lang="fr-FR" altLang="fr-FR" sz="2000" b="0" i="0" u="none" strike="noStrike" cap="none" normalizeH="0" baseline="0" dirty="0" err="1" smtClean="0">
                <a:ln>
                  <a:noFill/>
                </a:ln>
                <a:solidFill>
                  <a:srgbClr val="000080"/>
                </a:solidFill>
                <a:effectLst/>
                <a:latin typeface="Consolas" panose="020B0609020204030204" pitchFamily="49" charset="0"/>
              </a:rPr>
              <a:t>resources</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xmlns:android</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"http://schemas.android.com/</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apk</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res</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292608" lvl="1" indent="0" algn="l" eaLnBrk="0" fontAlgn="base" hangingPunct="0">
              <a:lnSpc>
                <a:spcPct val="100000"/>
              </a:lnSpc>
              <a:spcBef>
                <a:spcPct val="0"/>
              </a:spcBef>
              <a:spcAft>
                <a:spcPct val="0"/>
              </a:spcAft>
              <a:buClrTx/>
              <a:buFontTx/>
              <a:buNone/>
            </a:pPr>
            <a:endParaRPr kumimoji="0" lang="fr-FR" altLang="fr-FR" sz="2000" b="0" i="0" u="none" strike="noStrike" cap="none" normalizeH="0" baseline="0" dirty="0" smtClean="0">
              <a:ln>
                <a:noFill/>
              </a:ln>
              <a:solidFill>
                <a:srgbClr val="000080"/>
              </a:solidFill>
              <a:effectLst/>
              <a:latin typeface="Consolas" panose="020B0609020204030204" pitchFamily="49" charset="0"/>
            </a:endParaRPr>
          </a:p>
          <a:p>
            <a:pPr marL="292608" lvl="1" indent="0" algn="l" eaLnBrk="0" fontAlgn="base" hangingPunct="0">
              <a:lnSpc>
                <a:spcPct val="100000"/>
              </a:lnSpc>
              <a:spcBef>
                <a:spcPct val="0"/>
              </a:spcBef>
              <a:spcAft>
                <a:spcPct val="0"/>
              </a:spcAft>
              <a:buClrTx/>
              <a:buNone/>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AppTheme</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smtClean="0">
                <a:ln>
                  <a:noFill/>
                </a:ln>
                <a:solidFill>
                  <a:srgbClr val="008080"/>
                </a:solidFill>
                <a:effectLst/>
                <a:latin typeface="Consolas" panose="020B0609020204030204" pitchFamily="49" charset="0"/>
              </a:rPr>
              <a:t>parent=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lang="fr-FR" altLang="fr-FR" sz="2000" dirty="0" err="1">
                <a:solidFill>
                  <a:srgbClr val="DD1144"/>
                </a:solidFill>
                <a:latin typeface="Consolas" panose="020B0609020204030204" pitchFamily="49" charset="0"/>
              </a:rPr>
              <a:t>Theme.AppCompat.Light.NoActionBar</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475488" lvl="2" indent="0" algn="l" eaLnBrk="0" fontAlgn="base" hangingPunct="0">
              <a:lnSpc>
                <a:spcPct val="100000"/>
              </a:lnSpc>
              <a:spcBef>
                <a:spcPct val="0"/>
              </a:spcBef>
              <a:spcAft>
                <a:spcPct val="0"/>
              </a:spcAft>
              <a:buClrTx/>
              <a:buFontTx/>
              <a:buNone/>
            </a:pPr>
            <a:r>
              <a:rPr kumimoji="0" lang="fr-FR" altLang="fr-FR" sz="2000" b="0" i="0" u="none" strike="noStrike" cap="none" normalizeH="0" baseline="0" dirty="0" smtClean="0">
                <a:ln>
                  <a:noFill/>
                </a:ln>
                <a:solidFill>
                  <a:srgbClr val="000080"/>
                </a:solidFill>
                <a:effectLst/>
                <a:latin typeface="Consolas" panose="020B0609020204030204" pitchFamily="49" charset="0"/>
              </a:rPr>
              <a:t>&lt;item</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android:buttonStyle</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@style/</a:t>
            </a:r>
            <a:r>
              <a:rPr kumimoji="0" lang="fr-FR" altLang="fr-FR" sz="2000" b="0" i="0" u="none" strike="noStrike" cap="none" normalizeH="0" baseline="0" dirty="0" err="1" smtClean="0">
                <a:ln>
                  <a:noFill/>
                </a:ln>
                <a:solidFill>
                  <a:srgbClr val="333333"/>
                </a:solidFill>
                <a:effectLst/>
                <a:latin typeface="Consolas" panose="020B0609020204030204" pitchFamily="49" charset="0"/>
              </a:rPr>
              <a:t>Widget.Button.Custom</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475488" lvl="2" indent="0" algn="l" eaLnBrk="0" fontAlgn="base" hangingPunct="0">
              <a:lnSpc>
                <a:spcPct val="100000"/>
              </a:lnSpc>
              <a:spcBef>
                <a:spcPct val="0"/>
              </a:spcBef>
              <a:spcAft>
                <a:spcPct val="0"/>
              </a:spcAft>
              <a:buClrTx/>
              <a:buFontTx/>
              <a:buNone/>
            </a:pPr>
            <a:r>
              <a:rPr kumimoji="0" lang="fr-FR" altLang="fr-FR" sz="2000" b="0" i="0" u="none" strike="noStrike" cap="none" normalizeH="0" baseline="0" dirty="0" smtClean="0">
                <a:ln>
                  <a:noFill/>
                </a:ln>
                <a:solidFill>
                  <a:srgbClr val="000080"/>
                </a:solidFill>
                <a:effectLst/>
                <a:latin typeface="Consolas" panose="020B0609020204030204" pitchFamily="49" charset="0"/>
              </a:rPr>
              <a:t>&lt;item</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android:textViewStyle</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@style/</a:t>
            </a:r>
            <a:r>
              <a:rPr kumimoji="0" lang="fr-FR" altLang="fr-FR" sz="2000" b="0" i="0" u="none" strike="noStrike" cap="none" normalizeH="0" baseline="0" dirty="0" err="1" smtClean="0">
                <a:ln>
                  <a:noFill/>
                </a:ln>
                <a:solidFill>
                  <a:srgbClr val="333333"/>
                </a:solidFill>
                <a:effectLst/>
                <a:latin typeface="Consolas" panose="020B0609020204030204" pitchFamily="49" charset="0"/>
              </a:rPr>
              <a:t>Widget.TextView.Custom</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292608" lvl="1" indent="0" algn="l" eaLnBrk="0" fontAlgn="base" hangingPunct="0">
              <a:lnSpc>
                <a:spcPct val="100000"/>
              </a:lnSpc>
              <a:spcBef>
                <a:spcPct val="0"/>
              </a:spcBef>
              <a:spcAft>
                <a:spcPct val="0"/>
              </a:spcAft>
              <a:buClrTx/>
              <a:buFontTx/>
              <a:buNone/>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292608" lvl="1" indent="0" algn="l" eaLnBrk="0" fontAlgn="base" hangingPunct="0">
              <a:lnSpc>
                <a:spcPct val="100000"/>
              </a:lnSpc>
              <a:spcBef>
                <a:spcPct val="0"/>
              </a:spcBef>
              <a:spcAft>
                <a:spcPct val="0"/>
              </a:spcAft>
              <a:buClrTx/>
              <a:buFontTx/>
              <a:buNone/>
            </a:pPr>
            <a:endParaRPr kumimoji="0" lang="fr-FR" altLang="fr-FR" sz="2000" b="0" i="0" u="none" strike="noStrike" cap="none" normalizeH="0" baseline="0" dirty="0" smtClean="0">
              <a:ln>
                <a:noFill/>
              </a:ln>
              <a:solidFill>
                <a:srgbClr val="333333"/>
              </a:solidFill>
              <a:effectLst/>
              <a:latin typeface="Consolas" panose="020B0609020204030204" pitchFamily="49" charset="0"/>
            </a:endParaRPr>
          </a:p>
          <a:p>
            <a:pPr marL="292608" lvl="1" indent="0" algn="l" eaLnBrk="0" fontAlgn="base" hangingPunct="0">
              <a:lnSpc>
                <a:spcPct val="100000"/>
              </a:lnSpc>
              <a:spcBef>
                <a:spcPct val="0"/>
              </a:spcBef>
              <a:spcAft>
                <a:spcPct val="0"/>
              </a:spcAft>
              <a:buClrTx/>
              <a:buFontTx/>
              <a:buNone/>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Widget.Button.Custom</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smtClean="0">
                <a:ln>
                  <a:noFill/>
                </a:ln>
                <a:solidFill>
                  <a:srgbClr val="008080"/>
                </a:solidFill>
                <a:effectLst/>
                <a:latin typeface="Consolas" panose="020B0609020204030204" pitchFamily="49" charset="0"/>
              </a:rPr>
              <a:t>parent=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android:Widget.Button</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292608" lvl="1" indent="0" algn="l" eaLnBrk="0" fontAlgn="base" hangingPunct="0">
              <a:lnSpc>
                <a:spcPct val="100000"/>
              </a:lnSpc>
              <a:spcBef>
                <a:spcPct val="0"/>
              </a:spcBef>
              <a:spcAft>
                <a:spcPct val="0"/>
              </a:spcAft>
              <a:buClrTx/>
              <a:buFontTx/>
              <a:buNone/>
            </a:pPr>
            <a:r>
              <a:rPr kumimoji="0" lang="fr-FR" altLang="fr-FR" sz="2000" b="0" i="0" u="none" strike="noStrike" cap="none" normalizeH="0" baseline="0" dirty="0" smtClean="0">
                <a:ln>
                  <a:noFill/>
                </a:ln>
                <a:solidFill>
                  <a:srgbClr val="000080"/>
                </a:solidFill>
                <a:effectLst/>
                <a:latin typeface="Consolas" panose="020B0609020204030204" pitchFamily="49" charset="0"/>
              </a:rPr>
              <a:t>	&lt;item</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android:textColor</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#0000FF</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292608" lvl="1" indent="0" algn="l" eaLnBrk="0" fontAlgn="base" hangingPunct="0">
              <a:lnSpc>
                <a:spcPct val="100000"/>
              </a:lnSpc>
              <a:spcBef>
                <a:spcPct val="0"/>
              </a:spcBef>
              <a:spcAft>
                <a:spcPct val="0"/>
              </a:spcAft>
              <a:buClrTx/>
              <a:buFontTx/>
              <a:buNone/>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292608" lvl="1" indent="0" algn="l" eaLnBrk="0" fontAlgn="base" hangingPunct="0">
              <a:lnSpc>
                <a:spcPct val="100000"/>
              </a:lnSpc>
              <a:spcBef>
                <a:spcPct val="0"/>
              </a:spcBef>
              <a:spcAft>
                <a:spcPct val="0"/>
              </a:spcAft>
              <a:buClrTx/>
              <a:buFontTx/>
              <a:buNone/>
            </a:pPr>
            <a:endParaRPr kumimoji="0" lang="fr-FR" altLang="fr-FR" sz="2000" b="0" i="0" u="none" strike="noStrike" cap="none" normalizeH="0" baseline="0" dirty="0" smtClean="0">
              <a:ln>
                <a:noFill/>
              </a:ln>
              <a:solidFill>
                <a:srgbClr val="333333"/>
              </a:solidFill>
              <a:effectLst/>
              <a:latin typeface="Consolas" panose="020B0609020204030204" pitchFamily="49" charset="0"/>
            </a:endParaRPr>
          </a:p>
          <a:p>
            <a:pPr marL="292608" lvl="1" indent="0" algn="l" eaLnBrk="0" fontAlgn="base" hangingPunct="0">
              <a:lnSpc>
                <a:spcPct val="100000"/>
              </a:lnSpc>
              <a:spcBef>
                <a:spcPct val="0"/>
              </a:spcBef>
              <a:spcAft>
                <a:spcPct val="0"/>
              </a:spcAft>
              <a:buClrTx/>
              <a:buFontTx/>
              <a:buNone/>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Widget.TextView.Custom</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smtClean="0">
                <a:ln>
                  <a:noFill/>
                </a:ln>
                <a:solidFill>
                  <a:srgbClr val="008080"/>
                </a:solidFill>
                <a:effectLst/>
                <a:latin typeface="Consolas" panose="020B0609020204030204" pitchFamily="49" charset="0"/>
              </a:rPr>
              <a:t>parent=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android:Widget.TextView</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292608" lvl="1" indent="0" algn="l" eaLnBrk="0" fontAlgn="base" hangingPunct="0">
              <a:lnSpc>
                <a:spcPct val="100000"/>
              </a:lnSpc>
              <a:spcBef>
                <a:spcPct val="0"/>
              </a:spcBef>
              <a:spcAft>
                <a:spcPct val="0"/>
              </a:spcAft>
              <a:buClrTx/>
              <a:buFontTx/>
              <a:buNone/>
            </a:pPr>
            <a:r>
              <a:rPr lang="fr-FR" altLang="fr-FR" sz="2000" dirty="0">
                <a:solidFill>
                  <a:srgbClr val="333333"/>
                </a:solidFill>
                <a:latin typeface="Consolas" panose="020B0609020204030204" pitchFamily="49" charset="0"/>
              </a:rPr>
              <a:t>	</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r>
              <a:rPr kumimoji="0" lang="fr-FR" altLang="fr-FR" sz="2000" b="0" i="0" u="none" strike="noStrike" cap="none" normalizeH="0" baseline="0" dirty="0" err="1" smtClean="0">
                <a:ln>
                  <a:noFill/>
                </a:ln>
                <a:solidFill>
                  <a:srgbClr val="008080"/>
                </a:solidFill>
                <a:effectLst/>
                <a:latin typeface="Consolas" panose="020B0609020204030204" pitchFamily="49" charset="0"/>
              </a:rPr>
              <a:t>name</a:t>
            </a:r>
            <a:r>
              <a:rPr kumimoji="0" lang="fr-FR" altLang="fr-FR" sz="2000" b="0" i="0" u="none" strike="noStrike" cap="none" normalizeH="0" baseline="0" dirty="0" smtClean="0">
                <a:ln>
                  <a:noFill/>
                </a:ln>
                <a:solidFill>
                  <a:srgbClr val="008080"/>
                </a:solidFill>
                <a:effectLst/>
                <a:latin typeface="Consolas" panose="020B0609020204030204" pitchFamily="49" charset="0"/>
              </a:rPr>
              <a:t>=</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err="1" smtClean="0">
                <a:ln>
                  <a:noFill/>
                </a:ln>
                <a:solidFill>
                  <a:srgbClr val="DD1144"/>
                </a:solidFill>
                <a:effectLst/>
                <a:latin typeface="Consolas" panose="020B0609020204030204" pitchFamily="49" charset="0"/>
              </a:rPr>
              <a:t>android:textColor</a:t>
            </a:r>
            <a:r>
              <a:rPr kumimoji="0" lang="fr-FR" altLang="fr-FR" sz="2000" b="0" i="0" u="none" strike="noStrike" cap="none" normalizeH="0" baseline="0" dirty="0" smtClean="0">
                <a:ln>
                  <a:noFill/>
                </a:ln>
                <a:solidFill>
                  <a:srgbClr val="DD1144"/>
                </a:solidFill>
                <a:effectLst/>
                <a:latin typeface="Consolas" panose="020B0609020204030204" pitchFamily="49" charset="0"/>
              </a:rPr>
              <a:t>"</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2000" b="0" i="0" u="none" strike="noStrike" cap="none" normalizeH="0" baseline="0" dirty="0" smtClean="0">
                <a:ln>
                  <a:noFill/>
                </a:ln>
                <a:solidFill>
                  <a:srgbClr val="333333"/>
                </a:solidFill>
                <a:effectLst/>
                <a:latin typeface="Consolas" panose="020B0609020204030204" pitchFamily="49" charset="0"/>
              </a:rPr>
              <a:t>#00FF00</a:t>
            </a:r>
            <a:r>
              <a:rPr kumimoji="0" lang="fr-FR" altLang="fr-FR" sz="2000" b="0" i="0" u="none" strike="noStrike" cap="none" normalizeH="0" baseline="0" dirty="0" smtClean="0">
                <a:ln>
                  <a:noFill/>
                </a:ln>
                <a:solidFill>
                  <a:srgbClr val="000080"/>
                </a:solidFill>
                <a:effectLst/>
                <a:latin typeface="Consolas" panose="020B0609020204030204" pitchFamily="49" charset="0"/>
              </a:rPr>
              <a:t>&lt;/item&gt;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292608" lvl="1" indent="0" algn="l" eaLnBrk="0" fontAlgn="base" hangingPunct="0">
              <a:lnSpc>
                <a:spcPct val="100000"/>
              </a:lnSpc>
              <a:spcBef>
                <a:spcPct val="0"/>
              </a:spcBef>
              <a:spcAft>
                <a:spcPct val="0"/>
              </a:spcAft>
              <a:buClrTx/>
              <a:buFontTx/>
              <a:buNone/>
            </a:pPr>
            <a:r>
              <a:rPr kumimoji="0" lang="fr-FR" altLang="fr-FR" sz="2000" b="0" i="0" u="none" strike="noStrike" cap="none" normalizeH="0" baseline="0" dirty="0" smtClean="0">
                <a:ln>
                  <a:noFill/>
                </a:ln>
                <a:solidFill>
                  <a:srgbClr val="000080"/>
                </a:solidFill>
                <a:effectLst/>
                <a:latin typeface="Consolas" panose="020B0609020204030204" pitchFamily="49" charset="0"/>
              </a:rPr>
              <a:t>&lt;/style&gt;</a:t>
            </a:r>
            <a:r>
              <a:rPr kumimoji="0" lang="fr-FR" altLang="fr-FR" sz="2000" b="0" i="0" u="none" strike="noStrike" cap="none" normalizeH="0" baseline="0" dirty="0" smtClean="0">
                <a:ln>
                  <a:noFill/>
                </a:ln>
                <a:solidFill>
                  <a:srgbClr val="333333"/>
                </a:solidFill>
                <a:effectLst/>
                <a:latin typeface="Consolas" panose="020B0609020204030204" pitchFamily="49" charset="0"/>
              </a:rPr>
              <a:t> </a:t>
            </a:r>
          </a:p>
          <a:p>
            <a:pPr marL="292608" lvl="1" indent="0" algn="l" eaLnBrk="0" fontAlgn="base" hangingPunct="0">
              <a:lnSpc>
                <a:spcPct val="100000"/>
              </a:lnSpc>
              <a:spcBef>
                <a:spcPct val="0"/>
              </a:spcBef>
              <a:spcAft>
                <a:spcPct val="0"/>
              </a:spcAft>
              <a:buClrTx/>
              <a:buFontTx/>
              <a:buNone/>
            </a:pPr>
            <a:endParaRPr kumimoji="0" lang="fr-FR" altLang="fr-FR"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ln>
                  <a:noFill/>
                </a:ln>
                <a:solidFill>
                  <a:srgbClr val="000080"/>
                </a:solidFill>
                <a:effectLst/>
                <a:latin typeface="Consolas" panose="020B0609020204030204" pitchFamily="49" charset="0"/>
              </a:rPr>
              <a:t>&lt;/</a:t>
            </a:r>
            <a:r>
              <a:rPr kumimoji="0" lang="fr-FR" altLang="fr-FR" sz="2000" b="0" i="0" u="none" strike="noStrike" cap="none" normalizeH="0" baseline="0" dirty="0" err="1" smtClean="0">
                <a:ln>
                  <a:noFill/>
                </a:ln>
                <a:solidFill>
                  <a:srgbClr val="000080"/>
                </a:solidFill>
                <a:effectLst/>
                <a:latin typeface="Consolas" panose="020B0609020204030204" pitchFamily="49" charset="0"/>
              </a:rPr>
              <a:t>resources</a:t>
            </a:r>
            <a:r>
              <a:rPr kumimoji="0" lang="fr-FR" altLang="fr-FR" sz="2000" b="0" i="0" u="none" strike="noStrike" cap="none" normalizeH="0" baseline="0" dirty="0" smtClean="0">
                <a:ln>
                  <a:noFill/>
                </a:ln>
                <a:solidFill>
                  <a:srgbClr val="000080"/>
                </a:solidFill>
                <a:effectLst/>
                <a:latin typeface="Consolas" panose="020B0609020204030204" pitchFamily="49" charset="0"/>
              </a:rPr>
              <a:t>&gt;</a:t>
            </a:r>
            <a:r>
              <a:rPr kumimoji="0" lang="fr-FR" altLang="fr-FR" sz="3200" b="0" i="0" u="none" strike="noStrike" cap="none" normalizeH="0" baseline="0" dirty="0" smtClean="0">
                <a:ln>
                  <a:noFill/>
                </a:ln>
                <a:solidFill>
                  <a:schemeClr val="tx1"/>
                </a:solidFill>
                <a:effectLst/>
              </a:rPr>
              <a:t> </a:t>
            </a:r>
            <a:endParaRPr kumimoji="0" lang="fr-FR" altLang="fr-FR"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0730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Les </a:t>
            </a:r>
            <a:r>
              <a:rPr lang="fr-FR" dirty="0" err="1" smtClean="0"/>
              <a:t>Shapes</a:t>
            </a:r>
            <a:r>
              <a:rPr lang="fr-FR" dirty="0" smtClean="0"/>
              <a:t> </a:t>
            </a:r>
            <a:r>
              <a:rPr lang="fr-FR" dirty="0" err="1" smtClean="0"/>
              <a:t>Drawable</a:t>
            </a:r>
            <a:endParaRPr lang="fr-FR" dirty="0"/>
          </a:p>
        </p:txBody>
      </p:sp>
      <p:sp>
        <p:nvSpPr>
          <p:cNvPr id="5" name="Espace réservé du texte 4"/>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3924569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Présentation</a:t>
            </a:r>
            <a:endParaRPr lang="fr-FR" dirty="0"/>
          </a:p>
        </p:txBody>
      </p:sp>
      <p:sp>
        <p:nvSpPr>
          <p:cNvPr id="5" name="Espace réservé du contenu 4"/>
          <p:cNvSpPr>
            <a:spLocks noGrp="1"/>
          </p:cNvSpPr>
          <p:nvPr>
            <p:ph idx="1"/>
          </p:nvPr>
        </p:nvSpPr>
        <p:spPr/>
        <p:txBody>
          <a:bodyPr/>
          <a:lstStyle/>
          <a:p>
            <a:pPr algn="just"/>
            <a:r>
              <a:rPr lang="fr-FR" dirty="0"/>
              <a:t>Les </a:t>
            </a:r>
            <a:r>
              <a:rPr lang="fr-FR" dirty="0" err="1"/>
              <a:t>drawables</a:t>
            </a:r>
            <a:r>
              <a:rPr lang="fr-FR" dirty="0"/>
              <a:t> </a:t>
            </a:r>
            <a:r>
              <a:rPr lang="fr-FR" dirty="0" err="1"/>
              <a:t>shape</a:t>
            </a:r>
            <a:r>
              <a:rPr lang="fr-FR" dirty="0"/>
              <a:t> (forme) vous permettent de définir des formes primitives simples en spécifiant leurs dimensions, fond et conteur à l’aide de la balise &lt;</a:t>
            </a:r>
            <a:r>
              <a:rPr lang="fr-FR" dirty="0" err="1"/>
              <a:t>shape</a:t>
            </a:r>
            <a:r>
              <a:rPr lang="fr-FR" dirty="0" smtClean="0"/>
              <a:t>&gt;.</a:t>
            </a:r>
          </a:p>
          <a:p>
            <a:pPr algn="just"/>
            <a:r>
              <a:rPr lang="fr-FR" b="1" dirty="0"/>
              <a:t>Exemple de </a:t>
            </a:r>
            <a:r>
              <a:rPr lang="fr-FR" b="1" dirty="0" smtClean="0"/>
              <a:t>déclaration :</a:t>
            </a:r>
            <a:endParaRPr lang="fr-FR" b="1" dirty="0"/>
          </a:p>
          <a:p>
            <a:pPr algn="just"/>
            <a:endParaRPr lang="fr-FR" dirty="0"/>
          </a:p>
        </p:txBody>
      </p:sp>
      <p:sp>
        <p:nvSpPr>
          <p:cNvPr id="6" name="Rectangle 1"/>
          <p:cNvSpPr>
            <a:spLocks noChangeArrowheads="1"/>
          </p:cNvSpPr>
          <p:nvPr/>
        </p:nvSpPr>
        <p:spPr bwMode="auto">
          <a:xfrm>
            <a:off x="215153" y="3288558"/>
            <a:ext cx="11833412" cy="138499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fr-FR" altLang="en-US" b="1" i="0" u="none" strike="noStrike" cap="none" normalizeH="0" baseline="0" dirty="0" err="1" smtClean="0">
                <a:ln>
                  <a:noFill/>
                </a:ln>
                <a:solidFill>
                  <a:srgbClr val="000080"/>
                </a:solidFill>
                <a:effectLst/>
                <a:latin typeface="Arial Unicode MS"/>
                <a:ea typeface="Times New Roman" panose="02020603050405020304" pitchFamily="18" charset="0"/>
                <a:cs typeface="Courier New" panose="02070309020205020404" pitchFamily="49" charset="0"/>
              </a:rPr>
              <a:t>shape</a:t>
            </a:r>
            <a:r>
              <a:rPr kumimoji="0" lang="fr-FR" altLang="en-US" b="1" i="0" u="none" strike="noStrike" cap="none" normalizeH="0" baseline="0" dirty="0" smtClean="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fr-FR" altLang="en-US" b="1" i="0" u="none" strike="noStrike" cap="none" normalizeH="0" baseline="0" dirty="0" err="1" smtClean="0">
                <a:ln>
                  <a:noFill/>
                </a:ln>
                <a:solidFill>
                  <a:srgbClr val="0000FF"/>
                </a:solidFill>
                <a:effectLst/>
                <a:latin typeface="Arial Unicode MS"/>
                <a:ea typeface="Times New Roman" panose="02020603050405020304" pitchFamily="18" charset="0"/>
                <a:cs typeface="Courier New" panose="02070309020205020404" pitchFamily="49" charset="0"/>
              </a:rPr>
              <a:t>xmlns:</a:t>
            </a:r>
            <a:r>
              <a:rPr kumimoji="0" lang="fr-FR" altLang="en-US" b="1" i="0" u="none" strike="noStrike" cap="none" normalizeH="0" baseline="0" dirty="0" err="1" smtClean="0">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fr-FR" altLang="en-US" b="1" i="0" u="none" strike="noStrike" cap="none" normalizeH="0" baseline="0" dirty="0" smtClean="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fr-FR" altLang="en-US"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"http://schemas.android.com/</a:t>
            </a:r>
            <a:r>
              <a:rPr kumimoji="0" lang="fr-FR" altLang="en-US" b="1" i="0" u="none" strike="noStrike" cap="none" normalizeH="0" baseline="0" dirty="0" err="1" smtClean="0">
                <a:ln>
                  <a:noFill/>
                </a:ln>
                <a:solidFill>
                  <a:srgbClr val="008000"/>
                </a:solidFill>
                <a:effectLst/>
                <a:latin typeface="Arial Unicode MS"/>
                <a:ea typeface="Times New Roman" panose="02020603050405020304" pitchFamily="18" charset="0"/>
                <a:cs typeface="Courier New" panose="02070309020205020404" pitchFamily="49" charset="0"/>
              </a:rPr>
              <a:t>apk</a:t>
            </a:r>
            <a:r>
              <a:rPr kumimoji="0" lang="fr-FR" altLang="en-US"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fr-FR" altLang="en-US" b="1" i="0" u="none" strike="noStrike" cap="none" normalizeH="0" baseline="0" dirty="0" err="1" smtClean="0">
                <a:ln>
                  <a:noFill/>
                </a:ln>
                <a:solidFill>
                  <a:srgbClr val="008000"/>
                </a:solidFill>
                <a:effectLst/>
                <a:latin typeface="Arial Unicode MS"/>
                <a:ea typeface="Times New Roman" panose="02020603050405020304" pitchFamily="18" charset="0"/>
                <a:cs typeface="Courier New" panose="02070309020205020404" pitchFamily="49" charset="0"/>
              </a:rPr>
              <a:t>res</a:t>
            </a:r>
            <a:r>
              <a:rPr kumimoji="0" lang="fr-FR" altLang="en-US"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fr-FR" altLang="en-US" b="1" i="0" u="none" strike="noStrike" cap="none" normalizeH="0" baseline="0" dirty="0" err="1" smtClean="0">
                <a:ln>
                  <a:noFill/>
                </a:ln>
                <a:solidFill>
                  <a:srgbClr val="008000"/>
                </a:solidFill>
                <a:effectLst/>
                <a:latin typeface="Arial Unicode MS"/>
                <a:ea typeface="Times New Roman" panose="02020603050405020304" pitchFamily="18" charset="0"/>
                <a:cs typeface="Courier New" panose="02070309020205020404" pitchFamily="49" charset="0"/>
              </a:rPr>
              <a:t>android</a:t>
            </a:r>
            <a:r>
              <a:rPr kumimoji="0" lang="fr-FR" altLang="en-US"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fr-FR" altLang="en-US" b="1" i="0" u="none" strike="noStrike" cap="none" normalizeH="0" baseline="0" dirty="0" err="1" smtClean="0">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fr-FR" altLang="en-US" b="1" i="0" u="none" strike="noStrike" cap="none" normalizeH="0" baseline="0" dirty="0" err="1" smtClean="0">
                <a:ln>
                  <a:noFill/>
                </a:ln>
                <a:solidFill>
                  <a:srgbClr val="0000FF"/>
                </a:solidFill>
                <a:effectLst/>
                <a:latin typeface="Arial Unicode MS"/>
                <a:ea typeface="Times New Roman" panose="02020603050405020304" pitchFamily="18" charset="0"/>
                <a:cs typeface="Courier New" panose="02070309020205020404" pitchFamily="49" charset="0"/>
              </a:rPr>
              <a:t>:shape</a:t>
            </a:r>
            <a:r>
              <a:rPr kumimoji="0" lang="fr-FR" altLang="en-US" b="1" i="0" u="none" strike="noStrike" cap="none" normalizeH="0" baseline="0" dirty="0" smtClean="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fr-FR" altLang="en-US"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"rectangle"</a:t>
            </a: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fr-FR" altLang="en-US" b="1" i="0" u="none" strike="noStrike" cap="none" normalizeH="0" baseline="0" dirty="0" smtClean="0">
                <a:ln>
                  <a:noFill/>
                </a:ln>
                <a:solidFill>
                  <a:srgbClr val="000080"/>
                </a:solidFill>
                <a:effectLst/>
                <a:latin typeface="Arial Unicode MS"/>
                <a:ea typeface="Times New Roman" panose="02020603050405020304" pitchFamily="18" charset="0"/>
                <a:cs typeface="Courier New" panose="02070309020205020404" pitchFamily="49" charset="0"/>
              </a:rPr>
              <a:t>corners </a:t>
            </a:r>
            <a:r>
              <a:rPr kumimoji="0" lang="fr-FR" altLang="en-US" b="1" i="0" u="none" strike="noStrike" cap="none" normalizeH="0" baseline="0" dirty="0" err="1" smtClean="0">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fr-FR" altLang="en-US" b="1" i="0" u="none" strike="noStrike" cap="none" normalizeH="0" baseline="0" dirty="0" err="1" smtClean="0">
                <a:ln>
                  <a:noFill/>
                </a:ln>
                <a:solidFill>
                  <a:srgbClr val="0000FF"/>
                </a:solidFill>
                <a:effectLst/>
                <a:latin typeface="Arial Unicode MS"/>
                <a:ea typeface="Times New Roman" panose="02020603050405020304" pitchFamily="18" charset="0"/>
                <a:cs typeface="Courier New" panose="02070309020205020404" pitchFamily="49" charset="0"/>
              </a:rPr>
              <a:t>:radius</a:t>
            </a:r>
            <a:r>
              <a:rPr kumimoji="0" lang="fr-FR" altLang="en-US" b="1" i="0" u="none" strike="noStrike" cap="none" normalizeH="0" baseline="0" dirty="0" smtClean="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fr-FR" altLang="en-US"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"8dp" </a:t>
            </a: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fr-FR" altLang="en-US" b="1" i="0" u="none" strike="noStrike" cap="none" normalizeH="0" baseline="0" dirty="0" err="1" smtClean="0">
                <a:ln>
                  <a:noFill/>
                </a:ln>
                <a:solidFill>
                  <a:srgbClr val="000080"/>
                </a:solidFill>
                <a:effectLst/>
                <a:latin typeface="Arial Unicode MS"/>
                <a:ea typeface="Times New Roman" panose="02020603050405020304" pitchFamily="18" charset="0"/>
                <a:cs typeface="Courier New" panose="02070309020205020404" pitchFamily="49" charset="0"/>
              </a:rPr>
              <a:t>solid</a:t>
            </a:r>
            <a:r>
              <a:rPr kumimoji="0" lang="fr-FR" altLang="en-US" b="1" i="0" u="none" strike="noStrike" cap="none" normalizeH="0" baseline="0" dirty="0" smtClean="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fr-FR" altLang="en-US" b="1" i="0" u="none" strike="noStrike" cap="none" normalizeH="0" baseline="0" dirty="0" err="1" smtClean="0">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fr-FR" altLang="en-US" b="1" i="0" u="none" strike="noStrike" cap="none" normalizeH="0" baseline="0" dirty="0" err="1" smtClean="0">
                <a:ln>
                  <a:noFill/>
                </a:ln>
                <a:solidFill>
                  <a:srgbClr val="0000FF"/>
                </a:solidFill>
                <a:effectLst/>
                <a:latin typeface="Arial Unicode MS"/>
                <a:ea typeface="Times New Roman" panose="02020603050405020304" pitchFamily="18" charset="0"/>
                <a:cs typeface="Courier New" panose="02070309020205020404" pitchFamily="49" charset="0"/>
              </a:rPr>
              <a:t>:color</a:t>
            </a:r>
            <a:r>
              <a:rPr kumimoji="0" lang="fr-FR" altLang="en-US" b="1" i="0" u="none" strike="noStrike" cap="none" normalizeH="0" baseline="0" dirty="0" smtClean="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fr-FR" altLang="en-US"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"#e64545"</a:t>
            </a: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fr-FR" altLang="en-US" b="1" i="0" u="none" strike="noStrike" cap="none" normalizeH="0" baseline="0" dirty="0" smtClean="0">
                <a:ln>
                  <a:noFill/>
                </a:ln>
                <a:solidFill>
                  <a:srgbClr val="000080"/>
                </a:solidFill>
                <a:effectLst/>
                <a:latin typeface="Arial Unicode MS"/>
                <a:ea typeface="Times New Roman" panose="02020603050405020304" pitchFamily="18" charset="0"/>
                <a:cs typeface="Courier New" panose="02070309020205020404" pitchFamily="49" charset="0"/>
              </a:rPr>
              <a:t>stroke </a:t>
            </a:r>
            <a:r>
              <a:rPr kumimoji="0" lang="fr-FR" altLang="en-US" b="1" i="0" u="none" strike="noStrike" cap="none" normalizeH="0" baseline="0" dirty="0" err="1" smtClean="0">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fr-FR" altLang="en-US" b="1" i="0" u="none" strike="noStrike" cap="none" normalizeH="0" baseline="0" dirty="0" err="1" smtClean="0">
                <a:ln>
                  <a:noFill/>
                </a:ln>
                <a:solidFill>
                  <a:srgbClr val="0000FF"/>
                </a:solidFill>
                <a:effectLst/>
                <a:latin typeface="Arial Unicode MS"/>
                <a:ea typeface="Times New Roman" panose="02020603050405020304" pitchFamily="18" charset="0"/>
                <a:cs typeface="Courier New" panose="02070309020205020404" pitchFamily="49" charset="0"/>
              </a:rPr>
              <a:t>:width</a:t>
            </a:r>
            <a:r>
              <a:rPr kumimoji="0" lang="fr-FR" altLang="en-US" b="1" i="0" u="none" strike="noStrike" cap="none" normalizeH="0" baseline="0" dirty="0" smtClean="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fr-FR" altLang="en-US" b="1" i="0" u="none" strike="noStrike" cap="none" normalizeH="0" baseline="0" dirty="0" smtClean="0">
                <a:ln>
                  <a:noFill/>
                </a:ln>
                <a:solidFill>
                  <a:srgbClr val="008000"/>
                </a:solidFill>
                <a:effectLst/>
                <a:latin typeface="Arial Unicode MS"/>
                <a:ea typeface="Times New Roman" panose="02020603050405020304" pitchFamily="18" charset="0"/>
                <a:cs typeface="Courier New" panose="02070309020205020404" pitchFamily="49" charset="0"/>
              </a:rPr>
              <a:t>"2dp"</a:t>
            </a: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fr-FR" altLang="en-US" b="1" i="0" u="none" strike="noStrike" cap="none" normalizeH="0" baseline="0" dirty="0" err="1" smtClean="0">
                <a:ln>
                  <a:noFill/>
                </a:ln>
                <a:solidFill>
                  <a:srgbClr val="000080"/>
                </a:solidFill>
                <a:effectLst/>
                <a:latin typeface="Arial Unicode MS"/>
                <a:ea typeface="Times New Roman" panose="02020603050405020304" pitchFamily="18" charset="0"/>
                <a:cs typeface="Courier New" panose="02070309020205020404" pitchFamily="49" charset="0"/>
              </a:rPr>
              <a:t>shape</a:t>
            </a:r>
            <a:r>
              <a:rPr kumimoji="0" lang="fr-FR"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endParaRPr kumimoji="0" lang="fr-FR"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0485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type de la forme</a:t>
            </a:r>
            <a:endParaRPr lang="fr-FR" dirty="0"/>
          </a:p>
        </p:txBody>
      </p:sp>
      <p:sp>
        <p:nvSpPr>
          <p:cNvPr id="3" name="Espace réservé du contenu 2"/>
          <p:cNvSpPr>
            <a:spLocks noGrp="1"/>
          </p:cNvSpPr>
          <p:nvPr>
            <p:ph idx="1"/>
          </p:nvPr>
        </p:nvSpPr>
        <p:spPr/>
        <p:txBody>
          <a:bodyPr/>
          <a:lstStyle/>
          <a:p>
            <a:r>
              <a:rPr lang="fr-FR" smtClean="0"/>
              <a:t>L’attribut android:shape permet de spécifier le type de forme. Les formes disponibles sont :  </a:t>
            </a:r>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2304671647"/>
              </p:ext>
            </p:extLst>
          </p:nvPr>
        </p:nvGraphicFramePr>
        <p:xfrm>
          <a:off x="215152" y="2547525"/>
          <a:ext cx="11797553" cy="1927648"/>
        </p:xfrm>
        <a:graphic>
          <a:graphicData uri="http://schemas.openxmlformats.org/drawingml/2006/table">
            <a:tbl>
              <a:tblPr firstRow="1" firstCol="1">
                <a:tableStyleId>{7E9639D4-E3E2-4D34-9284-5A2195B3D0D7}</a:tableStyleId>
              </a:tblPr>
              <a:tblGrid>
                <a:gridCol w="2089576">
                  <a:extLst>
                    <a:ext uri="{9D8B030D-6E8A-4147-A177-3AD203B41FA5}">
                      <a16:colId xmlns:a16="http://schemas.microsoft.com/office/drawing/2014/main" val="2937876345"/>
                    </a:ext>
                  </a:extLst>
                </a:gridCol>
                <a:gridCol w="9707977">
                  <a:extLst>
                    <a:ext uri="{9D8B030D-6E8A-4147-A177-3AD203B41FA5}">
                      <a16:colId xmlns:a16="http://schemas.microsoft.com/office/drawing/2014/main" val="208539678"/>
                    </a:ext>
                  </a:extLst>
                </a:gridCol>
              </a:tblGrid>
              <a:tr h="283081">
                <a:tc>
                  <a:txBody>
                    <a:bodyPr/>
                    <a:lstStyle/>
                    <a:p>
                      <a:pPr algn="l"/>
                      <a:r>
                        <a:rPr lang="fr-FR" dirty="0">
                          <a:effectLst/>
                        </a:rPr>
                        <a:t>Valeur</a:t>
                      </a:r>
                      <a:endParaRPr lang="fr-FR" dirty="0">
                        <a:solidFill>
                          <a:srgbClr val="000000"/>
                        </a:solidFill>
                        <a:effectLst/>
                        <a:latin typeface="times new roman" panose="02020603050405020304" pitchFamily="18" charset="0"/>
                      </a:endParaRPr>
                    </a:p>
                  </a:txBody>
                  <a:tcPr anchor="ctr"/>
                </a:tc>
                <a:tc>
                  <a:txBody>
                    <a:bodyPr/>
                    <a:lstStyle/>
                    <a:p>
                      <a:pPr algn="l"/>
                      <a:r>
                        <a:rPr lang="fr-FR" dirty="0">
                          <a:effectLst/>
                        </a:rPr>
                        <a:t>Désignation</a:t>
                      </a:r>
                      <a:endParaRPr lang="fr-FR" dirty="0">
                        <a:solidFill>
                          <a:srgbClr val="000000"/>
                        </a:solidFill>
                        <a:effectLst/>
                        <a:latin typeface="times new roman" panose="02020603050405020304" pitchFamily="18" charset="0"/>
                      </a:endParaRPr>
                    </a:p>
                  </a:txBody>
                  <a:tcPr anchor="ctr"/>
                </a:tc>
                <a:extLst>
                  <a:ext uri="{0D108BD9-81ED-4DB2-BD59-A6C34878D82A}">
                    <a16:rowId xmlns:a16="http://schemas.microsoft.com/office/drawing/2014/main" val="3800557660"/>
                  </a:ext>
                </a:extLst>
              </a:tr>
              <a:tr h="283081">
                <a:tc>
                  <a:txBody>
                    <a:bodyPr/>
                    <a:lstStyle/>
                    <a:p>
                      <a:pPr algn="l"/>
                      <a:r>
                        <a:rPr lang="fr-FR" dirty="0">
                          <a:effectLst/>
                        </a:rPr>
                        <a:t>line</a:t>
                      </a:r>
                      <a:endParaRPr lang="fr-FR" dirty="0">
                        <a:solidFill>
                          <a:srgbClr val="000000"/>
                        </a:solidFill>
                        <a:effectLst/>
                        <a:latin typeface="times new roman" panose="02020603050405020304" pitchFamily="18" charset="0"/>
                      </a:endParaRPr>
                    </a:p>
                  </a:txBody>
                  <a:tcPr anchor="ctr"/>
                </a:tc>
                <a:tc>
                  <a:txBody>
                    <a:bodyPr/>
                    <a:lstStyle/>
                    <a:p>
                      <a:pPr algn="l"/>
                      <a:r>
                        <a:rPr lang="fr-FR" dirty="0">
                          <a:effectLst/>
                        </a:rPr>
                        <a:t>Ligne </a:t>
                      </a:r>
                      <a:r>
                        <a:rPr lang="fr-FR" dirty="0" smtClean="0">
                          <a:effectLst/>
                        </a:rPr>
                        <a:t>horizontale.</a:t>
                      </a:r>
                      <a:endParaRPr lang="fr-FR" dirty="0">
                        <a:solidFill>
                          <a:srgbClr val="000000"/>
                        </a:solidFill>
                        <a:effectLst/>
                        <a:latin typeface="times new roman" panose="02020603050405020304" pitchFamily="18" charset="0"/>
                      </a:endParaRPr>
                    </a:p>
                  </a:txBody>
                  <a:tcPr anchor="ctr"/>
                </a:tc>
                <a:extLst>
                  <a:ext uri="{0D108BD9-81ED-4DB2-BD59-A6C34878D82A}">
                    <a16:rowId xmlns:a16="http://schemas.microsoft.com/office/drawing/2014/main" val="3903919587"/>
                  </a:ext>
                </a:extLst>
              </a:tr>
              <a:tr h="283081">
                <a:tc>
                  <a:txBody>
                    <a:bodyPr/>
                    <a:lstStyle/>
                    <a:p>
                      <a:pPr algn="l"/>
                      <a:r>
                        <a:rPr lang="fr-FR" dirty="0" err="1">
                          <a:effectLst/>
                        </a:rPr>
                        <a:t>oval</a:t>
                      </a:r>
                      <a:endParaRPr lang="fr-FR" dirty="0">
                        <a:solidFill>
                          <a:srgbClr val="000000"/>
                        </a:solidFill>
                        <a:effectLst/>
                        <a:latin typeface="times new roman" panose="02020603050405020304" pitchFamily="18" charset="0"/>
                      </a:endParaRPr>
                    </a:p>
                  </a:txBody>
                  <a:tcPr anchor="ctr"/>
                </a:tc>
                <a:tc>
                  <a:txBody>
                    <a:bodyPr/>
                    <a:lstStyle/>
                    <a:p>
                      <a:pPr algn="l"/>
                      <a:r>
                        <a:rPr lang="fr-FR">
                          <a:effectLst/>
                        </a:rPr>
                        <a:t>Ellipse sur la largeur et la hauteur du View</a:t>
                      </a:r>
                      <a:endParaRPr lang="fr-FR">
                        <a:solidFill>
                          <a:srgbClr val="000000"/>
                        </a:solidFill>
                        <a:effectLst/>
                        <a:latin typeface="times new roman" panose="02020603050405020304" pitchFamily="18" charset="0"/>
                      </a:endParaRPr>
                    </a:p>
                  </a:txBody>
                  <a:tcPr anchor="ctr"/>
                </a:tc>
                <a:extLst>
                  <a:ext uri="{0D108BD9-81ED-4DB2-BD59-A6C34878D82A}">
                    <a16:rowId xmlns:a16="http://schemas.microsoft.com/office/drawing/2014/main" val="1186063286"/>
                  </a:ext>
                </a:extLst>
              </a:tr>
              <a:tr h="283081">
                <a:tc>
                  <a:txBody>
                    <a:bodyPr/>
                    <a:lstStyle/>
                    <a:p>
                      <a:pPr algn="l"/>
                      <a:r>
                        <a:rPr lang="fr-FR" dirty="0">
                          <a:effectLst/>
                        </a:rPr>
                        <a:t>rectangle</a:t>
                      </a:r>
                      <a:endParaRPr lang="fr-FR" dirty="0">
                        <a:solidFill>
                          <a:srgbClr val="000000"/>
                        </a:solidFill>
                        <a:effectLst/>
                        <a:latin typeface="times new roman" panose="02020603050405020304" pitchFamily="18" charset="0"/>
                      </a:endParaRPr>
                    </a:p>
                  </a:txBody>
                  <a:tcPr anchor="ctr"/>
                </a:tc>
                <a:tc>
                  <a:txBody>
                    <a:bodyPr/>
                    <a:lstStyle/>
                    <a:p>
                      <a:pPr algn="l"/>
                      <a:r>
                        <a:rPr lang="fr-FR">
                          <a:effectLst/>
                        </a:rPr>
                        <a:t>Rectangle qui rempli toute la surface de View. Forme par défaut si non renseignée</a:t>
                      </a:r>
                      <a:endParaRPr lang="fr-FR">
                        <a:solidFill>
                          <a:srgbClr val="000000"/>
                        </a:solidFill>
                        <a:effectLst/>
                        <a:latin typeface="times new roman" panose="02020603050405020304" pitchFamily="18" charset="0"/>
                      </a:endParaRPr>
                    </a:p>
                  </a:txBody>
                  <a:tcPr anchor="ctr"/>
                </a:tc>
                <a:extLst>
                  <a:ext uri="{0D108BD9-81ED-4DB2-BD59-A6C34878D82A}">
                    <a16:rowId xmlns:a16="http://schemas.microsoft.com/office/drawing/2014/main" val="936160054"/>
                  </a:ext>
                </a:extLst>
              </a:tr>
              <a:tr h="464608">
                <a:tc>
                  <a:txBody>
                    <a:bodyPr/>
                    <a:lstStyle/>
                    <a:p>
                      <a:pPr algn="l"/>
                      <a:r>
                        <a:rPr lang="fr-FR" dirty="0">
                          <a:effectLst/>
                        </a:rPr>
                        <a:t>ring</a:t>
                      </a:r>
                      <a:endParaRPr lang="fr-FR" dirty="0">
                        <a:solidFill>
                          <a:srgbClr val="000000"/>
                        </a:solidFill>
                        <a:effectLst/>
                        <a:latin typeface="times new roman" panose="02020603050405020304" pitchFamily="18" charset="0"/>
                      </a:endParaRPr>
                    </a:p>
                  </a:txBody>
                  <a:tcPr anchor="ctr"/>
                </a:tc>
                <a:tc>
                  <a:txBody>
                    <a:bodyPr/>
                    <a:lstStyle/>
                    <a:p>
                      <a:pPr algn="l"/>
                      <a:r>
                        <a:rPr lang="fr-FR" dirty="0">
                          <a:effectLst/>
                        </a:rPr>
                        <a:t>Un anneau. </a:t>
                      </a:r>
                      <a:endParaRPr lang="fr-FR" dirty="0">
                        <a:solidFill>
                          <a:srgbClr val="000000"/>
                        </a:solidFill>
                        <a:effectLst/>
                        <a:latin typeface="times new roman" panose="02020603050405020304" pitchFamily="18" charset="0"/>
                      </a:endParaRPr>
                    </a:p>
                  </a:txBody>
                  <a:tcPr anchor="ctr"/>
                </a:tc>
                <a:extLst>
                  <a:ext uri="{0D108BD9-81ED-4DB2-BD59-A6C34878D82A}">
                    <a16:rowId xmlns:a16="http://schemas.microsoft.com/office/drawing/2014/main" val="3366656028"/>
                  </a:ext>
                </a:extLst>
              </a:tr>
            </a:tbl>
          </a:graphicData>
        </a:graphic>
      </p:graphicFrame>
    </p:spTree>
    <p:extLst>
      <p:ext uri="{BB962C8B-B14F-4D97-AF65-F5344CB8AC3E}">
        <p14:creationId xmlns:p14="http://schemas.microsoft.com/office/powerpoint/2010/main" val="1723765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Les couleurs de la forme</a:t>
            </a:r>
            <a:endParaRPr lang="fr-FR" dirty="0"/>
          </a:p>
        </p:txBody>
      </p:sp>
      <p:sp>
        <p:nvSpPr>
          <p:cNvPr id="4" name="Rectangle 1"/>
          <p:cNvSpPr>
            <a:spLocks noGrp="1" noChangeArrowheads="1"/>
          </p:cNvSpPr>
          <p:nvPr>
            <p:ph idx="1"/>
          </p:nvPr>
        </p:nvSpPr>
        <p:spPr>
          <a:noFill/>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dirty="0" smtClean="0"/>
              <a:t>Vous pouvez définir une couleur unie sur le </a:t>
            </a:r>
            <a:r>
              <a:rPr lang="fr-FR" altLang="fr-FR" dirty="0" err="1" smtClean="0"/>
              <a:t>shape</a:t>
            </a:r>
            <a:r>
              <a:rPr lang="fr-FR" altLang="fr-FR" dirty="0" smtClean="0"/>
              <a:t> dans la balise &lt;</a:t>
            </a:r>
            <a:r>
              <a:rPr lang="fr-FR" altLang="fr-FR" dirty="0" err="1" smtClean="0"/>
              <a:t>solid</a:t>
            </a:r>
            <a:r>
              <a:rPr lang="fr-FR" altLang="fr-FR" dirty="0" smtClean="0"/>
              <a:t>&gt;, il suffit d'ajouter l'attribut </a:t>
            </a:r>
            <a:r>
              <a:rPr lang="fr-FR" altLang="fr-FR" b="1" dirty="0" err="1" smtClean="0"/>
              <a:t>android:color</a:t>
            </a:r>
            <a:r>
              <a:rPr lang="fr-FR" altLang="fr-FR" b="1" dirty="0" smtClean="0"/>
              <a:t>="</a:t>
            </a:r>
            <a:r>
              <a:rPr lang="fr-FR" altLang="fr-FR" b="1" dirty="0" err="1" smtClean="0"/>
              <a:t>la_couleur</a:t>
            </a:r>
            <a:r>
              <a:rPr lang="fr-FR" altLang="fr-FR" b="1" dirty="0" smtClean="0"/>
              <a:t>« .</a:t>
            </a:r>
          </a:p>
          <a:p>
            <a:pPr lvl="0"/>
            <a:endParaRPr lang="fr-FR" altLang="fr-FR" b="1" dirty="0" smtClean="0"/>
          </a:p>
          <a:p>
            <a:pPr marL="0" lvl="0" indent="0">
              <a:buNone/>
            </a:pPr>
            <a:r>
              <a:rPr lang="fr-FR" altLang="fr-FR" b="1" dirty="0" smtClean="0"/>
              <a:t>Exemple : </a:t>
            </a:r>
          </a:p>
          <a:p>
            <a:endParaRPr lang="fr-FR" dirty="0" smtClean="0"/>
          </a:p>
          <a:p>
            <a:r>
              <a:rPr lang="fr-FR" dirty="0" smtClean="0"/>
              <a:t>Il </a:t>
            </a:r>
            <a:r>
              <a:rPr lang="fr-FR" dirty="0"/>
              <a:t>sera aussi possible de définir une couleur graduelle (</a:t>
            </a:r>
            <a:r>
              <a:rPr lang="fr-FR" dirty="0" err="1"/>
              <a:t>possiblité</a:t>
            </a:r>
            <a:r>
              <a:rPr lang="fr-FR" dirty="0"/>
              <a:t> de faire évoluer la couleur vers une </a:t>
            </a:r>
            <a:r>
              <a:rPr lang="fr-FR" dirty="0" smtClean="0"/>
              <a:t>autre). </a:t>
            </a:r>
          </a:p>
          <a:p>
            <a:endParaRPr lang="fr-FR" dirty="0" smtClean="0"/>
          </a:p>
          <a:p>
            <a:pPr marL="0" indent="0">
              <a:buNone/>
            </a:pPr>
            <a:r>
              <a:rPr lang="fr-FR" b="1" dirty="0" smtClean="0"/>
              <a:t>Exemple : </a:t>
            </a:r>
          </a:p>
          <a:p>
            <a:pPr marL="0" indent="0">
              <a:buNone/>
            </a:pPr>
            <a:endParaRPr lang="fr-FR" b="1" dirty="0"/>
          </a:p>
          <a:p>
            <a:pPr lvl="0"/>
            <a:endParaRPr lang="fr-FR" altLang="fr-FR" b="1" dirty="0" smtClean="0"/>
          </a:p>
          <a:p>
            <a:pPr marL="0" lvl="0" indent="0">
              <a:buNone/>
            </a:pPr>
            <a:endParaRPr lang="fr-FR" altLang="fr-FR" b="1" dirty="0" smtClean="0"/>
          </a:p>
        </p:txBody>
      </p:sp>
      <p:sp>
        <p:nvSpPr>
          <p:cNvPr id="7" name="Rectangle 2"/>
          <p:cNvSpPr>
            <a:spLocks noChangeArrowheads="1"/>
          </p:cNvSpPr>
          <p:nvPr/>
        </p:nvSpPr>
        <p:spPr bwMode="auto">
          <a:xfrm>
            <a:off x="1850933" y="2852420"/>
            <a:ext cx="10197631" cy="369332"/>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fr-FR" altLang="fr-FR" sz="1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solid</a:t>
            </a:r>
            <a:r>
              <a:rPr kumimoji="0" lang="fr-FR" altLang="fr-FR"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fr-FR" altLang="fr-FR" sz="1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8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:color</a:t>
            </a: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="#FFEB3B"</a:t>
            </a:r>
            <a:r>
              <a:rPr kumimoji="0" lang="fr-FR" altLang="fr-FR"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43435" y="4865501"/>
            <a:ext cx="11869271" cy="1200329"/>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fr-FR" altLang="fr-FR"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gradient</a:t>
            </a:r>
            <a:br>
              <a:rPr kumimoji="0" lang="fr-FR" altLang="fr-FR"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fr-FR" altLang="fr-FR"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fr-FR" altLang="fr-FR" sz="1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8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:startColor</a:t>
            </a: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="#B1E278"</a:t>
            </a:r>
            <a:b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fr-FR" altLang="fr-FR" sz="1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8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:endColor</a:t>
            </a: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="#EC2C2C"</a:t>
            </a:r>
            <a:b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fr-FR" altLang="fr-FR" sz="1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8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:centerColor</a:t>
            </a: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="#03A9F4"</a:t>
            </a:r>
            <a:r>
              <a:rPr kumimoji="0" lang="fr-FR" altLang="fr-FR"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3324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Autres propriétés</a:t>
            </a:r>
            <a:endParaRPr lang="fr-FR" dirty="0"/>
          </a:p>
        </p:txBody>
      </p:sp>
      <p:sp>
        <p:nvSpPr>
          <p:cNvPr id="3" name="Espace réservé du contenu 2"/>
          <p:cNvSpPr>
            <a:spLocks noGrp="1"/>
          </p:cNvSpPr>
          <p:nvPr>
            <p:ph idx="1"/>
          </p:nvPr>
        </p:nvSpPr>
        <p:spPr/>
        <p:txBody>
          <a:bodyPr/>
          <a:lstStyle/>
          <a:p>
            <a:pPr algn="just"/>
            <a:r>
              <a:rPr lang="fr-FR" dirty="0"/>
              <a:t>Un rectangle peut avoir ces angles arrondies. La balise &lt;corner&gt; </a:t>
            </a:r>
            <a:r>
              <a:rPr lang="fr-FR" dirty="0" smtClean="0"/>
              <a:t>va permettre </a:t>
            </a:r>
            <a:r>
              <a:rPr lang="fr-FR" dirty="0"/>
              <a:t>de préciser le type d'arrondie avec ses </a:t>
            </a:r>
            <a:r>
              <a:rPr lang="fr-FR" dirty="0" smtClean="0"/>
              <a:t>attributs </a:t>
            </a:r>
            <a:r>
              <a:rPr lang="fr-FR" dirty="0"/>
              <a:t>(</a:t>
            </a:r>
            <a:r>
              <a:rPr lang="fr-FR" dirty="0" err="1"/>
              <a:t>android:radius</a:t>
            </a:r>
            <a:r>
              <a:rPr lang="fr-FR" dirty="0" smtClean="0"/>
              <a:t>).</a:t>
            </a:r>
          </a:p>
          <a:p>
            <a:pPr marL="0" indent="0" algn="just">
              <a:buNone/>
            </a:pPr>
            <a:r>
              <a:rPr lang="fr-FR" b="1" dirty="0" smtClean="0"/>
              <a:t>Exemple :</a:t>
            </a:r>
          </a:p>
          <a:p>
            <a:pPr algn="just"/>
            <a:r>
              <a:rPr lang="fr-FR" dirty="0" smtClean="0"/>
              <a:t>Pour spécifier les bordures, on utilise la balise &lt;stroke&gt;.</a:t>
            </a:r>
          </a:p>
          <a:p>
            <a:pPr marL="0" indent="0" algn="just">
              <a:buNone/>
            </a:pPr>
            <a:r>
              <a:rPr lang="fr-FR" b="1" dirty="0" smtClean="0"/>
              <a:t>Exemple : </a:t>
            </a:r>
            <a:endParaRPr lang="fr-FR" b="1" dirty="0"/>
          </a:p>
          <a:p>
            <a:endParaRPr lang="fr-FR" dirty="0"/>
          </a:p>
        </p:txBody>
      </p:sp>
      <p:sp>
        <p:nvSpPr>
          <p:cNvPr id="4" name="Rectangle 1"/>
          <p:cNvSpPr>
            <a:spLocks noChangeArrowheads="1"/>
          </p:cNvSpPr>
          <p:nvPr/>
        </p:nvSpPr>
        <p:spPr bwMode="auto">
          <a:xfrm>
            <a:off x="1800861" y="2672516"/>
            <a:ext cx="10247704" cy="369332"/>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fr-FR" altLang="fr-FR"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corners </a:t>
            </a:r>
            <a:r>
              <a:rPr kumimoji="0" lang="fr-FR" altLang="fr-FR" sz="1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8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:radius</a:t>
            </a: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="10dp"</a:t>
            </a:r>
            <a:r>
              <a:rPr kumimoji="0" lang="fr-FR" altLang="fr-FR"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15152" y="4237961"/>
            <a:ext cx="11797553" cy="1754326"/>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fr-FR" altLang="fr-FR"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stroke</a:t>
            </a:r>
            <a:br>
              <a:rPr kumimoji="0" lang="fr-FR" altLang="fr-FR"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fr-FR" altLang="fr-FR" sz="1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fr-FR" altLang="fr-FR" sz="1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8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:color</a:t>
            </a: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="#E9749D"</a:t>
            </a:r>
            <a:b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fr-FR" altLang="fr-FR" sz="1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8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:width</a:t>
            </a: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="6dp"</a:t>
            </a:r>
            <a:b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fr-FR" altLang="fr-FR" sz="1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8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:dashWidth</a:t>
            </a: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="50dp"</a:t>
            </a:r>
            <a:b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fr-FR" altLang="fr-FR" sz="1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fr-FR" altLang="fr-FR" sz="18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:dashGap</a:t>
            </a: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="10dp"</a:t>
            </a:r>
            <a:b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fr-FR" altLang="fr-FR" sz="1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fr-FR" altLang="fr-FR"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1506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Appliquer un </a:t>
            </a:r>
            <a:r>
              <a:rPr lang="fr-FR" dirty="0" err="1" smtClean="0"/>
              <a:t>shape</a:t>
            </a:r>
            <a:r>
              <a:rPr lang="fr-FR" dirty="0" smtClean="0"/>
              <a:t> </a:t>
            </a:r>
            <a:r>
              <a:rPr lang="fr-FR" dirty="0" err="1" smtClean="0"/>
              <a:t>drawable</a:t>
            </a:r>
            <a:endParaRPr lang="fr-FR" dirty="0"/>
          </a:p>
        </p:txBody>
      </p:sp>
      <p:sp>
        <p:nvSpPr>
          <p:cNvPr id="3" name="Espace réservé du contenu 2"/>
          <p:cNvSpPr>
            <a:spLocks noGrp="1"/>
          </p:cNvSpPr>
          <p:nvPr>
            <p:ph idx="1"/>
          </p:nvPr>
        </p:nvSpPr>
        <p:spPr/>
        <p:txBody>
          <a:bodyPr/>
          <a:lstStyle/>
          <a:p>
            <a:r>
              <a:rPr lang="fr-FR" dirty="0" smtClean="0"/>
              <a:t>Exemple d’application d’un </a:t>
            </a:r>
            <a:r>
              <a:rPr lang="fr-FR" dirty="0" err="1" smtClean="0"/>
              <a:t>shape</a:t>
            </a:r>
            <a:r>
              <a:rPr lang="fr-FR" dirty="0" smtClean="0"/>
              <a:t> </a:t>
            </a:r>
            <a:r>
              <a:rPr lang="fr-FR" dirty="0" err="1" smtClean="0"/>
              <a:t>drawable</a:t>
            </a:r>
            <a:r>
              <a:rPr lang="fr-FR" dirty="0" smtClean="0"/>
              <a:t> sur un </a:t>
            </a:r>
            <a:r>
              <a:rPr lang="fr-FR" dirty="0" err="1" smtClean="0"/>
              <a:t>button</a:t>
            </a:r>
            <a:r>
              <a:rPr lang="fr-FR" dirty="0" smtClean="0"/>
              <a:t> : </a:t>
            </a:r>
            <a:endParaRPr lang="fr-FR" dirty="0"/>
          </a:p>
        </p:txBody>
      </p:sp>
      <p:sp>
        <p:nvSpPr>
          <p:cNvPr id="4" name="Rectangle 3"/>
          <p:cNvSpPr/>
          <p:nvPr/>
        </p:nvSpPr>
        <p:spPr>
          <a:xfrm>
            <a:off x="215153" y="2376139"/>
            <a:ext cx="1183341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fr-FR" b="1" dirty="0">
                <a:solidFill>
                  <a:srgbClr val="A67F59"/>
                </a:solidFill>
                <a:latin typeface="inherit"/>
              </a:rPr>
              <a:t>&lt;</a:t>
            </a:r>
            <a:r>
              <a:rPr lang="fr-FR" b="1" dirty="0" err="1">
                <a:solidFill>
                  <a:srgbClr val="000000"/>
                </a:solidFill>
                <a:latin typeface="inherit"/>
              </a:rPr>
              <a:t>Button</a:t>
            </a:r>
            <a:endParaRPr lang="fr-FR" b="1" dirty="0">
              <a:solidFill>
                <a:srgbClr val="000000"/>
              </a:solidFill>
              <a:latin typeface="Monaco"/>
            </a:endParaRPr>
          </a:p>
          <a:p>
            <a:pPr fontAlgn="base"/>
            <a:r>
              <a:rPr lang="fr-FR" b="1" dirty="0">
                <a:solidFill>
                  <a:srgbClr val="000000"/>
                </a:solidFill>
                <a:latin typeface="inherit"/>
              </a:rPr>
              <a:t>        </a:t>
            </a:r>
            <a:r>
              <a:rPr lang="fr-FR" b="1" dirty="0" err="1">
                <a:solidFill>
                  <a:srgbClr val="000000"/>
                </a:solidFill>
                <a:latin typeface="inherit"/>
              </a:rPr>
              <a:t>android</a:t>
            </a:r>
            <a:r>
              <a:rPr lang="fr-FR" b="1" dirty="0" err="1">
                <a:solidFill>
                  <a:srgbClr val="A67F59"/>
                </a:solidFill>
                <a:latin typeface="inherit"/>
              </a:rPr>
              <a:t>:</a:t>
            </a:r>
            <a:r>
              <a:rPr lang="fr-FR" b="1" dirty="0" err="1">
                <a:solidFill>
                  <a:srgbClr val="000000"/>
                </a:solidFill>
                <a:latin typeface="inherit"/>
              </a:rPr>
              <a:t>layout_width</a:t>
            </a:r>
            <a:r>
              <a:rPr lang="fr-FR" b="1" dirty="0">
                <a:solidFill>
                  <a:srgbClr val="A67F59"/>
                </a:solidFill>
                <a:latin typeface="inherit"/>
              </a:rPr>
              <a:t>=</a:t>
            </a:r>
            <a:r>
              <a:rPr lang="fr-FR" b="1" dirty="0">
                <a:solidFill>
                  <a:srgbClr val="669900"/>
                </a:solidFill>
                <a:latin typeface="inherit"/>
              </a:rPr>
              <a:t>"</a:t>
            </a:r>
            <a:r>
              <a:rPr lang="fr-FR" b="1" dirty="0" err="1">
                <a:solidFill>
                  <a:srgbClr val="669900"/>
                </a:solidFill>
                <a:latin typeface="inherit"/>
              </a:rPr>
              <a:t>wrap_content</a:t>
            </a:r>
            <a:r>
              <a:rPr lang="fr-FR" b="1" dirty="0">
                <a:solidFill>
                  <a:srgbClr val="669900"/>
                </a:solidFill>
                <a:latin typeface="inherit"/>
              </a:rPr>
              <a:t>"</a:t>
            </a:r>
            <a:endParaRPr lang="fr-FR" b="1" dirty="0">
              <a:solidFill>
                <a:srgbClr val="000000"/>
              </a:solidFill>
              <a:latin typeface="Monaco"/>
            </a:endParaRPr>
          </a:p>
          <a:p>
            <a:pPr fontAlgn="base"/>
            <a:r>
              <a:rPr lang="fr-FR" b="1" dirty="0">
                <a:solidFill>
                  <a:srgbClr val="006FE0"/>
                </a:solidFill>
                <a:latin typeface="inherit"/>
              </a:rPr>
              <a:t>        </a:t>
            </a:r>
            <a:r>
              <a:rPr lang="fr-FR" b="1" dirty="0" err="1">
                <a:solidFill>
                  <a:srgbClr val="000000"/>
                </a:solidFill>
                <a:latin typeface="inherit"/>
              </a:rPr>
              <a:t>android</a:t>
            </a:r>
            <a:r>
              <a:rPr lang="fr-FR" b="1" dirty="0" err="1">
                <a:solidFill>
                  <a:srgbClr val="A67F59"/>
                </a:solidFill>
                <a:latin typeface="inherit"/>
              </a:rPr>
              <a:t>:</a:t>
            </a:r>
            <a:r>
              <a:rPr lang="fr-FR" b="1" dirty="0" err="1">
                <a:solidFill>
                  <a:srgbClr val="000000"/>
                </a:solidFill>
                <a:latin typeface="inherit"/>
              </a:rPr>
              <a:t>layout_height</a:t>
            </a:r>
            <a:r>
              <a:rPr lang="fr-FR" b="1" dirty="0">
                <a:solidFill>
                  <a:srgbClr val="A67F59"/>
                </a:solidFill>
                <a:latin typeface="inherit"/>
              </a:rPr>
              <a:t>=</a:t>
            </a:r>
            <a:r>
              <a:rPr lang="fr-FR" b="1" dirty="0">
                <a:solidFill>
                  <a:srgbClr val="669900"/>
                </a:solidFill>
                <a:latin typeface="inherit"/>
              </a:rPr>
              <a:t>"</a:t>
            </a:r>
            <a:r>
              <a:rPr lang="fr-FR" b="1" dirty="0" err="1">
                <a:solidFill>
                  <a:srgbClr val="669900"/>
                </a:solidFill>
                <a:latin typeface="inherit"/>
              </a:rPr>
              <a:t>wrap_content</a:t>
            </a:r>
            <a:r>
              <a:rPr lang="fr-FR" b="1" dirty="0">
                <a:solidFill>
                  <a:srgbClr val="669900"/>
                </a:solidFill>
                <a:latin typeface="inherit"/>
              </a:rPr>
              <a:t>"</a:t>
            </a:r>
            <a:endParaRPr lang="fr-FR" b="1" dirty="0">
              <a:solidFill>
                <a:srgbClr val="000000"/>
              </a:solidFill>
              <a:latin typeface="Monaco"/>
            </a:endParaRPr>
          </a:p>
          <a:p>
            <a:pPr fontAlgn="base"/>
            <a:r>
              <a:rPr lang="fr-FR" b="1" dirty="0">
                <a:solidFill>
                  <a:srgbClr val="006FE0"/>
                </a:solidFill>
                <a:latin typeface="inherit"/>
              </a:rPr>
              <a:t>        </a:t>
            </a:r>
            <a:r>
              <a:rPr lang="fr-FR" b="1" dirty="0" err="1">
                <a:solidFill>
                  <a:srgbClr val="000000"/>
                </a:solidFill>
                <a:latin typeface="inherit"/>
              </a:rPr>
              <a:t>android</a:t>
            </a:r>
            <a:r>
              <a:rPr lang="fr-FR" b="1" dirty="0" err="1">
                <a:solidFill>
                  <a:srgbClr val="A67F59"/>
                </a:solidFill>
                <a:latin typeface="inherit"/>
              </a:rPr>
              <a:t>:</a:t>
            </a:r>
            <a:r>
              <a:rPr lang="fr-FR" b="1" dirty="0" err="1">
                <a:solidFill>
                  <a:srgbClr val="000000"/>
                </a:solidFill>
                <a:latin typeface="inherit"/>
              </a:rPr>
              <a:t>text</a:t>
            </a:r>
            <a:r>
              <a:rPr lang="fr-FR" b="1" dirty="0">
                <a:solidFill>
                  <a:srgbClr val="A67F59"/>
                </a:solidFill>
                <a:latin typeface="inherit"/>
              </a:rPr>
              <a:t>=</a:t>
            </a:r>
            <a:r>
              <a:rPr lang="fr-FR" b="1" dirty="0">
                <a:solidFill>
                  <a:srgbClr val="669900"/>
                </a:solidFill>
                <a:latin typeface="inherit"/>
              </a:rPr>
              <a:t>"</a:t>
            </a:r>
            <a:r>
              <a:rPr lang="fr-FR" b="1" dirty="0" err="1">
                <a:solidFill>
                  <a:srgbClr val="669900"/>
                </a:solidFill>
                <a:latin typeface="inherit"/>
              </a:rPr>
              <a:t>Button</a:t>
            </a:r>
            <a:r>
              <a:rPr lang="fr-FR" b="1" dirty="0">
                <a:solidFill>
                  <a:srgbClr val="669900"/>
                </a:solidFill>
                <a:latin typeface="inherit"/>
              </a:rPr>
              <a:t>"</a:t>
            </a:r>
            <a:endParaRPr lang="fr-FR" b="1" dirty="0">
              <a:solidFill>
                <a:srgbClr val="000000"/>
              </a:solidFill>
              <a:latin typeface="Monaco"/>
            </a:endParaRPr>
          </a:p>
          <a:p>
            <a:pPr fontAlgn="base"/>
            <a:r>
              <a:rPr lang="fr-FR" b="1" dirty="0" smtClean="0">
                <a:solidFill>
                  <a:srgbClr val="006FE0"/>
                </a:solidFill>
                <a:latin typeface="inherit"/>
              </a:rPr>
              <a:t>        </a:t>
            </a:r>
            <a:r>
              <a:rPr lang="fr-FR" b="1" dirty="0" err="1" smtClean="0">
                <a:solidFill>
                  <a:srgbClr val="000000"/>
                </a:solidFill>
                <a:latin typeface="inherit"/>
              </a:rPr>
              <a:t>android</a:t>
            </a:r>
            <a:r>
              <a:rPr lang="fr-FR" b="1" dirty="0" err="1" smtClean="0">
                <a:solidFill>
                  <a:srgbClr val="A67F59"/>
                </a:solidFill>
                <a:latin typeface="inherit"/>
              </a:rPr>
              <a:t>:</a:t>
            </a:r>
            <a:r>
              <a:rPr lang="fr-FR" b="1" dirty="0" err="1" smtClean="0">
                <a:solidFill>
                  <a:srgbClr val="000000"/>
                </a:solidFill>
                <a:latin typeface="inherit"/>
              </a:rPr>
              <a:t>background</a:t>
            </a:r>
            <a:r>
              <a:rPr lang="fr-FR" b="1" dirty="0" smtClean="0">
                <a:solidFill>
                  <a:srgbClr val="A67F59"/>
                </a:solidFill>
                <a:latin typeface="inherit"/>
              </a:rPr>
              <a:t>=</a:t>
            </a:r>
            <a:r>
              <a:rPr lang="fr-FR" b="1" dirty="0" smtClean="0">
                <a:solidFill>
                  <a:srgbClr val="669900"/>
                </a:solidFill>
                <a:latin typeface="inherit"/>
              </a:rPr>
              <a:t>"@</a:t>
            </a:r>
            <a:r>
              <a:rPr lang="fr-FR" b="1" dirty="0" err="1" smtClean="0">
                <a:solidFill>
                  <a:srgbClr val="669900"/>
                </a:solidFill>
                <a:latin typeface="inherit"/>
              </a:rPr>
              <a:t>drawable</a:t>
            </a:r>
            <a:r>
              <a:rPr lang="fr-FR" b="1" dirty="0" smtClean="0">
                <a:solidFill>
                  <a:srgbClr val="669900"/>
                </a:solidFill>
                <a:latin typeface="inherit"/>
              </a:rPr>
              <a:t>/</a:t>
            </a:r>
            <a:r>
              <a:rPr lang="fr-FR" b="1" dirty="0" err="1" smtClean="0">
                <a:solidFill>
                  <a:srgbClr val="669900"/>
                </a:solidFill>
                <a:latin typeface="inherit"/>
              </a:rPr>
              <a:t>round_button</a:t>
            </a:r>
            <a:r>
              <a:rPr lang="fr-FR" b="1" dirty="0" smtClean="0">
                <a:solidFill>
                  <a:srgbClr val="669900"/>
                </a:solidFill>
                <a:latin typeface="inherit"/>
              </a:rPr>
              <a:t>"</a:t>
            </a:r>
            <a:r>
              <a:rPr lang="fr-FR" b="1" dirty="0" smtClean="0">
                <a:solidFill>
                  <a:srgbClr val="A67F59"/>
                </a:solidFill>
                <a:latin typeface="inherit"/>
              </a:rPr>
              <a:t>/&gt;</a:t>
            </a:r>
            <a:endParaRPr lang="fr-FR" b="1" i="0" dirty="0">
              <a:solidFill>
                <a:srgbClr val="000000"/>
              </a:solidFill>
              <a:effectLst/>
              <a:latin typeface="Monaco"/>
            </a:endParaRPr>
          </a:p>
        </p:txBody>
      </p:sp>
    </p:spTree>
    <p:extLst>
      <p:ext uri="{BB962C8B-B14F-4D97-AF65-F5344CB8AC3E}">
        <p14:creationId xmlns:p14="http://schemas.microsoft.com/office/powerpoint/2010/main" val="204588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 répertoire « res »</a:t>
            </a:r>
            <a:endParaRPr lang="fr-FR" dirty="0"/>
          </a:p>
        </p:txBody>
      </p:sp>
      <p:sp>
        <p:nvSpPr>
          <p:cNvPr id="3" name="Espace réservé du contenu 2"/>
          <p:cNvSpPr>
            <a:spLocks noGrp="1"/>
          </p:cNvSpPr>
          <p:nvPr>
            <p:ph idx="1"/>
          </p:nvPr>
        </p:nvSpPr>
        <p:spPr>
          <a:xfrm>
            <a:off x="215153" y="1845734"/>
            <a:ext cx="8041743" cy="4478866"/>
          </a:xfrm>
        </p:spPr>
        <p:txBody>
          <a:bodyPr/>
          <a:lstStyle/>
          <a:p>
            <a:r>
              <a:rPr lang="fr-FR" dirty="0" smtClean="0"/>
              <a:t>Ce répertoire stocke les différentes ressources associées à notre application. </a:t>
            </a:r>
          </a:p>
          <a:p>
            <a:r>
              <a:rPr lang="fr-FR" dirty="0" smtClean="0"/>
              <a:t>Ces ressources sont organisées dans une hiérarchie particulière.</a:t>
            </a:r>
            <a:endParaRPr lang="fr-FR" dirty="0"/>
          </a:p>
        </p:txBody>
      </p:sp>
      <p:pic>
        <p:nvPicPr>
          <p:cNvPr id="6" name="Image 5"/>
          <p:cNvPicPr>
            <a:picLocks noChangeAspect="1"/>
          </p:cNvPicPr>
          <p:nvPr/>
        </p:nvPicPr>
        <p:blipFill>
          <a:blip r:embed="rId2"/>
          <a:stretch>
            <a:fillRect/>
          </a:stretch>
        </p:blipFill>
        <p:spPr>
          <a:xfrm>
            <a:off x="8753333" y="1845734"/>
            <a:ext cx="2819400" cy="4391025"/>
          </a:xfrm>
          <a:prstGeom prst="rect">
            <a:avLst/>
          </a:prstGeom>
        </p:spPr>
      </p:pic>
    </p:spTree>
    <p:extLst>
      <p:ext uri="{BB962C8B-B14F-4D97-AF65-F5344CB8AC3E}">
        <p14:creationId xmlns:p14="http://schemas.microsoft.com/office/powerpoint/2010/main" val="3768439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states </a:t>
            </a:r>
            <a:r>
              <a:rPr lang="fr-FR" dirty="0" err="1" smtClean="0"/>
              <a:t>Drawable</a:t>
            </a:r>
            <a:endParaRPr lang="fr-FR" dirty="0"/>
          </a:p>
        </p:txBody>
      </p:sp>
      <p:sp>
        <p:nvSpPr>
          <p:cNvPr id="3" name="Espace réservé du texte 2"/>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4153503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Présentation</a:t>
            </a:r>
            <a:endParaRPr lang="fr-FR" dirty="0"/>
          </a:p>
        </p:txBody>
      </p:sp>
      <p:sp>
        <p:nvSpPr>
          <p:cNvPr id="5" name="Espace réservé du contenu 4"/>
          <p:cNvSpPr>
            <a:spLocks noGrp="1"/>
          </p:cNvSpPr>
          <p:nvPr>
            <p:ph idx="1"/>
          </p:nvPr>
        </p:nvSpPr>
        <p:spPr/>
        <p:txBody>
          <a:bodyPr/>
          <a:lstStyle/>
          <a:p>
            <a:r>
              <a:rPr lang="fr-FR" dirty="0"/>
              <a:t>Les « state </a:t>
            </a:r>
            <a:r>
              <a:rPr lang="fr-FR" dirty="0" err="1"/>
              <a:t>drawables</a:t>
            </a:r>
            <a:r>
              <a:rPr lang="fr-FR" dirty="0"/>
              <a:t> » permettent de définir des états. Pour chaque état, </a:t>
            </a:r>
            <a:r>
              <a:rPr lang="fr-FR" dirty="0" smtClean="0"/>
              <a:t>On </a:t>
            </a:r>
            <a:r>
              <a:rPr lang="fr-FR" dirty="0"/>
              <a:t>peut assigner à la vue un </a:t>
            </a:r>
            <a:r>
              <a:rPr lang="fr-FR" dirty="0" err="1"/>
              <a:t>drawable</a:t>
            </a:r>
            <a:r>
              <a:rPr lang="fr-FR" dirty="0"/>
              <a:t> différent. </a:t>
            </a:r>
            <a:endParaRPr lang="fr-FR" dirty="0" smtClean="0"/>
          </a:p>
          <a:p>
            <a:r>
              <a:rPr lang="fr-FR" b="1" dirty="0" smtClean="0"/>
              <a:t>Exemple de déclaration :</a:t>
            </a:r>
            <a:endParaRPr lang="fr-FR" b="1" dirty="0"/>
          </a:p>
        </p:txBody>
      </p:sp>
      <p:sp>
        <p:nvSpPr>
          <p:cNvPr id="6" name="Rectangle 5"/>
          <p:cNvSpPr/>
          <p:nvPr/>
        </p:nvSpPr>
        <p:spPr>
          <a:xfrm>
            <a:off x="215153" y="3208004"/>
            <a:ext cx="11833412"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&lt;</a:t>
            </a:r>
            <a:r>
              <a:rPr lang="en-GB"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selector </a:t>
            </a:r>
            <a:r>
              <a:rPr lang="en-GB" b="1" dirty="0" err="1">
                <a:solidFill>
                  <a:srgbClr val="0000FF"/>
                </a:solidFill>
                <a:latin typeface="Courier New" panose="02070309020205020404" pitchFamily="49" charset="0"/>
                <a:ea typeface="Times New Roman" panose="02020603050405020304" pitchFamily="18" charset="0"/>
                <a:cs typeface="Arial" panose="020B0604020202020204" pitchFamily="34" charset="0"/>
              </a:rPr>
              <a:t>xmlns:</a:t>
            </a:r>
            <a:r>
              <a:rPr lang="en-GB" b="1" dirty="0" err="1">
                <a:solidFill>
                  <a:srgbClr val="660E7A"/>
                </a:solidFill>
                <a:latin typeface="Courier New" panose="02070309020205020404" pitchFamily="49" charset="0"/>
                <a:ea typeface="Times New Roman" panose="02020603050405020304" pitchFamily="18" charset="0"/>
                <a:cs typeface="Arial" panose="020B0604020202020204" pitchFamily="34" charset="0"/>
              </a:rPr>
              <a:t>android</a:t>
            </a:r>
            <a:r>
              <a:rPr lang="en-GB" b="1" dirty="0">
                <a:solidFill>
                  <a:srgbClr val="0000FF"/>
                </a:solidFill>
                <a:latin typeface="Courier New" panose="02070309020205020404" pitchFamily="49" charset="0"/>
                <a:ea typeface="Times New Roman" panose="02020603050405020304" pitchFamily="18" charset="0"/>
                <a:cs typeface="Arial" panose="020B0604020202020204" pitchFamily="34" charset="0"/>
              </a:rPr>
              <a:t>=</a:t>
            </a:r>
            <a:r>
              <a:rPr lang="en-GB"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"http://schemas.android.com/</a:t>
            </a:r>
            <a:r>
              <a:rPr lang="en-GB" b="1"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apk</a:t>
            </a:r>
            <a:r>
              <a:rPr lang="en-GB"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/res/android"</a:t>
            </a:r>
            <a: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&gt;</a:t>
            </a:r>
            <a:b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GB" b="1" dirty="0" smtClean="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&lt;</a:t>
            </a:r>
            <a:r>
              <a:rPr lang="en-GB"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item </a:t>
            </a:r>
            <a:r>
              <a:rPr lang="en-GB" b="1" dirty="0" err="1">
                <a:solidFill>
                  <a:srgbClr val="660E7A"/>
                </a:solidFill>
                <a:latin typeface="Courier New" panose="02070309020205020404" pitchFamily="49" charset="0"/>
                <a:ea typeface="Times New Roman" panose="02020603050405020304" pitchFamily="18" charset="0"/>
                <a:cs typeface="Arial" panose="020B0604020202020204" pitchFamily="34" charset="0"/>
              </a:rPr>
              <a:t>android</a:t>
            </a:r>
            <a:r>
              <a:rPr lang="en-GB" b="1" dirty="0" err="1">
                <a:solidFill>
                  <a:srgbClr val="0000FF"/>
                </a:solidFill>
                <a:latin typeface="Courier New" panose="02070309020205020404" pitchFamily="49" charset="0"/>
                <a:ea typeface="Times New Roman" panose="02020603050405020304" pitchFamily="18" charset="0"/>
                <a:cs typeface="Arial" panose="020B0604020202020204" pitchFamily="34" charset="0"/>
              </a:rPr>
              <a:t>:drawable</a:t>
            </a:r>
            <a:r>
              <a:rPr lang="en-GB" b="1" dirty="0">
                <a:solidFill>
                  <a:srgbClr val="0000FF"/>
                </a:solidFill>
                <a:latin typeface="Courier New" panose="02070309020205020404" pitchFamily="49" charset="0"/>
                <a:ea typeface="Times New Roman" panose="02020603050405020304" pitchFamily="18" charset="0"/>
                <a:cs typeface="Arial" panose="020B0604020202020204" pitchFamily="34" charset="0"/>
              </a:rPr>
              <a:t>=</a:t>
            </a:r>
            <a:r>
              <a:rPr lang="en-GB"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GB" b="1"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drawable</a:t>
            </a:r>
            <a:r>
              <a:rPr lang="en-GB"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/ex2" </a:t>
            </a:r>
            <a:r>
              <a:rPr lang="en-GB" b="1" dirty="0" err="1">
                <a:solidFill>
                  <a:srgbClr val="660E7A"/>
                </a:solidFill>
                <a:latin typeface="Courier New" panose="02070309020205020404" pitchFamily="49" charset="0"/>
                <a:ea typeface="Times New Roman" panose="02020603050405020304" pitchFamily="18" charset="0"/>
                <a:cs typeface="Arial" panose="020B0604020202020204" pitchFamily="34" charset="0"/>
              </a:rPr>
              <a:t>android</a:t>
            </a:r>
            <a:r>
              <a:rPr lang="en-GB" b="1" dirty="0" err="1">
                <a:solidFill>
                  <a:srgbClr val="0000FF"/>
                </a:solidFill>
                <a:latin typeface="Courier New" panose="02070309020205020404" pitchFamily="49" charset="0"/>
                <a:ea typeface="Times New Roman" panose="02020603050405020304" pitchFamily="18" charset="0"/>
                <a:cs typeface="Arial" panose="020B0604020202020204" pitchFamily="34" charset="0"/>
              </a:rPr>
              <a:t>:state_pressed</a:t>
            </a:r>
            <a:r>
              <a:rPr lang="en-GB" b="1" dirty="0">
                <a:solidFill>
                  <a:srgbClr val="0000FF"/>
                </a:solidFill>
                <a:latin typeface="Courier New" panose="02070309020205020404" pitchFamily="49" charset="0"/>
                <a:ea typeface="Times New Roman" panose="02020603050405020304" pitchFamily="18" charset="0"/>
                <a:cs typeface="Arial" panose="020B0604020202020204" pitchFamily="34" charset="0"/>
              </a:rPr>
              <a:t>=</a:t>
            </a:r>
            <a:r>
              <a:rPr lang="en-GB"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"true"</a:t>
            </a:r>
            <a: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/&gt;</a:t>
            </a:r>
            <a:b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&lt;</a:t>
            </a:r>
            <a:r>
              <a:rPr lang="en-GB"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item </a:t>
            </a:r>
            <a:r>
              <a:rPr lang="en-GB" b="1" dirty="0" err="1">
                <a:solidFill>
                  <a:srgbClr val="660E7A"/>
                </a:solidFill>
                <a:latin typeface="Courier New" panose="02070309020205020404" pitchFamily="49" charset="0"/>
                <a:ea typeface="Times New Roman" panose="02020603050405020304" pitchFamily="18" charset="0"/>
                <a:cs typeface="Arial" panose="020B0604020202020204" pitchFamily="34" charset="0"/>
              </a:rPr>
              <a:t>android</a:t>
            </a:r>
            <a:r>
              <a:rPr lang="en-GB" b="1" dirty="0" err="1">
                <a:solidFill>
                  <a:srgbClr val="0000FF"/>
                </a:solidFill>
                <a:latin typeface="Courier New" panose="02070309020205020404" pitchFamily="49" charset="0"/>
                <a:ea typeface="Times New Roman" panose="02020603050405020304" pitchFamily="18" charset="0"/>
                <a:cs typeface="Arial" panose="020B0604020202020204" pitchFamily="34" charset="0"/>
              </a:rPr>
              <a:t>:drawable</a:t>
            </a:r>
            <a:r>
              <a:rPr lang="en-GB" b="1" dirty="0">
                <a:solidFill>
                  <a:srgbClr val="0000FF"/>
                </a:solidFill>
                <a:latin typeface="Courier New" panose="02070309020205020404" pitchFamily="49" charset="0"/>
                <a:ea typeface="Times New Roman" panose="02020603050405020304" pitchFamily="18" charset="0"/>
                <a:cs typeface="Arial" panose="020B0604020202020204" pitchFamily="34" charset="0"/>
              </a:rPr>
              <a:t>=</a:t>
            </a:r>
            <a:r>
              <a:rPr lang="en-GB"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GB" b="1"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drawable</a:t>
            </a:r>
            <a:r>
              <a:rPr lang="en-GB"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/ex1" </a:t>
            </a:r>
            <a:r>
              <a:rPr lang="en-GB" b="1" dirty="0" err="1">
                <a:solidFill>
                  <a:srgbClr val="660E7A"/>
                </a:solidFill>
                <a:latin typeface="Courier New" panose="02070309020205020404" pitchFamily="49" charset="0"/>
                <a:ea typeface="Times New Roman" panose="02020603050405020304" pitchFamily="18" charset="0"/>
                <a:cs typeface="Arial" panose="020B0604020202020204" pitchFamily="34" charset="0"/>
              </a:rPr>
              <a:t>android</a:t>
            </a:r>
            <a:r>
              <a:rPr lang="en-GB" b="1" dirty="0" err="1">
                <a:solidFill>
                  <a:srgbClr val="0000FF"/>
                </a:solidFill>
                <a:latin typeface="Courier New" panose="02070309020205020404" pitchFamily="49" charset="0"/>
                <a:ea typeface="Times New Roman" panose="02020603050405020304" pitchFamily="18" charset="0"/>
                <a:cs typeface="Arial" panose="020B0604020202020204" pitchFamily="34" charset="0"/>
              </a:rPr>
              <a:t>:state_enabled</a:t>
            </a:r>
            <a:r>
              <a:rPr lang="en-GB" b="1" dirty="0" smtClean="0">
                <a:solidFill>
                  <a:srgbClr val="0000FF"/>
                </a:solidFill>
                <a:latin typeface="Courier New" panose="02070309020205020404" pitchFamily="49" charset="0"/>
                <a:ea typeface="Times New Roman" panose="02020603050405020304" pitchFamily="18" charset="0"/>
                <a:cs typeface="Arial" panose="020B0604020202020204" pitchFamily="34" charset="0"/>
              </a:rPr>
              <a:t>=</a:t>
            </a:r>
            <a:r>
              <a:rPr lang="en-GB" b="1" dirty="0" smtClean="0">
                <a:solidFill>
                  <a:srgbClr val="008000"/>
                </a:solidFill>
                <a:latin typeface="Courier New" panose="02070309020205020404" pitchFamily="49" charset="0"/>
                <a:ea typeface="Times New Roman" panose="02020603050405020304" pitchFamily="18" charset="0"/>
                <a:cs typeface="Arial" panose="020B0604020202020204" pitchFamily="34" charset="0"/>
              </a:rPr>
              <a:t>"false"</a:t>
            </a:r>
            <a:r>
              <a:rPr lang="en-GB" b="1" dirty="0" smtClean="0">
                <a:solidFill>
                  <a:srgbClr val="000000"/>
                </a:solidFill>
                <a:latin typeface="Courier New" panose="02070309020205020404" pitchFamily="49" charset="0"/>
                <a:ea typeface="Times New Roman" panose="02020603050405020304" pitchFamily="18" charset="0"/>
                <a:cs typeface="Arial" panose="020B0604020202020204" pitchFamily="34" charset="0"/>
              </a:rPr>
              <a:t>/&gt;</a:t>
            </a:r>
            <a: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r>
            <a:b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&lt;/</a:t>
            </a:r>
            <a:r>
              <a:rPr lang="en-GB"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selector</a:t>
            </a:r>
            <a:r>
              <a:rPr lang="en-GB" b="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&gt;</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0976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La classe R</a:t>
            </a:r>
            <a:endParaRPr lang="fr-FR" dirty="0"/>
          </a:p>
        </p:txBody>
      </p:sp>
      <p:sp>
        <p:nvSpPr>
          <p:cNvPr id="4" name="Rectangle 1"/>
          <p:cNvSpPr>
            <a:spLocks noGrp="1" noChangeArrowheads="1"/>
          </p:cNvSpPr>
          <p:nvPr>
            <p:ph idx="1"/>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dirty="0" smtClean="0"/>
              <a:t>R est une classe contenant la définitions pour toutes les ressources d'un package d'application. </a:t>
            </a:r>
          </a:p>
        </p:txBody>
      </p:sp>
    </p:spTree>
    <p:extLst>
      <p:ext uri="{BB962C8B-B14F-4D97-AF65-F5344CB8AC3E}">
        <p14:creationId xmlns:p14="http://schemas.microsoft.com/office/powerpoint/2010/main" val="160215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Gestion des chaines de caractères</a:t>
            </a:r>
            <a:endParaRPr lang="fr-FR" dirty="0"/>
          </a:p>
        </p:txBody>
      </p:sp>
      <p:sp>
        <p:nvSpPr>
          <p:cNvPr id="5" name="Espace réservé du texte 4"/>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340464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smtClean="0"/>
              <a:t>Présentation</a:t>
            </a:r>
            <a:endParaRPr lang="fr-FR" dirty="0"/>
          </a:p>
        </p:txBody>
      </p:sp>
      <p:sp>
        <p:nvSpPr>
          <p:cNvPr id="6" name="Rectangle 1"/>
          <p:cNvSpPr>
            <a:spLocks noGrp="1" noChangeArrowheads="1"/>
          </p:cNvSpPr>
          <p:nvPr>
            <p:ph idx="1"/>
          </p:nvPr>
        </p:nvSpPr>
        <p:spPr/>
        <p:txBody>
          <a:bodyPr>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buFont typeface="Wingdings" panose="05000000000000000000" pitchFamily="2" charset="2"/>
              <a:buChar char="Ø"/>
            </a:pPr>
            <a:r>
              <a:rPr lang="fr-FR" altLang="fr-FR" sz="2400" dirty="0" smtClean="0"/>
              <a:t> Les chaînes sont généralement stockées dans le fichier de ressources </a:t>
            </a:r>
            <a:r>
              <a:rPr lang="fr-FR" altLang="fr-FR" sz="2400" b="1" dirty="0" smtClean="0"/>
              <a:t>strings.xml</a:t>
            </a:r>
            <a:r>
              <a:rPr lang="fr-FR" altLang="fr-FR" sz="2400" dirty="0" smtClean="0"/>
              <a:t> . Ils sont définis à l'aide d'un élément XML </a:t>
            </a:r>
            <a:r>
              <a:rPr lang="fr-FR" altLang="fr-FR" sz="2400" b="1" dirty="0" smtClean="0"/>
              <a:t>&lt;string&gt;</a:t>
            </a:r>
            <a:r>
              <a:rPr lang="fr-FR" altLang="fr-FR" sz="2400" dirty="0" smtClean="0"/>
              <a:t>.</a:t>
            </a:r>
          </a:p>
          <a:p>
            <a:pPr>
              <a:lnSpc>
                <a:spcPct val="150000"/>
              </a:lnSpc>
              <a:buFont typeface="Wingdings" panose="05000000000000000000" pitchFamily="2" charset="2"/>
              <a:buChar char="Ø"/>
            </a:pPr>
            <a:r>
              <a:rPr lang="fr-FR" altLang="fr-FR" sz="2400" dirty="0" smtClean="0"/>
              <a:t> Le fichier </a:t>
            </a:r>
            <a:r>
              <a:rPr lang="fr-FR" altLang="fr-FR" sz="2400" b="1" dirty="0" smtClean="0"/>
              <a:t>strings.xml</a:t>
            </a:r>
            <a:r>
              <a:rPr lang="fr-FR" altLang="fr-FR" sz="2400" dirty="0" smtClean="0"/>
              <a:t> a pour but de permettre l'internationalisation : </a:t>
            </a:r>
          </a:p>
          <a:p>
            <a:pPr lvl="1">
              <a:lnSpc>
                <a:spcPct val="150000"/>
              </a:lnSpc>
              <a:buFont typeface="Wingdings" panose="05000000000000000000" pitchFamily="2" charset="2"/>
              <a:buChar char="Ø"/>
            </a:pPr>
            <a:r>
              <a:rPr lang="fr-FR" altLang="fr-FR" sz="2000" dirty="0" smtClean="0"/>
              <a:t> Vous pouvez définir un fichier strings.xml pour chaque code iso de la langue. </a:t>
            </a:r>
          </a:p>
          <a:p>
            <a:pPr lvl="1">
              <a:lnSpc>
                <a:spcPct val="150000"/>
              </a:lnSpc>
              <a:buFont typeface="Wingdings" panose="05000000000000000000" pitchFamily="2" charset="2"/>
              <a:buChar char="Ø"/>
            </a:pPr>
            <a:r>
              <a:rPr lang="fr-FR" altLang="fr-FR" sz="2000" dirty="0" smtClean="0"/>
              <a:t> Lorsque le système recherche une chaine il vérifie d'abord le fichier </a:t>
            </a:r>
            <a:r>
              <a:rPr lang="fr-FR" altLang="fr-FR" sz="2000" dirty="0" err="1" smtClean="0"/>
              <a:t>xml</a:t>
            </a:r>
            <a:r>
              <a:rPr lang="fr-FR" altLang="fr-FR" sz="2000" dirty="0" smtClean="0"/>
              <a:t> correspondant à la langue actuelle.</a:t>
            </a:r>
          </a:p>
          <a:p>
            <a:pPr lvl="1">
              <a:lnSpc>
                <a:spcPct val="150000"/>
              </a:lnSpc>
              <a:buFont typeface="Wingdings" panose="05000000000000000000" pitchFamily="2" charset="2"/>
              <a:buChar char="Ø"/>
            </a:pPr>
            <a:r>
              <a:rPr lang="fr-FR" altLang="fr-FR" sz="2000" dirty="0" smtClean="0"/>
              <a:t> Si la chaine recherchée n’est pas trouve, il va utiliser le fichier strings.xml par défaut. Cela signifie que vous pouvez choisir de ne localiser que certaines de vos chaînes alors que d'autres ne le sont pas.</a:t>
            </a:r>
          </a:p>
        </p:txBody>
      </p:sp>
    </p:spTree>
    <p:extLst>
      <p:ext uri="{BB962C8B-B14F-4D97-AF65-F5344CB8AC3E}">
        <p14:creationId xmlns:p14="http://schemas.microsoft.com/office/powerpoint/2010/main" val="103555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Définir une chaine</a:t>
            </a:r>
            <a:endParaRPr lang="fr-FR" dirty="0"/>
          </a:p>
        </p:txBody>
      </p:sp>
      <p:sp>
        <p:nvSpPr>
          <p:cNvPr id="3" name="Espace réservé du contenu 2"/>
          <p:cNvSpPr>
            <a:spLocks noGrp="1"/>
          </p:cNvSpPr>
          <p:nvPr>
            <p:ph idx="1"/>
          </p:nvPr>
        </p:nvSpPr>
        <p:spPr/>
        <p:txBody>
          <a:bodyPr>
            <a:normAutofit/>
          </a:bodyPr>
          <a:lstStyle/>
          <a:p>
            <a:r>
              <a:rPr lang="fr-FR" sz="2800" dirty="0" smtClean="0"/>
              <a:t>Voici un exemple de déclaration d’une chaine avec le nom </a:t>
            </a:r>
            <a:r>
              <a:rPr lang="fr-FR" sz="2800" b="1" dirty="0" err="1" smtClean="0"/>
              <a:t>maChaine</a:t>
            </a:r>
            <a:r>
              <a:rPr lang="fr-FR" sz="2800" dirty="0" smtClean="0"/>
              <a:t> dans le fichier strings.xml : </a:t>
            </a:r>
          </a:p>
          <a:p>
            <a:endParaRPr lang="fr-FR" sz="2800" dirty="0"/>
          </a:p>
          <a:p>
            <a:endParaRPr lang="fr-FR" sz="2800" dirty="0" smtClean="0"/>
          </a:p>
          <a:p>
            <a:endParaRPr lang="fr-FR" sz="2800" dirty="0"/>
          </a:p>
          <a:p>
            <a:r>
              <a:rPr lang="fr-FR" sz="2800" dirty="0"/>
              <a:t>Une fois qu'une chaîne est définie dans un fichier de ressources XML, elle peut être utilisée par d'autres parties de l'application.</a:t>
            </a:r>
            <a:endParaRPr lang="fr-FR" sz="2400" dirty="0"/>
          </a:p>
        </p:txBody>
      </p:sp>
      <p:sp>
        <p:nvSpPr>
          <p:cNvPr id="4" name="Rectangle 1"/>
          <p:cNvSpPr>
            <a:spLocks noChangeArrowheads="1"/>
          </p:cNvSpPr>
          <p:nvPr/>
        </p:nvSpPr>
        <p:spPr bwMode="auto">
          <a:xfrm>
            <a:off x="215153" y="2916937"/>
            <a:ext cx="11833412" cy="1015663"/>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smtClean="0">
                <a:solidFill>
                  <a:srgbClr val="000000"/>
                </a:solidFill>
                <a:effectLst/>
                <a:latin typeface="JetBrains Mono"/>
              </a:rPr>
              <a:t>&lt;</a:t>
            </a:r>
            <a:r>
              <a:rPr kumimoji="0" lang="fr-FR" altLang="fr-FR" sz="2000" b="1" i="0" u="none" strike="noStrike" cap="none" normalizeH="0" baseline="0" dirty="0" err="1" smtClean="0">
                <a:solidFill>
                  <a:srgbClr val="000080"/>
                </a:solidFill>
                <a:effectLst/>
                <a:latin typeface="JetBrains Mono"/>
              </a:rPr>
              <a:t>resources</a:t>
            </a:r>
            <a:r>
              <a:rPr kumimoji="0" lang="fr-FR" altLang="fr-FR" sz="2000" b="0" i="0" u="none" strike="noStrike" cap="none" normalizeH="0" baseline="0" dirty="0" smtClean="0">
                <a:solidFill>
                  <a:srgbClr val="000000"/>
                </a:solidFill>
                <a:effectLst/>
                <a:latin typeface="JetBrains Mono"/>
              </a:rPr>
              <a:t>&gt;</a:t>
            </a:r>
            <a:br>
              <a:rPr kumimoji="0" lang="fr-FR" altLang="fr-FR" sz="2000" b="0" i="0" u="none" strike="noStrike" cap="none" normalizeH="0" baseline="0" dirty="0" smtClean="0">
                <a:solidFill>
                  <a:srgbClr val="000000"/>
                </a:solidFill>
                <a:effectLst/>
                <a:latin typeface="JetBrains Mono"/>
              </a:rPr>
            </a:br>
            <a:r>
              <a:rPr kumimoji="0" lang="fr-FR" altLang="fr-FR" sz="2000" b="0" i="0" u="none" strike="noStrike" cap="none" normalizeH="0" baseline="0" dirty="0" smtClean="0">
                <a:solidFill>
                  <a:srgbClr val="000000"/>
                </a:solidFill>
                <a:effectLst/>
                <a:latin typeface="JetBrains Mono"/>
              </a:rPr>
              <a:t>	&lt;</a:t>
            </a:r>
            <a:r>
              <a:rPr kumimoji="0" lang="fr-FR" altLang="fr-FR" sz="2000" b="1" i="0" u="none" strike="noStrike" cap="none" normalizeH="0" baseline="0" dirty="0" smtClean="0">
                <a:solidFill>
                  <a:srgbClr val="000080"/>
                </a:solidFill>
                <a:effectLst/>
                <a:latin typeface="JetBrains Mono"/>
              </a:rPr>
              <a:t>string </a:t>
            </a:r>
            <a:r>
              <a:rPr kumimoji="0" lang="fr-FR" altLang="fr-FR" sz="2000" b="1" i="0" u="none" strike="noStrike" cap="none" normalizeH="0" baseline="0" dirty="0" err="1" smtClean="0">
                <a:solidFill>
                  <a:srgbClr val="0000FF"/>
                </a:solidFill>
                <a:effectLst/>
                <a:latin typeface="JetBrains Mono"/>
              </a:rPr>
              <a:t>name</a:t>
            </a:r>
            <a:r>
              <a:rPr kumimoji="0" lang="fr-FR" altLang="fr-FR" sz="2000" b="1" i="0" u="none" strike="noStrike" cap="none" normalizeH="0" baseline="0" dirty="0" smtClean="0">
                <a:solidFill>
                  <a:srgbClr val="008000"/>
                </a:solidFill>
                <a:effectLst/>
                <a:latin typeface="JetBrains Mono"/>
              </a:rPr>
              <a:t>=« </a:t>
            </a:r>
            <a:r>
              <a:rPr kumimoji="0" lang="fr-FR" altLang="fr-FR" sz="2000" b="1" i="0" u="none" strike="noStrike" cap="none" normalizeH="0" baseline="0" dirty="0" err="1" smtClean="0">
                <a:solidFill>
                  <a:srgbClr val="008000"/>
                </a:solidFill>
                <a:effectLst/>
                <a:latin typeface="JetBrains Mono"/>
              </a:rPr>
              <a:t>maChaine</a:t>
            </a:r>
            <a:r>
              <a:rPr kumimoji="0" lang="fr-FR" altLang="fr-FR" sz="2000" b="1" i="0" u="none" strike="noStrike" cap="none" normalizeH="0" baseline="0" dirty="0" smtClean="0">
                <a:solidFill>
                  <a:srgbClr val="008000"/>
                </a:solidFill>
                <a:effectLst/>
                <a:latin typeface="JetBrains Mono"/>
              </a:rPr>
              <a:t>"</a:t>
            </a:r>
            <a:r>
              <a:rPr kumimoji="0" lang="fr-FR" altLang="fr-FR" sz="2000" b="0" i="0" u="none" strike="noStrike" cap="none" normalizeH="0" baseline="0" dirty="0" smtClean="0">
                <a:solidFill>
                  <a:srgbClr val="000000"/>
                </a:solidFill>
                <a:effectLst/>
                <a:latin typeface="JetBrains Mono"/>
              </a:rPr>
              <a:t>&gt;Bonjour : &lt;/</a:t>
            </a:r>
            <a:r>
              <a:rPr kumimoji="0" lang="fr-FR" altLang="fr-FR" sz="2000" b="1" i="0" u="none" strike="noStrike" cap="none" normalizeH="0" baseline="0" dirty="0" smtClean="0">
                <a:solidFill>
                  <a:srgbClr val="000080"/>
                </a:solidFill>
                <a:effectLst/>
                <a:latin typeface="JetBrains Mono"/>
              </a:rPr>
              <a:t>string</a:t>
            </a:r>
            <a:r>
              <a:rPr kumimoji="0" lang="fr-FR" altLang="fr-FR" sz="2000" b="0" i="0" u="none" strike="noStrike" cap="none" normalizeH="0" baseline="0" dirty="0" smtClean="0">
                <a:solidFill>
                  <a:srgbClr val="000000"/>
                </a:solidFill>
                <a:effectLst/>
                <a:latin typeface="JetBrains Mono"/>
              </a:rPr>
              <a:t>&gt;</a:t>
            </a:r>
            <a:br>
              <a:rPr kumimoji="0" lang="fr-FR" altLang="fr-FR" sz="2000" b="0" i="0" u="none" strike="noStrike" cap="none" normalizeH="0" baseline="0" dirty="0" smtClean="0">
                <a:solidFill>
                  <a:srgbClr val="000000"/>
                </a:solidFill>
                <a:effectLst/>
                <a:latin typeface="JetBrains Mono"/>
              </a:rPr>
            </a:br>
            <a:r>
              <a:rPr kumimoji="0" lang="fr-FR" altLang="fr-FR" sz="2000" b="0" i="0" u="none" strike="noStrike" cap="none" normalizeH="0" baseline="0" dirty="0" smtClean="0">
                <a:solidFill>
                  <a:srgbClr val="000000"/>
                </a:solidFill>
                <a:effectLst/>
                <a:latin typeface="JetBrains Mono"/>
              </a:rPr>
              <a:t>&lt;/</a:t>
            </a:r>
            <a:r>
              <a:rPr kumimoji="0" lang="fr-FR" altLang="fr-FR" sz="2000" b="1" i="0" u="none" strike="noStrike" cap="none" normalizeH="0" baseline="0" dirty="0" err="1" smtClean="0">
                <a:solidFill>
                  <a:srgbClr val="000080"/>
                </a:solidFill>
                <a:effectLst/>
                <a:latin typeface="JetBrains Mono"/>
              </a:rPr>
              <a:t>resources</a:t>
            </a:r>
            <a:r>
              <a:rPr kumimoji="0" lang="fr-FR" altLang="fr-FR" sz="2000" b="0" i="0" u="none" strike="noStrike" cap="none" normalizeH="0" baseline="0" dirty="0" smtClean="0">
                <a:solidFill>
                  <a:srgbClr val="000000"/>
                </a:solidFill>
                <a:effectLst/>
                <a:latin typeface="JetBrains Mono"/>
              </a:rPr>
              <a:t>&gt;</a:t>
            </a:r>
            <a:endParaRPr kumimoji="0" lang="fr-FR" altLang="fr-FR" sz="4400" b="0" i="0" u="none" strike="noStrike" cap="none" normalizeH="0" baseline="0" dirty="0" smtClean="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691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Utiliser une chaine (manifest.xml)</a:t>
            </a:r>
            <a:endParaRPr lang="fr-FR" dirty="0"/>
          </a:p>
        </p:txBody>
      </p:sp>
      <p:sp>
        <p:nvSpPr>
          <p:cNvPr id="4" name="Rectangle 1"/>
          <p:cNvSpPr>
            <a:spLocks noGrp="1" noChangeArrowheads="1"/>
          </p:cNvSpPr>
          <p:nvPr>
            <p:ph idx="1"/>
          </p:nvPr>
        </p:nvSpPr>
        <p:spPr/>
        <p:txBody>
          <a:bodyPr>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sz="2000" dirty="0" smtClean="0"/>
              <a:t>Les fichiers de projet XML d'une application peuvent utiliser un élément &lt;string&gt; en faisant référence à </a:t>
            </a:r>
            <a:r>
              <a:rPr lang="fr-FR" altLang="fr-FR" sz="2000" b="1" dirty="0" smtClean="0"/>
              <a:t>@string/</a:t>
            </a:r>
            <a:r>
              <a:rPr lang="fr-FR" altLang="fr-FR" sz="2000" b="1" dirty="0" err="1" smtClean="0"/>
              <a:t>string_name</a:t>
            </a:r>
            <a:r>
              <a:rPr lang="fr-FR" altLang="fr-FR" sz="2000" dirty="0" smtClean="0"/>
              <a:t>. </a:t>
            </a:r>
          </a:p>
          <a:p>
            <a:pPr lvl="0"/>
            <a:r>
              <a:rPr lang="fr-FR" altLang="fr-FR" sz="2000" b="1" dirty="0" smtClean="0"/>
              <a:t>Par exemple : </a:t>
            </a:r>
            <a:r>
              <a:rPr lang="fr-FR" altLang="fr-FR" sz="2000" dirty="0" smtClean="0"/>
              <a:t>le fichier de manifeste d' une application inclut la ligne suivante par défaut dans Android Studio: </a:t>
            </a:r>
          </a:p>
          <a:p>
            <a:pPr lvl="0"/>
            <a:endParaRPr lang="fr-FR" altLang="fr-FR" sz="2000" dirty="0" smtClean="0"/>
          </a:p>
          <a:p>
            <a:pPr lvl="0"/>
            <a:endParaRPr lang="fr-FR" altLang="fr-FR" sz="2000" dirty="0" smtClean="0"/>
          </a:p>
          <a:p>
            <a:pPr lvl="0"/>
            <a:endParaRPr lang="fr-FR" altLang="fr-FR" sz="2000" dirty="0" smtClean="0"/>
          </a:p>
          <a:p>
            <a:pPr lvl="0"/>
            <a:endParaRPr lang="fr-FR" altLang="fr-FR" sz="2000" dirty="0" smtClean="0"/>
          </a:p>
          <a:p>
            <a:pPr lvl="0"/>
            <a:endParaRPr lang="fr-FR" altLang="fr-FR" sz="2000" dirty="0" smtClean="0"/>
          </a:p>
          <a:p>
            <a:pPr lvl="0"/>
            <a:endParaRPr lang="fr-FR" altLang="fr-FR" sz="2000" dirty="0" smtClean="0"/>
          </a:p>
          <a:p>
            <a:pPr lvl="0"/>
            <a:endParaRPr lang="fr-FR" altLang="fr-FR" sz="2000" dirty="0" smtClean="0"/>
          </a:p>
          <a:p>
            <a:pPr lvl="0"/>
            <a:endParaRPr lang="fr-FR" altLang="fr-FR" sz="2000" dirty="0" smtClean="0"/>
          </a:p>
          <a:p>
            <a:r>
              <a:rPr lang="fr-FR" altLang="fr-FR" sz="2000" dirty="0" smtClean="0"/>
              <a:t>Cela dit à Android de rechercher une ressource &lt;string&gt; appelée "</a:t>
            </a:r>
            <a:r>
              <a:rPr lang="fr-FR" altLang="fr-FR" sz="2000" dirty="0" err="1" smtClean="0"/>
              <a:t>app_name</a:t>
            </a:r>
            <a:r>
              <a:rPr lang="fr-FR" altLang="fr-FR" sz="2000" dirty="0" smtClean="0"/>
              <a:t>" à utiliser comme nom de l'application lorsqu'elle est installée ou affichée dans un lanceur. </a:t>
            </a:r>
          </a:p>
          <a:p>
            <a:pPr lvl="0"/>
            <a:endParaRPr lang="fr-FR" altLang="fr-FR" sz="2000" dirty="0" smtClean="0"/>
          </a:p>
        </p:txBody>
      </p:sp>
      <p:pic>
        <p:nvPicPr>
          <p:cNvPr id="9" name="Image 8"/>
          <p:cNvPicPr>
            <a:picLocks noChangeAspect="1"/>
          </p:cNvPicPr>
          <p:nvPr/>
        </p:nvPicPr>
        <p:blipFill>
          <a:blip r:embed="rId2"/>
          <a:stretch>
            <a:fillRect/>
          </a:stretch>
        </p:blipFill>
        <p:spPr>
          <a:xfrm>
            <a:off x="2797175" y="3039004"/>
            <a:ext cx="5508625" cy="1746425"/>
          </a:xfrm>
          <a:prstGeom prst="rect">
            <a:avLst/>
          </a:prstGeom>
        </p:spPr>
      </p:pic>
    </p:spTree>
    <p:extLst>
      <p:ext uri="{BB962C8B-B14F-4D97-AF65-F5344CB8AC3E}">
        <p14:creationId xmlns:p14="http://schemas.microsoft.com/office/powerpoint/2010/main" val="1820362911"/>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4753</TotalTime>
  <Words>1026</Words>
  <Application>Microsoft Office PowerPoint</Application>
  <PresentationFormat>Grand écran</PresentationFormat>
  <Paragraphs>228</Paragraphs>
  <Slides>41</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41</vt:i4>
      </vt:variant>
    </vt:vector>
  </HeadingPairs>
  <TitlesOfParts>
    <vt:vector size="54" baseType="lpstr">
      <vt:lpstr>Arial</vt:lpstr>
      <vt:lpstr>Arial Unicode MS</vt:lpstr>
      <vt:lpstr>Calibri</vt:lpstr>
      <vt:lpstr>Calibri Light</vt:lpstr>
      <vt:lpstr>Consolas</vt:lpstr>
      <vt:lpstr>Courier New</vt:lpstr>
      <vt:lpstr>inherit</vt:lpstr>
      <vt:lpstr>JetBrains Mono</vt:lpstr>
      <vt:lpstr>Monaco</vt:lpstr>
      <vt:lpstr>Times New Roman</vt:lpstr>
      <vt:lpstr>Times New Roman</vt:lpstr>
      <vt:lpstr>Wingdings</vt:lpstr>
      <vt:lpstr>Rétrospective</vt:lpstr>
      <vt:lpstr>Les Ressources en Android</vt:lpstr>
      <vt:lpstr>Les ressources</vt:lpstr>
      <vt:lpstr>Les ressources</vt:lpstr>
      <vt:lpstr>Le répertoire « res »</vt:lpstr>
      <vt:lpstr>La classe R</vt:lpstr>
      <vt:lpstr>Gestion des chaines de caractères</vt:lpstr>
      <vt:lpstr>Présentation</vt:lpstr>
      <vt:lpstr>Définir une chaine</vt:lpstr>
      <vt:lpstr>Utiliser une chaine (manifest.xml)</vt:lpstr>
      <vt:lpstr>Utiliser une chaine(vues)</vt:lpstr>
      <vt:lpstr>Utilisation d’une chaine (JAVA)</vt:lpstr>
      <vt:lpstr>Définir un tableau de chaînes</vt:lpstr>
      <vt:lpstr>Utiliser un tableau de chaines</vt:lpstr>
      <vt:lpstr>Les entiers</vt:lpstr>
      <vt:lpstr>Définir des entiers</vt:lpstr>
      <vt:lpstr>Utilisation des integers</vt:lpstr>
      <vt:lpstr>Définir un tableau d’integers</vt:lpstr>
      <vt:lpstr>Les couleurs</vt:lpstr>
      <vt:lpstr>Déclaration des couleurs</vt:lpstr>
      <vt:lpstr>Utilisation des couleurs</vt:lpstr>
      <vt:lpstr>Utilisation des couleurs</vt:lpstr>
      <vt:lpstr>Les dimension</vt:lpstr>
      <vt:lpstr>Définir les dimensions</vt:lpstr>
      <vt:lpstr>Utilisation des dimensions</vt:lpstr>
      <vt:lpstr>Les unités de dimension</vt:lpstr>
      <vt:lpstr>Les styles</vt:lpstr>
      <vt:lpstr>Définition</vt:lpstr>
      <vt:lpstr>Déclaration et utilisation des styles</vt:lpstr>
      <vt:lpstr>Heritage d’un style</vt:lpstr>
      <vt:lpstr>Heritage d’un style</vt:lpstr>
      <vt:lpstr>Les thèmes</vt:lpstr>
      <vt:lpstr>Definition d’un theme</vt:lpstr>
      <vt:lpstr>Exemple de Theme</vt:lpstr>
      <vt:lpstr>Les Shapes Drawable</vt:lpstr>
      <vt:lpstr>Présentation</vt:lpstr>
      <vt:lpstr>Le type de la forme</vt:lpstr>
      <vt:lpstr>Les couleurs de la forme</vt:lpstr>
      <vt:lpstr>Autres propriétés</vt:lpstr>
      <vt:lpstr>Appliquer un shape drawable</vt:lpstr>
      <vt:lpstr>Les states Drawable</vt:lpstr>
      <vt:lpstr>Présentation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Listes</dc:title>
  <dc:creator>HP</dc:creator>
  <cp:lastModifiedBy>HP</cp:lastModifiedBy>
  <cp:revision>80</cp:revision>
  <dcterms:created xsi:type="dcterms:W3CDTF">2018-09-22T23:44:31Z</dcterms:created>
  <dcterms:modified xsi:type="dcterms:W3CDTF">2022-03-30T15:49:02Z</dcterms:modified>
</cp:coreProperties>
</file>