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7" y="148456"/>
            <a:ext cx="11709161" cy="77939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1062318"/>
            <a:ext cx="11709161" cy="510988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047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517" y="148456"/>
            <a:ext cx="11376211" cy="72560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516" y="1105348"/>
            <a:ext cx="5217459" cy="50130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2882" y="1105348"/>
            <a:ext cx="5499846" cy="50130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6516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12/26/2019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H-SQL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Formation Java/JEE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0988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La clause group by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Si la requête retourne des valeurs agrégées, celles-ci peuvent être groupées par propriété d'une classe retournée ou par composant :</a:t>
            </a:r>
          </a:p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42047" y="1805672"/>
            <a:ext cx="10473578" cy="101566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select </a:t>
            </a:r>
            <a:r>
              <a:rPr lang="en-US" sz="2000" b="1" dirty="0" err="1">
                <a:latin typeface="Consolas" panose="020B0609020204030204" pitchFamily="49" charset="0"/>
              </a:rPr>
              <a:t>cat.color</a:t>
            </a:r>
            <a:r>
              <a:rPr lang="en-US" sz="2000" b="1" dirty="0">
                <a:latin typeface="Consolas" panose="020B0609020204030204" pitchFamily="49" charset="0"/>
              </a:rPr>
              <a:t>, sum(</a:t>
            </a:r>
            <a:r>
              <a:rPr lang="en-US" sz="2000" b="1" dirty="0" err="1">
                <a:latin typeface="Consolas" panose="020B0609020204030204" pitchFamily="49" charset="0"/>
              </a:rPr>
              <a:t>cat.weight</a:t>
            </a:r>
            <a:r>
              <a:rPr lang="en-US" sz="2000" b="1" dirty="0">
                <a:latin typeface="Consolas" panose="020B0609020204030204" pitchFamily="49" charset="0"/>
              </a:rPr>
              <a:t>), count(cat) </a:t>
            </a:r>
            <a:endParaRPr lang="en-US" sz="2000" b="1" dirty="0" smtClean="0">
              <a:latin typeface="Consolas" panose="020B0609020204030204" pitchFamily="49" charset="0"/>
            </a:endParaRPr>
          </a:p>
          <a:p>
            <a:r>
              <a:rPr lang="en-US" sz="2000" b="1" dirty="0" smtClean="0">
                <a:latin typeface="Consolas" panose="020B0609020204030204" pitchFamily="49" charset="0"/>
              </a:rPr>
              <a:t>from 	Cat </a:t>
            </a:r>
            <a:r>
              <a:rPr lang="en-US" sz="2000" b="1" dirty="0" err="1">
                <a:latin typeface="Consolas" panose="020B0609020204030204" pitchFamily="49" charset="0"/>
              </a:rPr>
              <a:t>cat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endParaRPr lang="en-US" sz="2000" b="1" dirty="0" smtClean="0">
              <a:latin typeface="Consolas" panose="020B0609020204030204" pitchFamily="49" charset="0"/>
            </a:endParaRPr>
          </a:p>
          <a:p>
            <a:r>
              <a:rPr lang="en-US" sz="2000" b="1" dirty="0" smtClean="0">
                <a:latin typeface="Consolas" panose="020B0609020204030204" pitchFamily="49" charset="0"/>
              </a:rPr>
              <a:t>group </a:t>
            </a:r>
            <a:r>
              <a:rPr lang="en-US" sz="2000" b="1" dirty="0">
                <a:latin typeface="Consolas" panose="020B0609020204030204" pitchFamily="49" charset="0"/>
              </a:rPr>
              <a:t>by </a:t>
            </a:r>
            <a:r>
              <a:rPr lang="en-US" sz="2000" b="1" dirty="0" err="1">
                <a:latin typeface="Consolas" panose="020B0609020204030204" pitchFamily="49" charset="0"/>
              </a:rPr>
              <a:t>cat.color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728956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Paramètre nommée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L</a:t>
            </a:r>
            <a:r>
              <a:rPr lang="fr-FR" dirty="0" smtClean="0"/>
              <a:t>a </a:t>
            </a:r>
            <a:r>
              <a:rPr lang="fr-FR" dirty="0"/>
              <a:t>manière la plus courante et la plus conviviale. Il utilise deux points suivis d’un nom de paramètre (: exemple) </a:t>
            </a:r>
            <a:r>
              <a:rPr lang="fr-FR" dirty="0" smtClean="0"/>
              <a:t>pour </a:t>
            </a:r>
            <a:r>
              <a:rPr lang="fr-FR" dirty="0"/>
              <a:t>définir un paramètre nommé</a:t>
            </a:r>
            <a:r>
              <a:rPr lang="fr-FR" dirty="0" smtClean="0"/>
              <a:t>.</a:t>
            </a:r>
          </a:p>
          <a:p>
            <a:pPr marL="0" indent="0" algn="just">
              <a:buNone/>
            </a:pPr>
            <a:r>
              <a:rPr lang="fr-FR" u="sng" dirty="0" smtClean="0"/>
              <a:t>Exemple :</a:t>
            </a:r>
            <a:endParaRPr lang="fr-FR" u="sng" dirty="0"/>
          </a:p>
        </p:txBody>
      </p:sp>
      <p:sp>
        <p:nvSpPr>
          <p:cNvPr id="4" name="Rectangle 3"/>
          <p:cNvSpPr/>
          <p:nvPr/>
        </p:nvSpPr>
        <p:spPr>
          <a:xfrm>
            <a:off x="242046" y="2139931"/>
            <a:ext cx="117091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List&lt;Object[]&gt;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en-US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"FROM Film f where </a:t>
            </a:r>
            <a:r>
              <a:rPr lang="en-US" sz="20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f.titre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 = :</a:t>
            </a:r>
            <a:r>
              <a:rPr lang="en-US" sz="20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titre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 and </a:t>
            </a:r>
            <a:r>
              <a:rPr lang="en-US" sz="20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annee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 &lt; :</a:t>
            </a:r>
            <a:r>
              <a:rPr lang="en-US" sz="20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annee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setParameter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"titre"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20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death</a:t>
            </a:r>
            <a:r>
              <a:rPr lang="fr-FR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 note"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setParameter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20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annee</a:t>
            </a:r>
            <a:r>
              <a:rPr lang="fr-FR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2009)</a:t>
            </a:r>
          </a:p>
          <a:p>
            <a:pPr lvl="1"/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70723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2047" y="148456"/>
            <a:ext cx="11709161" cy="623069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Exercice d’application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2047" y="900113"/>
            <a:ext cx="11709161" cy="5786437"/>
          </a:xfrm>
        </p:spPr>
        <p:txBody>
          <a:bodyPr>
            <a:normAutofit fontScale="92500" lnSpcReduction="20000"/>
          </a:bodyPr>
          <a:lstStyle/>
          <a:p>
            <a:pPr lvl="0" algn="just"/>
            <a:r>
              <a:rPr lang="fr-FR" dirty="0"/>
              <a:t>Créer une base de données sous </a:t>
            </a:r>
            <a:r>
              <a:rPr lang="fr-FR" dirty="0" err="1"/>
              <a:t>Mysql</a:t>
            </a:r>
            <a:r>
              <a:rPr lang="fr-FR" dirty="0"/>
              <a:t> avec le nom DBPRODUCT.</a:t>
            </a:r>
          </a:p>
          <a:p>
            <a:pPr lvl="0" algn="just"/>
            <a:r>
              <a:rPr lang="fr-FR" dirty="0"/>
              <a:t>Créer la table suivante : PRODUIT (ID, NOM, FAMILLE, PRIX ACHAT, PRIX VENTE).</a:t>
            </a:r>
          </a:p>
          <a:p>
            <a:pPr lvl="0" algn="just"/>
            <a:r>
              <a:rPr lang="fr-FR" dirty="0"/>
              <a:t>Remplir votre table avec au minimum 3 produits.</a:t>
            </a:r>
          </a:p>
          <a:p>
            <a:pPr lvl="0" algn="just"/>
            <a:r>
              <a:rPr lang="fr-FR" dirty="0"/>
              <a:t>Créer un nouveau projet de type java sous le nom </a:t>
            </a:r>
            <a:r>
              <a:rPr lang="fr-FR" dirty="0" smtClean="0"/>
              <a:t>EX1PRODUCTHIBERNATE.</a:t>
            </a:r>
          </a:p>
          <a:p>
            <a:pPr lvl="0" algn="just"/>
            <a:r>
              <a:rPr lang="fr-FR" dirty="0"/>
              <a:t>Créer l’entité Produit dans le package « </a:t>
            </a:r>
            <a:r>
              <a:rPr lang="fr-FR" dirty="0" err="1" smtClean="0"/>
              <a:t>com.ismo.crjj.beans</a:t>
            </a:r>
            <a:r>
              <a:rPr lang="fr-FR" dirty="0"/>
              <a:t> », rajouter les annotations (</a:t>
            </a:r>
            <a:r>
              <a:rPr lang="fr-FR" dirty="0" err="1"/>
              <a:t>Entity</a:t>
            </a:r>
            <a:r>
              <a:rPr lang="fr-FR" dirty="0"/>
              <a:t>, Id, </a:t>
            </a:r>
            <a:r>
              <a:rPr lang="fr-FR" dirty="0" err="1"/>
              <a:t>GeneratedValue</a:t>
            </a:r>
            <a:r>
              <a:rPr lang="fr-FR" dirty="0"/>
              <a:t>, </a:t>
            </a:r>
            <a:r>
              <a:rPr lang="fr-FR" dirty="0" err="1"/>
              <a:t>Column</a:t>
            </a:r>
            <a:r>
              <a:rPr lang="fr-FR" dirty="0"/>
              <a:t>, Table</a:t>
            </a:r>
            <a:r>
              <a:rPr lang="fr-FR" dirty="0" smtClean="0"/>
              <a:t>…).</a:t>
            </a:r>
          </a:p>
          <a:p>
            <a:pPr algn="just"/>
            <a:r>
              <a:rPr lang="fr-FR" dirty="0"/>
              <a:t>Créer le fichier de configuration </a:t>
            </a:r>
            <a:r>
              <a:rPr lang="fr-FR" dirty="0" err="1"/>
              <a:t>Hibernate</a:t>
            </a:r>
            <a:r>
              <a:rPr lang="fr-FR" dirty="0"/>
              <a:t> « hibernate.cfg.xml » dans le package « </a:t>
            </a:r>
            <a:r>
              <a:rPr lang="fr-FR" dirty="0" err="1"/>
              <a:t>ma.exelib.projet.config</a:t>
            </a:r>
            <a:r>
              <a:rPr lang="fr-FR" dirty="0"/>
              <a:t> ».</a:t>
            </a:r>
          </a:p>
          <a:p>
            <a:pPr algn="just"/>
            <a:r>
              <a:rPr lang="fr-FR" dirty="0"/>
              <a:t>Créer la classe </a:t>
            </a:r>
            <a:r>
              <a:rPr lang="fr-FR" dirty="0" err="1"/>
              <a:t>HibernateUtil</a:t>
            </a:r>
            <a:r>
              <a:rPr lang="fr-FR" dirty="0"/>
              <a:t> permettant de créer une instance de la classe « </a:t>
            </a:r>
            <a:r>
              <a:rPr lang="fr-FR" dirty="0" err="1"/>
              <a:t>SessionFactory</a:t>
            </a:r>
            <a:r>
              <a:rPr lang="fr-FR" dirty="0"/>
              <a:t> » dans le package « </a:t>
            </a:r>
            <a:r>
              <a:rPr lang="fr-FR" dirty="0" err="1" smtClean="0"/>
              <a:t>ma.exelib.projet.util</a:t>
            </a:r>
            <a:r>
              <a:rPr lang="fr-FR" dirty="0" smtClean="0"/>
              <a:t> ».</a:t>
            </a:r>
            <a:endParaRPr lang="fr-FR" dirty="0"/>
          </a:p>
          <a:p>
            <a:pPr algn="just"/>
            <a:r>
              <a:rPr lang="fr-FR" dirty="0" smtClean="0"/>
              <a:t>Dans </a:t>
            </a:r>
            <a:r>
              <a:rPr lang="fr-FR" dirty="0"/>
              <a:t>la méthode main :</a:t>
            </a:r>
          </a:p>
          <a:p>
            <a:pPr lvl="1" algn="just"/>
            <a:r>
              <a:rPr lang="fr-FR" dirty="0" smtClean="0"/>
              <a:t>Afficher </a:t>
            </a:r>
            <a:r>
              <a:rPr lang="fr-FR" dirty="0"/>
              <a:t>tous les produits qui se trouve dans la table PRODUIT.</a:t>
            </a:r>
          </a:p>
          <a:p>
            <a:pPr lvl="1" algn="just"/>
            <a:r>
              <a:rPr lang="fr-FR" dirty="0"/>
              <a:t>Afficher tous les produits qui ont un prix d’achat &gt; 200 et qui ont un nom qui commence par A. </a:t>
            </a:r>
            <a:endParaRPr lang="fr-FR" dirty="0" smtClean="0"/>
          </a:p>
          <a:p>
            <a:pPr lvl="1" algn="just"/>
            <a:r>
              <a:rPr lang="fr-FR" dirty="0" smtClean="0"/>
              <a:t>Afficher tous les produit qui ont un prix de vente entre 100 et 1000. </a:t>
            </a:r>
            <a:endParaRPr lang="fr-FR" dirty="0"/>
          </a:p>
          <a:p>
            <a:pPr lvl="1" algn="just"/>
            <a:r>
              <a:rPr lang="fr-FR" dirty="0"/>
              <a:t>Afficher la somme des prix de vente et prix d’achat par famille.</a:t>
            </a:r>
          </a:p>
          <a:p>
            <a:pPr lvl="1" algn="just"/>
            <a:r>
              <a:rPr lang="fr-FR" dirty="0"/>
              <a:t>Demander à l’utilisateur de saisir une famille, puis afficher tous les produit de cette famille. </a:t>
            </a:r>
          </a:p>
          <a:p>
            <a:pPr lvl="1" algn="just"/>
            <a:r>
              <a:rPr lang="fr-FR" dirty="0"/>
              <a:t>Demander à l’utilisateur de saisir les informations d’un produit, puis ajouter ce produit dans la base de données. </a:t>
            </a:r>
          </a:p>
          <a:p>
            <a:pPr lvl="1" algn="just"/>
            <a:r>
              <a:rPr lang="fr-FR" dirty="0"/>
              <a:t>Demande à l’utilisateur d’augmenter le prix d’achat et le prix de vente par 10% des produit qui appartiennent à une famille donnée par l’utilisateur.  Afficher le nombre de produit </a:t>
            </a:r>
            <a:r>
              <a:rPr lang="fr-FR" dirty="0" smtClean="0"/>
              <a:t>modifiés</a:t>
            </a:r>
          </a:p>
          <a:p>
            <a:pPr lvl="1" algn="just"/>
            <a:r>
              <a:rPr lang="fr-FR" dirty="0" smtClean="0"/>
              <a:t>Supprimer </a:t>
            </a:r>
            <a:r>
              <a:rPr lang="fr-FR" dirty="0"/>
              <a:t>tous les produits qui ont un nom qui commence par A. afficher le nombre de produit supprimé.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096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fr-FR" altLang="fr-FR" dirty="0" err="1" smtClean="0"/>
              <a:t>Hibernate</a:t>
            </a:r>
            <a:r>
              <a:rPr lang="fr-FR" altLang="fr-FR" dirty="0" smtClean="0"/>
              <a:t> propose plusieurs solutions pour réaliser des requêtes en base de données. </a:t>
            </a:r>
          </a:p>
          <a:p>
            <a:pPr lvl="0" algn="just"/>
            <a:r>
              <a:rPr lang="fr-FR" altLang="fr-FR" dirty="0" smtClean="0"/>
              <a:t>Lorsque que le développeur doit écrire une requête avec </a:t>
            </a:r>
            <a:r>
              <a:rPr lang="fr-FR" altLang="fr-FR" dirty="0" err="1" smtClean="0"/>
              <a:t>Hibernate</a:t>
            </a:r>
            <a:r>
              <a:rPr lang="fr-FR" altLang="fr-FR" dirty="0" smtClean="0"/>
              <a:t>, il a trois possibilités :</a:t>
            </a:r>
          </a:p>
          <a:p>
            <a:pPr lvl="1"/>
            <a:r>
              <a:rPr lang="fr-FR" altLang="fr-FR" dirty="0" smtClean="0"/>
              <a:t>SQL </a:t>
            </a:r>
            <a:r>
              <a:rPr lang="fr-FR" altLang="fr-FR" dirty="0" smtClean="0"/>
              <a:t>natif.</a:t>
            </a:r>
            <a:endParaRPr lang="fr-FR" altLang="fr-FR" dirty="0" smtClean="0"/>
          </a:p>
          <a:p>
            <a:pPr lvl="1"/>
            <a:r>
              <a:rPr lang="fr-FR" altLang="fr-FR" dirty="0" smtClean="0"/>
              <a:t>HQL.</a:t>
            </a:r>
            <a:endParaRPr lang="fr-FR" altLang="fr-FR" dirty="0" smtClean="0"/>
          </a:p>
          <a:p>
            <a:pPr lvl="1"/>
            <a:r>
              <a:rPr lang="fr-FR" altLang="fr-FR" dirty="0" smtClean="0"/>
              <a:t>l’API </a:t>
            </a:r>
            <a:r>
              <a:rPr lang="fr-FR" altLang="fr-FR" dirty="0" err="1" smtClean="0"/>
              <a:t>Criteria</a:t>
            </a:r>
            <a:r>
              <a:rPr lang="fr-FR" altLang="fr-FR" dirty="0"/>
              <a:t>.</a:t>
            </a:r>
            <a:endParaRPr lang="fr-FR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219656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de HSQL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fr-FR" b="1" dirty="0" err="1"/>
              <a:t>Hibernate</a:t>
            </a:r>
            <a:r>
              <a:rPr lang="fr-FR" b="1" dirty="0"/>
              <a:t> </a:t>
            </a:r>
            <a:r>
              <a:rPr lang="fr-FR" b="1" dirty="0" err="1"/>
              <a:t>Query</a:t>
            </a:r>
            <a:r>
              <a:rPr lang="fr-FR" b="1" dirty="0"/>
              <a:t> </a:t>
            </a:r>
            <a:r>
              <a:rPr lang="fr-FR" b="1" dirty="0" err="1"/>
              <a:t>Language</a:t>
            </a:r>
            <a:r>
              <a:rPr lang="fr-FR" b="1" dirty="0"/>
              <a:t> (HQL) </a:t>
            </a:r>
            <a:r>
              <a:rPr lang="fr-FR" dirty="0"/>
              <a:t>est un langage de requêtes orienté objets qui permet de représenter des requêtes </a:t>
            </a:r>
            <a:r>
              <a:rPr lang="fr-FR" dirty="0" smtClean="0"/>
              <a:t>SQL.</a:t>
            </a:r>
          </a:p>
          <a:p>
            <a:pPr algn="just">
              <a:lnSpc>
                <a:spcPct val="150000"/>
              </a:lnSpc>
            </a:pPr>
            <a:r>
              <a:rPr lang="fr-FR" dirty="0" smtClean="0"/>
              <a:t>La </a:t>
            </a:r>
            <a:r>
              <a:rPr lang="fr-FR" dirty="0"/>
              <a:t>syntaxe de HQL et ses fonctionnalités de base sont très similaire à SQL</a:t>
            </a:r>
            <a:r>
              <a:rPr lang="fr-FR" dirty="0" smtClean="0"/>
              <a:t>. </a:t>
            </a:r>
            <a:r>
              <a:rPr lang="fr-FR" dirty="0"/>
              <a:t>La principale différence entre </a:t>
            </a:r>
            <a:r>
              <a:rPr lang="fr-FR" b="1" dirty="0"/>
              <a:t>HQL utilise le nom de la classe au lieu du nom de la table et les noms des propriétés au lieu du nom de la colonne </a:t>
            </a:r>
            <a:r>
              <a:rPr lang="fr-FR" dirty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195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Pourquoi utiliser HQL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HQL </a:t>
            </a:r>
            <a:r>
              <a:rPr lang="fr-FR" dirty="0"/>
              <a:t>prend en compte toutes les opérations relatives aux requêtes </a:t>
            </a:r>
            <a:r>
              <a:rPr lang="fr-FR" dirty="0" smtClean="0"/>
              <a:t>SQL </a:t>
            </a:r>
            <a:r>
              <a:rPr lang="fr-FR" dirty="0"/>
              <a:t>classiques.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Les </a:t>
            </a:r>
            <a:r>
              <a:rPr lang="fr-FR" dirty="0"/>
              <a:t>requêtes HQL </a:t>
            </a:r>
            <a:r>
              <a:rPr lang="fr-FR" dirty="0" smtClean="0"/>
              <a:t>retournent </a:t>
            </a:r>
            <a:r>
              <a:rPr lang="fr-FR" dirty="0"/>
              <a:t>des objets et ainsi on dispose d'une facilité d'utilisation. Cela élimine le faite qu'on soit obligé de créer l'objet qu'on veut utiliser et de remplir un à un les champs correspondant aux données à utiliser.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Hibernate</a:t>
            </a:r>
            <a:r>
              <a:rPr lang="fr-FR" dirty="0" smtClean="0"/>
              <a:t> </a:t>
            </a:r>
            <a:r>
              <a:rPr lang="fr-FR" dirty="0"/>
              <a:t>supporte aussi les fonctions </a:t>
            </a:r>
            <a:r>
              <a:rPr lang="fr-FR" dirty="0" smtClean="0"/>
              <a:t>d'agrégation (min, max</a:t>
            </a:r>
            <a:r>
              <a:rPr lang="fr-FR" dirty="0"/>
              <a:t>, </a:t>
            </a:r>
            <a:r>
              <a:rPr lang="fr-FR" dirty="0" err="1" smtClean="0"/>
              <a:t>sum</a:t>
            </a:r>
            <a:r>
              <a:rPr lang="fr-FR" dirty="0" smtClean="0"/>
              <a:t>, count, </a:t>
            </a:r>
            <a:r>
              <a:rPr lang="fr-FR" dirty="0" err="1" smtClean="0"/>
              <a:t>avg</a:t>
            </a:r>
            <a:r>
              <a:rPr lang="fr-FR" dirty="0"/>
              <a:t>), le regroupement (GROUP BY), ORDER BY, les sous-requêtes et les appels de fonctions (voir </a:t>
            </a:r>
            <a:r>
              <a:rPr lang="fr-FR" dirty="0" err="1"/>
              <a:t>procédurs</a:t>
            </a:r>
            <a:r>
              <a:rPr lang="fr-FR" dirty="0"/>
              <a:t> stockées).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967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2047" y="148457"/>
            <a:ext cx="11709161" cy="59449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La clause </a:t>
            </a:r>
            <a:r>
              <a:rPr lang="fr-FR" dirty="0" err="1" smtClean="0"/>
              <a:t>from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2047" y="942975"/>
            <a:ext cx="11709161" cy="5044329"/>
          </a:xfrm>
        </p:spPr>
        <p:txBody>
          <a:bodyPr/>
          <a:lstStyle/>
          <a:p>
            <a:r>
              <a:rPr lang="fr-FR" dirty="0" smtClean="0"/>
              <a:t>La requête </a:t>
            </a:r>
            <a:r>
              <a:rPr lang="fr-FR" dirty="0" err="1" smtClean="0"/>
              <a:t>Hibernate</a:t>
            </a:r>
            <a:r>
              <a:rPr lang="fr-FR" dirty="0" smtClean="0"/>
              <a:t> la plus simple est de la forme :</a:t>
            </a:r>
          </a:p>
          <a:p>
            <a:endParaRPr lang="fr-FR" dirty="0" smtClean="0"/>
          </a:p>
          <a:p>
            <a:pPr algn="just"/>
            <a:r>
              <a:rPr lang="fr-FR" dirty="0" smtClean="0"/>
              <a:t>qui retourne simplement toutes les instances de la classe </a:t>
            </a:r>
            <a:r>
              <a:rPr lang="fr-FR" dirty="0" err="1" smtClean="0"/>
              <a:t>Employe</a:t>
            </a:r>
            <a:r>
              <a:rPr lang="fr-FR" dirty="0" smtClean="0"/>
              <a:t>. </a:t>
            </a:r>
          </a:p>
          <a:p>
            <a:pPr algn="just"/>
            <a:r>
              <a:rPr lang="fr-FR" dirty="0"/>
              <a:t>La plupart du temps, vous devrez assigner un alias puisque vous voudrez faire référence à </a:t>
            </a:r>
            <a:r>
              <a:rPr lang="fr-FR" dirty="0" err="1" smtClean="0"/>
              <a:t>Employe</a:t>
            </a:r>
            <a:r>
              <a:rPr lang="fr-FR" dirty="0" smtClean="0"/>
              <a:t> </a:t>
            </a:r>
            <a:r>
              <a:rPr lang="fr-FR" dirty="0"/>
              <a:t>dans d'autres parties de la requête</a:t>
            </a:r>
            <a:r>
              <a:rPr lang="fr-FR" dirty="0" smtClean="0"/>
              <a:t>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Cette requête assigne l'alias </a:t>
            </a:r>
            <a:r>
              <a:rPr lang="fr-FR" u="sng" dirty="0" err="1" smtClean="0"/>
              <a:t>emp</a:t>
            </a:r>
            <a:r>
              <a:rPr lang="fr-FR" dirty="0" smtClean="0"/>
              <a:t> </a:t>
            </a:r>
            <a:r>
              <a:rPr lang="fr-FR" dirty="0"/>
              <a:t>à l'instance </a:t>
            </a:r>
            <a:r>
              <a:rPr lang="fr-FR" dirty="0" err="1" smtClean="0"/>
              <a:t>Employe</a:t>
            </a:r>
            <a:r>
              <a:rPr lang="fr-FR" dirty="0" smtClean="0"/>
              <a:t>, </a:t>
            </a:r>
            <a:r>
              <a:rPr lang="fr-FR" dirty="0"/>
              <a:t>nous pouvons donc utiliser cet alias ailleurs dans la </a:t>
            </a:r>
            <a:r>
              <a:rPr lang="fr-FR" dirty="0" smtClean="0"/>
              <a:t>requête.</a:t>
            </a:r>
          </a:p>
          <a:p>
            <a:pPr algn="just"/>
            <a:r>
              <a:rPr lang="fr-FR" dirty="0" smtClean="0"/>
              <a:t>Exemple Complet d’utilisation de cette requête : </a:t>
            </a:r>
            <a:endParaRPr lang="fr-FR" dirty="0"/>
          </a:p>
          <a:p>
            <a:pPr algn="just"/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42046" y="1330883"/>
            <a:ext cx="10572419" cy="40011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fr-FR" sz="2000" b="1" dirty="0">
                <a:latin typeface="Consolas" panose="020B0609020204030204" pitchFamily="49" charset="0"/>
              </a:rPr>
              <a:t>FROM </a:t>
            </a:r>
            <a:r>
              <a:rPr lang="fr-FR" sz="2000" b="1" dirty="0" err="1">
                <a:latin typeface="Consolas" panose="020B0609020204030204" pitchFamily="49" charset="0"/>
              </a:rPr>
              <a:t>Employe</a:t>
            </a:r>
            <a:endParaRPr lang="fr-FR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242046" y="2925241"/>
            <a:ext cx="10572419" cy="40011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fr-FR" sz="2000" b="1" dirty="0">
                <a:latin typeface="Consolas" panose="020B0609020204030204" pitchFamily="49" charset="0"/>
              </a:rPr>
              <a:t>FROM </a:t>
            </a:r>
            <a:r>
              <a:rPr lang="fr-FR" sz="2000" b="1" dirty="0" err="1" smtClean="0">
                <a:latin typeface="Consolas" panose="020B0609020204030204" pitchFamily="49" charset="0"/>
              </a:rPr>
              <a:t>Employe</a:t>
            </a:r>
            <a:r>
              <a:rPr lang="fr-FR" sz="2000" b="1" dirty="0" smtClean="0">
                <a:latin typeface="Consolas" panose="020B0609020204030204" pitchFamily="49" charset="0"/>
              </a:rPr>
              <a:t> </a:t>
            </a:r>
            <a:r>
              <a:rPr lang="fr-FR" sz="2000" b="1" dirty="0" err="1" smtClean="0">
                <a:latin typeface="Consolas" panose="020B0609020204030204" pitchFamily="49" charset="0"/>
              </a:rPr>
              <a:t>emp</a:t>
            </a:r>
            <a:endParaRPr lang="fr-FR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242046" y="4505311"/>
            <a:ext cx="10572419" cy="224676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Session </a:t>
            </a:r>
            <a:r>
              <a:rPr lang="fr-FR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HibernateUtils.</a:t>
            </a:r>
            <a:r>
              <a:rPr lang="fr-FR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fr-FR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fr-FR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getCurrentSession</a:t>
            </a:r>
            <a:r>
              <a:rPr lang="fr-FR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Transaction </a:t>
            </a:r>
            <a:r>
              <a:rPr lang="fr-FR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fr-FR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fr-F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.beginTransaction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fr-FR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"FROM </a:t>
            </a:r>
            <a:r>
              <a:rPr lang="en-US" sz="20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).list();</a:t>
            </a:r>
          </a:p>
          <a:p>
            <a:endParaRPr lang="fr-FR" sz="2000" b="1" dirty="0">
              <a:latin typeface="Consolas" panose="020B0609020204030204" pitchFamily="49" charset="0"/>
            </a:endParaRPr>
          </a:p>
          <a:p>
            <a:r>
              <a:rPr lang="fr-F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fr-FR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fr-FR" sz="20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8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clause select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clause </a:t>
            </a:r>
            <a:r>
              <a:rPr lang="fr-FR" u="sng" dirty="0"/>
              <a:t>select</a:t>
            </a:r>
            <a:r>
              <a:rPr lang="fr-FR" dirty="0"/>
              <a:t> sélectionne </a:t>
            </a:r>
            <a:r>
              <a:rPr lang="fr-FR" dirty="0" smtClean="0"/>
              <a:t>propriétés </a:t>
            </a:r>
            <a:r>
              <a:rPr lang="fr-FR" dirty="0"/>
              <a:t>qui doivent être retournés dans le résultat de la requête. </a:t>
            </a:r>
            <a:endParaRPr lang="fr-FR" dirty="0" smtClean="0"/>
          </a:p>
          <a:p>
            <a:pPr algn="just"/>
            <a:r>
              <a:rPr lang="fr-FR" b="1" u="sng" dirty="0" smtClean="0"/>
              <a:t>Exemple de sélection de nom et </a:t>
            </a:r>
            <a:r>
              <a:rPr lang="fr-FR" b="1" u="sng" dirty="0" err="1" smtClean="0"/>
              <a:t>prenom</a:t>
            </a:r>
            <a:r>
              <a:rPr lang="fr-FR" b="1" u="sng" dirty="0" smtClean="0"/>
              <a:t> de l’entité </a:t>
            </a:r>
            <a:r>
              <a:rPr lang="fr-FR" b="1" u="sng" dirty="0" err="1" smtClean="0"/>
              <a:t>Employe</a:t>
            </a:r>
            <a:r>
              <a:rPr lang="fr-FR" b="1" u="sng" dirty="0"/>
              <a:t> : </a:t>
            </a:r>
            <a:r>
              <a:rPr lang="fr-FR" b="1" dirty="0"/>
              <a:t>Les requêtes </a:t>
            </a:r>
            <a:r>
              <a:rPr lang="fr-FR" b="1" dirty="0" smtClean="0"/>
              <a:t>peuvent retourner plusieurs </a:t>
            </a:r>
            <a:r>
              <a:rPr lang="fr-FR" b="1" dirty="0"/>
              <a:t>objets et/ou propriétés sous la forme d'un tableau du type Object[],</a:t>
            </a:r>
          </a:p>
          <a:p>
            <a:endParaRPr lang="fr-FR" b="1" u="sng" dirty="0"/>
          </a:p>
        </p:txBody>
      </p:sp>
      <p:sp>
        <p:nvSpPr>
          <p:cNvPr id="4" name="Rectangle 3"/>
          <p:cNvSpPr/>
          <p:nvPr/>
        </p:nvSpPr>
        <p:spPr>
          <a:xfrm>
            <a:off x="242046" y="2186098"/>
            <a:ext cx="11709161" cy="286232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Session </a:t>
            </a:r>
            <a:r>
              <a:rPr lang="fr-FR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HibernateUtils.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getCurrentSession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Transaction </a:t>
            </a:r>
            <a:r>
              <a:rPr lang="fr-FR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fr-F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.beginTransaction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fr-FR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List&lt;Object[]&gt;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"SELECT 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emp.nom,emp.prenom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 FROM 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).list();</a:t>
            </a:r>
          </a:p>
          <a:p>
            <a:endParaRPr lang="fr-FR" b="1" dirty="0"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(Object[] </a:t>
            </a:r>
            <a:r>
              <a:rPr lang="fr-FR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[1</a:t>
            </a:r>
            <a:r>
              <a:rPr lang="fr-FR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endParaRPr lang="fr-FR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b="1" dirty="0" err="1">
                <a:latin typeface="Consolas" panose="020B0609020204030204" pitchFamily="49" charset="0"/>
              </a:rPr>
              <a:t>t.commit</a:t>
            </a:r>
            <a:r>
              <a:rPr lang="fr-FR" b="1" dirty="0">
                <a:latin typeface="Consolas" panose="020B0609020204030204" pitchFamily="49" charset="0"/>
              </a:rPr>
              <a:t>();</a:t>
            </a:r>
          </a:p>
          <a:p>
            <a:r>
              <a:rPr lang="fr-FR" b="1" dirty="0" err="1">
                <a:latin typeface="Consolas" panose="020B0609020204030204" pitchFamily="49" charset="0"/>
              </a:rPr>
              <a:t>s.close</a:t>
            </a:r>
            <a:r>
              <a:rPr lang="fr-FR" b="1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0635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La clause where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clause </a:t>
            </a:r>
            <a:r>
              <a:rPr lang="fr-FR" dirty="0" err="1" smtClean="0"/>
              <a:t>where</a:t>
            </a:r>
            <a:r>
              <a:rPr lang="fr-FR" dirty="0" smtClean="0"/>
              <a:t> vous permet de réduire la liste des instances retournées. Si aucun alias n'existe, vous pouvez vous référer aux propriétés par leur nom.</a:t>
            </a:r>
          </a:p>
          <a:p>
            <a:pPr marL="0" indent="0">
              <a:buNone/>
            </a:pPr>
            <a:r>
              <a:rPr lang="fr-FR" b="1" dirty="0" smtClean="0"/>
              <a:t>Exemples : </a:t>
            </a:r>
            <a:endParaRPr lang="fr-FR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2046" y="3015604"/>
            <a:ext cx="10972800" cy="30777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FROM Film as film </a:t>
            </a:r>
            <a:r>
              <a:rPr kumimoji="0" lang="fr-FR" altLang="fr-FR" sz="200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</a:rPr>
              <a:t>where</a:t>
            </a:r>
            <a:r>
              <a:rPr kumimoji="0" lang="fr-FR" altLang="fr-FR" sz="200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fr-FR" altLang="fr-FR" sz="200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</a:rPr>
              <a:t>film.titre</a:t>
            </a:r>
            <a:r>
              <a:rPr kumimoji="0" lang="fr-FR" altLang="fr-FR" sz="200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fr-FR" altLang="fr-FR" sz="200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</a:rPr>
              <a:t>like</a:t>
            </a:r>
            <a:r>
              <a:rPr kumimoji="0" lang="fr-FR" altLang="fr-FR" sz="200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 ’%er%’ and </a:t>
            </a:r>
            <a:r>
              <a:rPr kumimoji="0" lang="fr-FR" altLang="fr-FR" sz="200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</a:rPr>
              <a:t>film.annee</a:t>
            </a:r>
            <a:r>
              <a:rPr kumimoji="0" lang="fr-FR" altLang="fr-FR" sz="200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 &lt; 2010</a:t>
            </a:r>
            <a:endParaRPr kumimoji="0" lang="fr-FR" altLang="fr-FR" sz="440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2046" y="2490370"/>
            <a:ext cx="10972800" cy="30777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Low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latin typeface="Arial Unicode MS"/>
              </a:rPr>
              <a:t>FROM Film f </a:t>
            </a:r>
            <a:r>
              <a:rPr lang="fr-FR" altLang="fr-FR" sz="2000" dirty="0" err="1">
                <a:latin typeface="Arial Unicode MS"/>
              </a:rPr>
              <a:t>where</a:t>
            </a:r>
            <a:r>
              <a:rPr lang="fr-FR" altLang="fr-FR" sz="2000" dirty="0">
                <a:latin typeface="Arial Unicode MS"/>
              </a:rPr>
              <a:t> </a:t>
            </a:r>
            <a:r>
              <a:rPr lang="fr-FR" altLang="fr-FR" sz="2000" dirty="0" err="1">
                <a:latin typeface="Arial Unicode MS"/>
              </a:rPr>
              <a:t>f.titre</a:t>
            </a:r>
            <a:r>
              <a:rPr lang="fr-FR" altLang="fr-FR" sz="2000" dirty="0">
                <a:latin typeface="Arial Unicode MS"/>
              </a:rPr>
              <a:t> = ‘</a:t>
            </a:r>
            <a:r>
              <a:rPr lang="fr-FR" altLang="fr-FR" sz="2000" dirty="0" err="1">
                <a:latin typeface="Arial Unicode MS"/>
              </a:rPr>
              <a:t>death</a:t>
            </a:r>
            <a:r>
              <a:rPr lang="fr-FR" altLang="fr-FR" sz="2000" dirty="0">
                <a:latin typeface="Arial Unicode MS"/>
              </a:rPr>
              <a:t> note’</a:t>
            </a:r>
            <a:endParaRPr lang="fr-FR" altLang="fr-FR" sz="2000" dirty="0">
              <a:latin typeface="Arial Unicode M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2046" y="3540838"/>
            <a:ext cx="10972800" cy="30777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Low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 smtClean="0">
                <a:latin typeface="Arial Unicode MS"/>
              </a:rPr>
              <a:t>FROM </a:t>
            </a:r>
            <a:r>
              <a:rPr lang="fr-FR" altLang="fr-FR" sz="2000" dirty="0">
                <a:latin typeface="Arial Unicode MS"/>
              </a:rPr>
              <a:t>Film f </a:t>
            </a:r>
            <a:r>
              <a:rPr lang="fr-FR" altLang="fr-FR" sz="2000" dirty="0" err="1">
                <a:latin typeface="Arial Unicode MS"/>
              </a:rPr>
              <a:t>where</a:t>
            </a:r>
            <a:r>
              <a:rPr lang="fr-FR" altLang="fr-FR" sz="2000" dirty="0">
                <a:latin typeface="Arial Unicode MS"/>
              </a:rPr>
              <a:t> </a:t>
            </a:r>
            <a:r>
              <a:rPr lang="fr-FR" altLang="fr-FR" sz="2000" dirty="0" err="1" smtClean="0">
                <a:latin typeface="Arial Unicode MS"/>
              </a:rPr>
              <a:t>f.titre</a:t>
            </a:r>
            <a:r>
              <a:rPr lang="fr-FR" altLang="fr-FR" sz="2000" dirty="0" smtClean="0">
                <a:latin typeface="Arial Unicode MS"/>
              </a:rPr>
              <a:t> in (‘</a:t>
            </a:r>
            <a:r>
              <a:rPr lang="fr-FR" altLang="fr-FR" sz="2000" dirty="0" err="1" smtClean="0">
                <a:latin typeface="Arial Unicode MS"/>
              </a:rPr>
              <a:t>death</a:t>
            </a:r>
            <a:r>
              <a:rPr lang="fr-FR" altLang="fr-FR" sz="2000" dirty="0" smtClean="0">
                <a:latin typeface="Arial Unicode MS"/>
              </a:rPr>
              <a:t> note’, ’Avatar’, ‘</a:t>
            </a:r>
            <a:r>
              <a:rPr lang="fr-FR" altLang="fr-FR" sz="2000" dirty="0" err="1" smtClean="0">
                <a:latin typeface="Arial Unicode MS"/>
              </a:rPr>
              <a:t>Naruto</a:t>
            </a:r>
            <a:r>
              <a:rPr lang="fr-FR" altLang="fr-FR" sz="2000" dirty="0" smtClean="0">
                <a:latin typeface="Arial Unicode MS"/>
              </a:rPr>
              <a:t>’)</a:t>
            </a:r>
            <a:endParaRPr lang="fr-FR" altLang="fr-FR" sz="2000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84238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clause </a:t>
            </a:r>
            <a:r>
              <a:rPr lang="fr-FR" dirty="0" err="1" smtClean="0"/>
              <a:t>order</a:t>
            </a:r>
            <a:r>
              <a:rPr lang="fr-FR" dirty="0" smtClean="0"/>
              <a:t> by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liste retournée\ par la requête peut être triée par n'importe quelle propriété de la classe ou du composant retourné :</a:t>
            </a:r>
          </a:p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42047" y="1967978"/>
            <a:ext cx="10572419" cy="40011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fr-FR" sz="2000" b="1" dirty="0">
                <a:latin typeface="Consolas" panose="020B0609020204030204" pitchFamily="49" charset="0"/>
              </a:rPr>
              <a:t>FROM </a:t>
            </a:r>
            <a:r>
              <a:rPr lang="fr-FR" sz="2000" b="1" dirty="0" err="1" smtClean="0">
                <a:latin typeface="Consolas" panose="020B0609020204030204" pitchFamily="49" charset="0"/>
              </a:rPr>
              <a:t>Employe</a:t>
            </a:r>
            <a:r>
              <a:rPr lang="fr-FR" sz="2000" b="1" dirty="0" smtClean="0">
                <a:latin typeface="Consolas" panose="020B0609020204030204" pitchFamily="49" charset="0"/>
              </a:rPr>
              <a:t> </a:t>
            </a:r>
            <a:r>
              <a:rPr lang="fr-FR" sz="2000" b="1" dirty="0" err="1" smtClean="0">
                <a:latin typeface="Consolas" panose="020B0609020204030204" pitchFamily="49" charset="0"/>
              </a:rPr>
              <a:t>emp</a:t>
            </a:r>
            <a:r>
              <a:rPr lang="fr-FR" sz="2000" b="1" dirty="0" smtClean="0">
                <a:latin typeface="Consolas" panose="020B0609020204030204" pitchFamily="49" charset="0"/>
              </a:rPr>
              <a:t> </a:t>
            </a:r>
            <a:r>
              <a:rPr lang="fr-FR" sz="2000" b="1" dirty="0" err="1" smtClean="0">
                <a:latin typeface="Consolas" panose="020B0609020204030204" pitchFamily="49" charset="0"/>
              </a:rPr>
              <a:t>order</a:t>
            </a:r>
            <a:r>
              <a:rPr lang="fr-FR" sz="2000" b="1" dirty="0">
                <a:latin typeface="Consolas" panose="020B0609020204030204" pitchFamily="49" charset="0"/>
              </a:rPr>
              <a:t> </a:t>
            </a:r>
            <a:r>
              <a:rPr lang="fr-FR" sz="2000" b="1" dirty="0" smtClean="0">
                <a:latin typeface="Consolas" panose="020B0609020204030204" pitchFamily="49" charset="0"/>
              </a:rPr>
              <a:t>by </a:t>
            </a:r>
            <a:r>
              <a:rPr lang="fr-FR" sz="2000" b="1" dirty="0" err="1" smtClean="0">
                <a:latin typeface="Consolas" panose="020B0609020204030204" pitchFamily="49" charset="0"/>
              </a:rPr>
              <a:t>emp.nom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47094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Les fonctions d’agrégation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Les requêtes HQL peuvent aussi retourner le résultat de fonctions d'agrégation (comme </a:t>
            </a:r>
            <a:r>
              <a:rPr lang="fr-FR" dirty="0" err="1" smtClean="0"/>
              <a:t>sum</a:t>
            </a:r>
            <a:r>
              <a:rPr lang="fr-FR" dirty="0" smtClean="0"/>
              <a:t>, </a:t>
            </a:r>
            <a:r>
              <a:rPr lang="fr-FR" dirty="0" err="1" smtClean="0"/>
              <a:t>average</a:t>
            </a:r>
            <a:r>
              <a:rPr lang="fr-FR" dirty="0" smtClean="0"/>
              <a:t>, et count).</a:t>
            </a:r>
          </a:p>
          <a:p>
            <a:pPr algn="just"/>
            <a:r>
              <a:rPr lang="fr-FR" dirty="0" smtClean="0"/>
              <a:t>Voici une liste des fonctions d'agrégation :</a:t>
            </a:r>
          </a:p>
          <a:p>
            <a:pPr lvl="1" algn="just"/>
            <a:r>
              <a:rPr lang="fr-FR" dirty="0" smtClean="0"/>
              <a:t>count</a:t>
            </a:r>
          </a:p>
          <a:p>
            <a:pPr lvl="1" algn="just"/>
            <a:r>
              <a:rPr lang="fr-FR" dirty="0" err="1" smtClean="0"/>
              <a:t>sum</a:t>
            </a:r>
            <a:endParaRPr lang="fr-FR" dirty="0" smtClean="0"/>
          </a:p>
          <a:p>
            <a:pPr lvl="1" algn="just"/>
            <a:r>
              <a:rPr lang="fr-FR" dirty="0" err="1" smtClean="0"/>
              <a:t>avg</a:t>
            </a:r>
            <a:endParaRPr lang="fr-FR" dirty="0" smtClean="0"/>
          </a:p>
          <a:p>
            <a:pPr lvl="1" algn="just"/>
            <a:r>
              <a:rPr lang="fr-FR" dirty="0" smtClean="0"/>
              <a:t>max</a:t>
            </a:r>
          </a:p>
          <a:p>
            <a:pPr lvl="1" algn="just"/>
            <a:r>
              <a:rPr lang="fr-FR" dirty="0" smtClean="0"/>
              <a:t>min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1573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Type de bois</Template>
  <TotalTime>275</TotalTime>
  <Words>592</Words>
  <Application>Microsoft Office PowerPoint</Application>
  <PresentationFormat>Grand écran</PresentationFormat>
  <Paragraphs>93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Arial Unicode MS</vt:lpstr>
      <vt:lpstr>Consolas</vt:lpstr>
      <vt:lpstr>Rockwell</vt:lpstr>
      <vt:lpstr>Rockwell Condensed</vt:lpstr>
      <vt:lpstr>Wingdings</vt:lpstr>
      <vt:lpstr>Type de bois</vt:lpstr>
      <vt:lpstr>H-SQL</vt:lpstr>
      <vt:lpstr>Introduction</vt:lpstr>
      <vt:lpstr>Présentation de HSQL</vt:lpstr>
      <vt:lpstr>Pourquoi utiliser HQL ?</vt:lpstr>
      <vt:lpstr>La clause from</vt:lpstr>
      <vt:lpstr>La clause select</vt:lpstr>
      <vt:lpstr>La clause where</vt:lpstr>
      <vt:lpstr>La clause order by</vt:lpstr>
      <vt:lpstr>Les fonctions d’agrégation</vt:lpstr>
      <vt:lpstr>La clause group by</vt:lpstr>
      <vt:lpstr>Paramètre nommée</vt:lpstr>
      <vt:lpstr>Exercice d’application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H-SQL</dc:title>
  <dc:creator>HP</dc:creator>
  <cp:lastModifiedBy>HP</cp:lastModifiedBy>
  <cp:revision>21</cp:revision>
  <dcterms:created xsi:type="dcterms:W3CDTF">2019-12-23T12:38:34Z</dcterms:created>
  <dcterms:modified xsi:type="dcterms:W3CDTF">2019-12-26T22:49:15Z</dcterms:modified>
</cp:coreProperties>
</file>