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58" r:id="rId5"/>
    <p:sldId id="257" r:id="rId6"/>
    <p:sldId id="263" r:id="rId7"/>
    <p:sldId id="264" r:id="rId8"/>
    <p:sldId id="260" r:id="rId9"/>
    <p:sldId id="265" r:id="rId10"/>
    <p:sldId id="261" r:id="rId11"/>
    <p:sldId id="268" r:id="rId12"/>
    <p:sldId id="269" r:id="rId13"/>
    <p:sldId id="270" r:id="rId14"/>
    <p:sldId id="271" r:id="rId15"/>
    <p:sldId id="272" r:id="rId16"/>
    <p:sldId id="267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03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3987"/>
            <a:ext cx="11887200" cy="8062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7847"/>
            <a:ext cx="11887200" cy="524435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272784"/>
            <a:ext cx="7214078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8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6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4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2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35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2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A01E67-B279-4E12-8C16-E9B138CDCC9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B67C4C-C277-44C2-9E97-548A87172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Design Pattern – (Partie 1)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Formation JAVA/JEE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28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DAO est l’acronyme de Data Access Object.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Le pattern DAO (Data Access Object) permet de faire le lien entre la couche métier et la couche persistante, ceci afin de centraliser les mécanismes de </a:t>
            </a:r>
            <a:r>
              <a:rPr lang="fr-FR" dirty="0" err="1"/>
              <a:t>mapping</a:t>
            </a:r>
            <a:r>
              <a:rPr lang="fr-FR" dirty="0"/>
              <a:t> entre notre système de stockage et nos objets Java.</a:t>
            </a:r>
            <a:r>
              <a:rPr lang="fr-FR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L’objectif est d’avoir une </a:t>
            </a:r>
            <a:r>
              <a:rPr lang="fr-FR" dirty="0"/>
              <a:t>couche gérant le stockage des données, logiquement nommée couche de données. Il s'agit là des opérations classiques de stockage : la création, la lecture, la modification et la suppression. Ces quatre tâches basiques sont souvent raccourcies à l'anglaise en </a:t>
            </a:r>
            <a:r>
              <a:rPr lang="fr-FR" i="1" dirty="0"/>
              <a:t>CRUD</a:t>
            </a:r>
            <a:r>
              <a:rPr lang="fr-FR" dirty="0"/>
              <a:t>.</a:t>
            </a:r>
          </a:p>
        </p:txBody>
      </p:sp>
      <p:pic>
        <p:nvPicPr>
          <p:cNvPr id="2050" name="Picture 2" descr="https://4.bp.blogspot.com/-Io7tzquB3x4/WgqmH1sQeiI/AAAAAAAAlmQ/hEzdz-r7MOoQGgGJHb9u_xhWFg-vCicqQCLcBGAs/s400/dao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049" y="166864"/>
            <a:ext cx="2394857" cy="13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7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5" y="435430"/>
            <a:ext cx="11117942" cy="611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14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design pattern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2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définition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design pattern </a:t>
            </a:r>
            <a:r>
              <a:rPr lang="fr-FR" dirty="0" err="1" smtClean="0"/>
              <a:t>Factory</a:t>
            </a:r>
            <a:r>
              <a:rPr lang="fr-FR" dirty="0" smtClean="0"/>
              <a:t>, ou Fabrique est un design pattern permettant de séparer la création d'objets dérivant d'une classe mère de leur utilisation. De ce fait, on a alors la possibilité de créer plusieurs objets issue d'une même classe mère.</a:t>
            </a:r>
          </a:p>
          <a:p>
            <a:pPr lvl="0"/>
            <a:r>
              <a:rPr lang="fr-FR" dirty="0" smtClean="0"/>
              <a:t>Le design pattern </a:t>
            </a:r>
            <a:r>
              <a:rPr lang="fr-FR" dirty="0" err="1" smtClean="0"/>
              <a:t>factory</a:t>
            </a:r>
            <a:r>
              <a:rPr lang="fr-FR" dirty="0" smtClean="0"/>
              <a:t> </a:t>
            </a:r>
            <a:r>
              <a:rPr lang="fr-FR" dirty="0"/>
              <a:t>d</a:t>
            </a:r>
            <a:r>
              <a:rPr lang="fr-FR" altLang="fr-FR" dirty="0" smtClean="0"/>
              <a:t>éfinit une interface ou une classe abstraite pour créer un objet, mais laissons les classes qui implémentent l'interface décider quelle classe instancier. La méthode </a:t>
            </a:r>
            <a:r>
              <a:rPr lang="fr-FR" altLang="fr-FR" dirty="0" err="1" smtClean="0"/>
              <a:t>Factory</a:t>
            </a:r>
            <a:r>
              <a:rPr lang="fr-FR" altLang="fr-FR" dirty="0" smtClean="0"/>
              <a:t> permet à une classe de différer l'instanciation vers des sous-classes.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9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pic>
        <p:nvPicPr>
          <p:cNvPr id="2050" name="Picture 2" descr="Design Pattern - Factory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820271"/>
            <a:ext cx="11887200" cy="58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4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pic>
        <p:nvPicPr>
          <p:cNvPr id="3074" name="Picture 2" descr="class_diagram_of_factory_pattern_in_java1-896498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049"/>
            <a:ext cx="1208890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3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Formation JAVA/JEE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80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1706" y="1"/>
            <a:ext cx="11887200" cy="67056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Créer un nouveau projet Java.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Ajouter a votre projet les classes de connexion a la base de données et l’exécution des requêtes.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Créer une nouvelle classe Produit dans le package </a:t>
            </a:r>
            <a:r>
              <a:rPr lang="fr-FR" sz="1800" dirty="0" err="1" smtClean="0"/>
              <a:t>com.crjj.model</a:t>
            </a:r>
            <a:r>
              <a:rPr lang="fr-FR" sz="1800" dirty="0" smtClean="0"/>
              <a:t> avec les attributs suivants : ID, NOM, FAMILLE, PRIX ACHAT, PRIX VENTE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Créer l'interface générique Dao&lt;T&gt;  dans le package </a:t>
            </a:r>
            <a:r>
              <a:rPr lang="fr-FR" sz="1800" dirty="0" err="1" smtClean="0"/>
              <a:t>com.crjj.dao</a:t>
            </a:r>
            <a:r>
              <a:rPr lang="fr-FR" sz="1800" dirty="0" smtClean="0"/>
              <a:t> avec les méthodes :</a:t>
            </a:r>
          </a:p>
          <a:p>
            <a:pPr lvl="1"/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 ( T o) : Méthode permettant d'ajouter un objet o de type T.</a:t>
            </a:r>
          </a:p>
          <a:p>
            <a:pPr lvl="1"/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(T o) : Méthode permettant de supprimer un objet o de type T.</a:t>
            </a:r>
          </a:p>
          <a:p>
            <a:pPr lvl="1"/>
            <a:r>
              <a:rPr lang="fr-FR" dirty="0" err="1" smtClean="0"/>
              <a:t>boolean</a:t>
            </a:r>
            <a:r>
              <a:rPr lang="fr-FR" dirty="0" smtClean="0"/>
              <a:t> update (T o) : Méthode permettant de modifier un objet o de type T.</a:t>
            </a:r>
          </a:p>
          <a:p>
            <a:pPr lvl="1"/>
            <a:r>
              <a:rPr lang="fr-FR" dirty="0" smtClean="0"/>
              <a:t>T </a:t>
            </a:r>
            <a:r>
              <a:rPr lang="fr-FR" dirty="0" err="1" smtClean="0"/>
              <a:t>findById</a:t>
            </a:r>
            <a:r>
              <a:rPr lang="fr-FR" dirty="0" smtClean="0"/>
              <a:t> (</a:t>
            </a:r>
            <a:r>
              <a:rPr lang="fr-FR" dirty="0" err="1" smtClean="0"/>
              <a:t>int</a:t>
            </a:r>
            <a:r>
              <a:rPr lang="fr-FR" dirty="0" smtClean="0"/>
              <a:t> id) : Méthode permettant de renvoyer un objet dont id est passé en paramètre.</a:t>
            </a:r>
          </a:p>
          <a:p>
            <a:pPr lvl="1"/>
            <a:r>
              <a:rPr lang="fr-FR" dirty="0" smtClean="0"/>
              <a:t>List &lt;T&gt; </a:t>
            </a:r>
            <a:r>
              <a:rPr lang="fr-FR" dirty="0" err="1" smtClean="0"/>
              <a:t>findAll</a:t>
            </a:r>
            <a:r>
              <a:rPr lang="fr-FR" dirty="0" smtClean="0"/>
              <a:t> ( ) : Méthode permettant de renvoyer la liste des objets de type T.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Créer la classe </a:t>
            </a:r>
            <a:r>
              <a:rPr lang="fr-FR" sz="1800" dirty="0" err="1" smtClean="0"/>
              <a:t>ProduitDao</a:t>
            </a:r>
            <a:r>
              <a:rPr lang="fr-FR" sz="1800" dirty="0" smtClean="0"/>
              <a:t> qui implémente l'interface précédente et redéfinir les méthodes de l'interface. 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Créer une classe de Test dans le package </a:t>
            </a:r>
            <a:r>
              <a:rPr lang="fr-FR" sz="1800" dirty="0" err="1" smtClean="0"/>
              <a:t>com,crjj.test</a:t>
            </a:r>
            <a:r>
              <a:rPr lang="fr-FR" sz="1800" dirty="0" smtClean="0"/>
              <a:t>, dans cette classe tester les différentes méthodes :</a:t>
            </a:r>
          </a:p>
          <a:p>
            <a:pPr lvl="1"/>
            <a:r>
              <a:rPr lang="fr-FR" dirty="0" smtClean="0"/>
              <a:t>Afficher tous les produits qui se trouve dans la table PRODUIT.</a:t>
            </a:r>
          </a:p>
          <a:p>
            <a:pPr lvl="1"/>
            <a:r>
              <a:rPr lang="fr-FR" dirty="0" smtClean="0"/>
              <a:t>Afficher tous les produits qui ont un prix d’achat &gt; 200 et qui ont un nom qui commence par A. </a:t>
            </a:r>
          </a:p>
          <a:p>
            <a:pPr lvl="1"/>
            <a:r>
              <a:rPr lang="fr-FR" dirty="0" smtClean="0"/>
              <a:t>Demander à l’utilisateur de saisir les informations d’un produit, puis ajouter ce produit dans la base de données. </a:t>
            </a:r>
          </a:p>
          <a:p>
            <a:pPr lvl="1"/>
            <a:r>
              <a:rPr lang="fr-FR" dirty="0" smtClean="0"/>
              <a:t>Demande à l’utilisateur d’augmenter le prix d’achat et le prix de vente par 10% des produit qui appartiennent à une famille donnée par l’utilisateur.  Afficher le nombre de produit modifiés</a:t>
            </a:r>
          </a:p>
          <a:p>
            <a:pPr lvl="1"/>
            <a:r>
              <a:rPr lang="fr-FR" dirty="0" smtClean="0"/>
              <a:t>Supprimer tous les produits qui ont un nom qui commence par A. afficher le nombre de produit supprimé.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77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FR" dirty="0" smtClean="0"/>
              <a:t>Design Pattern : en </a:t>
            </a:r>
            <a:r>
              <a:rPr lang="fr-FR" dirty="0"/>
              <a:t>français </a:t>
            </a:r>
            <a:r>
              <a:rPr lang="fr-FR" b="1" i="1" dirty="0"/>
              <a:t>Patrons de conception</a:t>
            </a:r>
            <a:r>
              <a:rPr lang="fr-FR" dirty="0"/>
              <a:t>, </a:t>
            </a:r>
            <a:r>
              <a:rPr lang="fr-FR" b="1" i="1" dirty="0"/>
              <a:t>Modèles de conception</a:t>
            </a:r>
            <a:r>
              <a:rPr lang="fr-FR" dirty="0"/>
              <a:t> ou encore </a:t>
            </a:r>
            <a:r>
              <a:rPr lang="fr-FR" b="1" i="1" dirty="0"/>
              <a:t>Motifs de </a:t>
            </a:r>
            <a:r>
              <a:rPr lang="fr-FR" b="1" i="1" dirty="0" smtClean="0"/>
              <a:t>conception.</a:t>
            </a:r>
            <a:endParaRPr lang="fr-FR" b="1" dirty="0" smtClean="0"/>
          </a:p>
          <a:p>
            <a:pPr algn="just">
              <a:lnSpc>
                <a:spcPct val="100000"/>
              </a:lnSpc>
            </a:pPr>
            <a:r>
              <a:rPr lang="fr-FR" dirty="0" smtClean="0"/>
              <a:t>Depuis </a:t>
            </a:r>
            <a:r>
              <a:rPr lang="fr-FR" dirty="0"/>
              <a:t>les débuts de l’informatique, les développeurs ont remarqué que les problématiques de conception étaient </a:t>
            </a:r>
            <a:r>
              <a:rPr lang="fr-FR" b="1" dirty="0"/>
              <a:t>bien souvent les mêmes</a:t>
            </a:r>
            <a:r>
              <a:rPr lang="fr-FR" dirty="0"/>
              <a:t>. Et ils ont eu l’idée au lieu de </a:t>
            </a:r>
            <a:r>
              <a:rPr lang="fr-FR" b="1" dirty="0"/>
              <a:t>réinventer </a:t>
            </a:r>
            <a:r>
              <a:rPr lang="fr-FR" b="1" dirty="0" smtClean="0"/>
              <a:t>une solution à </a:t>
            </a:r>
            <a:r>
              <a:rPr lang="fr-FR" b="1" dirty="0"/>
              <a:t>chaque fois</a:t>
            </a:r>
            <a:r>
              <a:rPr lang="fr-FR" dirty="0"/>
              <a:t>, de conceptualiser ces motifs de conception afin de pouvoir les réutiliser</a:t>
            </a:r>
            <a:r>
              <a:rPr lang="fr-F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fr-FR" b="1" u="sng" dirty="0" smtClean="0">
                <a:solidFill>
                  <a:srgbClr val="00B050"/>
                </a:solidFill>
              </a:rPr>
              <a:t>Un design pattern</a:t>
            </a:r>
            <a:r>
              <a:rPr lang="fr-FR" dirty="0" smtClean="0"/>
              <a:t> </a:t>
            </a:r>
            <a:r>
              <a:rPr lang="fr-FR" dirty="0"/>
              <a:t>décrit à la fois </a:t>
            </a:r>
            <a:r>
              <a:rPr lang="fr-FR" b="1" u="sng" dirty="0">
                <a:solidFill>
                  <a:srgbClr val="FF0000"/>
                </a:solidFill>
              </a:rPr>
              <a:t>un problème </a:t>
            </a:r>
            <a:r>
              <a:rPr lang="fr-FR" dirty="0"/>
              <a:t>qui se produit très fréquemment dans l’environnement et l’architecture de </a:t>
            </a:r>
            <a:r>
              <a:rPr lang="fr-FR" b="1" u="sng" dirty="0">
                <a:solidFill>
                  <a:srgbClr val="FF0000"/>
                </a:solidFill>
              </a:rPr>
              <a:t>la solution </a:t>
            </a:r>
            <a:r>
              <a:rPr lang="fr-FR" dirty="0"/>
              <a:t>à ce problème de telle façon que l’on puisse utiliser cette solution des milliers de fois sans jamais l’adapter deux fois de la même manière.</a:t>
            </a:r>
          </a:p>
        </p:txBody>
      </p:sp>
      <p:pic>
        <p:nvPicPr>
          <p:cNvPr id="5" name="Picture 2" descr="https://miro.medium.com/max/660/1*cZEv0EvDhfp6IuXJ5Vrd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59" y="4085985"/>
            <a:ext cx="5886712" cy="23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9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Pourquoi utiliser un design pattern</a:t>
            </a:r>
            <a:r>
              <a:rPr lang="fr-FR" b="1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Pour</a:t>
            </a:r>
            <a:r>
              <a:rPr lang="fr-FR" dirty="0"/>
              <a:t> </a:t>
            </a:r>
            <a:r>
              <a:rPr lang="fr-FR" b="1" dirty="0"/>
              <a:t>accélérer le processus de développement</a:t>
            </a:r>
            <a:r>
              <a:rPr lang="fr-FR" dirty="0"/>
              <a:t> en fournissant des paradigmes de développement éprouvés.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Pour </a:t>
            </a:r>
            <a:r>
              <a:rPr lang="fr-FR" b="1" dirty="0"/>
              <a:t>anticiper</a:t>
            </a:r>
            <a:r>
              <a:rPr lang="fr-FR" dirty="0"/>
              <a:t> des problématiques qui peuvent ne devenir visibles que plus tard dans la mise en œuvre.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Pour améliorer la </a:t>
            </a:r>
            <a:r>
              <a:rPr lang="fr-FR" b="1" dirty="0"/>
              <a:t>lisibilité</a:t>
            </a:r>
            <a:r>
              <a:rPr lang="fr-FR" dirty="0"/>
              <a:t> du code en fournissant une standardisation.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27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Singleton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Design Pattern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28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>
                <a:solidFill>
                  <a:srgbClr val="FF0000"/>
                </a:solidFill>
              </a:rPr>
              <a:t>Le Singleton </a:t>
            </a:r>
            <a:r>
              <a:rPr lang="fr-FR" dirty="0"/>
              <a:t>est sans doute le plus connu des design patterns, et souvent le premier cité lors des entretiens techniques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dirty="0"/>
              <a:t>Le Singleton répond à deux exigences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G</a:t>
            </a:r>
            <a:r>
              <a:rPr lang="fr-FR" dirty="0" smtClean="0"/>
              <a:t>arantir </a:t>
            </a:r>
            <a:r>
              <a:rPr lang="fr-FR" dirty="0"/>
              <a:t>qu'une unique instance d'une classe donné sera créée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Offrir </a:t>
            </a:r>
            <a:r>
              <a:rPr lang="fr-FR" dirty="0"/>
              <a:t>un point d'accès universel à cette instance.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96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743" y="107261"/>
            <a:ext cx="11582400" cy="894225"/>
          </a:xfrm>
        </p:spPr>
        <p:txBody>
          <a:bodyPr>
            <a:normAutofit/>
          </a:bodyPr>
          <a:lstStyle/>
          <a:p>
            <a:r>
              <a:rPr lang="fr-FR" dirty="0" smtClean="0"/>
              <a:t>Implémentation en java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246742" y="1001486"/>
            <a:ext cx="5965372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En java, pour créer un singleton, il faut:</a:t>
            </a:r>
          </a:p>
          <a:p>
            <a:pPr>
              <a:lnSpc>
                <a:spcPct val="150000"/>
              </a:lnSpc>
            </a:pPr>
            <a:r>
              <a:rPr lang="fr-FR" dirty="0"/>
              <a:t>Constructeur privé pour éviter des instanciations extérieures.</a:t>
            </a:r>
          </a:p>
          <a:p>
            <a:pPr>
              <a:lnSpc>
                <a:spcPct val="150000"/>
              </a:lnSpc>
            </a:pPr>
            <a:r>
              <a:rPr lang="fr-FR" dirty="0"/>
              <a:t>Variable statique finale et privée pour que seule une instance de l'objet existe.</a:t>
            </a:r>
          </a:p>
          <a:p>
            <a:pPr>
              <a:lnSpc>
                <a:spcPct val="150000"/>
              </a:lnSpc>
            </a:pPr>
            <a:r>
              <a:rPr lang="fr-FR" dirty="0"/>
              <a:t>Accesseur offrant un accès à cette instance (généralement nommée </a:t>
            </a:r>
            <a:r>
              <a:rPr lang="fr-FR" dirty="0" err="1"/>
              <a:t>getInstance</a:t>
            </a:r>
            <a:r>
              <a:rPr lang="fr-FR" dirty="0"/>
              <a:t>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2114" y="1001486"/>
            <a:ext cx="5747658" cy="50167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 {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 </a:t>
            </a:r>
            <a:r>
              <a:rPr lang="fr-F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Singleton() {</a:t>
            </a: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Singleton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2"/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fr-F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fr-F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Singleton();</a:t>
            </a:r>
          </a:p>
          <a:p>
            <a:pPr lvl="2"/>
            <a:endParaRPr lang="fr-FR" sz="1600" b="1" dirty="0">
              <a:latin typeface="Consolas" panose="020B0609020204030204" pitchFamily="49" charset="0"/>
            </a:endParaRPr>
          </a:p>
          <a:p>
            <a:pPr lvl="2"/>
            <a:endParaRPr lang="fr-FR" sz="1600" b="1" dirty="0">
              <a:latin typeface="Consolas" panose="020B0609020204030204" pitchFamily="49" charset="0"/>
            </a:endParaRPr>
          </a:p>
          <a:p>
            <a:pPr lvl="2"/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51676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Singleton en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jdbc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9314" y="820271"/>
            <a:ext cx="10943772" cy="59400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ConnectionManager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ConnectionManager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fr-F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fr-FR" sz="1600" b="1" dirty="0">
              <a:latin typeface="Consolas" panose="020B0609020204030204" pitchFamily="49" charset="0"/>
            </a:endParaRPr>
          </a:p>
          <a:p>
            <a:pPr lvl="2"/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fr-F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.isClosed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endParaRPr lang="fr-FR" sz="1600" b="1" dirty="0">
              <a:latin typeface="Consolas" panose="020B0609020204030204" pitchFamily="49" charset="0"/>
            </a:endParaRPr>
          </a:p>
          <a:p>
            <a:pPr lvl="2"/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db.properties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endParaRPr lang="fr-FR" sz="1600" b="1" dirty="0">
              <a:latin typeface="Consolas" panose="020B0609020204030204" pitchFamily="49" charset="0"/>
            </a:endParaRPr>
          </a:p>
          <a:p>
            <a:pPr lvl="2"/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"jdbc.url"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jdbc.user</a:t>
            </a:r>
            <a:r>
              <a:rPr lang="fr-F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"jdbc.pwd"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fr-FR" sz="1600" b="1" dirty="0">
              <a:latin typeface="Consolas" panose="020B0609020204030204" pitchFamily="49" charset="0"/>
            </a:endParaRPr>
          </a:p>
          <a:p>
            <a:pPr lvl="2"/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18704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Design Pattern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75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notion de mappage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 mappage des données </a:t>
            </a:r>
            <a:r>
              <a:rPr lang="fr-FR" dirty="0" smtClean="0"/>
              <a:t>est le </a:t>
            </a:r>
            <a:r>
              <a:rPr lang="fr-FR" dirty="0"/>
              <a:t>mécanisme visant à faire correspondre les attributs d'une fiche du système de stockage (BDD) avec les attributs d'un objet (objet Java en ce qui nous concerne</a:t>
            </a:r>
            <a:r>
              <a:rPr lang="fr-FR" dirty="0" smtClean="0"/>
              <a:t>).</a:t>
            </a:r>
          </a:p>
          <a:p>
            <a:pPr marL="0" indent="0" algn="just">
              <a:buNone/>
            </a:pPr>
            <a:r>
              <a:rPr lang="fr-FR" b="1" u="sng" dirty="0" smtClean="0">
                <a:solidFill>
                  <a:srgbClr val="002060"/>
                </a:solidFill>
              </a:rPr>
              <a:t>Exemple :</a:t>
            </a:r>
            <a:r>
              <a:rPr lang="fr-FR" dirty="0" smtClean="0"/>
              <a:t> nous </a:t>
            </a:r>
            <a:r>
              <a:rPr lang="fr-FR" dirty="0"/>
              <a:t>allons voir en quoi consiste le mappage d'une table `</a:t>
            </a:r>
            <a:r>
              <a:rPr lang="fr-FR" b="1" i="1" dirty="0" err="1">
                <a:solidFill>
                  <a:srgbClr val="FFC000"/>
                </a:solidFill>
              </a:rPr>
              <a:t>Developpeur</a:t>
            </a:r>
            <a:r>
              <a:rPr lang="fr-FR" dirty="0"/>
              <a:t>` avec un objet "</a:t>
            </a:r>
            <a:r>
              <a:rPr lang="fr-FR" b="1" dirty="0" err="1">
                <a:solidFill>
                  <a:srgbClr val="FFC000"/>
                </a:solidFill>
              </a:rPr>
              <a:t>Developpeur</a:t>
            </a:r>
            <a:r>
              <a:rPr lang="fr-FR" dirty="0"/>
              <a:t>"</a:t>
            </a:r>
          </a:p>
        </p:txBody>
      </p:sp>
      <p:pic>
        <p:nvPicPr>
          <p:cNvPr id="3074" name="Picture 2" descr="Mapping des donn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3" y="1973942"/>
            <a:ext cx="9027886" cy="474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1059</TotalTime>
  <Words>462</Words>
  <Application>Microsoft Office PowerPoint</Application>
  <PresentationFormat>Grand écran</PresentationFormat>
  <Paragraphs>96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Rockwell</vt:lpstr>
      <vt:lpstr>Rockwell Condensed</vt:lpstr>
      <vt:lpstr>Wingdings</vt:lpstr>
      <vt:lpstr>Type de bois</vt:lpstr>
      <vt:lpstr>Design Pattern – (Partie 1)</vt:lpstr>
      <vt:lpstr>Introduction</vt:lpstr>
      <vt:lpstr>Pourquoi utiliser un design pattern?</vt:lpstr>
      <vt:lpstr>Singleton</vt:lpstr>
      <vt:lpstr>Présentation</vt:lpstr>
      <vt:lpstr>Implémentation en java</vt:lpstr>
      <vt:lpstr>Singleton en connection jdbc</vt:lpstr>
      <vt:lpstr>DAO</vt:lpstr>
      <vt:lpstr>La notion de mappage des données</vt:lpstr>
      <vt:lpstr>Présentation</vt:lpstr>
      <vt:lpstr>Présentation PowerPoint</vt:lpstr>
      <vt:lpstr>Factory design pattern</vt:lpstr>
      <vt:lpstr>définition</vt:lpstr>
      <vt:lpstr>Exemple 1</vt:lpstr>
      <vt:lpstr>Exemple 2</vt:lpstr>
      <vt:lpstr>Exercice d’application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– (Partie 1)</dc:title>
  <dc:creator>HP</dc:creator>
  <cp:lastModifiedBy>HP</cp:lastModifiedBy>
  <cp:revision>20</cp:revision>
  <dcterms:created xsi:type="dcterms:W3CDTF">2019-12-12T16:48:57Z</dcterms:created>
  <dcterms:modified xsi:type="dcterms:W3CDTF">2021-11-17T13:19:42Z</dcterms:modified>
</cp:coreProperties>
</file>