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57" r:id="rId4"/>
    <p:sldId id="262" r:id="rId5"/>
    <p:sldId id="279" r:id="rId6"/>
    <p:sldId id="276" r:id="rId7"/>
    <p:sldId id="258" r:id="rId8"/>
    <p:sldId id="259" r:id="rId9"/>
    <p:sldId id="260" r:id="rId10"/>
    <p:sldId id="264" r:id="rId11"/>
    <p:sldId id="27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7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4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64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135009"/>
            <a:ext cx="11628479" cy="84662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10235"/>
            <a:ext cx="11628479" cy="496196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729" y="6272784"/>
            <a:ext cx="7093055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34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2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83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23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16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56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9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92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55927-46D1-41CF-A958-E05EF0CC6C2C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37E1939-7C46-47D5-9D60-4A8D786C2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08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 à </a:t>
            </a:r>
            <a:r>
              <a:rPr lang="fr-FR" dirty="0" err="1" smtClean="0"/>
              <a:t>Hibernate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Formateur : Mohammed LAMNAOUR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2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Formation JAVA/JEE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33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Définition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u="sng" dirty="0" err="1"/>
              <a:t>Hibernate</a:t>
            </a:r>
            <a:r>
              <a:rPr lang="fr-FR" dirty="0"/>
              <a:t> est une solution open source de type ORM </a:t>
            </a:r>
            <a:r>
              <a:rPr lang="fr-FR" dirty="0" smtClean="0"/>
              <a:t>qui </a:t>
            </a:r>
            <a:r>
              <a:rPr lang="fr-FR" dirty="0"/>
              <a:t>permet de faciliter le développement de la couche </a:t>
            </a:r>
            <a:r>
              <a:rPr lang="fr-FR" dirty="0" smtClean="0"/>
              <a:t>d’accès au données </a:t>
            </a:r>
            <a:r>
              <a:rPr lang="fr-FR" dirty="0"/>
              <a:t>d'une application.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b="1" dirty="0" err="1" smtClean="0"/>
              <a:t>Hibernate</a:t>
            </a:r>
            <a:r>
              <a:rPr lang="fr-FR" dirty="0" smtClean="0"/>
              <a:t> </a:t>
            </a:r>
            <a:r>
              <a:rPr lang="fr-FR" dirty="0"/>
              <a:t>permet donc de représenter une base de données en objets Java et vice versa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La quantité de code ainsi épargnée est très importante d'autant que ce code est généralement fastidieux et redondant.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38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Architecture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82" y="1119117"/>
            <a:ext cx="6673211" cy="5500048"/>
          </a:xfrm>
        </p:spPr>
      </p:pic>
    </p:spTree>
    <p:extLst>
      <p:ext uri="{BB962C8B-B14F-4D97-AF65-F5344CB8AC3E}">
        <p14:creationId xmlns:p14="http://schemas.microsoft.com/office/powerpoint/2010/main" val="128864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Etapes à suivre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Formation Java/JEE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01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</a:t>
            </a:r>
            <a:r>
              <a:rPr lang="fr-FR" dirty="0" smtClean="0"/>
              <a:t>1 : création de la base de </a:t>
            </a:r>
            <a:r>
              <a:rPr lang="fr-FR" dirty="0" err="1" smtClean="0"/>
              <a:t>donnees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la base de données </a:t>
            </a:r>
            <a:r>
              <a:rPr lang="fr-FR" b="1" dirty="0" smtClean="0"/>
              <a:t>DBEMPLOYE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Créer la table </a:t>
            </a:r>
            <a:r>
              <a:rPr lang="fr-FR" b="1" dirty="0" err="1" smtClean="0"/>
              <a:t>Employe</a:t>
            </a:r>
            <a:r>
              <a:rPr lang="fr-FR" dirty="0" smtClean="0"/>
              <a:t> :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0871" y="1572000"/>
            <a:ext cx="9013204" cy="1107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fr-FR" b="1" dirty="0"/>
              <a:t>CREATE DATABASE IF NOT EXISTS DBEMPLOYE;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USE DBEMPLOYE ;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00871" y="3296778"/>
            <a:ext cx="9013204" cy="323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fr-FR" b="1" dirty="0"/>
              <a:t>CREATE </a:t>
            </a:r>
            <a:r>
              <a:rPr lang="fr-FR" b="1" dirty="0" smtClean="0"/>
              <a:t>TABLE </a:t>
            </a:r>
            <a:r>
              <a:rPr lang="fr-FR" b="1" dirty="0"/>
              <a:t>EMPLOYEE (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            ID INT NOT NULL AUTO_INCREMENT PRIMARY KEY,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            EMP_NAME VARCHAR(100) DEFAULT NULL,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            EMP_ADDRESS VARCHAR(500) DEFAULT NULL,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            EMP_MOBILE_NOS VARCHAR(100) DEFAULT NULL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22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Etape </a:t>
            </a:r>
            <a:r>
              <a:rPr lang="fr-FR" smtClean="0"/>
              <a:t>2 : créer un projet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2729" y="1210235"/>
            <a:ext cx="6366829" cy="4961965"/>
          </a:xfrm>
        </p:spPr>
        <p:txBody>
          <a:bodyPr/>
          <a:lstStyle/>
          <a:p>
            <a:pPr algn="just"/>
            <a:r>
              <a:rPr lang="fr-FR" dirty="0" smtClean="0"/>
              <a:t>Créer un nouveau projet java </a:t>
            </a:r>
            <a:r>
              <a:rPr lang="fr-FR" b="1" dirty="0" err="1" smtClean="0"/>
              <a:t>HibernateExemple</a:t>
            </a:r>
            <a:r>
              <a:rPr lang="fr-FR" dirty="0" smtClean="0"/>
              <a:t> sous éclipse.</a:t>
            </a:r>
          </a:p>
          <a:p>
            <a:pPr algn="just"/>
            <a:r>
              <a:rPr lang="fr-FR" dirty="0" smtClean="0"/>
              <a:t>Pas de changement au niveau des autres paramètres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62888" y="1210235"/>
            <a:ext cx="5088320" cy="49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6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</a:t>
            </a:r>
            <a:r>
              <a:rPr lang="fr-FR" dirty="0" smtClean="0"/>
              <a:t>3 </a:t>
            </a:r>
            <a:r>
              <a:rPr lang="fr-FR" dirty="0" smtClean="0"/>
              <a:t>: Ajouter les librairies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88169"/>
            <a:ext cx="5627213" cy="4453194"/>
          </a:xfrm>
        </p:spPr>
        <p:txBody>
          <a:bodyPr/>
          <a:lstStyle/>
          <a:p>
            <a:r>
              <a:rPr lang="fr-FR" dirty="0" smtClean="0"/>
              <a:t>Ajouter </a:t>
            </a:r>
            <a:r>
              <a:rPr lang="fr-FR" dirty="0"/>
              <a:t>les classes de la librairie </a:t>
            </a:r>
            <a:r>
              <a:rPr lang="fr-FR" b="1" dirty="0" err="1"/>
              <a:t>Hibernate</a:t>
            </a:r>
            <a:r>
              <a:rPr lang="fr-FR" dirty="0"/>
              <a:t> et </a:t>
            </a:r>
            <a:r>
              <a:rPr lang="fr-FR" b="1" dirty="0" smtClean="0"/>
              <a:t>Driver </a:t>
            </a:r>
            <a:r>
              <a:rPr lang="fr-FR" b="1" dirty="0" err="1" smtClean="0"/>
              <a:t>Mysql</a:t>
            </a:r>
            <a:r>
              <a:rPr lang="fr-FR" b="1" dirty="0" smtClean="0"/>
              <a:t>.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r="74537" b="49241"/>
          <a:stretch/>
        </p:blipFill>
        <p:spPr bwMode="auto">
          <a:xfrm>
            <a:off x="6456393" y="1418004"/>
            <a:ext cx="4934607" cy="4793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00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</a:t>
            </a:r>
            <a:r>
              <a:rPr lang="fr-FR" dirty="0"/>
              <a:t>4</a:t>
            </a:r>
            <a:r>
              <a:rPr lang="fr-FR" dirty="0" smtClean="0"/>
              <a:t> : Ajout d’</a:t>
            </a:r>
            <a:r>
              <a:rPr lang="fr-FR" dirty="0" err="1" smtClean="0"/>
              <a:t>entite</a:t>
            </a:r>
            <a:r>
              <a:rPr lang="fr-FR" dirty="0" smtClean="0"/>
              <a:t> </a:t>
            </a:r>
            <a:r>
              <a:rPr lang="fr-FR" dirty="0" err="1" smtClean="0"/>
              <a:t>employe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6084"/>
            <a:ext cx="5597342" cy="4803947"/>
          </a:xfrm>
        </p:spPr>
        <p:txBody>
          <a:bodyPr/>
          <a:lstStyle/>
          <a:p>
            <a:r>
              <a:rPr lang="fr-FR" dirty="0"/>
              <a:t>Créer la classe </a:t>
            </a:r>
            <a:r>
              <a:rPr lang="fr-FR" b="1" dirty="0" err="1" smtClean="0"/>
              <a:t>Employe</a:t>
            </a:r>
            <a:r>
              <a:rPr lang="fr-FR" b="1" dirty="0" smtClean="0"/>
              <a:t>, </a:t>
            </a:r>
            <a:r>
              <a:rPr lang="fr-FR" dirty="0"/>
              <a:t>Cette classe sera créée dans le package </a:t>
            </a:r>
            <a:r>
              <a:rPr lang="fr-FR" b="1" dirty="0" err="1" smtClean="0"/>
              <a:t>com.exemple.hibernate.model</a:t>
            </a:r>
            <a:endParaRPr lang="fr-FR" b="1" dirty="0" smtClean="0"/>
          </a:p>
          <a:p>
            <a:pPr algn="just"/>
            <a:r>
              <a:rPr lang="fr-FR" dirty="0"/>
              <a:t>La classe </a:t>
            </a:r>
            <a:r>
              <a:rPr lang="fr-FR" b="1" dirty="0" err="1"/>
              <a:t>Employe</a:t>
            </a:r>
            <a:r>
              <a:rPr lang="fr-FR" dirty="0"/>
              <a:t> doit contenir les mêmes champs que la table </a:t>
            </a:r>
            <a:r>
              <a:rPr lang="fr-FR" b="1" dirty="0" err="1"/>
              <a:t>Employee</a:t>
            </a:r>
            <a:r>
              <a:rPr lang="fr-FR" dirty="0"/>
              <a:t> créer à l’étape </a:t>
            </a:r>
            <a:r>
              <a:rPr lang="fr-FR" dirty="0" smtClean="0"/>
              <a:t>2.</a:t>
            </a:r>
            <a:r>
              <a:rPr lang="fr-FR" b="1" dirty="0"/>
              <a:t> 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22235" y="1556084"/>
            <a:ext cx="5075348" cy="480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44000"/>
            <a:ext cx="10058400" cy="63831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Etape 5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147945" y="866272"/>
            <a:ext cx="5180800" cy="50922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package </a:t>
            </a:r>
            <a:r>
              <a:rPr lang="fr-FR" sz="1800" dirty="0" err="1"/>
              <a:t>com.exemple.hibernate.model</a:t>
            </a:r>
            <a:r>
              <a:rPr lang="fr-FR" sz="1800" dirty="0"/>
              <a:t>;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import </a:t>
            </a:r>
            <a:r>
              <a:rPr lang="fr-FR" sz="1800" dirty="0" err="1"/>
              <a:t>java.io.Serializable</a:t>
            </a:r>
            <a:r>
              <a:rPr lang="fr-FR" sz="1800" dirty="0"/>
              <a:t>;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public class </a:t>
            </a:r>
            <a:r>
              <a:rPr lang="fr-FR" sz="1800" dirty="0" err="1"/>
              <a:t>Employe</a:t>
            </a:r>
            <a:r>
              <a:rPr lang="fr-FR" sz="1800" dirty="0"/>
              <a:t> </a:t>
            </a:r>
            <a:r>
              <a:rPr lang="fr-FR" sz="1800" dirty="0" err="1">
                <a:solidFill>
                  <a:srgbClr val="FF0000"/>
                </a:solidFill>
              </a:rPr>
              <a:t>implements</a:t>
            </a:r>
            <a:r>
              <a:rPr lang="fr-FR" sz="1800" dirty="0">
                <a:solidFill>
                  <a:srgbClr val="FF0000"/>
                </a:solidFill>
              </a:rPr>
              <a:t> </a:t>
            </a:r>
            <a:r>
              <a:rPr lang="fr-FR" sz="1800" dirty="0" err="1">
                <a:solidFill>
                  <a:srgbClr val="FF0000"/>
                </a:solidFill>
              </a:rPr>
              <a:t>Serializable</a:t>
            </a:r>
            <a:r>
              <a:rPr lang="fr-FR" sz="1800" dirty="0"/>
              <a:t>{</a:t>
            </a: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err="1"/>
              <a:t>private</a:t>
            </a:r>
            <a:r>
              <a:rPr lang="fr-FR" sz="1800" dirty="0"/>
              <a:t> </a:t>
            </a:r>
            <a:r>
              <a:rPr lang="fr-FR" sz="1800" dirty="0" err="1"/>
              <a:t>int</a:t>
            </a:r>
            <a:r>
              <a:rPr lang="fr-FR" sz="1800" dirty="0"/>
              <a:t> id;</a:t>
            </a: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err="1"/>
              <a:t>private</a:t>
            </a:r>
            <a:r>
              <a:rPr lang="fr-FR" sz="1800" dirty="0"/>
              <a:t> String nom;</a:t>
            </a: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err="1"/>
              <a:t>private</a:t>
            </a:r>
            <a:r>
              <a:rPr lang="fr-FR" sz="1800" dirty="0"/>
              <a:t> String adresse;</a:t>
            </a: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err="1"/>
              <a:t>private</a:t>
            </a:r>
            <a:r>
              <a:rPr lang="fr-FR" sz="1800" dirty="0"/>
              <a:t> String tel;</a:t>
            </a:r>
          </a:p>
          <a:p>
            <a:pPr marL="0" indent="0">
              <a:buNone/>
            </a:pPr>
            <a:r>
              <a:rPr lang="fr-FR" sz="1800" dirty="0"/>
              <a:t>	</a:t>
            </a:r>
          </a:p>
          <a:p>
            <a:pPr marL="0" indent="0">
              <a:buNone/>
            </a:pPr>
            <a:r>
              <a:rPr lang="fr-FR" sz="1800" dirty="0"/>
              <a:t>	public </a:t>
            </a:r>
            <a:r>
              <a:rPr lang="fr-FR" sz="1800" dirty="0" err="1"/>
              <a:t>Employe</a:t>
            </a:r>
            <a:r>
              <a:rPr lang="fr-FR" sz="1800" dirty="0" smtClean="0"/>
              <a:t>(){ </a:t>
            </a:r>
          </a:p>
          <a:p>
            <a:pPr marL="0" indent="0">
              <a:buNone/>
            </a:pPr>
            <a:r>
              <a:rPr lang="fr-FR" sz="1800" dirty="0" smtClean="0"/>
              <a:t>        	}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	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5473124" y="882176"/>
            <a:ext cx="6349908" cy="50764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public </a:t>
            </a:r>
            <a:r>
              <a:rPr lang="fr-FR" sz="1800" dirty="0" err="1"/>
              <a:t>int</a:t>
            </a:r>
            <a:r>
              <a:rPr lang="fr-FR" sz="1800" dirty="0"/>
              <a:t> </a:t>
            </a:r>
            <a:r>
              <a:rPr lang="fr-FR" sz="1800" dirty="0" err="1"/>
              <a:t>getId</a:t>
            </a:r>
            <a:r>
              <a:rPr lang="fr-FR" sz="1800" dirty="0"/>
              <a:t>() { return id;}</a:t>
            </a:r>
          </a:p>
          <a:p>
            <a:pPr marL="0" indent="0">
              <a:buNone/>
            </a:pPr>
            <a:r>
              <a:rPr lang="fr-FR" sz="1800" dirty="0" smtClean="0"/>
              <a:t>public </a:t>
            </a:r>
            <a:r>
              <a:rPr lang="fr-FR" sz="1800" dirty="0" err="1"/>
              <a:t>void</a:t>
            </a:r>
            <a:r>
              <a:rPr lang="fr-FR" sz="1800" dirty="0"/>
              <a:t> </a:t>
            </a:r>
            <a:r>
              <a:rPr lang="fr-FR" sz="1800" dirty="0" err="1"/>
              <a:t>setId</a:t>
            </a:r>
            <a:r>
              <a:rPr lang="fr-FR" sz="1800" dirty="0"/>
              <a:t>(</a:t>
            </a:r>
            <a:r>
              <a:rPr lang="fr-FR" sz="1800" dirty="0" err="1"/>
              <a:t>int</a:t>
            </a:r>
            <a:r>
              <a:rPr lang="fr-FR" sz="1800" dirty="0"/>
              <a:t> id) { this.id = id; }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public </a:t>
            </a:r>
            <a:r>
              <a:rPr lang="fr-FR" sz="1800" dirty="0"/>
              <a:t>String </a:t>
            </a:r>
            <a:r>
              <a:rPr lang="fr-FR" sz="1800" dirty="0" err="1"/>
              <a:t>getNom</a:t>
            </a:r>
            <a:r>
              <a:rPr lang="fr-FR" sz="1800" dirty="0"/>
              <a:t>() </a:t>
            </a:r>
            <a:r>
              <a:rPr lang="fr-FR" sz="1800" dirty="0" smtClean="0"/>
              <a:t>{ return </a:t>
            </a:r>
            <a:r>
              <a:rPr lang="fr-FR" sz="1800" dirty="0"/>
              <a:t>nom</a:t>
            </a:r>
            <a:r>
              <a:rPr lang="fr-FR" sz="1800" dirty="0" smtClean="0"/>
              <a:t>; }</a:t>
            </a: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public </a:t>
            </a:r>
            <a:r>
              <a:rPr lang="fr-FR" sz="1800" dirty="0" err="1"/>
              <a:t>void</a:t>
            </a:r>
            <a:r>
              <a:rPr lang="fr-FR" sz="1800" dirty="0"/>
              <a:t> </a:t>
            </a:r>
            <a:r>
              <a:rPr lang="fr-FR" sz="1800" dirty="0" err="1"/>
              <a:t>setNom</a:t>
            </a:r>
            <a:r>
              <a:rPr lang="fr-FR" sz="1800" dirty="0"/>
              <a:t>(String nom) </a:t>
            </a:r>
            <a:r>
              <a:rPr lang="fr-FR" sz="1800" dirty="0" smtClean="0"/>
              <a:t>{ </a:t>
            </a:r>
            <a:r>
              <a:rPr lang="fr-FR" sz="1800" dirty="0" err="1" smtClean="0"/>
              <a:t>this.nom</a:t>
            </a:r>
            <a:r>
              <a:rPr lang="fr-FR" sz="1800" dirty="0" smtClean="0"/>
              <a:t> </a:t>
            </a:r>
            <a:r>
              <a:rPr lang="fr-FR" sz="1800" dirty="0"/>
              <a:t>= nom</a:t>
            </a:r>
            <a:r>
              <a:rPr lang="fr-FR" sz="1800" dirty="0" smtClean="0"/>
              <a:t>;}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public </a:t>
            </a:r>
            <a:r>
              <a:rPr lang="fr-FR" sz="1800" dirty="0"/>
              <a:t>String </a:t>
            </a:r>
            <a:r>
              <a:rPr lang="fr-FR" sz="1800" dirty="0" err="1"/>
              <a:t>getAdresse</a:t>
            </a:r>
            <a:r>
              <a:rPr lang="fr-FR" sz="1800" dirty="0"/>
              <a:t>() </a:t>
            </a:r>
            <a:r>
              <a:rPr lang="fr-FR" sz="1800" dirty="0" smtClean="0"/>
              <a:t>{ return </a:t>
            </a:r>
            <a:r>
              <a:rPr lang="fr-FR" sz="1800" dirty="0"/>
              <a:t>adresse</a:t>
            </a:r>
            <a:r>
              <a:rPr lang="fr-FR" sz="1800" dirty="0" smtClean="0"/>
              <a:t>; }</a:t>
            </a: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public </a:t>
            </a:r>
            <a:r>
              <a:rPr lang="fr-FR" sz="1800" dirty="0" err="1"/>
              <a:t>void</a:t>
            </a:r>
            <a:r>
              <a:rPr lang="fr-FR" sz="1800" dirty="0"/>
              <a:t> </a:t>
            </a:r>
            <a:r>
              <a:rPr lang="fr-FR" sz="1800" dirty="0" err="1"/>
              <a:t>setAdresse</a:t>
            </a:r>
            <a:r>
              <a:rPr lang="fr-FR" sz="1800" dirty="0"/>
              <a:t>(String adresse) </a:t>
            </a:r>
            <a:r>
              <a:rPr lang="fr-FR" sz="1800" dirty="0" smtClean="0"/>
              <a:t>{ </a:t>
            </a:r>
            <a:r>
              <a:rPr lang="fr-FR" sz="1800" dirty="0" err="1" smtClean="0"/>
              <a:t>this.adresse</a:t>
            </a:r>
            <a:r>
              <a:rPr lang="fr-FR" sz="1800" dirty="0" smtClean="0"/>
              <a:t> </a:t>
            </a:r>
            <a:r>
              <a:rPr lang="fr-FR" sz="1800" dirty="0"/>
              <a:t>= adresse</a:t>
            </a:r>
            <a:r>
              <a:rPr lang="fr-FR" sz="1800" dirty="0" smtClean="0"/>
              <a:t>; }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public </a:t>
            </a:r>
            <a:r>
              <a:rPr lang="fr-FR" sz="1800" dirty="0"/>
              <a:t>String </a:t>
            </a:r>
            <a:r>
              <a:rPr lang="fr-FR" sz="1800" dirty="0" err="1"/>
              <a:t>getTel</a:t>
            </a:r>
            <a:r>
              <a:rPr lang="fr-FR" sz="1800" dirty="0"/>
              <a:t>() </a:t>
            </a:r>
            <a:r>
              <a:rPr lang="fr-FR" sz="1800" dirty="0" smtClean="0"/>
              <a:t>{ return </a:t>
            </a:r>
            <a:r>
              <a:rPr lang="fr-FR" sz="1800" dirty="0"/>
              <a:t>tel</a:t>
            </a:r>
            <a:r>
              <a:rPr lang="fr-FR" sz="1800" dirty="0" smtClean="0"/>
              <a:t>; }</a:t>
            </a: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public </a:t>
            </a:r>
            <a:r>
              <a:rPr lang="fr-FR" sz="1800" dirty="0" err="1"/>
              <a:t>void</a:t>
            </a:r>
            <a:r>
              <a:rPr lang="fr-FR" sz="1800" dirty="0"/>
              <a:t> </a:t>
            </a:r>
            <a:r>
              <a:rPr lang="fr-FR" sz="1800" dirty="0" err="1"/>
              <a:t>setTel</a:t>
            </a:r>
            <a:r>
              <a:rPr lang="fr-FR" sz="1800" dirty="0"/>
              <a:t>(String tel) </a:t>
            </a:r>
            <a:r>
              <a:rPr lang="fr-FR" sz="1800" dirty="0" smtClean="0"/>
              <a:t>{ this.tel </a:t>
            </a:r>
            <a:r>
              <a:rPr lang="fr-FR" sz="1800" dirty="0"/>
              <a:t>= tel</a:t>
            </a:r>
            <a:r>
              <a:rPr lang="fr-FR" sz="1800" dirty="0" smtClean="0"/>
              <a:t>; }</a:t>
            </a:r>
            <a:r>
              <a:rPr lang="fr-FR" sz="1800" dirty="0"/>
              <a:t>	</a:t>
            </a:r>
          </a:p>
          <a:p>
            <a:pPr marL="0" indent="0">
              <a:buNone/>
            </a:pPr>
            <a:r>
              <a:rPr lang="fr-FR" sz="1800" dirty="0"/>
              <a:t>}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4954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1053" y="244000"/>
            <a:ext cx="10727195" cy="57414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Etape </a:t>
            </a:r>
            <a:r>
              <a:rPr lang="fr-FR" dirty="0" smtClean="0"/>
              <a:t>6 : Ajouter les annotations a l’</a:t>
            </a:r>
            <a:r>
              <a:rPr lang="fr-FR" dirty="0" err="1" smtClean="0"/>
              <a:t>entite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01053" y="1167865"/>
            <a:ext cx="6224336" cy="4695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Ajouter les annotations </a:t>
            </a:r>
            <a:r>
              <a:rPr lang="fr-FR" dirty="0" smtClean="0"/>
              <a:t>d’</a:t>
            </a:r>
            <a:r>
              <a:rPr lang="fr-FR" dirty="0" err="1"/>
              <a:t>H</a:t>
            </a:r>
            <a:r>
              <a:rPr lang="fr-FR" dirty="0" err="1" smtClean="0"/>
              <a:t>ibernate</a:t>
            </a:r>
            <a:r>
              <a:rPr lang="fr-FR" dirty="0" smtClean="0"/>
              <a:t> </a:t>
            </a:r>
            <a:r>
              <a:rPr lang="fr-FR" dirty="0" smtClean="0"/>
              <a:t>à la classe </a:t>
            </a:r>
            <a:r>
              <a:rPr lang="fr-FR" dirty="0" err="1" smtClean="0"/>
              <a:t>Employe</a:t>
            </a:r>
            <a:r>
              <a:rPr lang="fr-FR" dirty="0"/>
              <a:t> 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b="1" dirty="0" smtClean="0"/>
              <a:t>@</a:t>
            </a:r>
            <a:r>
              <a:rPr lang="fr-FR" b="1" dirty="0" err="1" smtClean="0"/>
              <a:t>Entity</a:t>
            </a:r>
            <a:r>
              <a:rPr lang="fr-FR" b="1" dirty="0"/>
              <a:t> : </a:t>
            </a:r>
            <a:r>
              <a:rPr lang="fr-FR" dirty="0"/>
              <a:t>déclare la classe comme </a:t>
            </a:r>
            <a:r>
              <a:rPr lang="fr-FR" dirty="0" smtClean="0"/>
              <a:t>une </a:t>
            </a:r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 smtClean="0"/>
              <a:t>bean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b="1" dirty="0"/>
              <a:t>@Table :</a:t>
            </a:r>
            <a:r>
              <a:rPr lang="fr-FR" altLang="fr-FR" b="1" dirty="0"/>
              <a:t> </a:t>
            </a:r>
            <a:r>
              <a:rPr lang="fr-FR" altLang="fr-FR" dirty="0"/>
              <a:t>est positionnée au niveau de la classe ; cela vous permet de définir le nom de la table.</a:t>
            </a:r>
          </a:p>
          <a:p>
            <a:pPr marL="0" indent="0">
              <a:buNone/>
            </a:pPr>
            <a:r>
              <a:rPr lang="fr-FR" b="1" dirty="0" smtClean="0"/>
              <a:t>@</a:t>
            </a:r>
            <a:r>
              <a:rPr lang="fr-FR" b="1" dirty="0" smtClean="0"/>
              <a:t>Id : </a:t>
            </a:r>
            <a:r>
              <a:rPr lang="fr-FR" altLang="fr-FR" dirty="0" smtClean="0">
                <a:solidFill>
                  <a:schemeClr val="tx1"/>
                </a:solidFill>
              </a:rPr>
              <a:t>déclare </a:t>
            </a:r>
            <a:r>
              <a:rPr lang="fr-FR" altLang="fr-FR" dirty="0">
                <a:solidFill>
                  <a:schemeClr val="tx1"/>
                </a:solidFill>
              </a:rPr>
              <a:t>la propriété </a:t>
            </a:r>
            <a:r>
              <a:rPr lang="fr-FR" altLang="fr-FR" dirty="0" smtClean="0">
                <a:solidFill>
                  <a:schemeClr val="tx1"/>
                </a:solidFill>
              </a:rPr>
              <a:t>identifiant </a:t>
            </a:r>
            <a:r>
              <a:rPr lang="fr-FR" altLang="fr-FR" dirty="0">
                <a:solidFill>
                  <a:schemeClr val="tx1"/>
                </a:solidFill>
              </a:rPr>
              <a:t>de cet </a:t>
            </a:r>
            <a:r>
              <a:rPr lang="fr-FR" altLang="fr-FR" dirty="0" err="1">
                <a:solidFill>
                  <a:schemeClr val="tx1"/>
                </a:solidFill>
              </a:rPr>
              <a:t>entity</a:t>
            </a:r>
            <a:r>
              <a:rPr lang="fr-FR" altLang="fr-FR" dirty="0">
                <a:solidFill>
                  <a:schemeClr val="tx1"/>
                </a:solidFill>
              </a:rPr>
              <a:t> </a:t>
            </a:r>
            <a:r>
              <a:rPr lang="fr-FR" altLang="fr-FR" dirty="0" err="1" smtClean="0">
                <a:solidFill>
                  <a:schemeClr val="tx1"/>
                </a:solidFill>
              </a:rPr>
              <a:t>bean</a:t>
            </a:r>
            <a:r>
              <a:rPr lang="fr-FR" altLang="fr-FR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fr-FR" altLang="fr-FR" b="1" dirty="0" smtClean="0"/>
              <a:t>@</a:t>
            </a:r>
            <a:r>
              <a:rPr lang="fr-FR" altLang="fr-FR" b="1" dirty="0" err="1" smtClean="0"/>
              <a:t>GeneratedValue</a:t>
            </a:r>
            <a:r>
              <a:rPr lang="fr-FR" altLang="fr-FR" b="1" dirty="0" smtClean="0"/>
              <a:t> : </a:t>
            </a:r>
            <a:r>
              <a:rPr lang="fr-FR" altLang="fr-FR" dirty="0" smtClean="0"/>
              <a:t>Pour </a:t>
            </a:r>
            <a:r>
              <a:rPr lang="fr-FR" altLang="fr-FR" dirty="0" err="1" smtClean="0"/>
              <a:t>specifier</a:t>
            </a:r>
            <a:r>
              <a:rPr lang="fr-FR" altLang="fr-FR" dirty="0" smtClean="0"/>
              <a:t> que ce champ se génère automatiquement dans la base de </a:t>
            </a:r>
            <a:r>
              <a:rPr lang="fr-FR" altLang="fr-FR" dirty="0" err="1" smtClean="0"/>
              <a:t>donnees</a:t>
            </a:r>
            <a:r>
              <a:rPr lang="fr-FR" altLang="fr-FR" dirty="0" smtClean="0"/>
              <a:t>. </a:t>
            </a:r>
            <a:endParaRPr lang="fr-FR" alt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altLang="fr-FR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@</a:t>
            </a:r>
            <a:r>
              <a:rPr lang="fr-FR" altLang="fr-FR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Column</a:t>
            </a:r>
            <a:r>
              <a:rPr lang="fr-FR" altLang="fr-FR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: </a:t>
            </a:r>
            <a:r>
              <a:rPr lang="fr-FR" altLang="fr-FR" dirty="0" smtClean="0">
                <a:solidFill>
                  <a:schemeClr val="tx1"/>
                </a:solidFill>
                <a:latin typeface="Arial" panose="020B0604020202020204" pitchFamily="34" charset="0"/>
              </a:rPr>
              <a:t>Pour associer un attribut à une colonne de la table.</a:t>
            </a:r>
            <a:endParaRPr lang="fr-FR" altLang="fr-FR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0373" y="1167865"/>
            <a:ext cx="5036616" cy="469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ORM 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Formation JAVA/JEE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00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9980" y="220535"/>
            <a:ext cx="11453051" cy="6617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Etape 7 : Ajouter le fichier de 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9981" y="1092667"/>
            <a:ext cx="10441770" cy="666694"/>
          </a:xfrm>
        </p:spPr>
        <p:txBody>
          <a:bodyPr>
            <a:normAutofit/>
          </a:bodyPr>
          <a:lstStyle/>
          <a:p>
            <a:r>
              <a:rPr lang="fr-FR" dirty="0" smtClean="0"/>
              <a:t>Ajouter le fichier de configuration </a:t>
            </a:r>
            <a:r>
              <a:rPr lang="fr-FR" b="1" dirty="0" smtClean="0"/>
              <a:t>hibernate.cfg.xml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150124" y="1552617"/>
            <a:ext cx="12041875" cy="48882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 smtClean="0"/>
              <a:t>&lt;</a:t>
            </a:r>
            <a:r>
              <a:rPr lang="fr-FR" sz="1800" b="1" dirty="0" err="1" smtClean="0"/>
              <a:t>hibernate</a:t>
            </a:r>
            <a:r>
              <a:rPr lang="fr-FR" sz="1800" b="1" dirty="0" smtClean="0"/>
              <a:t>-configuration&gt;</a:t>
            </a:r>
          </a:p>
          <a:p>
            <a:pPr marL="0" indent="0">
              <a:buNone/>
            </a:pPr>
            <a:r>
              <a:rPr lang="fr-FR" sz="1800" b="1" dirty="0" smtClean="0"/>
              <a:t> &lt;session-</a:t>
            </a:r>
            <a:r>
              <a:rPr lang="fr-FR" sz="1800" b="1" dirty="0" err="1" smtClean="0"/>
              <a:t>factory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name</a:t>
            </a:r>
            <a:r>
              <a:rPr lang="fr-FR" sz="1800" b="1" dirty="0" smtClean="0"/>
              <a:t>=</a:t>
            </a:r>
            <a:r>
              <a:rPr lang="fr-FR" sz="1800" b="1" i="1" dirty="0" smtClean="0"/>
              <a:t>""&gt;</a:t>
            </a:r>
          </a:p>
          <a:p>
            <a:pPr marL="0" indent="0">
              <a:buNone/>
            </a:pPr>
            <a:r>
              <a:rPr lang="en-US" sz="1800" b="1" dirty="0" smtClean="0"/>
              <a:t>  &lt;property name=</a:t>
            </a:r>
            <a:r>
              <a:rPr lang="en-US" sz="1800" b="1" i="1" dirty="0" smtClean="0"/>
              <a:t>"</a:t>
            </a:r>
            <a:r>
              <a:rPr lang="en-US" sz="1800" b="1" i="1" dirty="0" err="1" smtClean="0"/>
              <a:t>hibernate.connection.driver_class</a:t>
            </a:r>
            <a:r>
              <a:rPr lang="en-US" sz="1800" b="1" i="1" dirty="0" smtClean="0"/>
              <a:t>"&gt;</a:t>
            </a:r>
            <a:r>
              <a:rPr lang="en-US" sz="1800" b="1" i="1" dirty="0" err="1" smtClean="0"/>
              <a:t>com.mysql.jdbc.Driver</a:t>
            </a:r>
            <a:r>
              <a:rPr lang="en-US" sz="1800" b="1" i="1" dirty="0" smtClean="0"/>
              <a:t>&lt;/property&gt;</a:t>
            </a:r>
          </a:p>
          <a:p>
            <a:pPr marL="0" indent="0">
              <a:buNone/>
            </a:pPr>
            <a:r>
              <a:rPr lang="en-US" sz="1800" b="1" dirty="0" smtClean="0"/>
              <a:t>  &lt;property name=</a:t>
            </a:r>
            <a:r>
              <a:rPr lang="en-US" sz="1800" b="1" i="1" dirty="0" smtClean="0"/>
              <a:t>"</a:t>
            </a:r>
            <a:r>
              <a:rPr lang="en-US" sz="1800" b="1" i="1" dirty="0" err="1" smtClean="0"/>
              <a:t>hibernate.connection.password</a:t>
            </a:r>
            <a:r>
              <a:rPr lang="en-US" sz="1800" b="1" i="1" dirty="0" smtClean="0"/>
              <a:t>"&gt;123456&lt;/property&gt;</a:t>
            </a:r>
          </a:p>
          <a:p>
            <a:pPr marL="0" indent="0">
              <a:buNone/>
            </a:pPr>
            <a:r>
              <a:rPr lang="fr-FR" sz="1800" b="1" dirty="0" smtClean="0"/>
              <a:t>  &lt;</a:t>
            </a:r>
            <a:r>
              <a:rPr lang="fr-FR" sz="1800" b="1" dirty="0" err="1" smtClean="0"/>
              <a:t>property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name</a:t>
            </a:r>
            <a:r>
              <a:rPr lang="fr-FR" sz="1800" b="1" dirty="0" smtClean="0"/>
              <a:t>=</a:t>
            </a:r>
            <a:r>
              <a:rPr lang="fr-FR" sz="1800" b="1" i="1" dirty="0" smtClean="0"/>
              <a:t>"hibernate.connection.url"&gt;</a:t>
            </a:r>
            <a:r>
              <a:rPr lang="fr-FR" sz="1800" b="1" i="1" dirty="0" err="1" smtClean="0"/>
              <a:t>jdbc:mysql</a:t>
            </a:r>
            <a:r>
              <a:rPr lang="fr-FR" sz="1800" b="1" i="1" dirty="0" smtClean="0"/>
              <a:t>://</a:t>
            </a:r>
            <a:r>
              <a:rPr lang="fr-FR" sz="1800" b="1" i="1" u="sng" dirty="0" smtClean="0"/>
              <a:t>localhost:3306/</a:t>
            </a:r>
            <a:r>
              <a:rPr lang="fr-FR" sz="1800" b="1" i="1" u="sng" dirty="0" err="1" smtClean="0"/>
              <a:t>hibernatedb</a:t>
            </a:r>
            <a:r>
              <a:rPr lang="fr-FR" sz="1800" b="1" i="1" u="sng" dirty="0" smtClean="0"/>
              <a:t>&lt;/</a:t>
            </a:r>
            <a:r>
              <a:rPr lang="fr-FR" sz="1800" b="1" i="1" u="sng" dirty="0" err="1" smtClean="0"/>
              <a:t>property</a:t>
            </a:r>
            <a:r>
              <a:rPr lang="fr-FR" sz="1800" b="1" i="1" u="sng" dirty="0" smtClean="0"/>
              <a:t>&gt;</a:t>
            </a:r>
          </a:p>
          <a:p>
            <a:pPr marL="0" indent="0">
              <a:buNone/>
            </a:pPr>
            <a:r>
              <a:rPr lang="en-US" sz="1800" b="1" dirty="0" smtClean="0"/>
              <a:t>  &lt;property name=</a:t>
            </a:r>
            <a:r>
              <a:rPr lang="en-US" sz="1800" b="1" i="1" dirty="0" smtClean="0"/>
              <a:t>"</a:t>
            </a:r>
            <a:r>
              <a:rPr lang="en-US" sz="1800" b="1" i="1" dirty="0" err="1" smtClean="0"/>
              <a:t>hibernate.connection.username</a:t>
            </a:r>
            <a:r>
              <a:rPr lang="en-US" sz="1800" b="1" i="1" dirty="0" smtClean="0"/>
              <a:t>"&gt;root&lt;/property&gt;</a:t>
            </a:r>
          </a:p>
          <a:p>
            <a:pPr marL="0" indent="0">
              <a:buNone/>
            </a:pPr>
            <a:r>
              <a:rPr lang="fr-FR" sz="1800" b="1" dirty="0" smtClean="0"/>
              <a:t>  &lt;</a:t>
            </a:r>
            <a:r>
              <a:rPr lang="fr-FR" sz="1800" b="1" dirty="0" err="1" smtClean="0"/>
              <a:t>property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name</a:t>
            </a:r>
            <a:r>
              <a:rPr lang="fr-FR" sz="1800" b="1" dirty="0" smtClean="0"/>
              <a:t>=</a:t>
            </a:r>
            <a:r>
              <a:rPr lang="fr-FR" sz="1800" b="1" i="1" dirty="0" smtClean="0"/>
              <a:t>"</a:t>
            </a:r>
            <a:r>
              <a:rPr lang="fr-FR" sz="1800" b="1" i="1" dirty="0" err="1" smtClean="0"/>
              <a:t>hibernate.default_schema</a:t>
            </a:r>
            <a:r>
              <a:rPr lang="fr-FR" sz="1800" b="1" i="1" dirty="0" smtClean="0"/>
              <a:t>"&gt;</a:t>
            </a:r>
            <a:r>
              <a:rPr lang="fr-FR" sz="1800" b="1" i="1" u="sng" dirty="0" err="1" smtClean="0"/>
              <a:t>hibernatedb</a:t>
            </a:r>
            <a:r>
              <a:rPr lang="fr-FR" sz="1800" b="1" i="1" u="sng" dirty="0" smtClean="0"/>
              <a:t>&lt;/</a:t>
            </a:r>
            <a:r>
              <a:rPr lang="fr-FR" sz="1800" b="1" i="1" u="sng" dirty="0" err="1" smtClean="0"/>
              <a:t>property</a:t>
            </a:r>
            <a:r>
              <a:rPr lang="fr-FR" sz="1800" b="1" i="1" u="sng" dirty="0" smtClean="0"/>
              <a:t>&gt;</a:t>
            </a:r>
          </a:p>
          <a:p>
            <a:pPr marL="0" indent="0">
              <a:buNone/>
            </a:pPr>
            <a:r>
              <a:rPr lang="en-US" sz="1800" b="1" dirty="0" smtClean="0"/>
              <a:t>  &lt;property name=</a:t>
            </a:r>
            <a:r>
              <a:rPr lang="en-US" sz="1800" b="1" i="1" dirty="0" smtClean="0"/>
              <a:t>"</a:t>
            </a:r>
            <a:r>
              <a:rPr lang="en-US" sz="1800" b="1" i="1" dirty="0" err="1" smtClean="0"/>
              <a:t>hibernate.id.new_generator_mappings</a:t>
            </a:r>
            <a:r>
              <a:rPr lang="en-US" sz="1800" b="1" i="1" dirty="0" smtClean="0"/>
              <a:t>"&gt;false&lt;/property&gt;</a:t>
            </a:r>
          </a:p>
          <a:p>
            <a:pPr marL="0" indent="0">
              <a:buNone/>
            </a:pPr>
            <a:r>
              <a:rPr lang="fr-FR" sz="1800" b="1" dirty="0" smtClean="0"/>
              <a:t>  &lt;</a:t>
            </a:r>
            <a:r>
              <a:rPr lang="fr-FR" sz="1800" b="1" dirty="0" err="1" smtClean="0"/>
              <a:t>property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name</a:t>
            </a:r>
            <a:r>
              <a:rPr lang="fr-FR" sz="1800" b="1" dirty="0" smtClean="0"/>
              <a:t>=</a:t>
            </a:r>
            <a:r>
              <a:rPr lang="fr-FR" sz="1800" b="1" i="1" dirty="0" smtClean="0"/>
              <a:t>"</a:t>
            </a:r>
            <a:r>
              <a:rPr lang="fr-FR" sz="1800" b="1" i="1" dirty="0" err="1" smtClean="0"/>
              <a:t>hibernate.dialect</a:t>
            </a:r>
            <a:r>
              <a:rPr lang="fr-FR" sz="1800" b="1" i="1" dirty="0" smtClean="0"/>
              <a:t>"&gt;org.hibernate.dialect.MySQL5Dialect&lt;/</a:t>
            </a:r>
            <a:r>
              <a:rPr lang="fr-FR" sz="1800" b="1" i="1" dirty="0" err="1" smtClean="0"/>
              <a:t>property</a:t>
            </a:r>
            <a:r>
              <a:rPr lang="fr-FR" sz="1800" b="1" i="1" dirty="0" smtClean="0"/>
              <a:t>&gt;</a:t>
            </a:r>
          </a:p>
          <a:p>
            <a:pPr marL="0" indent="0">
              <a:buNone/>
            </a:pPr>
            <a:r>
              <a:rPr lang="fr-FR" sz="1800" b="1" dirty="0" smtClean="0"/>
              <a:t>  &lt;</a:t>
            </a:r>
            <a:r>
              <a:rPr lang="fr-FR" sz="1800" b="1" dirty="0" err="1" smtClean="0"/>
              <a:t>property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name</a:t>
            </a:r>
            <a:r>
              <a:rPr lang="fr-FR" sz="1800" b="1" dirty="0" smtClean="0"/>
              <a:t>=</a:t>
            </a:r>
            <a:r>
              <a:rPr lang="fr-FR" sz="1800" b="1" i="1" dirty="0" smtClean="0"/>
              <a:t>"</a:t>
            </a:r>
            <a:r>
              <a:rPr lang="fr-FR" sz="1800" b="1" i="1" dirty="0" err="1" smtClean="0"/>
              <a:t>hibernate.current_session_context_class</a:t>
            </a:r>
            <a:r>
              <a:rPr lang="fr-FR" sz="1800" b="1" i="1" dirty="0" smtClean="0"/>
              <a:t>"&gt;</a:t>
            </a:r>
            <a:r>
              <a:rPr lang="fr-FR" sz="1800" b="1" i="1" dirty="0" err="1" smtClean="0"/>
              <a:t>org.hibernate.context.internal.ThreadLocalSessionContext</a:t>
            </a:r>
            <a:r>
              <a:rPr lang="fr-FR" sz="1800" b="1" i="1" dirty="0" smtClean="0"/>
              <a:t>&lt;/</a:t>
            </a:r>
            <a:r>
              <a:rPr lang="fr-FR" sz="1800" b="1" i="1" dirty="0" err="1" smtClean="0"/>
              <a:t>property</a:t>
            </a:r>
            <a:r>
              <a:rPr lang="fr-FR" sz="1800" b="1" i="1" dirty="0" smtClean="0"/>
              <a:t>&gt;</a:t>
            </a:r>
          </a:p>
          <a:p>
            <a:pPr marL="0" indent="0">
              <a:buNone/>
            </a:pPr>
            <a:r>
              <a:rPr lang="fr-FR" sz="1800" b="1" dirty="0" smtClean="0"/>
              <a:t> &lt;/session-</a:t>
            </a:r>
            <a:r>
              <a:rPr lang="fr-FR" sz="1800" b="1" dirty="0" err="1" smtClean="0"/>
              <a:t>factory</a:t>
            </a:r>
            <a:r>
              <a:rPr lang="fr-FR" sz="1800" b="1" dirty="0" smtClean="0"/>
              <a:t>&gt;</a:t>
            </a:r>
          </a:p>
          <a:p>
            <a:pPr marL="0" indent="0">
              <a:buNone/>
            </a:pPr>
            <a:r>
              <a:rPr lang="fr-FR" sz="1800" b="1" dirty="0" smtClean="0"/>
              <a:t>&lt;/</a:t>
            </a:r>
            <a:r>
              <a:rPr lang="fr-FR" sz="1800" b="1" dirty="0" err="1" smtClean="0"/>
              <a:t>hibernate</a:t>
            </a:r>
            <a:r>
              <a:rPr lang="fr-FR" sz="1800" b="1" dirty="0" smtClean="0"/>
              <a:t>-configuration&gt;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87815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2543" y="195874"/>
            <a:ext cx="10058400" cy="7403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Etape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24646" y="1362008"/>
            <a:ext cx="8067273" cy="424956"/>
          </a:xfrm>
        </p:spPr>
        <p:txBody>
          <a:bodyPr>
            <a:normAutofit/>
          </a:bodyPr>
          <a:lstStyle/>
          <a:p>
            <a:r>
              <a:rPr lang="fr-FR" dirty="0" smtClean="0"/>
              <a:t>Ajouter une nouvelle classe </a:t>
            </a:r>
            <a:r>
              <a:rPr lang="fr-FR" dirty="0" err="1" smtClean="0"/>
              <a:t>HibernateUtil</a:t>
            </a:r>
            <a:r>
              <a:rPr lang="fr-FR" dirty="0" smtClean="0"/>
              <a:t> à votre projet :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646" y="1925053"/>
            <a:ext cx="10100235" cy="43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0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9 : tester l’insertion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Voici un exemple pour tester l’insertion d’une ligne dans la table </a:t>
            </a:r>
            <a:r>
              <a:rPr lang="fr-FR" dirty="0" err="1" smtClean="0"/>
              <a:t>Employe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93368" y="1840753"/>
            <a:ext cx="1188720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Session 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HibernateUtils.</a:t>
            </a:r>
            <a:r>
              <a:rPr lang="fr-FR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(1,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"hibernate </a:t>
            </a:r>
            <a:r>
              <a:rPr lang="en-US" sz="2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"Hibernate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 P"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.beginTransaction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200" b="1" dirty="0">
              <a:latin typeface="Consolas" panose="020B0609020204030204" pitchFamily="49" charset="0"/>
            </a:endParaRPr>
          </a:p>
          <a:p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60487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9 : tester la suppression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Voici un exemple pour tester l’insertion d’une ligne dans la table </a:t>
            </a:r>
            <a:r>
              <a:rPr lang="fr-FR" dirty="0" err="1" smtClean="0"/>
              <a:t>Employe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93368" y="1840753"/>
            <a:ext cx="1188720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Session 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HibernateUtils.</a:t>
            </a:r>
            <a:r>
              <a:rPr lang="fr-FR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(1,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"hibernate </a:t>
            </a:r>
            <a:r>
              <a:rPr lang="en-US" sz="2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"Hibernate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 P"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.beginTransaction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fr-FR" sz="2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200" b="1" dirty="0">
              <a:latin typeface="Consolas" panose="020B0609020204030204" pitchFamily="49" charset="0"/>
            </a:endParaRPr>
          </a:p>
          <a:p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374118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9 : tester la mise a jour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Voici un exemple pour tester l’insertion d’une ligne dans la table </a:t>
            </a:r>
            <a:r>
              <a:rPr lang="fr-FR" dirty="0" err="1" smtClean="0"/>
              <a:t>Employe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93368" y="1840753"/>
            <a:ext cx="1188720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Session 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HibernateUtils.</a:t>
            </a:r>
            <a:r>
              <a:rPr lang="fr-FR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(1,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"hibernate </a:t>
            </a:r>
            <a:r>
              <a:rPr lang="en-US" sz="2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"Hibernate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 P"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.beginTransaction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fr-FR" sz="2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.update</a:t>
            </a:r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200" b="1" dirty="0">
              <a:latin typeface="Consolas" panose="020B0609020204030204" pitchFamily="49" charset="0"/>
            </a:endParaRPr>
          </a:p>
          <a:p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820128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Etape 9 </a:t>
            </a:r>
            <a:r>
              <a:rPr lang="fr-FR" dirty="0" smtClean="0"/>
              <a:t>: Afficher tous les employés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Voici un exemple pour tester l’insertion d’une ligne dans la table </a:t>
            </a:r>
            <a:r>
              <a:rPr lang="fr-FR" dirty="0" err="1" smtClean="0"/>
              <a:t>Employe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93368" y="1840753"/>
            <a:ext cx="11887200" cy="449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Session 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HibernateUtils.</a:t>
            </a:r>
            <a:r>
              <a:rPr lang="fr-FR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.beginTransaction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fr-FR" sz="2200" b="1" dirty="0">
              <a:latin typeface="Consolas" panose="020B0609020204030204" pitchFamily="49" charset="0"/>
            </a:endParaRPr>
          </a:p>
          <a:p>
            <a:pPr lvl="2"/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List&lt;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&gt; list =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s.createQuery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("from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").list();</a:t>
            </a:r>
          </a:p>
          <a:p>
            <a:pPr lvl="2"/>
            <a:endParaRPr lang="fr-FR" sz="2200" b="1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for(</a:t>
            </a:r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 e: </a:t>
            </a:r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System.out.println</a:t>
            </a:r>
            <a:r>
              <a:rPr lang="fr-FR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(e</a:t>
            </a:r>
            <a:r>
              <a:rPr lang="fr-FR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endParaRPr lang="fr-FR" sz="2200" b="1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200" b="1" dirty="0">
              <a:latin typeface="Consolas" panose="020B0609020204030204" pitchFamily="49" charset="0"/>
            </a:endParaRPr>
          </a:p>
          <a:p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282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Définition ORM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ORM : Object Relationnel </a:t>
            </a:r>
            <a:r>
              <a:rPr lang="fr-FR" dirty="0" err="1"/>
              <a:t>M</a:t>
            </a:r>
            <a:r>
              <a:rPr lang="fr-FR" dirty="0" err="1" smtClean="0"/>
              <a:t>apping</a:t>
            </a:r>
            <a:endParaRPr lang="fr-FR" dirty="0" smtClean="0"/>
          </a:p>
          <a:p>
            <a:pPr algn="just"/>
            <a:r>
              <a:rPr lang="fr-FR" dirty="0" smtClean="0"/>
              <a:t>Technique de programmation faisant le lien entre le monde de la base de données et le monde de la programmation objet. </a:t>
            </a:r>
          </a:p>
          <a:p>
            <a:r>
              <a:rPr lang="fr-FR" dirty="0" smtClean="0"/>
              <a:t>Elle permet de transformer une table en un objet facilement manipulable via ses attributs.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3151020"/>
            <a:ext cx="10827492" cy="312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4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Définition ORM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mapping objet-relationnel consiste à associer une ou plusieurs classes avec une table, et chaque attribut de la classe avec un champ de la table.</a:t>
            </a:r>
            <a:endParaRPr lang="fr-FR" dirty="0"/>
          </a:p>
        </p:txBody>
      </p:sp>
      <p:pic>
        <p:nvPicPr>
          <p:cNvPr id="8" name="Espace réservé du contenu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" r="10401" b="17599"/>
          <a:stretch/>
        </p:blipFill>
        <p:spPr>
          <a:xfrm>
            <a:off x="905424" y="1948478"/>
            <a:ext cx="10463161" cy="46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Définition ERM</a:t>
            </a:r>
            <a:endParaRPr lang="fr-FR" dirty="0"/>
          </a:p>
        </p:txBody>
      </p:sp>
      <p:sp>
        <p:nvSpPr>
          <p:cNvPr id="4" name="Espace réservé du contenu 3"/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fr-FR" altLang="fr-FR" dirty="0" smtClean="0"/>
              <a:t>Le but de l'Object </a:t>
            </a:r>
            <a:r>
              <a:rPr lang="fr-FR" altLang="fr-FR" dirty="0" err="1" smtClean="0"/>
              <a:t>Relational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Mapping</a:t>
            </a:r>
            <a:r>
              <a:rPr lang="fr-FR" altLang="fr-FR" dirty="0" smtClean="0"/>
              <a:t> ou O.R.M est de faciliter la manipulation de données stockées dans un Système de Gestion de Base de Données Relationnelles (SGBD) au sein des langages de programmation objet. </a:t>
            </a:r>
          </a:p>
        </p:txBody>
      </p:sp>
      <p:pic>
        <p:nvPicPr>
          <p:cNvPr id="1026" name="Picture 2" descr="http://igm.univ-mlv.fr/~dr/XPOSE2007/acollign_ORM-JPA/img/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" y="2402006"/>
            <a:ext cx="11195981" cy="421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07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fr-FR" dirty="0" smtClean="0"/>
              <a:t>Simplifier l'accès aux base de données.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Chaque ligne d’une table devient une instance d'objet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ORM permet de rendre l'accès aux données complètement indépendant du SGBD utilisé.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14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ORM &amp;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JPA</a:t>
            </a:r>
          </a:p>
          <a:p>
            <a:r>
              <a:rPr lang="fr-FR" dirty="0" err="1" smtClean="0"/>
              <a:t>Hibernate</a:t>
            </a:r>
            <a:endParaRPr lang="fr-FR" dirty="0" smtClean="0"/>
          </a:p>
          <a:p>
            <a:r>
              <a:rPr lang="fr-FR" dirty="0" err="1" smtClean="0"/>
              <a:t>Ibatis</a:t>
            </a:r>
            <a:endParaRPr lang="fr-FR" dirty="0" smtClean="0"/>
          </a:p>
          <a:p>
            <a:r>
              <a:rPr lang="fr-FR" dirty="0"/>
              <a:t>Apache Cayenne</a:t>
            </a:r>
          </a:p>
        </p:txBody>
      </p:sp>
    </p:spTree>
    <p:extLst>
      <p:ext uri="{BB962C8B-B14F-4D97-AF65-F5344CB8AC3E}">
        <p14:creationId xmlns:p14="http://schemas.microsoft.com/office/powerpoint/2010/main" val="110351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ORM et .NET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fr-FR" dirty="0" err="1" smtClean="0"/>
              <a:t>Entity</a:t>
            </a:r>
            <a:r>
              <a:rPr lang="fr-FR" altLang="fr-FR" dirty="0" smtClean="0"/>
              <a:t> Framework </a:t>
            </a:r>
          </a:p>
          <a:p>
            <a:pPr lvl="0"/>
            <a:r>
              <a:rPr lang="fr-FR" altLang="fr-FR" dirty="0" err="1" smtClean="0"/>
              <a:t>NHibernate</a:t>
            </a:r>
            <a:r>
              <a:rPr lang="fr-FR" altLang="fr-FR" dirty="0" smtClean="0"/>
              <a:t> </a:t>
            </a:r>
          </a:p>
          <a:p>
            <a:pPr lvl="0"/>
            <a:r>
              <a:rPr lang="fr-FR" altLang="fr-FR" dirty="0" err="1" smtClean="0"/>
              <a:t>Linq</a:t>
            </a:r>
            <a:r>
              <a:rPr lang="fr-FR" altLang="fr-FR" dirty="0" smtClean="0"/>
              <a:t> To SQL</a:t>
            </a:r>
          </a:p>
          <a:p>
            <a:pPr lvl="0"/>
            <a:r>
              <a:rPr lang="fr-FR" altLang="fr-FR" dirty="0" err="1" smtClean="0"/>
              <a:t>iBATIS</a:t>
            </a:r>
            <a:r>
              <a:rPr lang="fr-FR" alt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43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ORM &amp; PHP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fr-FR" dirty="0" smtClean="0"/>
              <a:t>Doctrine </a:t>
            </a:r>
          </a:p>
          <a:p>
            <a:pPr lvl="0"/>
            <a:r>
              <a:rPr lang="fr-FR" altLang="fr-FR" dirty="0" err="1" smtClean="0"/>
              <a:t>AgileToolKit</a:t>
            </a:r>
            <a:r>
              <a:rPr lang="fr-FR" altLang="fr-FR" dirty="0" smtClean="0"/>
              <a:t> </a:t>
            </a:r>
          </a:p>
          <a:p>
            <a:pPr lvl="0"/>
            <a:r>
              <a:rPr lang="fr-FR" altLang="fr-FR" dirty="0" err="1" smtClean="0"/>
              <a:t>Syrius</a:t>
            </a:r>
            <a:r>
              <a:rPr lang="fr-FR" altLang="fr-FR" dirty="0" smtClean="0"/>
              <a:t> </a:t>
            </a:r>
          </a:p>
          <a:p>
            <a:pPr lvl="0"/>
            <a:r>
              <a:rPr lang="fr-FR" altLang="fr-FR" dirty="0" err="1" smtClean="0"/>
              <a:t>pdoMap</a:t>
            </a:r>
            <a:r>
              <a:rPr lang="fr-FR" altLang="fr-FR" dirty="0" smtClean="0"/>
              <a:t> </a:t>
            </a:r>
          </a:p>
          <a:p>
            <a:pPr lvl="0"/>
            <a:r>
              <a:rPr lang="fr-FR" altLang="fr-FR" dirty="0" smtClean="0"/>
              <a:t>Kernel56 </a:t>
            </a:r>
          </a:p>
        </p:txBody>
      </p:sp>
    </p:spTree>
    <p:extLst>
      <p:ext uri="{BB962C8B-B14F-4D97-AF65-F5344CB8AC3E}">
        <p14:creationId xmlns:p14="http://schemas.microsoft.com/office/powerpoint/2010/main" val="3030439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491</TotalTime>
  <Words>912</Words>
  <Application>Microsoft Office PowerPoint</Application>
  <PresentationFormat>Grand écran</PresentationFormat>
  <Paragraphs>170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Rockwell</vt:lpstr>
      <vt:lpstr>Rockwell Condensed</vt:lpstr>
      <vt:lpstr>Wingdings</vt:lpstr>
      <vt:lpstr>Type de bois</vt:lpstr>
      <vt:lpstr>Introduction à Hibernate</vt:lpstr>
      <vt:lpstr>ORM </vt:lpstr>
      <vt:lpstr>Définition ORM</vt:lpstr>
      <vt:lpstr>Définition ORM</vt:lpstr>
      <vt:lpstr>Définition ERM</vt:lpstr>
      <vt:lpstr>Les avantages</vt:lpstr>
      <vt:lpstr>ORM &amp; JAVA</vt:lpstr>
      <vt:lpstr>ORM et .NET</vt:lpstr>
      <vt:lpstr>ORM &amp; PHP</vt:lpstr>
      <vt:lpstr>Hibernate</vt:lpstr>
      <vt:lpstr>Définition</vt:lpstr>
      <vt:lpstr>Hibernate Architecture</vt:lpstr>
      <vt:lpstr>Les Etapes à suivre</vt:lpstr>
      <vt:lpstr>Etape 1 : création de la base de donnees</vt:lpstr>
      <vt:lpstr>Etape 2 : créer un projet java</vt:lpstr>
      <vt:lpstr>Etape 3 : Ajouter les librairies</vt:lpstr>
      <vt:lpstr>Etape 4 : Ajout d’entite employe</vt:lpstr>
      <vt:lpstr>Etape 5</vt:lpstr>
      <vt:lpstr>Etape 6 : Ajouter les annotations a l’entite</vt:lpstr>
      <vt:lpstr>Etape 7 : Ajouter le fichier de configuration</vt:lpstr>
      <vt:lpstr>Etape 8</vt:lpstr>
      <vt:lpstr>Etape 9 : tester l’insertion</vt:lpstr>
      <vt:lpstr>Etape 9 : tester la suppression</vt:lpstr>
      <vt:lpstr>Etape 9 : tester la mise a jour</vt:lpstr>
      <vt:lpstr>Etape 9 : Afficher tous les employés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Object-Relationnel Mapping</dc:title>
  <dc:creator>Dell</dc:creator>
  <cp:lastModifiedBy>HP</cp:lastModifiedBy>
  <cp:revision>46</cp:revision>
  <dcterms:created xsi:type="dcterms:W3CDTF">2018-04-01T16:21:05Z</dcterms:created>
  <dcterms:modified xsi:type="dcterms:W3CDTF">2019-12-20T21:48:51Z</dcterms:modified>
</cp:coreProperties>
</file>