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12979400" cy="20104100"/>
  <p:notesSz cx="12979400" cy="201041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758"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73455" y="6232271"/>
            <a:ext cx="11032490" cy="4221861"/>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946910" y="11258296"/>
            <a:ext cx="9085580" cy="50260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3/14/2025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3/14/2025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648970" y="4623943"/>
            <a:ext cx="5646039" cy="13268707"/>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684391" y="4623943"/>
            <a:ext cx="5646039" cy="13268707"/>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3/14/2025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3/14/2025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3/14/2025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48970" y="804164"/>
            <a:ext cx="11681460" cy="3216656"/>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648970" y="4623943"/>
            <a:ext cx="11681460" cy="1326870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412996" y="18696814"/>
            <a:ext cx="4153408" cy="100520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48970" y="18696814"/>
            <a:ext cx="2985262" cy="100520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3/14/2025</a:t>
            </a:fld>
            <a:endParaRPr lang="en-US"/>
          </a:p>
        </p:txBody>
      </p:sp>
      <p:sp>
        <p:nvSpPr>
          <p:cNvPr id="6" name="Holder 6"/>
          <p:cNvSpPr>
            <a:spLocks noGrp="1"/>
          </p:cNvSpPr>
          <p:nvPr>
            <p:ph type="sldNum" sz="quarter" idx="7"/>
          </p:nvPr>
        </p:nvSpPr>
        <p:spPr>
          <a:xfrm>
            <a:off x="9345168" y="18696814"/>
            <a:ext cx="2985262" cy="100520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2932183"/>
            <a:ext cx="11226800" cy="1315745"/>
          </a:xfrm>
          <a:prstGeom prst="rect">
            <a:avLst/>
          </a:prstGeom>
        </p:spPr>
        <p:txBody>
          <a:bodyPr vert="horz" wrap="square" lIns="0" tIns="185420" rIns="0" bIns="0" rtlCol="0">
            <a:spAutoFit/>
          </a:bodyPr>
          <a:lstStyle/>
          <a:p>
            <a:pPr algn="ctr">
              <a:lnSpc>
                <a:spcPct val="100000"/>
              </a:lnSpc>
              <a:spcBef>
                <a:spcPts val="1460"/>
              </a:spcBef>
            </a:pPr>
            <a:r>
              <a:rPr lang="vi-VN" sz="2800" b="1" spc="-30" dirty="0">
                <a:latin typeface="+mn-lt"/>
                <a:cs typeface="Calibri Light"/>
              </a:rPr>
              <a:t>Hệ Thống Đếm Số Lượng Người Trong Phòng Học Bằng Camera</a:t>
            </a:r>
            <a:endParaRPr sz="2800" b="1" dirty="0">
              <a:latin typeface="+mn-lt"/>
              <a:cs typeface="Calibri Light"/>
            </a:endParaRPr>
          </a:p>
          <a:p>
            <a:pPr algn="ctr">
              <a:lnSpc>
                <a:spcPct val="100000"/>
              </a:lnSpc>
              <a:spcBef>
                <a:spcPts val="755"/>
              </a:spcBef>
            </a:pPr>
            <a:r>
              <a:rPr lang="vi-VN" sz="1600" b="1" spc="-35" dirty="0">
                <a:latin typeface="Calibri"/>
                <a:cs typeface="Calibri"/>
              </a:rPr>
              <a:t>Lâm Ngọc Tú, Đỗ Trường Anh, Phạm Trọng Toàn, Nguyễn Trung Hiếu</a:t>
            </a:r>
            <a:endParaRPr lang="en-US" sz="1600" b="1" spc="-35" dirty="0">
              <a:latin typeface="Calibri"/>
              <a:cs typeface="Calibri"/>
            </a:endParaRPr>
          </a:p>
          <a:p>
            <a:pPr algn="ctr">
              <a:lnSpc>
                <a:spcPct val="100000"/>
              </a:lnSpc>
              <a:spcBef>
                <a:spcPts val="755"/>
              </a:spcBef>
            </a:pPr>
            <a:r>
              <a:rPr lang="vi-VN" sz="1600" b="1" i="1" spc="-35" dirty="0">
                <a:latin typeface="Calibri"/>
                <a:cs typeface="Calibri"/>
              </a:rPr>
              <a:t>Giáo viên hướng dẫn: Lê Trung Hiếu, Nguyễn Văn Nhân</a:t>
            </a:r>
          </a:p>
        </p:txBody>
      </p:sp>
      <p:sp>
        <p:nvSpPr>
          <p:cNvPr id="3" name="object 3"/>
          <p:cNvSpPr txBox="1"/>
          <p:nvPr/>
        </p:nvSpPr>
        <p:spPr>
          <a:xfrm>
            <a:off x="1568239" y="4412476"/>
            <a:ext cx="9842921" cy="673261"/>
          </a:xfrm>
          <a:prstGeom prst="rect">
            <a:avLst/>
          </a:prstGeom>
        </p:spPr>
        <p:txBody>
          <a:bodyPr vert="horz" wrap="square" lIns="0" tIns="11430" rIns="0" bIns="0" rtlCol="0">
            <a:spAutoFit/>
          </a:bodyPr>
          <a:lstStyle/>
          <a:p>
            <a:pPr marL="46355" algn="ctr">
              <a:lnSpc>
                <a:spcPct val="100000"/>
              </a:lnSpc>
              <a:spcBef>
                <a:spcPts val="90"/>
              </a:spcBef>
            </a:pPr>
            <a:r>
              <a:rPr lang="vi-VN" sz="1450" i="1" spc="-20" dirty="0">
                <a:latin typeface="Calibri"/>
                <a:cs typeface="Calibri"/>
              </a:rPr>
              <a:t>Trường Đại học Đại Nam</a:t>
            </a:r>
            <a:r>
              <a:rPr sz="1450" i="1" spc="-20" dirty="0">
                <a:latin typeface="Calibri"/>
                <a:cs typeface="Calibri"/>
              </a:rPr>
              <a:t>,</a:t>
            </a:r>
            <a:r>
              <a:rPr sz="1450" i="1" spc="-30" dirty="0">
                <a:latin typeface="Calibri"/>
                <a:cs typeface="Calibri"/>
              </a:rPr>
              <a:t> </a:t>
            </a:r>
            <a:r>
              <a:rPr lang="vi-VN" sz="1450" i="1" dirty="0">
                <a:latin typeface="Calibri"/>
                <a:cs typeface="Calibri"/>
              </a:rPr>
              <a:t>Hà Nội</a:t>
            </a:r>
            <a:r>
              <a:rPr sz="1450" i="1" dirty="0">
                <a:latin typeface="Calibri"/>
                <a:cs typeface="Calibri"/>
              </a:rPr>
              <a:t>,</a:t>
            </a:r>
            <a:r>
              <a:rPr sz="1450" i="1" spc="-30" dirty="0">
                <a:latin typeface="Calibri"/>
                <a:cs typeface="Calibri"/>
              </a:rPr>
              <a:t> </a:t>
            </a:r>
            <a:r>
              <a:rPr lang="vi-VN" sz="1450" i="1" spc="-10" dirty="0">
                <a:latin typeface="Calibri"/>
                <a:cs typeface="Calibri"/>
              </a:rPr>
              <a:t>Việt Nam</a:t>
            </a:r>
            <a:endParaRPr sz="1450" dirty="0">
              <a:latin typeface="Calibri"/>
              <a:cs typeface="Calibri"/>
            </a:endParaRPr>
          </a:p>
          <a:p>
            <a:pPr algn="ctr">
              <a:lnSpc>
                <a:spcPct val="100000"/>
              </a:lnSpc>
              <a:spcBef>
                <a:spcPts val="1545"/>
              </a:spcBef>
            </a:pPr>
            <a:r>
              <a:rPr sz="1600" b="1" dirty="0">
                <a:latin typeface="Calibri"/>
                <a:cs typeface="Calibri"/>
              </a:rPr>
              <a:t>Github:</a:t>
            </a:r>
            <a:r>
              <a:rPr sz="1600" b="1" spc="55" dirty="0">
                <a:latin typeface="Calibri"/>
                <a:cs typeface="Calibri"/>
              </a:rPr>
              <a:t> </a:t>
            </a:r>
            <a:r>
              <a:rPr lang="en-GB" sz="1600" spc="55" dirty="0">
                <a:latin typeface="Calibri"/>
                <a:cs typeface="Calibri"/>
              </a:rPr>
              <a:t>https://github.com/lamngoctuu18/He-thong-dem-so-luong-nguoi-trong-lop-hoc-bang-camera.git</a:t>
            </a:r>
            <a:endParaRPr sz="1600" dirty="0">
              <a:latin typeface="Calibri"/>
              <a:cs typeface="Calibri"/>
            </a:endParaRPr>
          </a:p>
        </p:txBody>
      </p:sp>
      <p:sp>
        <p:nvSpPr>
          <p:cNvPr id="4" name="object 4"/>
          <p:cNvSpPr/>
          <p:nvPr/>
        </p:nvSpPr>
        <p:spPr>
          <a:xfrm>
            <a:off x="230113" y="5707433"/>
            <a:ext cx="4088765" cy="3482511"/>
          </a:xfrm>
          <a:custGeom>
            <a:avLst/>
            <a:gdLst/>
            <a:ahLst/>
            <a:cxnLst/>
            <a:rect l="l" t="t" r="r" b="b"/>
            <a:pathLst>
              <a:path w="4088765" h="3397884">
                <a:moveTo>
                  <a:pt x="0" y="3397373"/>
                </a:moveTo>
                <a:lnTo>
                  <a:pt x="4088222" y="3397373"/>
                </a:lnTo>
                <a:lnTo>
                  <a:pt x="4088222" y="0"/>
                </a:lnTo>
                <a:lnTo>
                  <a:pt x="0" y="0"/>
                </a:lnTo>
                <a:lnTo>
                  <a:pt x="0" y="3397373"/>
                </a:lnTo>
                <a:close/>
              </a:path>
            </a:pathLst>
          </a:custGeom>
          <a:ln w="25748">
            <a:solidFill>
              <a:srgbClr val="223E99"/>
            </a:solidFill>
          </a:ln>
        </p:spPr>
        <p:txBody>
          <a:bodyPr wrap="square" lIns="0" tIns="0" rIns="0" bIns="0" rtlCol="0"/>
          <a:lstStyle/>
          <a:p>
            <a:endParaRPr/>
          </a:p>
        </p:txBody>
      </p:sp>
      <p:sp>
        <p:nvSpPr>
          <p:cNvPr id="5" name="object 5"/>
          <p:cNvSpPr txBox="1"/>
          <p:nvPr/>
        </p:nvSpPr>
        <p:spPr>
          <a:xfrm>
            <a:off x="278268" y="5769174"/>
            <a:ext cx="3963716" cy="3336170"/>
          </a:xfrm>
          <a:prstGeom prst="rect">
            <a:avLst/>
          </a:prstGeom>
        </p:spPr>
        <p:txBody>
          <a:bodyPr vert="horz" wrap="square" lIns="0" tIns="12065" rIns="0" bIns="0" rtlCol="0">
            <a:spAutoFit/>
          </a:bodyPr>
          <a:lstStyle/>
          <a:p>
            <a:pPr algn="just"/>
            <a:r>
              <a:rPr lang="vi-VN" sz="1200" dirty="0"/>
              <a:t>Trong bối cảnh công nghệ AI và IoT ngày càng phát triển, việc tự động giám sát và quản lý sĩ số trong các phòng học trở nên cần thiết và cấp bách. Hệ thống đếm số lượng người trong phòng học bằng camera không chỉ giúp tiết kiệm thời gian mà còn nâng cao hiệu quả quản lý và an ninh trong môi trường giáo dục.Hệ thống này sử dụng:</a:t>
            </a:r>
          </a:p>
          <a:p>
            <a:pPr algn="just"/>
            <a:r>
              <a:rPr lang="vi-VN" sz="1200" dirty="0"/>
              <a:t>• </a:t>
            </a:r>
            <a:r>
              <a:rPr lang="vi-VN" sz="1200" b="1" dirty="0"/>
              <a:t>Camera giám sát </a:t>
            </a:r>
            <a:r>
              <a:rPr lang="vi-VN" sz="1200" dirty="0"/>
              <a:t>để ghi nhận dữ liệu video thời gian thực từ lớp học.</a:t>
            </a:r>
          </a:p>
          <a:p>
            <a:pPr algn="just"/>
            <a:r>
              <a:rPr lang="vi-VN" sz="1200" dirty="0"/>
              <a:t>• </a:t>
            </a:r>
            <a:r>
              <a:rPr lang="vi-VN" sz="1200" b="1" dirty="0"/>
              <a:t>Mô hình YOLOv8 </a:t>
            </a:r>
            <a:r>
              <a:rPr lang="vi-VN" sz="1200" dirty="0"/>
              <a:t>để nhận diện và phát hiện người trong từng khung hình.</a:t>
            </a:r>
          </a:p>
          <a:p>
            <a:pPr algn="just"/>
            <a:r>
              <a:rPr lang="vi-VN" sz="1200" dirty="0"/>
              <a:t>• </a:t>
            </a:r>
            <a:r>
              <a:rPr lang="vi-VN" sz="1200" b="1" dirty="0"/>
              <a:t>Thuật toán DeepSORT </a:t>
            </a:r>
            <a:r>
              <a:rPr lang="vi-VN" sz="1200" dirty="0"/>
              <a:t>để theo dõi chuyển động của các đối tượng (người) quacác khung hình liên tiếp.</a:t>
            </a:r>
          </a:p>
          <a:p>
            <a:pPr algn="just"/>
            <a:r>
              <a:rPr lang="vi-VN" sz="1200" dirty="0"/>
              <a:t>• </a:t>
            </a:r>
            <a:r>
              <a:rPr lang="vi-VN" sz="1200" b="1" dirty="0"/>
              <a:t>Mạng LSTM </a:t>
            </a:r>
            <a:r>
              <a:rPr lang="vi-VN" sz="1200" dirty="0"/>
              <a:t>để dự đoán xu hướng và số lượng người dựa trên dữ liệu lịch sử.Việc áp dụng hệ thống này sẽ giúp nhà trường có được số liệu chính xác và kịp thờivề sĩ số lớp học, từ đó hỗ trợ việc quản lý, điều chỉnh và tối ưu hóa quá trình dạy học,cũng như đảm bảo an ninh trong trường học.</a:t>
            </a:r>
          </a:p>
        </p:txBody>
      </p:sp>
      <p:sp>
        <p:nvSpPr>
          <p:cNvPr id="6" name="object 6"/>
          <p:cNvSpPr txBox="1"/>
          <p:nvPr/>
        </p:nvSpPr>
        <p:spPr>
          <a:xfrm>
            <a:off x="230113" y="5253100"/>
            <a:ext cx="4088765" cy="386003"/>
          </a:xfrm>
          <a:prstGeom prst="rect">
            <a:avLst/>
          </a:prstGeom>
          <a:solidFill>
            <a:srgbClr val="223E99"/>
          </a:solidFill>
          <a:ln w="25748">
            <a:solidFill>
              <a:srgbClr val="2E528F"/>
            </a:solidFill>
          </a:ln>
        </p:spPr>
        <p:txBody>
          <a:bodyPr vert="horz" wrap="square" lIns="0" tIns="16510" rIns="0" bIns="0" rtlCol="0">
            <a:spAutoFit/>
          </a:bodyPr>
          <a:lstStyle/>
          <a:p>
            <a:pPr marL="1243965">
              <a:lnSpc>
                <a:spcPct val="100000"/>
              </a:lnSpc>
              <a:spcBef>
                <a:spcPts val="130"/>
              </a:spcBef>
            </a:pPr>
            <a:r>
              <a:rPr lang="vi-VN" sz="2400" b="1" dirty="0">
                <a:solidFill>
                  <a:schemeClr val="bg1"/>
                </a:solidFill>
                <a:latin typeface="Calibri"/>
                <a:cs typeface="Calibri"/>
              </a:rPr>
              <a:t>   Giới thiệu</a:t>
            </a:r>
            <a:endParaRPr sz="2400" b="1" dirty="0">
              <a:solidFill>
                <a:schemeClr val="bg1"/>
              </a:solidFill>
              <a:latin typeface="Calibri"/>
              <a:cs typeface="Calibri"/>
            </a:endParaRPr>
          </a:p>
        </p:txBody>
      </p:sp>
      <p:sp>
        <p:nvSpPr>
          <p:cNvPr id="7" name="object 7"/>
          <p:cNvSpPr txBox="1"/>
          <p:nvPr/>
        </p:nvSpPr>
        <p:spPr>
          <a:xfrm>
            <a:off x="230113" y="9777060"/>
            <a:ext cx="4088765" cy="7957948"/>
          </a:xfrm>
          <a:prstGeom prst="rect">
            <a:avLst/>
          </a:prstGeom>
          <a:ln w="25748">
            <a:solidFill>
              <a:srgbClr val="223E99"/>
            </a:solidFill>
          </a:ln>
        </p:spPr>
        <p:txBody>
          <a:bodyPr vert="horz" wrap="square" lIns="0" tIns="78105" rIns="0" bIns="0" rtlCol="0">
            <a:spAutoFit/>
          </a:bodyPr>
          <a:lstStyle/>
          <a:p>
            <a:pPr marL="78105">
              <a:spcBef>
                <a:spcPts val="615"/>
              </a:spcBef>
            </a:pPr>
            <a:r>
              <a:rPr lang="vi-VN" sz="1300" b="1" dirty="0">
                <a:latin typeface="+mn-lt"/>
                <a:cs typeface="Calibri" panose="020F0502020204030204" pitchFamily="34" charset="0"/>
              </a:rPr>
              <a:t>1. Thu thập và xử lý dữ liệu:</a:t>
            </a:r>
          </a:p>
          <a:p>
            <a:pPr marL="249555" lvl="5" indent="-171450">
              <a:spcBef>
                <a:spcPts val="615"/>
              </a:spcBef>
              <a:buFont typeface="Arial" panose="020B0604020202020204" pitchFamily="34" charset="0"/>
              <a:buChar char="•"/>
            </a:pPr>
            <a:r>
              <a:rPr lang="vi-VN" sz="1300" dirty="0">
                <a:latin typeface="+mn-lt"/>
                <a:cs typeface="Calibri" panose="020F0502020204030204" pitchFamily="34" charset="0"/>
              </a:rPr>
              <a:t>Sử dụng camera gắn trong lớp học để ghi nhận hình ảnh theo thời gian thực.</a:t>
            </a:r>
          </a:p>
          <a:p>
            <a:pPr marL="249555" lvl="5" indent="-171450">
              <a:spcBef>
                <a:spcPts val="615"/>
              </a:spcBef>
              <a:buFont typeface="Arial" panose="020B0604020202020204" pitchFamily="34" charset="0"/>
              <a:buChar char="•"/>
            </a:pPr>
            <a:r>
              <a:rPr lang="vi-VN" sz="1300" dirty="0">
                <a:latin typeface="+mn-lt"/>
                <a:cs typeface="Calibri" panose="020F0502020204030204" pitchFamily="34" charset="0"/>
              </a:rPr>
              <a:t>Áp dụng các kỹ thuật xử lý ảnh như cân bằng ánh sáng, giảm nhiễu, và chuẩn hóa hình ảnh để cải thiện chất lượng dữ liệu đầu vào.</a:t>
            </a:r>
          </a:p>
          <a:p>
            <a:pPr marL="249555" lvl="5" indent="-171450">
              <a:spcBef>
                <a:spcPts val="615"/>
              </a:spcBef>
              <a:buFont typeface="Arial" panose="020B0604020202020204" pitchFamily="34" charset="0"/>
              <a:buChar char="•"/>
            </a:pPr>
            <a:r>
              <a:rPr lang="vi-VN" sz="1300" dirty="0">
                <a:latin typeface="+mn-lt"/>
                <a:cs typeface="Calibri" panose="020F0502020204030204" pitchFamily="34" charset="0"/>
              </a:rPr>
              <a:t>Tích hợp thuật toán phát hiện khuôn mặt để tránh đếm nhầm các vật thể khác.</a:t>
            </a:r>
          </a:p>
          <a:p>
            <a:pPr marL="78105">
              <a:spcBef>
                <a:spcPts val="615"/>
              </a:spcBef>
            </a:pPr>
            <a:r>
              <a:rPr lang="vi-VN" sz="1300" b="1" dirty="0">
                <a:latin typeface="+mn-lt"/>
                <a:cs typeface="Calibri" panose="020F0502020204030204" pitchFamily="34" charset="0"/>
              </a:rPr>
              <a:t>2. Huấn luyện mô hình AI:</a:t>
            </a:r>
          </a:p>
          <a:p>
            <a:pPr marL="249555" indent="-171450">
              <a:spcBef>
                <a:spcPts val="615"/>
              </a:spcBef>
              <a:buFont typeface="Arial" panose="020B0604020202020204" pitchFamily="34" charset="0"/>
              <a:buChar char="•"/>
            </a:pPr>
            <a:r>
              <a:rPr lang="vi-VN" sz="1300" dirty="0">
                <a:latin typeface="+mn-lt"/>
                <a:cs typeface="Calibri" panose="020F0502020204030204" pitchFamily="34" charset="0"/>
              </a:rPr>
              <a:t>Sử dụng mô hình YOLOv8 - một trong những mô hình nhận diện đối tượng tiên tiến nhất hiện nay, để phát hiện và đếm số người trong ảnh.</a:t>
            </a:r>
          </a:p>
          <a:p>
            <a:pPr marL="249555" indent="-171450">
              <a:spcBef>
                <a:spcPts val="615"/>
              </a:spcBef>
              <a:buFont typeface="Arial" panose="020B0604020202020204" pitchFamily="34" charset="0"/>
              <a:buChar char="•"/>
            </a:pPr>
            <a:r>
              <a:rPr lang="vi-VN" sz="1300" dirty="0">
                <a:latin typeface="+mn-lt"/>
                <a:cs typeface="Calibri" panose="020F0502020204030204" pitchFamily="34" charset="0"/>
              </a:rPr>
              <a:t>Huấn luyện mô hình với tập dữ liệu hình ảnh thực tế thu thập từ các lớp học, đảm bảo mô hình hoạt động tốt trong môi trường giáo dục.</a:t>
            </a:r>
          </a:p>
          <a:p>
            <a:pPr marL="249555" indent="-171450">
              <a:spcBef>
                <a:spcPts val="615"/>
              </a:spcBef>
              <a:buFont typeface="Arial" panose="020B0604020202020204" pitchFamily="34" charset="0"/>
              <a:buChar char="•"/>
            </a:pPr>
            <a:r>
              <a:rPr lang="vi-VN" sz="1300" dirty="0">
                <a:latin typeface="+mn-lt"/>
                <a:cs typeface="Calibri" panose="020F0502020204030204" pitchFamily="34" charset="0"/>
              </a:rPr>
              <a:t>Sử dụng kỹ thuật tăng cường dữ liệu (data augmentation) để cải thiện độ chính xác của mô hình.</a:t>
            </a:r>
          </a:p>
          <a:p>
            <a:pPr marL="78105">
              <a:spcBef>
                <a:spcPts val="615"/>
              </a:spcBef>
            </a:pPr>
            <a:r>
              <a:rPr lang="vi-VN" sz="1300" b="1" dirty="0">
                <a:latin typeface="+mn-lt"/>
                <a:cs typeface="Calibri" panose="020F0502020204030204" pitchFamily="34" charset="0"/>
              </a:rPr>
              <a:t>3. Nhận diện và đếm số người:</a:t>
            </a:r>
          </a:p>
          <a:p>
            <a:pPr marL="249555" indent="-171450">
              <a:spcBef>
                <a:spcPts val="615"/>
              </a:spcBef>
              <a:buFont typeface="Arial" panose="020B0604020202020204" pitchFamily="34" charset="0"/>
              <a:buChar char="•"/>
            </a:pPr>
            <a:r>
              <a:rPr lang="vi-VN" sz="1300" dirty="0">
                <a:latin typeface="+mn-lt"/>
                <a:cs typeface="Calibri" panose="020F0502020204030204" pitchFamily="34" charset="0"/>
              </a:rPr>
              <a:t>Hệ thống AI phân tích hình ảnh đầu vào từ camera, xác định vùng chứa người trong ảnh và thực hiện đếm số lượng người có mặt.</a:t>
            </a:r>
          </a:p>
          <a:p>
            <a:pPr marL="249555" indent="-171450">
              <a:spcBef>
                <a:spcPts val="615"/>
              </a:spcBef>
              <a:buFont typeface="Arial" panose="020B0604020202020204" pitchFamily="34" charset="0"/>
              <a:buChar char="•"/>
            </a:pPr>
            <a:r>
              <a:rPr lang="vi-VN" sz="1300" dirty="0">
                <a:latin typeface="+mn-lt"/>
                <a:cs typeface="Calibri" panose="020F0502020204030204" pitchFamily="34" charset="0"/>
              </a:rPr>
              <a:t>Áp dụng thuật toán lọc nhiễu để tránh tình trạng đếm trùng hoặc bỏ sót do góc quay camera hoặc ánh sáng thay đổi.</a:t>
            </a:r>
          </a:p>
          <a:p>
            <a:pPr marL="249555" indent="-171450">
              <a:spcBef>
                <a:spcPts val="615"/>
              </a:spcBef>
              <a:buFont typeface="Arial" panose="020B0604020202020204" pitchFamily="34" charset="0"/>
              <a:buChar char="•"/>
            </a:pPr>
            <a:r>
              <a:rPr lang="vi-VN" sz="1300" dirty="0">
                <a:latin typeface="+mn-lt"/>
                <a:cs typeface="Calibri" panose="020F0502020204030204" pitchFamily="34" charset="0"/>
              </a:rPr>
              <a:t>Kiểm tra tình trạng có mặt của sinh viên theo thời gian thực và so sánh với danh sách lớp để tự động điểm danh.</a:t>
            </a:r>
          </a:p>
          <a:p>
            <a:pPr marL="78105">
              <a:spcBef>
                <a:spcPts val="615"/>
              </a:spcBef>
            </a:pPr>
            <a:r>
              <a:rPr lang="vi-VN" sz="1300" b="1" dirty="0">
                <a:latin typeface="+mn-lt"/>
                <a:cs typeface="Calibri" panose="020F0502020204030204" pitchFamily="34" charset="0"/>
              </a:rPr>
              <a:t>4. Lưu trữ và hiển thị dữ liệu:</a:t>
            </a:r>
          </a:p>
          <a:p>
            <a:pPr marL="249555" indent="-171450">
              <a:spcBef>
                <a:spcPts val="615"/>
              </a:spcBef>
              <a:buFont typeface="Arial" panose="020B0604020202020204" pitchFamily="34" charset="0"/>
              <a:buChar char="•"/>
            </a:pPr>
            <a:r>
              <a:rPr lang="vi-VN" sz="1300" dirty="0">
                <a:latin typeface="+mn-lt"/>
                <a:cs typeface="Calibri" panose="020F0502020204030204" pitchFamily="34" charset="0"/>
              </a:rPr>
              <a:t>Ghi nhận số lượng sinh viên có mặt vào hệ thống theo từng khung giờ.</a:t>
            </a:r>
          </a:p>
          <a:p>
            <a:pPr marL="249555" indent="-171450">
              <a:spcBef>
                <a:spcPts val="615"/>
              </a:spcBef>
              <a:buFont typeface="Arial" panose="020B0604020202020204" pitchFamily="34" charset="0"/>
              <a:buChar char="•"/>
            </a:pPr>
            <a:r>
              <a:rPr lang="vi-VN" sz="1300" dirty="0">
                <a:latin typeface="+mn-lt"/>
                <a:cs typeface="Calibri" panose="020F0502020204030204" pitchFamily="34" charset="0"/>
              </a:rPr>
              <a:t>Hiển thị thông tin trên giao diện trực quan, giúp giảng viên dễ dàng theo dõi biến động sĩ số theo thời gian.</a:t>
            </a:r>
          </a:p>
        </p:txBody>
      </p:sp>
      <p:sp>
        <p:nvSpPr>
          <p:cNvPr id="9" name="object 9"/>
          <p:cNvSpPr txBox="1"/>
          <p:nvPr/>
        </p:nvSpPr>
        <p:spPr>
          <a:xfrm>
            <a:off x="8868593" y="9288320"/>
            <a:ext cx="3879850" cy="382797"/>
          </a:xfrm>
          <a:prstGeom prst="rect">
            <a:avLst/>
          </a:prstGeom>
          <a:solidFill>
            <a:srgbClr val="223E99"/>
          </a:solidFill>
        </p:spPr>
        <p:txBody>
          <a:bodyPr vert="horz" wrap="square" lIns="0" tIns="13335" rIns="0" bIns="0" rtlCol="0">
            <a:spAutoFit/>
          </a:bodyPr>
          <a:lstStyle/>
          <a:p>
            <a:pPr marR="18415" algn="ctr">
              <a:lnSpc>
                <a:spcPct val="100000"/>
              </a:lnSpc>
              <a:spcBef>
                <a:spcPts val="105"/>
              </a:spcBef>
            </a:pPr>
            <a:r>
              <a:rPr lang="en-GB" sz="2400" b="1" spc="-10" dirty="0" err="1">
                <a:solidFill>
                  <a:srgbClr val="FFFFFF"/>
                </a:solidFill>
                <a:latin typeface="Calibri"/>
                <a:cs typeface="Calibri"/>
              </a:rPr>
              <a:t>Kết</a:t>
            </a:r>
            <a:r>
              <a:rPr lang="en-GB" sz="2400" b="1" spc="-10" dirty="0">
                <a:solidFill>
                  <a:srgbClr val="FFFFFF"/>
                </a:solidFill>
                <a:latin typeface="Calibri"/>
                <a:cs typeface="Calibri"/>
              </a:rPr>
              <a:t> </a:t>
            </a:r>
            <a:r>
              <a:rPr lang="en-GB" sz="2400" b="1" spc="-10" dirty="0" err="1">
                <a:solidFill>
                  <a:srgbClr val="FFFFFF"/>
                </a:solidFill>
                <a:latin typeface="Calibri"/>
                <a:cs typeface="Calibri"/>
              </a:rPr>
              <a:t>quả</a:t>
            </a:r>
            <a:endParaRPr sz="2400" dirty="0">
              <a:latin typeface="Calibri"/>
              <a:cs typeface="Calibri"/>
            </a:endParaRPr>
          </a:p>
        </p:txBody>
      </p:sp>
      <p:sp>
        <p:nvSpPr>
          <p:cNvPr id="11" name="object 11"/>
          <p:cNvSpPr/>
          <p:nvPr/>
        </p:nvSpPr>
        <p:spPr>
          <a:xfrm>
            <a:off x="8852132" y="9767936"/>
            <a:ext cx="3905250" cy="7948667"/>
          </a:xfrm>
          <a:custGeom>
            <a:avLst/>
            <a:gdLst/>
            <a:ahLst/>
            <a:cxnLst/>
            <a:rect l="l" t="t" r="r" b="b"/>
            <a:pathLst>
              <a:path w="3905250" h="8496935">
                <a:moveTo>
                  <a:pt x="0" y="8496808"/>
                </a:moveTo>
                <a:lnTo>
                  <a:pt x="3905068" y="8496808"/>
                </a:lnTo>
                <a:lnTo>
                  <a:pt x="3905068" y="0"/>
                </a:lnTo>
                <a:lnTo>
                  <a:pt x="0" y="0"/>
                </a:lnTo>
                <a:lnTo>
                  <a:pt x="0" y="8496808"/>
                </a:lnTo>
                <a:close/>
              </a:path>
            </a:pathLst>
          </a:custGeom>
          <a:ln w="25748">
            <a:solidFill>
              <a:srgbClr val="223E99"/>
            </a:solidFill>
          </a:ln>
        </p:spPr>
        <p:txBody>
          <a:bodyPr wrap="square" lIns="0" tIns="0" rIns="0" bIns="0" rtlCol="0"/>
          <a:lstStyle/>
          <a:p>
            <a:endParaRPr/>
          </a:p>
        </p:txBody>
      </p:sp>
      <p:grpSp>
        <p:nvGrpSpPr>
          <p:cNvPr id="14" name="object 14"/>
          <p:cNvGrpSpPr/>
          <p:nvPr/>
        </p:nvGrpSpPr>
        <p:grpSpPr>
          <a:xfrm>
            <a:off x="4512779" y="5242738"/>
            <a:ext cx="8286750" cy="478155"/>
            <a:chOff x="4512779" y="5242738"/>
            <a:chExt cx="8286750" cy="478155"/>
          </a:xfrm>
        </p:grpSpPr>
        <p:sp>
          <p:nvSpPr>
            <p:cNvPr id="15" name="object 15"/>
            <p:cNvSpPr/>
            <p:nvPr/>
          </p:nvSpPr>
          <p:spPr>
            <a:xfrm>
              <a:off x="4525654" y="5255612"/>
              <a:ext cx="8260715" cy="452120"/>
            </a:xfrm>
            <a:custGeom>
              <a:avLst/>
              <a:gdLst/>
              <a:ahLst/>
              <a:cxnLst/>
              <a:rect l="l" t="t" r="r" b="b"/>
              <a:pathLst>
                <a:path w="8260715" h="452120">
                  <a:moveTo>
                    <a:pt x="8260613" y="0"/>
                  </a:moveTo>
                  <a:lnTo>
                    <a:pt x="0" y="0"/>
                  </a:lnTo>
                  <a:lnTo>
                    <a:pt x="0" y="451821"/>
                  </a:lnTo>
                  <a:lnTo>
                    <a:pt x="8260613" y="451821"/>
                  </a:lnTo>
                  <a:lnTo>
                    <a:pt x="8260613" y="0"/>
                  </a:lnTo>
                  <a:close/>
                </a:path>
              </a:pathLst>
            </a:custGeom>
            <a:solidFill>
              <a:srgbClr val="223E99"/>
            </a:solidFill>
          </p:spPr>
          <p:txBody>
            <a:bodyPr wrap="square" lIns="0" tIns="0" rIns="0" bIns="0" rtlCol="0"/>
            <a:lstStyle/>
            <a:p>
              <a:endParaRPr/>
            </a:p>
          </p:txBody>
        </p:sp>
        <p:sp>
          <p:nvSpPr>
            <p:cNvPr id="16" name="object 16"/>
            <p:cNvSpPr/>
            <p:nvPr/>
          </p:nvSpPr>
          <p:spPr>
            <a:xfrm>
              <a:off x="4525654" y="5255612"/>
              <a:ext cx="8260715" cy="452120"/>
            </a:xfrm>
            <a:custGeom>
              <a:avLst/>
              <a:gdLst/>
              <a:ahLst/>
              <a:cxnLst/>
              <a:rect l="l" t="t" r="r" b="b"/>
              <a:pathLst>
                <a:path w="8260715" h="452120">
                  <a:moveTo>
                    <a:pt x="0" y="451821"/>
                  </a:moveTo>
                  <a:lnTo>
                    <a:pt x="8260613" y="451821"/>
                  </a:lnTo>
                  <a:lnTo>
                    <a:pt x="8260613" y="0"/>
                  </a:lnTo>
                  <a:lnTo>
                    <a:pt x="0" y="0"/>
                  </a:lnTo>
                  <a:lnTo>
                    <a:pt x="0" y="451821"/>
                  </a:lnTo>
                  <a:close/>
                </a:path>
              </a:pathLst>
            </a:custGeom>
            <a:ln w="25748">
              <a:solidFill>
                <a:srgbClr val="223E99"/>
              </a:solidFill>
            </a:ln>
          </p:spPr>
          <p:txBody>
            <a:bodyPr wrap="square" lIns="0" tIns="0" rIns="0" bIns="0" rtlCol="0"/>
            <a:lstStyle/>
            <a:p>
              <a:endParaRPr/>
            </a:p>
          </p:txBody>
        </p:sp>
      </p:grpSp>
      <p:sp>
        <p:nvSpPr>
          <p:cNvPr id="17" name="object 17"/>
          <p:cNvSpPr txBox="1"/>
          <p:nvPr/>
        </p:nvSpPr>
        <p:spPr>
          <a:xfrm>
            <a:off x="4538528" y="5263825"/>
            <a:ext cx="8235315" cy="396240"/>
          </a:xfrm>
          <a:prstGeom prst="rect">
            <a:avLst/>
          </a:prstGeom>
        </p:spPr>
        <p:txBody>
          <a:bodyPr vert="horz" wrap="square" lIns="0" tIns="16510" rIns="0" bIns="0" rtlCol="0">
            <a:spAutoFit/>
          </a:bodyPr>
          <a:lstStyle/>
          <a:p>
            <a:pPr algn="ctr">
              <a:lnSpc>
                <a:spcPct val="100000"/>
              </a:lnSpc>
              <a:spcBef>
                <a:spcPts val="130"/>
              </a:spcBef>
            </a:pPr>
            <a:r>
              <a:rPr lang="vi-VN" sz="2400" b="1" dirty="0">
                <a:solidFill>
                  <a:srgbClr val="FFFFFF"/>
                </a:solidFill>
                <a:latin typeface="Calibri"/>
                <a:cs typeface="Calibri"/>
              </a:rPr>
              <a:t>Sơ đồ kiến trúc hệ thống</a:t>
            </a:r>
            <a:endParaRPr sz="2400" dirty="0">
              <a:latin typeface="Calibri"/>
              <a:cs typeface="Calibri"/>
            </a:endParaRPr>
          </a:p>
        </p:txBody>
      </p:sp>
      <p:grpSp>
        <p:nvGrpSpPr>
          <p:cNvPr id="18" name="object 18"/>
          <p:cNvGrpSpPr/>
          <p:nvPr/>
        </p:nvGrpSpPr>
        <p:grpSpPr>
          <a:xfrm>
            <a:off x="4567246" y="9771713"/>
            <a:ext cx="4088765" cy="7948667"/>
            <a:chOff x="4549284" y="9814718"/>
            <a:chExt cx="4088765" cy="8459277"/>
          </a:xfrm>
        </p:grpSpPr>
        <p:sp>
          <p:nvSpPr>
            <p:cNvPr id="19" name="object 19"/>
            <p:cNvSpPr/>
            <p:nvPr/>
          </p:nvSpPr>
          <p:spPr>
            <a:xfrm>
              <a:off x="4549284" y="9814718"/>
              <a:ext cx="4088765" cy="8459277"/>
            </a:xfrm>
            <a:custGeom>
              <a:avLst/>
              <a:gdLst/>
              <a:ahLst/>
              <a:cxnLst/>
              <a:rect l="l" t="t" r="r" b="b"/>
              <a:pathLst>
                <a:path w="4088765" h="8496935">
                  <a:moveTo>
                    <a:pt x="0" y="8496808"/>
                  </a:moveTo>
                  <a:lnTo>
                    <a:pt x="4088222" y="8496808"/>
                  </a:lnTo>
                  <a:lnTo>
                    <a:pt x="4088222" y="0"/>
                  </a:lnTo>
                  <a:lnTo>
                    <a:pt x="0" y="0"/>
                  </a:lnTo>
                  <a:lnTo>
                    <a:pt x="0" y="8496808"/>
                  </a:lnTo>
                  <a:close/>
                </a:path>
              </a:pathLst>
            </a:custGeom>
            <a:ln w="25748">
              <a:solidFill>
                <a:srgbClr val="223E99"/>
              </a:solidFill>
            </a:ln>
          </p:spPr>
          <p:txBody>
            <a:bodyPr wrap="square" lIns="0" tIns="0" rIns="0" bIns="0" rtlCol="0"/>
            <a:lstStyle/>
            <a:p>
              <a:endParaRPr/>
            </a:p>
          </p:txBody>
        </p:sp>
        <p:sp>
          <p:nvSpPr>
            <p:cNvPr id="20" name="object 20"/>
            <p:cNvSpPr/>
            <p:nvPr/>
          </p:nvSpPr>
          <p:spPr>
            <a:xfrm>
              <a:off x="4685635" y="9922755"/>
              <a:ext cx="3801745" cy="714874"/>
            </a:xfrm>
            <a:custGeom>
              <a:avLst/>
              <a:gdLst/>
              <a:ahLst/>
              <a:cxnLst/>
              <a:rect l="l" t="t" r="r" b="b"/>
              <a:pathLst>
                <a:path w="3801745" h="1099820">
                  <a:moveTo>
                    <a:pt x="3618463" y="0"/>
                  </a:moveTo>
                  <a:lnTo>
                    <a:pt x="183211" y="0"/>
                  </a:lnTo>
                  <a:lnTo>
                    <a:pt x="134515" y="6542"/>
                  </a:lnTo>
                  <a:lnTo>
                    <a:pt x="90751" y="25006"/>
                  </a:lnTo>
                  <a:lnTo>
                    <a:pt x="53670" y="53648"/>
                  </a:lnTo>
                  <a:lnTo>
                    <a:pt x="25019" y="90726"/>
                  </a:lnTo>
                  <a:lnTo>
                    <a:pt x="6546" y="134495"/>
                  </a:lnTo>
                  <a:lnTo>
                    <a:pt x="0" y="183211"/>
                  </a:lnTo>
                  <a:lnTo>
                    <a:pt x="0" y="916173"/>
                  </a:lnTo>
                  <a:lnTo>
                    <a:pt x="6546" y="964894"/>
                  </a:lnTo>
                  <a:lnTo>
                    <a:pt x="25019" y="1008674"/>
                  </a:lnTo>
                  <a:lnTo>
                    <a:pt x="53670" y="1045765"/>
                  </a:lnTo>
                  <a:lnTo>
                    <a:pt x="90751" y="1074421"/>
                  </a:lnTo>
                  <a:lnTo>
                    <a:pt x="134515" y="1092896"/>
                  </a:lnTo>
                  <a:lnTo>
                    <a:pt x="183211" y="1099442"/>
                  </a:lnTo>
                  <a:lnTo>
                    <a:pt x="3618463" y="1099442"/>
                  </a:lnTo>
                  <a:lnTo>
                    <a:pt x="3667184" y="1092896"/>
                  </a:lnTo>
                  <a:lnTo>
                    <a:pt x="3710963" y="1074421"/>
                  </a:lnTo>
                  <a:lnTo>
                    <a:pt x="3748054" y="1045765"/>
                  </a:lnTo>
                  <a:lnTo>
                    <a:pt x="3776711" y="1008674"/>
                  </a:lnTo>
                  <a:lnTo>
                    <a:pt x="3795185" y="964894"/>
                  </a:lnTo>
                  <a:lnTo>
                    <a:pt x="3801732" y="916173"/>
                  </a:lnTo>
                  <a:lnTo>
                    <a:pt x="3801732" y="183211"/>
                  </a:lnTo>
                  <a:lnTo>
                    <a:pt x="3795185" y="134495"/>
                  </a:lnTo>
                  <a:lnTo>
                    <a:pt x="3776711" y="90726"/>
                  </a:lnTo>
                  <a:lnTo>
                    <a:pt x="3748054" y="53648"/>
                  </a:lnTo>
                  <a:lnTo>
                    <a:pt x="3710963" y="25006"/>
                  </a:lnTo>
                  <a:lnTo>
                    <a:pt x="3667184" y="6542"/>
                  </a:lnTo>
                  <a:lnTo>
                    <a:pt x="3618463" y="0"/>
                  </a:lnTo>
                  <a:close/>
                </a:path>
              </a:pathLst>
            </a:custGeom>
            <a:solidFill>
              <a:srgbClr val="4471C4"/>
            </a:solidFill>
          </p:spPr>
          <p:txBody>
            <a:bodyPr wrap="square" lIns="0" tIns="0" rIns="0" bIns="0" rtlCol="0"/>
            <a:lstStyle/>
            <a:p>
              <a:endParaRPr/>
            </a:p>
          </p:txBody>
        </p:sp>
      </p:grpSp>
      <p:sp>
        <p:nvSpPr>
          <p:cNvPr id="22" name="object 22"/>
          <p:cNvSpPr txBox="1"/>
          <p:nvPr/>
        </p:nvSpPr>
        <p:spPr>
          <a:xfrm>
            <a:off x="213771" y="9282775"/>
            <a:ext cx="4075767" cy="382156"/>
          </a:xfrm>
          <a:prstGeom prst="rect">
            <a:avLst/>
          </a:prstGeom>
          <a:solidFill>
            <a:srgbClr val="223E99"/>
          </a:solidFill>
          <a:ln w="25748">
            <a:solidFill>
              <a:srgbClr val="2E528F"/>
            </a:solidFill>
          </a:ln>
        </p:spPr>
        <p:txBody>
          <a:bodyPr vert="horz" wrap="square" lIns="0" tIns="12700" rIns="0" bIns="0" rtlCol="0">
            <a:spAutoFit/>
          </a:bodyPr>
          <a:lstStyle/>
          <a:p>
            <a:pPr marL="836294">
              <a:lnSpc>
                <a:spcPct val="100000"/>
              </a:lnSpc>
              <a:spcBef>
                <a:spcPts val="100"/>
              </a:spcBef>
            </a:pPr>
            <a:r>
              <a:rPr lang="vi-VN" sz="2400" b="1" dirty="0">
                <a:solidFill>
                  <a:schemeClr val="bg1"/>
                </a:solidFill>
                <a:latin typeface="Calibri"/>
                <a:cs typeface="Calibri"/>
              </a:rPr>
              <a:t>Phương pháp đề xuất</a:t>
            </a:r>
            <a:endParaRPr sz="2400" b="1" dirty="0">
              <a:solidFill>
                <a:schemeClr val="bg1"/>
              </a:solidFill>
              <a:latin typeface="Calibri"/>
              <a:cs typeface="Calibri"/>
            </a:endParaRPr>
          </a:p>
        </p:txBody>
      </p:sp>
      <p:sp>
        <p:nvSpPr>
          <p:cNvPr id="23" name="object 23"/>
          <p:cNvSpPr txBox="1"/>
          <p:nvPr/>
        </p:nvSpPr>
        <p:spPr>
          <a:xfrm>
            <a:off x="4768088" y="9965882"/>
            <a:ext cx="3698240" cy="444994"/>
          </a:xfrm>
          <a:prstGeom prst="rect">
            <a:avLst/>
          </a:prstGeom>
        </p:spPr>
        <p:txBody>
          <a:bodyPr vert="horz" wrap="square" lIns="0" tIns="13970" rIns="0" bIns="0" rtlCol="0">
            <a:spAutoFit/>
          </a:bodyPr>
          <a:lstStyle/>
          <a:p>
            <a:pPr algn="ctr">
              <a:lnSpc>
                <a:spcPct val="100000"/>
              </a:lnSpc>
              <a:spcBef>
                <a:spcPts val="125"/>
              </a:spcBef>
            </a:pPr>
            <a:r>
              <a:rPr lang="vi-VN" sz="1400" b="1" dirty="0">
                <a:solidFill>
                  <a:schemeClr val="bg1"/>
                </a:solidFill>
                <a:latin typeface="Arial MT"/>
                <a:cs typeface="Arial MT"/>
              </a:rPr>
              <a:t>Trực quan hóa dữ liệu số lượng người bằng t-SNE</a:t>
            </a:r>
          </a:p>
        </p:txBody>
      </p:sp>
      <p:sp>
        <p:nvSpPr>
          <p:cNvPr id="26" name="object 26"/>
          <p:cNvSpPr/>
          <p:nvPr/>
        </p:nvSpPr>
        <p:spPr>
          <a:xfrm>
            <a:off x="242844" y="18251682"/>
            <a:ext cx="12534900" cy="116619"/>
          </a:xfrm>
          <a:custGeom>
            <a:avLst/>
            <a:gdLst/>
            <a:ahLst/>
            <a:cxnLst/>
            <a:rect l="l" t="t" r="r" b="b"/>
            <a:pathLst>
              <a:path w="12534900" h="432434">
                <a:moveTo>
                  <a:pt x="0" y="432121"/>
                </a:moveTo>
                <a:lnTo>
                  <a:pt x="12534736" y="432121"/>
                </a:lnTo>
                <a:lnTo>
                  <a:pt x="12534736" y="0"/>
                </a:lnTo>
                <a:lnTo>
                  <a:pt x="0" y="0"/>
                </a:lnTo>
                <a:lnTo>
                  <a:pt x="0" y="432121"/>
                </a:lnTo>
                <a:close/>
              </a:path>
            </a:pathLst>
          </a:custGeom>
          <a:ln w="25748">
            <a:solidFill>
              <a:srgbClr val="2E528F"/>
            </a:solidFill>
          </a:ln>
        </p:spPr>
        <p:txBody>
          <a:bodyPr wrap="square" lIns="0" tIns="0" rIns="0" bIns="0" rtlCol="0"/>
          <a:lstStyle/>
          <a:p>
            <a:endParaRPr/>
          </a:p>
        </p:txBody>
      </p:sp>
      <p:sp>
        <p:nvSpPr>
          <p:cNvPr id="27" name="object 27"/>
          <p:cNvSpPr txBox="1"/>
          <p:nvPr/>
        </p:nvSpPr>
        <p:spPr>
          <a:xfrm>
            <a:off x="229825" y="17972954"/>
            <a:ext cx="12556544" cy="382157"/>
          </a:xfrm>
          <a:prstGeom prst="rect">
            <a:avLst/>
          </a:prstGeom>
          <a:solidFill>
            <a:srgbClr val="223E99"/>
          </a:solidFill>
        </p:spPr>
        <p:txBody>
          <a:bodyPr vert="horz" wrap="square" lIns="0" tIns="15240" rIns="0" bIns="0" rtlCol="0">
            <a:spAutoFit/>
          </a:bodyPr>
          <a:lstStyle/>
          <a:p>
            <a:pPr marR="2540" algn="ctr">
              <a:lnSpc>
                <a:spcPct val="100000"/>
              </a:lnSpc>
              <a:spcBef>
                <a:spcPts val="120"/>
              </a:spcBef>
            </a:pPr>
            <a:r>
              <a:rPr lang="vi-VN" sz="2400" b="1" dirty="0">
                <a:solidFill>
                  <a:srgbClr val="FFFFFF"/>
                </a:solidFill>
                <a:latin typeface="Calibri"/>
                <a:cs typeface="Calibri"/>
              </a:rPr>
              <a:t>Kết luận và các công việc trong tương lai</a:t>
            </a:r>
            <a:endParaRPr sz="2400" dirty="0">
              <a:latin typeface="Calibri"/>
              <a:cs typeface="Calibri"/>
            </a:endParaRPr>
          </a:p>
        </p:txBody>
      </p:sp>
      <p:sp>
        <p:nvSpPr>
          <p:cNvPr id="28" name="object 28"/>
          <p:cNvSpPr/>
          <p:nvPr/>
        </p:nvSpPr>
        <p:spPr>
          <a:xfrm>
            <a:off x="242844" y="18460854"/>
            <a:ext cx="12501264" cy="1495803"/>
          </a:xfrm>
          <a:custGeom>
            <a:avLst/>
            <a:gdLst/>
            <a:ahLst/>
            <a:cxnLst/>
            <a:rect l="l" t="t" r="r" b="b"/>
            <a:pathLst>
              <a:path w="12543790" h="1143634">
                <a:moveTo>
                  <a:pt x="0" y="1143271"/>
                </a:moveTo>
                <a:lnTo>
                  <a:pt x="12543376" y="1143271"/>
                </a:lnTo>
                <a:lnTo>
                  <a:pt x="12543376" y="0"/>
                </a:lnTo>
                <a:lnTo>
                  <a:pt x="0" y="0"/>
                </a:lnTo>
                <a:lnTo>
                  <a:pt x="0" y="1143271"/>
                </a:lnTo>
                <a:close/>
              </a:path>
            </a:pathLst>
          </a:custGeom>
          <a:ln w="25748">
            <a:solidFill>
              <a:srgbClr val="223E99"/>
            </a:solidFill>
          </a:ln>
        </p:spPr>
        <p:txBody>
          <a:bodyPr wrap="square" lIns="0" tIns="0" rIns="0" bIns="0" rtlCol="0"/>
          <a:lstStyle/>
          <a:p>
            <a:endParaRPr/>
          </a:p>
        </p:txBody>
      </p:sp>
      <p:sp>
        <p:nvSpPr>
          <p:cNvPr id="29" name="object 29"/>
          <p:cNvSpPr txBox="1"/>
          <p:nvPr/>
        </p:nvSpPr>
        <p:spPr>
          <a:xfrm>
            <a:off x="389475" y="18615655"/>
            <a:ext cx="12268200" cy="1213153"/>
          </a:xfrm>
          <a:prstGeom prst="rect">
            <a:avLst/>
          </a:prstGeom>
        </p:spPr>
        <p:txBody>
          <a:bodyPr vert="horz" wrap="square" lIns="0" tIns="12700" rIns="0" bIns="0" rtlCol="0">
            <a:spAutoFit/>
          </a:bodyPr>
          <a:lstStyle/>
          <a:p>
            <a:pPr algn="just"/>
            <a:r>
              <a:rPr lang="vi-VN" sz="1300" dirty="0"/>
              <a:t>Hệ thống đếm số người trong lớp học bằng AI giúp tối ưu hóa quy trình điểm danh, hỗ trợ giảng viên trong việc quản lý sĩ số và cải thiện chất lượng giảng dạy. </a:t>
            </a:r>
          </a:p>
          <a:p>
            <a:pPr algn="just"/>
            <a:r>
              <a:rPr lang="vi-VN" sz="1300" dirty="0"/>
              <a:t>Trong tương lai, chúng tôi dự định:</a:t>
            </a:r>
          </a:p>
          <a:p>
            <a:pPr marL="285750" indent="-285750" algn="just">
              <a:buFont typeface="Arial" panose="020B0604020202020204" pitchFamily="34" charset="0"/>
              <a:buChar char="•"/>
            </a:pPr>
            <a:r>
              <a:rPr lang="vi-VN" sz="1300" dirty="0"/>
              <a:t>Cải thiện thuật toán nhận diện khuôn mặt để phân biệt rõ ràng giữa sinh viên và giảng viên, nâng cấp giao diện điều khiển để hiển thị dữ liệu trực quan hơn và hỗ trợ xuất báo cáo dưới nhiều định dạng khác nhau.</a:t>
            </a:r>
          </a:p>
          <a:p>
            <a:pPr marL="285750" indent="-285750" algn="just">
              <a:buFont typeface="Arial" panose="020B0604020202020204" pitchFamily="34" charset="0"/>
              <a:buChar char="•"/>
            </a:pPr>
            <a:r>
              <a:rPr lang="vi-VN" sz="1300" dirty="0"/>
              <a:t>Hệ thống này không chỉ có tiềm năng ứng dụng trong môi trường giáo dục mà còn có thể được mở rộng sang các lĩnh vực khác như an ninh, quản lý và theo dõi lưu lượng người tại các địa điểm công cộng.</a:t>
            </a:r>
          </a:p>
        </p:txBody>
      </p:sp>
      <p:grpSp>
        <p:nvGrpSpPr>
          <p:cNvPr id="30" name="object 30"/>
          <p:cNvGrpSpPr/>
          <p:nvPr/>
        </p:nvGrpSpPr>
        <p:grpSpPr>
          <a:xfrm>
            <a:off x="9070255" y="9912192"/>
            <a:ext cx="3469004" cy="387985"/>
            <a:chOff x="9070475" y="14145251"/>
            <a:chExt cx="3469004" cy="387985"/>
          </a:xfrm>
        </p:grpSpPr>
        <p:sp>
          <p:nvSpPr>
            <p:cNvPr id="31" name="object 31"/>
            <p:cNvSpPr/>
            <p:nvPr/>
          </p:nvSpPr>
          <p:spPr>
            <a:xfrm>
              <a:off x="9070475" y="14145251"/>
              <a:ext cx="3469004" cy="387985"/>
            </a:xfrm>
            <a:custGeom>
              <a:avLst/>
              <a:gdLst/>
              <a:ahLst/>
              <a:cxnLst/>
              <a:rect l="l" t="t" r="r" b="b"/>
              <a:pathLst>
                <a:path w="3469004" h="387984">
                  <a:moveTo>
                    <a:pt x="3403895" y="0"/>
                  </a:moveTo>
                  <a:lnTo>
                    <a:pt x="64541" y="0"/>
                  </a:lnTo>
                  <a:lnTo>
                    <a:pt x="39418" y="5071"/>
                  </a:lnTo>
                  <a:lnTo>
                    <a:pt x="18903" y="18903"/>
                  </a:lnTo>
                  <a:lnTo>
                    <a:pt x="5071" y="39418"/>
                  </a:lnTo>
                  <a:lnTo>
                    <a:pt x="0" y="64541"/>
                  </a:lnTo>
                  <a:lnTo>
                    <a:pt x="0" y="322880"/>
                  </a:lnTo>
                  <a:lnTo>
                    <a:pt x="5071" y="348012"/>
                  </a:lnTo>
                  <a:lnTo>
                    <a:pt x="18903" y="368547"/>
                  </a:lnTo>
                  <a:lnTo>
                    <a:pt x="39418" y="382399"/>
                  </a:lnTo>
                  <a:lnTo>
                    <a:pt x="64541" y="387479"/>
                  </a:lnTo>
                  <a:lnTo>
                    <a:pt x="3403895" y="387479"/>
                  </a:lnTo>
                  <a:lnTo>
                    <a:pt x="3429019" y="382399"/>
                  </a:lnTo>
                  <a:lnTo>
                    <a:pt x="3449534" y="368547"/>
                  </a:lnTo>
                  <a:lnTo>
                    <a:pt x="3463366" y="348012"/>
                  </a:lnTo>
                  <a:lnTo>
                    <a:pt x="3468437" y="322880"/>
                  </a:lnTo>
                  <a:lnTo>
                    <a:pt x="3468437" y="64541"/>
                  </a:lnTo>
                  <a:lnTo>
                    <a:pt x="3463366" y="39418"/>
                  </a:lnTo>
                  <a:lnTo>
                    <a:pt x="3449534" y="18903"/>
                  </a:lnTo>
                  <a:lnTo>
                    <a:pt x="3429019" y="5071"/>
                  </a:lnTo>
                  <a:lnTo>
                    <a:pt x="3403895" y="0"/>
                  </a:lnTo>
                  <a:close/>
                </a:path>
              </a:pathLst>
            </a:custGeom>
            <a:solidFill>
              <a:srgbClr val="4471C4"/>
            </a:solidFill>
          </p:spPr>
          <p:txBody>
            <a:bodyPr wrap="square" lIns="0" tIns="0" rIns="0" bIns="0" rtlCol="0"/>
            <a:lstStyle/>
            <a:p>
              <a:endParaRPr dirty="0"/>
            </a:p>
          </p:txBody>
        </p:sp>
        <p:sp>
          <p:nvSpPr>
            <p:cNvPr id="32" name="object 32"/>
            <p:cNvSpPr/>
            <p:nvPr/>
          </p:nvSpPr>
          <p:spPr>
            <a:xfrm>
              <a:off x="9070475" y="14145251"/>
              <a:ext cx="3469004" cy="387985"/>
            </a:xfrm>
            <a:custGeom>
              <a:avLst/>
              <a:gdLst/>
              <a:ahLst/>
              <a:cxnLst/>
              <a:rect l="l" t="t" r="r" b="b"/>
              <a:pathLst>
                <a:path w="3469004" h="387984">
                  <a:moveTo>
                    <a:pt x="0" y="64541"/>
                  </a:moveTo>
                  <a:lnTo>
                    <a:pt x="5071" y="39418"/>
                  </a:lnTo>
                  <a:lnTo>
                    <a:pt x="18903" y="18903"/>
                  </a:lnTo>
                  <a:lnTo>
                    <a:pt x="39418" y="5071"/>
                  </a:lnTo>
                  <a:lnTo>
                    <a:pt x="64541" y="0"/>
                  </a:lnTo>
                  <a:lnTo>
                    <a:pt x="3403895" y="0"/>
                  </a:lnTo>
                  <a:lnTo>
                    <a:pt x="3429019" y="5071"/>
                  </a:lnTo>
                  <a:lnTo>
                    <a:pt x="3449534" y="18903"/>
                  </a:lnTo>
                  <a:lnTo>
                    <a:pt x="3463366" y="39418"/>
                  </a:lnTo>
                  <a:lnTo>
                    <a:pt x="3468437" y="64541"/>
                  </a:lnTo>
                  <a:lnTo>
                    <a:pt x="3468437" y="322880"/>
                  </a:lnTo>
                  <a:lnTo>
                    <a:pt x="3463366" y="348012"/>
                  </a:lnTo>
                  <a:lnTo>
                    <a:pt x="3449534" y="368547"/>
                  </a:lnTo>
                  <a:lnTo>
                    <a:pt x="3429019" y="382399"/>
                  </a:lnTo>
                  <a:lnTo>
                    <a:pt x="3403895" y="387479"/>
                  </a:lnTo>
                  <a:lnTo>
                    <a:pt x="64541" y="387479"/>
                  </a:lnTo>
                  <a:lnTo>
                    <a:pt x="39418" y="382399"/>
                  </a:lnTo>
                  <a:lnTo>
                    <a:pt x="18903" y="368547"/>
                  </a:lnTo>
                  <a:lnTo>
                    <a:pt x="5071" y="348012"/>
                  </a:lnTo>
                  <a:lnTo>
                    <a:pt x="0" y="322880"/>
                  </a:lnTo>
                  <a:lnTo>
                    <a:pt x="0" y="64541"/>
                  </a:lnTo>
                  <a:close/>
                </a:path>
              </a:pathLst>
            </a:custGeom>
            <a:ln w="5721">
              <a:solidFill>
                <a:srgbClr val="2E528F"/>
              </a:solidFill>
            </a:ln>
          </p:spPr>
          <p:txBody>
            <a:bodyPr wrap="square" lIns="0" tIns="0" rIns="0" bIns="0" rtlCol="0"/>
            <a:lstStyle/>
            <a:p>
              <a:endParaRPr/>
            </a:p>
          </p:txBody>
        </p:sp>
      </p:grpSp>
      <p:sp>
        <p:nvSpPr>
          <p:cNvPr id="33" name="object 33"/>
          <p:cNvSpPr txBox="1"/>
          <p:nvPr/>
        </p:nvSpPr>
        <p:spPr>
          <a:xfrm>
            <a:off x="9073753" y="9957445"/>
            <a:ext cx="3315040" cy="231474"/>
          </a:xfrm>
          <a:prstGeom prst="rect">
            <a:avLst/>
          </a:prstGeom>
        </p:spPr>
        <p:txBody>
          <a:bodyPr vert="horz" wrap="square" lIns="0" tIns="15875" rIns="0" bIns="0" rtlCol="0">
            <a:spAutoFit/>
          </a:bodyPr>
          <a:lstStyle/>
          <a:p>
            <a:pPr algn="ctr">
              <a:lnSpc>
                <a:spcPct val="100000"/>
              </a:lnSpc>
              <a:spcBef>
                <a:spcPts val="125"/>
              </a:spcBef>
            </a:pPr>
            <a:r>
              <a:rPr lang="vi-VN" sz="1400" b="1" dirty="0">
                <a:solidFill>
                  <a:srgbClr val="FFFFFF"/>
                </a:solidFill>
                <a:latin typeface="Calibri"/>
                <a:cs typeface="Calibri"/>
              </a:rPr>
              <a:t>Sơ đồ sau khi train</a:t>
            </a:r>
            <a:endParaRPr lang="vi-VN" sz="1400" b="1" dirty="0">
              <a:latin typeface="Arial MT"/>
              <a:cs typeface="Arial MT"/>
            </a:endParaRPr>
          </a:p>
        </p:txBody>
      </p:sp>
      <p:sp>
        <p:nvSpPr>
          <p:cNvPr id="41" name="object 41"/>
          <p:cNvSpPr txBox="1"/>
          <p:nvPr/>
        </p:nvSpPr>
        <p:spPr>
          <a:xfrm>
            <a:off x="9020929" y="13603051"/>
            <a:ext cx="3462654" cy="200696"/>
          </a:xfrm>
          <a:prstGeom prst="rect">
            <a:avLst/>
          </a:prstGeom>
        </p:spPr>
        <p:txBody>
          <a:bodyPr vert="horz" wrap="square" lIns="0" tIns="15875" rIns="0" bIns="0" rtlCol="0">
            <a:spAutoFit/>
          </a:bodyPr>
          <a:lstStyle/>
          <a:p>
            <a:pPr>
              <a:lnSpc>
                <a:spcPct val="100000"/>
              </a:lnSpc>
              <a:spcBef>
                <a:spcPts val="125"/>
              </a:spcBef>
            </a:pPr>
            <a:r>
              <a:rPr lang="vi-VN" sz="1200" dirty="0">
                <a:solidFill>
                  <a:schemeClr val="bg1"/>
                </a:solidFill>
                <a:latin typeface="Arial MT"/>
                <a:cs typeface="Arial MT"/>
              </a:rPr>
              <a:t>Trực quan hóa dữ liệu số lượng người bằng t-SNE</a:t>
            </a:r>
            <a:endParaRPr sz="1200" dirty="0">
              <a:solidFill>
                <a:schemeClr val="bg1"/>
              </a:solidFill>
              <a:latin typeface="Arial MT"/>
              <a:cs typeface="Arial MT"/>
            </a:endParaRPr>
          </a:p>
        </p:txBody>
      </p:sp>
      <p:grpSp>
        <p:nvGrpSpPr>
          <p:cNvPr id="42" name="object 42"/>
          <p:cNvGrpSpPr/>
          <p:nvPr/>
        </p:nvGrpSpPr>
        <p:grpSpPr>
          <a:xfrm>
            <a:off x="4661408" y="13700580"/>
            <a:ext cx="3808095" cy="953769"/>
            <a:chOff x="4682460" y="14080394"/>
            <a:chExt cx="3808095" cy="953769"/>
          </a:xfrm>
        </p:grpSpPr>
        <p:sp>
          <p:nvSpPr>
            <p:cNvPr id="43" name="object 43"/>
            <p:cNvSpPr/>
            <p:nvPr/>
          </p:nvSpPr>
          <p:spPr>
            <a:xfrm>
              <a:off x="4685635" y="14083569"/>
              <a:ext cx="3801745" cy="947419"/>
            </a:xfrm>
            <a:custGeom>
              <a:avLst/>
              <a:gdLst/>
              <a:ahLst/>
              <a:cxnLst/>
              <a:rect l="l" t="t" r="r" b="b"/>
              <a:pathLst>
                <a:path w="3801745" h="947419">
                  <a:moveTo>
                    <a:pt x="3643868" y="0"/>
                  </a:moveTo>
                  <a:lnTo>
                    <a:pt x="157807" y="0"/>
                  </a:lnTo>
                  <a:lnTo>
                    <a:pt x="107932" y="8046"/>
                  </a:lnTo>
                  <a:lnTo>
                    <a:pt x="64613" y="30454"/>
                  </a:lnTo>
                  <a:lnTo>
                    <a:pt x="30450" y="64625"/>
                  </a:lnTo>
                  <a:lnTo>
                    <a:pt x="8046" y="107961"/>
                  </a:lnTo>
                  <a:lnTo>
                    <a:pt x="0" y="157864"/>
                  </a:lnTo>
                  <a:lnTo>
                    <a:pt x="0" y="789150"/>
                  </a:lnTo>
                  <a:lnTo>
                    <a:pt x="8046" y="839024"/>
                  </a:lnTo>
                  <a:lnTo>
                    <a:pt x="30450" y="882343"/>
                  </a:lnTo>
                  <a:lnTo>
                    <a:pt x="64613" y="916506"/>
                  </a:lnTo>
                  <a:lnTo>
                    <a:pt x="107932" y="938910"/>
                  </a:lnTo>
                  <a:lnTo>
                    <a:pt x="157807" y="946957"/>
                  </a:lnTo>
                  <a:lnTo>
                    <a:pt x="3643868" y="946957"/>
                  </a:lnTo>
                  <a:lnTo>
                    <a:pt x="3693770" y="938910"/>
                  </a:lnTo>
                  <a:lnTo>
                    <a:pt x="3737106" y="916506"/>
                  </a:lnTo>
                  <a:lnTo>
                    <a:pt x="3771277" y="882343"/>
                  </a:lnTo>
                  <a:lnTo>
                    <a:pt x="3793685" y="839024"/>
                  </a:lnTo>
                  <a:lnTo>
                    <a:pt x="3801732" y="789150"/>
                  </a:lnTo>
                  <a:lnTo>
                    <a:pt x="3801732" y="157864"/>
                  </a:lnTo>
                  <a:lnTo>
                    <a:pt x="3793685" y="107961"/>
                  </a:lnTo>
                  <a:lnTo>
                    <a:pt x="3771277" y="64625"/>
                  </a:lnTo>
                  <a:lnTo>
                    <a:pt x="3737106" y="30454"/>
                  </a:lnTo>
                  <a:lnTo>
                    <a:pt x="3693770" y="8046"/>
                  </a:lnTo>
                  <a:lnTo>
                    <a:pt x="3643868" y="0"/>
                  </a:lnTo>
                  <a:close/>
                </a:path>
              </a:pathLst>
            </a:custGeom>
            <a:solidFill>
              <a:srgbClr val="4471C4"/>
            </a:solidFill>
          </p:spPr>
          <p:txBody>
            <a:bodyPr wrap="square" lIns="0" tIns="0" rIns="0" bIns="0" rtlCol="0"/>
            <a:lstStyle/>
            <a:p>
              <a:endParaRPr/>
            </a:p>
          </p:txBody>
        </p:sp>
        <p:sp>
          <p:nvSpPr>
            <p:cNvPr id="44" name="object 44"/>
            <p:cNvSpPr/>
            <p:nvPr/>
          </p:nvSpPr>
          <p:spPr>
            <a:xfrm>
              <a:off x="4685635" y="14083569"/>
              <a:ext cx="3801745" cy="947419"/>
            </a:xfrm>
            <a:custGeom>
              <a:avLst/>
              <a:gdLst/>
              <a:ahLst/>
              <a:cxnLst/>
              <a:rect l="l" t="t" r="r" b="b"/>
              <a:pathLst>
                <a:path w="3801745" h="947419">
                  <a:moveTo>
                    <a:pt x="0" y="157864"/>
                  </a:moveTo>
                  <a:lnTo>
                    <a:pt x="8046" y="107961"/>
                  </a:lnTo>
                  <a:lnTo>
                    <a:pt x="30450" y="64625"/>
                  </a:lnTo>
                  <a:lnTo>
                    <a:pt x="64613" y="30454"/>
                  </a:lnTo>
                  <a:lnTo>
                    <a:pt x="107932" y="8046"/>
                  </a:lnTo>
                  <a:lnTo>
                    <a:pt x="157807" y="0"/>
                  </a:lnTo>
                  <a:lnTo>
                    <a:pt x="3643868" y="0"/>
                  </a:lnTo>
                  <a:lnTo>
                    <a:pt x="3693770" y="8046"/>
                  </a:lnTo>
                  <a:lnTo>
                    <a:pt x="3737106" y="30454"/>
                  </a:lnTo>
                  <a:lnTo>
                    <a:pt x="3771277" y="64625"/>
                  </a:lnTo>
                  <a:lnTo>
                    <a:pt x="3793685" y="107961"/>
                  </a:lnTo>
                  <a:lnTo>
                    <a:pt x="3801732" y="157864"/>
                  </a:lnTo>
                  <a:lnTo>
                    <a:pt x="3801732" y="789150"/>
                  </a:lnTo>
                  <a:lnTo>
                    <a:pt x="3793685" y="839024"/>
                  </a:lnTo>
                  <a:lnTo>
                    <a:pt x="3771277" y="882343"/>
                  </a:lnTo>
                  <a:lnTo>
                    <a:pt x="3737106" y="916506"/>
                  </a:lnTo>
                  <a:lnTo>
                    <a:pt x="3693770" y="938910"/>
                  </a:lnTo>
                  <a:lnTo>
                    <a:pt x="3643868" y="946957"/>
                  </a:lnTo>
                  <a:lnTo>
                    <a:pt x="157807" y="946957"/>
                  </a:lnTo>
                  <a:lnTo>
                    <a:pt x="107932" y="938910"/>
                  </a:lnTo>
                  <a:lnTo>
                    <a:pt x="64613" y="916506"/>
                  </a:lnTo>
                  <a:lnTo>
                    <a:pt x="30450" y="882343"/>
                  </a:lnTo>
                  <a:lnTo>
                    <a:pt x="8046" y="839024"/>
                  </a:lnTo>
                  <a:lnTo>
                    <a:pt x="0" y="789150"/>
                  </a:lnTo>
                  <a:lnTo>
                    <a:pt x="0" y="157864"/>
                  </a:lnTo>
                  <a:close/>
                </a:path>
              </a:pathLst>
            </a:custGeom>
            <a:ln w="5721">
              <a:solidFill>
                <a:srgbClr val="2E528F"/>
              </a:solidFill>
            </a:ln>
          </p:spPr>
          <p:txBody>
            <a:bodyPr wrap="square" lIns="0" tIns="0" rIns="0" bIns="0" rtlCol="0"/>
            <a:lstStyle/>
            <a:p>
              <a:endParaRPr/>
            </a:p>
          </p:txBody>
        </p:sp>
      </p:grpSp>
      <p:sp>
        <p:nvSpPr>
          <p:cNvPr id="45" name="object 45"/>
          <p:cNvSpPr txBox="1"/>
          <p:nvPr/>
        </p:nvSpPr>
        <p:spPr>
          <a:xfrm>
            <a:off x="4768088" y="13753018"/>
            <a:ext cx="3281045" cy="754630"/>
          </a:xfrm>
          <a:prstGeom prst="rect">
            <a:avLst/>
          </a:prstGeom>
        </p:spPr>
        <p:txBody>
          <a:bodyPr vert="horz" wrap="square" lIns="0" tIns="13970" rIns="0" bIns="0" rtlCol="0">
            <a:spAutoFit/>
          </a:bodyPr>
          <a:lstStyle/>
          <a:p>
            <a:pPr marL="12700">
              <a:lnSpc>
                <a:spcPct val="100000"/>
              </a:lnSpc>
              <a:spcBef>
                <a:spcPts val="110"/>
              </a:spcBef>
            </a:pPr>
            <a:r>
              <a:rPr lang="vi-VN" sz="1200" b="1" dirty="0">
                <a:solidFill>
                  <a:srgbClr val="FFFFFF"/>
                </a:solidFill>
                <a:latin typeface="Arial"/>
                <a:cs typeface="Arial"/>
              </a:rPr>
              <a:t>Lưu dữ liệu</a:t>
            </a:r>
            <a:r>
              <a:rPr sz="1200" b="1" spc="-10" dirty="0">
                <a:solidFill>
                  <a:srgbClr val="FFFFFF"/>
                </a:solidFill>
                <a:latin typeface="Arial"/>
                <a:cs typeface="Arial"/>
              </a:rPr>
              <a:t>:</a:t>
            </a:r>
            <a:endParaRPr sz="1200" dirty="0">
              <a:latin typeface="Arial"/>
              <a:cs typeface="Arial"/>
            </a:endParaRPr>
          </a:p>
          <a:p>
            <a:pPr marL="218440" marR="5080" indent="-206375">
              <a:lnSpc>
                <a:spcPct val="100899"/>
              </a:lnSpc>
              <a:buChar char="•"/>
              <a:tabLst>
                <a:tab pos="218440" algn="l"/>
              </a:tabLst>
            </a:pPr>
            <a:r>
              <a:rPr lang="vi-VN" sz="1200" b="1" dirty="0">
                <a:solidFill>
                  <a:srgbClr val="FFFFFF"/>
                </a:solidFill>
                <a:latin typeface="Arial MT"/>
                <a:cs typeface="Arial MT"/>
              </a:rPr>
              <a:t>Dữ liệu được lưu trong MySQL</a:t>
            </a:r>
            <a:endParaRPr sz="1200" b="1" dirty="0">
              <a:latin typeface="Arial MT"/>
              <a:cs typeface="Arial MT"/>
            </a:endParaRPr>
          </a:p>
          <a:p>
            <a:pPr marL="218440" indent="-205740">
              <a:lnSpc>
                <a:spcPct val="100000"/>
              </a:lnSpc>
              <a:spcBef>
                <a:spcPts val="10"/>
              </a:spcBef>
              <a:buChar char="•"/>
              <a:tabLst>
                <a:tab pos="218440" algn="l"/>
              </a:tabLst>
            </a:pPr>
            <a:r>
              <a:rPr lang="vi-VN" sz="1200" b="1" dirty="0">
                <a:solidFill>
                  <a:srgbClr val="FFFFFF"/>
                </a:solidFill>
                <a:latin typeface="Arial MT"/>
                <a:cs typeface="Arial MT"/>
              </a:rPr>
              <a:t>Dữ liệu được cập nhật liên tục về số người sau 1 phút </a:t>
            </a:r>
            <a:endParaRPr sz="1200" b="1" dirty="0">
              <a:latin typeface="Arial MT"/>
              <a:cs typeface="Arial MT"/>
            </a:endParaRPr>
          </a:p>
        </p:txBody>
      </p:sp>
      <p:sp>
        <p:nvSpPr>
          <p:cNvPr id="47" name="object 47"/>
          <p:cNvSpPr txBox="1"/>
          <p:nvPr/>
        </p:nvSpPr>
        <p:spPr>
          <a:xfrm>
            <a:off x="4535953" y="9287904"/>
            <a:ext cx="4088765" cy="382156"/>
          </a:xfrm>
          <a:prstGeom prst="rect">
            <a:avLst/>
          </a:prstGeom>
          <a:solidFill>
            <a:srgbClr val="223E99"/>
          </a:solidFill>
          <a:ln w="25748">
            <a:solidFill>
              <a:srgbClr val="2E528F"/>
            </a:solidFill>
          </a:ln>
        </p:spPr>
        <p:txBody>
          <a:bodyPr vert="horz" wrap="square" lIns="0" tIns="12700" rIns="0" bIns="0" rtlCol="0">
            <a:spAutoFit/>
          </a:bodyPr>
          <a:lstStyle/>
          <a:p>
            <a:pPr marL="635" algn="ctr">
              <a:lnSpc>
                <a:spcPct val="100000"/>
              </a:lnSpc>
              <a:spcBef>
                <a:spcPts val="100"/>
              </a:spcBef>
            </a:pPr>
            <a:r>
              <a:rPr lang="en-GB" sz="2400" b="1" spc="-10" dirty="0" err="1">
                <a:solidFill>
                  <a:srgbClr val="FFFFFF"/>
                </a:solidFill>
                <a:latin typeface="Calibri"/>
                <a:cs typeface="Calibri"/>
              </a:rPr>
              <a:t>Tập</a:t>
            </a:r>
            <a:r>
              <a:rPr lang="en-GB" sz="2400" b="1" spc="-10" dirty="0">
                <a:solidFill>
                  <a:srgbClr val="FFFFFF"/>
                </a:solidFill>
                <a:latin typeface="Calibri"/>
                <a:cs typeface="Calibri"/>
              </a:rPr>
              <a:t> </a:t>
            </a:r>
            <a:r>
              <a:rPr lang="en-GB" sz="2400" b="1" spc="-10" dirty="0" err="1">
                <a:solidFill>
                  <a:srgbClr val="FFFFFF"/>
                </a:solidFill>
                <a:latin typeface="Calibri"/>
                <a:cs typeface="Calibri"/>
              </a:rPr>
              <a:t>dữ</a:t>
            </a:r>
            <a:r>
              <a:rPr lang="en-GB" sz="2400" b="1" spc="-10" dirty="0">
                <a:solidFill>
                  <a:srgbClr val="FFFFFF"/>
                </a:solidFill>
                <a:latin typeface="Calibri"/>
                <a:cs typeface="Calibri"/>
              </a:rPr>
              <a:t> </a:t>
            </a:r>
            <a:r>
              <a:rPr lang="en-GB" sz="2400" b="1" spc="-10" dirty="0" err="1">
                <a:solidFill>
                  <a:srgbClr val="FFFFFF"/>
                </a:solidFill>
                <a:latin typeface="Calibri"/>
                <a:cs typeface="Calibri"/>
              </a:rPr>
              <a:t>liệu</a:t>
            </a:r>
            <a:endParaRPr sz="2400" dirty="0">
              <a:latin typeface="Calibri"/>
              <a:cs typeface="Calibri"/>
            </a:endParaRPr>
          </a:p>
        </p:txBody>
      </p:sp>
      <p:pic>
        <p:nvPicPr>
          <p:cNvPr id="48" name="object 48"/>
          <p:cNvPicPr/>
          <p:nvPr/>
        </p:nvPicPr>
        <p:blipFill>
          <a:blip r:embed="rId2" cstate="print"/>
          <a:stretch>
            <a:fillRect/>
          </a:stretch>
        </p:blipFill>
        <p:spPr>
          <a:xfrm>
            <a:off x="13204" y="19696"/>
            <a:ext cx="12977031" cy="2951359"/>
          </a:xfrm>
          <a:prstGeom prst="rect">
            <a:avLst/>
          </a:prstGeom>
        </p:spPr>
      </p:pic>
      <p:sp>
        <p:nvSpPr>
          <p:cNvPr id="49" name="object 49"/>
          <p:cNvSpPr txBox="1"/>
          <p:nvPr/>
        </p:nvSpPr>
        <p:spPr>
          <a:xfrm>
            <a:off x="4812495" y="121221"/>
            <a:ext cx="3535679" cy="685165"/>
          </a:xfrm>
          <a:prstGeom prst="rect">
            <a:avLst/>
          </a:prstGeom>
        </p:spPr>
        <p:txBody>
          <a:bodyPr vert="horz" wrap="square" lIns="0" tIns="12065" rIns="0" bIns="0" rtlCol="0">
            <a:spAutoFit/>
          </a:bodyPr>
          <a:lstStyle/>
          <a:p>
            <a:pPr marL="12700" marR="5080" indent="156210">
              <a:lnSpc>
                <a:spcPct val="100600"/>
              </a:lnSpc>
              <a:spcBef>
                <a:spcPts val="95"/>
              </a:spcBef>
            </a:pPr>
            <a:r>
              <a:rPr sz="2150" b="1" dirty="0">
                <a:solidFill>
                  <a:srgbClr val="FFFFFF"/>
                </a:solidFill>
                <a:latin typeface="Calibri"/>
                <a:cs typeface="Calibri"/>
              </a:rPr>
              <a:t>TRƯỜNG</a:t>
            </a:r>
            <a:r>
              <a:rPr sz="2150" b="1" spc="-50" dirty="0">
                <a:solidFill>
                  <a:srgbClr val="FFFFFF"/>
                </a:solidFill>
                <a:latin typeface="Calibri"/>
                <a:cs typeface="Calibri"/>
              </a:rPr>
              <a:t> </a:t>
            </a:r>
            <a:r>
              <a:rPr sz="2150" b="1" dirty="0">
                <a:solidFill>
                  <a:srgbClr val="FFFFFF"/>
                </a:solidFill>
                <a:latin typeface="Calibri"/>
                <a:cs typeface="Calibri"/>
              </a:rPr>
              <a:t>ĐẠI</a:t>
            </a:r>
            <a:r>
              <a:rPr sz="2150" b="1" spc="-50" dirty="0">
                <a:solidFill>
                  <a:srgbClr val="FFFFFF"/>
                </a:solidFill>
                <a:latin typeface="Calibri"/>
                <a:cs typeface="Calibri"/>
              </a:rPr>
              <a:t> </a:t>
            </a:r>
            <a:r>
              <a:rPr sz="2150" b="1" dirty="0">
                <a:solidFill>
                  <a:srgbClr val="FFFFFF"/>
                </a:solidFill>
                <a:latin typeface="Calibri"/>
                <a:cs typeface="Calibri"/>
              </a:rPr>
              <a:t>HỌC</a:t>
            </a:r>
            <a:r>
              <a:rPr sz="2150" b="1" spc="-45" dirty="0">
                <a:solidFill>
                  <a:srgbClr val="FFFFFF"/>
                </a:solidFill>
                <a:latin typeface="Calibri"/>
                <a:cs typeface="Calibri"/>
              </a:rPr>
              <a:t> </a:t>
            </a:r>
            <a:r>
              <a:rPr sz="2150" b="1" dirty="0">
                <a:solidFill>
                  <a:srgbClr val="FFFFFF"/>
                </a:solidFill>
                <a:latin typeface="Calibri"/>
                <a:cs typeface="Calibri"/>
              </a:rPr>
              <a:t>ĐẠI</a:t>
            </a:r>
            <a:r>
              <a:rPr sz="2150" b="1" spc="-45" dirty="0">
                <a:solidFill>
                  <a:srgbClr val="FFFFFF"/>
                </a:solidFill>
                <a:latin typeface="Calibri"/>
                <a:cs typeface="Calibri"/>
              </a:rPr>
              <a:t> </a:t>
            </a:r>
            <a:r>
              <a:rPr sz="2150" b="1" spc="-25" dirty="0">
                <a:solidFill>
                  <a:srgbClr val="FFFFFF"/>
                </a:solidFill>
                <a:latin typeface="Calibri"/>
                <a:cs typeface="Calibri"/>
              </a:rPr>
              <a:t>NAM </a:t>
            </a:r>
            <a:r>
              <a:rPr sz="2150" b="1" dirty="0">
                <a:solidFill>
                  <a:srgbClr val="FFFFFF"/>
                </a:solidFill>
                <a:latin typeface="Calibri"/>
                <a:cs typeface="Calibri"/>
              </a:rPr>
              <a:t>KHOA</a:t>
            </a:r>
            <a:r>
              <a:rPr sz="2150" b="1" spc="-35" dirty="0">
                <a:solidFill>
                  <a:srgbClr val="FFFFFF"/>
                </a:solidFill>
                <a:latin typeface="Calibri"/>
                <a:cs typeface="Calibri"/>
              </a:rPr>
              <a:t> </a:t>
            </a:r>
            <a:r>
              <a:rPr sz="2150" b="1" dirty="0">
                <a:solidFill>
                  <a:srgbClr val="FFFFFF"/>
                </a:solidFill>
                <a:latin typeface="Calibri"/>
                <a:cs typeface="Calibri"/>
              </a:rPr>
              <a:t>CÔNG</a:t>
            </a:r>
            <a:r>
              <a:rPr sz="2150" b="1" spc="-20" dirty="0">
                <a:solidFill>
                  <a:srgbClr val="FFFFFF"/>
                </a:solidFill>
                <a:latin typeface="Calibri"/>
                <a:cs typeface="Calibri"/>
              </a:rPr>
              <a:t> </a:t>
            </a:r>
            <a:r>
              <a:rPr sz="2150" b="1" dirty="0">
                <a:solidFill>
                  <a:srgbClr val="FFFFFF"/>
                </a:solidFill>
                <a:latin typeface="Calibri"/>
                <a:cs typeface="Calibri"/>
              </a:rPr>
              <a:t>NGHỆ</a:t>
            </a:r>
            <a:r>
              <a:rPr sz="2150" b="1" spc="-20" dirty="0">
                <a:solidFill>
                  <a:srgbClr val="FFFFFF"/>
                </a:solidFill>
                <a:latin typeface="Calibri"/>
                <a:cs typeface="Calibri"/>
              </a:rPr>
              <a:t> </a:t>
            </a:r>
            <a:r>
              <a:rPr sz="2150" b="1" dirty="0">
                <a:solidFill>
                  <a:srgbClr val="FFFFFF"/>
                </a:solidFill>
                <a:latin typeface="Calibri"/>
                <a:cs typeface="Calibri"/>
              </a:rPr>
              <a:t>THÔNG</a:t>
            </a:r>
            <a:r>
              <a:rPr sz="2150" b="1" spc="-20" dirty="0">
                <a:solidFill>
                  <a:srgbClr val="FFFFFF"/>
                </a:solidFill>
                <a:latin typeface="Calibri"/>
                <a:cs typeface="Calibri"/>
              </a:rPr>
              <a:t> </a:t>
            </a:r>
            <a:r>
              <a:rPr sz="2150" b="1" spc="-25" dirty="0">
                <a:solidFill>
                  <a:srgbClr val="FFFFFF"/>
                </a:solidFill>
                <a:latin typeface="Calibri"/>
                <a:cs typeface="Calibri"/>
              </a:rPr>
              <a:t>TIN</a:t>
            </a:r>
            <a:endParaRPr sz="2150" dirty="0">
              <a:latin typeface="Calibri"/>
              <a:cs typeface="Calibri"/>
            </a:endParaRPr>
          </a:p>
        </p:txBody>
      </p:sp>
      <p:pic>
        <p:nvPicPr>
          <p:cNvPr id="51" name="Picture 50">
            <a:extLst>
              <a:ext uri="{FF2B5EF4-FFF2-40B4-BE49-F238E27FC236}">
                <a16:creationId xmlns:a16="http://schemas.microsoft.com/office/drawing/2014/main" id="{6E7DE3F8-B4BF-4AB9-B167-D0E251C6DA16}"/>
              </a:ext>
            </a:extLst>
          </p:cNvPr>
          <p:cNvPicPr>
            <a:picLocks noChangeAspect="1"/>
          </p:cNvPicPr>
          <p:nvPr/>
        </p:nvPicPr>
        <p:blipFill rotWithShape="1">
          <a:blip r:embed="rId3"/>
          <a:srcRect l="5717" b="11133"/>
          <a:stretch/>
        </p:blipFill>
        <p:spPr>
          <a:xfrm>
            <a:off x="5951269" y="5761581"/>
            <a:ext cx="5409484" cy="3424551"/>
          </a:xfrm>
          <a:prstGeom prst="rect">
            <a:avLst/>
          </a:prstGeom>
        </p:spPr>
      </p:pic>
      <p:pic>
        <p:nvPicPr>
          <p:cNvPr id="67" name="Picture 66">
            <a:extLst>
              <a:ext uri="{FF2B5EF4-FFF2-40B4-BE49-F238E27FC236}">
                <a16:creationId xmlns:a16="http://schemas.microsoft.com/office/drawing/2014/main" id="{0D1B14A6-DE0A-4B66-AE20-F2AB7A0403C3}"/>
              </a:ext>
            </a:extLst>
          </p:cNvPr>
          <p:cNvPicPr>
            <a:picLocks noChangeAspect="1"/>
          </p:cNvPicPr>
          <p:nvPr/>
        </p:nvPicPr>
        <p:blipFill rotWithShape="1">
          <a:blip r:embed="rId4"/>
          <a:srcRect t="12184" r="28692"/>
          <a:stretch/>
        </p:blipFill>
        <p:spPr>
          <a:xfrm flipV="1">
            <a:off x="4664581" y="14841737"/>
            <a:ext cx="3801746" cy="2621998"/>
          </a:xfrm>
          <a:prstGeom prst="rect">
            <a:avLst/>
          </a:prstGeom>
        </p:spPr>
      </p:pic>
      <p:pic>
        <p:nvPicPr>
          <p:cNvPr id="46" name="Picture 45">
            <a:extLst>
              <a:ext uri="{FF2B5EF4-FFF2-40B4-BE49-F238E27FC236}">
                <a16:creationId xmlns:a16="http://schemas.microsoft.com/office/drawing/2014/main" id="{A8D9F28C-10F3-4586-A4DB-090A36629B12}"/>
              </a:ext>
            </a:extLst>
          </p:cNvPr>
          <p:cNvPicPr>
            <a:picLocks noChangeAspect="1"/>
          </p:cNvPicPr>
          <p:nvPr/>
        </p:nvPicPr>
        <p:blipFill rotWithShape="1">
          <a:blip r:embed="rId5"/>
          <a:srcRect l="4911" r="9169"/>
          <a:stretch/>
        </p:blipFill>
        <p:spPr>
          <a:xfrm>
            <a:off x="4924731" y="10894026"/>
            <a:ext cx="3281447" cy="2454601"/>
          </a:xfrm>
          <a:prstGeom prst="rect">
            <a:avLst/>
          </a:prstGeom>
        </p:spPr>
      </p:pic>
      <p:pic>
        <p:nvPicPr>
          <p:cNvPr id="10" name="Picture 9">
            <a:extLst>
              <a:ext uri="{FF2B5EF4-FFF2-40B4-BE49-F238E27FC236}">
                <a16:creationId xmlns:a16="http://schemas.microsoft.com/office/drawing/2014/main" id="{3D45F91B-3CBB-5398-BA08-F60555BF01CE}"/>
              </a:ext>
            </a:extLst>
          </p:cNvPr>
          <p:cNvPicPr>
            <a:picLocks noChangeAspect="1"/>
          </p:cNvPicPr>
          <p:nvPr/>
        </p:nvPicPr>
        <p:blipFill>
          <a:blip r:embed="rId6"/>
          <a:srcRect t="14734"/>
          <a:stretch/>
        </p:blipFill>
        <p:spPr>
          <a:xfrm>
            <a:off x="8979319" y="10417310"/>
            <a:ext cx="3581399" cy="2109426"/>
          </a:xfrm>
          <a:prstGeom prst="rect">
            <a:avLst/>
          </a:prstGeom>
        </p:spPr>
      </p:pic>
      <p:sp>
        <p:nvSpPr>
          <p:cNvPr id="21" name="TextBox 20">
            <a:extLst>
              <a:ext uri="{FF2B5EF4-FFF2-40B4-BE49-F238E27FC236}">
                <a16:creationId xmlns:a16="http://schemas.microsoft.com/office/drawing/2014/main" id="{8678F3A2-BCE3-C5F6-C6B8-6F7EA60DCDAE}"/>
              </a:ext>
            </a:extLst>
          </p:cNvPr>
          <p:cNvSpPr txBox="1"/>
          <p:nvPr/>
        </p:nvSpPr>
        <p:spPr>
          <a:xfrm>
            <a:off x="9203763" y="12595064"/>
            <a:ext cx="3201988" cy="5647700"/>
          </a:xfrm>
          <a:prstGeom prst="rect">
            <a:avLst/>
          </a:prstGeom>
          <a:noFill/>
        </p:spPr>
        <p:txBody>
          <a:bodyPr wrap="square">
            <a:spAutoFit/>
          </a:bodyPr>
          <a:lstStyle/>
          <a:p>
            <a:pPr>
              <a:lnSpc>
                <a:spcPct val="150000"/>
              </a:lnSpc>
            </a:pPr>
            <a:r>
              <a:rPr lang="vi-VN" sz="1200" b="1" dirty="0"/>
              <a:t>1. Training Loss giảm dần và ổn định</a:t>
            </a:r>
          </a:p>
          <a:p>
            <a:pPr marL="171450" indent="-171450">
              <a:lnSpc>
                <a:spcPct val="150000"/>
              </a:lnSpc>
              <a:buFont typeface="Arial" panose="020B0604020202020204" pitchFamily="34" charset="0"/>
              <a:buChar char="•"/>
            </a:pPr>
            <a:r>
              <a:rPr lang="vi-VN" sz="1200" dirty="0"/>
              <a:t>Loss giảm dần và không có dấu hiệu tăng vọt, chứng tỏ mô hình đã học hiệu quả, không bị phân kỳ.</a:t>
            </a:r>
          </a:p>
          <a:p>
            <a:pPr>
              <a:lnSpc>
                <a:spcPct val="150000"/>
              </a:lnSpc>
            </a:pPr>
            <a:r>
              <a:rPr lang="vi-VN" sz="1200" b="1" dirty="0"/>
              <a:t>2. Training Accuracy cao và gần như ổn định</a:t>
            </a:r>
          </a:p>
          <a:p>
            <a:pPr marL="171450" indent="-171450">
              <a:lnSpc>
                <a:spcPct val="150000"/>
              </a:lnSpc>
              <a:buFont typeface="Arial" panose="020B0604020202020204" pitchFamily="34" charset="0"/>
              <a:buChar char="•"/>
            </a:pPr>
            <a:r>
              <a:rPr lang="vi-VN" sz="1200" dirty="0"/>
              <a:t>Accuracy duy trì ở mức cao, cho thấy mô hình nắm bắt tốt các đặc trưng trong dữ liệu huấn luyện, nhanh chóng đạt độ chính xác gần như tuyệt đối.</a:t>
            </a:r>
          </a:p>
          <a:p>
            <a:pPr>
              <a:lnSpc>
                <a:spcPct val="150000"/>
              </a:lnSpc>
            </a:pPr>
            <a:r>
              <a:rPr lang="vi-VN" sz="1200" b="1" dirty="0"/>
              <a:t>3. Quá trình huấn luyện không bị gián đoạn</a:t>
            </a:r>
          </a:p>
          <a:p>
            <a:pPr marL="171450" indent="-171450">
              <a:lnSpc>
                <a:spcPct val="150000"/>
              </a:lnSpc>
              <a:buFont typeface="Arial" panose="020B0604020202020204" pitchFamily="34" charset="0"/>
              <a:buChar char="•"/>
            </a:pPr>
            <a:r>
              <a:rPr lang="vi-VN" sz="1200" dirty="0"/>
              <a:t>Đường biểu diễn không giao động mạnh, khẳng định quá trình huấn luyện ổn định, các tham số (như learning rate, batch size) và dữ liệu huấn luyện đều phù hợp, giúp mô hình học một cách trơn tru.</a:t>
            </a:r>
            <a:endParaRPr lang="vi-VN" sz="1400" dirty="0"/>
          </a:p>
          <a:p>
            <a:endParaRPr lang="vi-VN" sz="1400" dirty="0"/>
          </a:p>
          <a:p>
            <a:endParaRPr lang="en-US" sz="1400" dirty="0"/>
          </a:p>
          <a:p>
            <a:pPr>
              <a:buFont typeface="Arial" panose="020B0604020202020204" pitchFamily="34" charset="0"/>
              <a:buChar char="•"/>
            </a:pPr>
            <a:endParaRPr lang="en-US" sz="1400" dirty="0"/>
          </a:p>
          <a:p>
            <a:endParaRPr lang="vi-VN" sz="1300" dirty="0"/>
          </a:p>
        </p:txBody>
      </p:sp>
      <p:pic>
        <p:nvPicPr>
          <p:cNvPr id="58" name="Picture 57">
            <a:extLst>
              <a:ext uri="{FF2B5EF4-FFF2-40B4-BE49-F238E27FC236}">
                <a16:creationId xmlns:a16="http://schemas.microsoft.com/office/drawing/2014/main" id="{F4BD8FED-4905-A6C3-2FD3-1E8042312760}"/>
              </a:ext>
            </a:extLst>
          </p:cNvPr>
          <p:cNvPicPr>
            <a:picLocks noChangeAspect="1"/>
          </p:cNvPicPr>
          <p:nvPr/>
        </p:nvPicPr>
        <p:blipFill>
          <a:blip r:embed="rId7"/>
          <a:stretch>
            <a:fillRect/>
          </a:stretch>
        </p:blipFill>
        <p:spPr>
          <a:xfrm>
            <a:off x="0" y="19696"/>
            <a:ext cx="1030471" cy="100470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421</TotalTime>
  <Words>932</Words>
  <Application>Microsoft Office PowerPoint</Application>
  <PresentationFormat>Custom</PresentationFormat>
  <Paragraphs>50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MT</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Lâm Tú</cp:lastModifiedBy>
  <cp:revision>24</cp:revision>
  <dcterms:created xsi:type="dcterms:W3CDTF">2025-03-12T06:13:16Z</dcterms:created>
  <dcterms:modified xsi:type="dcterms:W3CDTF">2025-03-13T20:54:00Z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2025-03-11T00:00:00Z</vt:filetime>
  </property>
  <property fmtid="{D5CDD505-2E9C-101B-9397-08002B2CF9AE}" pid="3" name="Creator">
    <vt:lpwstr>Microsoft® PowerPoint® for Microsoft 365</vt:lpwstr>
  </property>
  <property fmtid="{D5CDD505-2E9C-101B-9397-08002B2CF9AE}" pid="4" name="LastSaved">
    <vt:filetime>2025-03-12T00:00:00Z</vt:filetime>
  </property>
  <property fmtid="{D5CDD505-2E9C-101B-9397-08002B2CF9AE}" pid="5" name="Producer">
    <vt:lpwstr>Microsoft® PowerPoint® for Microsoft 365</vt:lpwstr>
  </property>
</Properties>
</file>