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32" r:id="rId1"/>
  </p:sldMasterIdLst>
  <p:notesMasterIdLst>
    <p:notesMasterId r:id="rId65"/>
  </p:notesMasterIdLst>
  <p:handoutMasterIdLst>
    <p:handoutMasterId r:id="rId66"/>
  </p:handoutMasterIdLst>
  <p:sldIdLst>
    <p:sldId id="257" r:id="rId2"/>
    <p:sldId id="260" r:id="rId3"/>
    <p:sldId id="261" r:id="rId4"/>
    <p:sldId id="301" r:id="rId5"/>
    <p:sldId id="262" r:id="rId6"/>
    <p:sldId id="300" r:id="rId7"/>
    <p:sldId id="307" r:id="rId8"/>
    <p:sldId id="306" r:id="rId9"/>
    <p:sldId id="308" r:id="rId10"/>
    <p:sldId id="309" r:id="rId11"/>
    <p:sldId id="304" r:id="rId12"/>
    <p:sldId id="310" r:id="rId13"/>
    <p:sldId id="302" r:id="rId14"/>
    <p:sldId id="311" r:id="rId15"/>
    <p:sldId id="312" r:id="rId16"/>
    <p:sldId id="313" r:id="rId17"/>
    <p:sldId id="314" r:id="rId18"/>
    <p:sldId id="315" r:id="rId19"/>
    <p:sldId id="316" r:id="rId20"/>
    <p:sldId id="317" r:id="rId21"/>
    <p:sldId id="320" r:id="rId22"/>
    <p:sldId id="321" r:id="rId23"/>
    <p:sldId id="319" r:id="rId24"/>
    <p:sldId id="322" r:id="rId25"/>
    <p:sldId id="325" r:id="rId26"/>
    <p:sldId id="323" r:id="rId27"/>
    <p:sldId id="364" r:id="rId28"/>
    <p:sldId id="324" r:id="rId29"/>
    <p:sldId id="326" r:id="rId30"/>
    <p:sldId id="327" r:id="rId31"/>
    <p:sldId id="328" r:id="rId32"/>
    <p:sldId id="329" r:id="rId33"/>
    <p:sldId id="330" r:id="rId34"/>
    <p:sldId id="334" r:id="rId35"/>
    <p:sldId id="331" r:id="rId36"/>
    <p:sldId id="332" r:id="rId37"/>
    <p:sldId id="333" r:id="rId38"/>
    <p:sldId id="335" r:id="rId39"/>
    <p:sldId id="336" r:id="rId40"/>
    <p:sldId id="337" r:id="rId41"/>
    <p:sldId id="338" r:id="rId42"/>
    <p:sldId id="340" r:id="rId43"/>
    <p:sldId id="341" r:id="rId44"/>
    <p:sldId id="343" r:id="rId45"/>
    <p:sldId id="346" r:id="rId46"/>
    <p:sldId id="339" r:id="rId47"/>
    <p:sldId id="345" r:id="rId48"/>
    <p:sldId id="347" r:id="rId49"/>
    <p:sldId id="349" r:id="rId50"/>
    <p:sldId id="350" r:id="rId51"/>
    <p:sldId id="351" r:id="rId52"/>
    <p:sldId id="352" r:id="rId53"/>
    <p:sldId id="353" r:id="rId54"/>
    <p:sldId id="354" r:id="rId55"/>
    <p:sldId id="355" r:id="rId56"/>
    <p:sldId id="356" r:id="rId57"/>
    <p:sldId id="357" r:id="rId58"/>
    <p:sldId id="358" r:id="rId59"/>
    <p:sldId id="359" r:id="rId60"/>
    <p:sldId id="361" r:id="rId61"/>
    <p:sldId id="297" r:id="rId62"/>
    <p:sldId id="362" r:id="rId63"/>
    <p:sldId id="363" r:id="rId64"/>
  </p:sldIdLst>
  <p:sldSz cx="9144000" cy="6480175"/>
  <p:notesSz cx="6858000" cy="9144000"/>
  <p:defaultTextStyle>
    <a:defPPr>
      <a:defRPr lang="en-US"/>
    </a:defPPr>
    <a:lvl1pPr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mn-cs"/>
      </a:defRPr>
    </a:lvl5pPr>
    <a:lvl6pPr marL="2286000" algn="l" defTabSz="914400" rtl="0" eaLnBrk="1" latinLnBrk="0" hangingPunct="1">
      <a:defRPr sz="2000" kern="1200">
        <a:solidFill>
          <a:srgbClr val="FFFFFF"/>
        </a:solidFill>
        <a:latin typeface="Times New Roman" panose="02020603050405020304" pitchFamily="18" charset="0"/>
        <a:ea typeface="+mn-ea"/>
        <a:cs typeface="+mn-cs"/>
      </a:defRPr>
    </a:lvl6pPr>
    <a:lvl7pPr marL="2743200" algn="l" defTabSz="914400" rtl="0" eaLnBrk="1" latinLnBrk="0" hangingPunct="1">
      <a:defRPr sz="2000" kern="1200">
        <a:solidFill>
          <a:srgbClr val="FFFFFF"/>
        </a:solidFill>
        <a:latin typeface="Times New Roman" panose="02020603050405020304" pitchFamily="18" charset="0"/>
        <a:ea typeface="+mn-ea"/>
        <a:cs typeface="+mn-cs"/>
      </a:defRPr>
    </a:lvl7pPr>
    <a:lvl8pPr marL="3200400" algn="l" defTabSz="914400" rtl="0" eaLnBrk="1" latinLnBrk="0" hangingPunct="1">
      <a:defRPr sz="2000" kern="1200">
        <a:solidFill>
          <a:srgbClr val="FFFFFF"/>
        </a:solidFill>
        <a:latin typeface="Times New Roman" panose="02020603050405020304" pitchFamily="18" charset="0"/>
        <a:ea typeface="+mn-ea"/>
        <a:cs typeface="+mn-cs"/>
      </a:defRPr>
    </a:lvl8pPr>
    <a:lvl9pPr marL="3657600" algn="l" defTabSz="914400" rtl="0" eaLnBrk="1" latinLnBrk="0" hangingPunct="1">
      <a:defRPr sz="2000" kern="1200">
        <a:solidFill>
          <a:srgbClr val="FFFFFF"/>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04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66CCFF"/>
    <a:srgbClr val="CC9900"/>
    <a:srgbClr val="000099"/>
    <a:srgbClr val="663300"/>
    <a:srgbClr val="FFC800"/>
    <a:srgbClr val="FFFF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34" autoAdjust="0"/>
    <p:restoredTop sz="94660" autoAdjust="0"/>
  </p:normalViewPr>
  <p:slideViewPr>
    <p:cSldViewPr>
      <p:cViewPr varScale="1">
        <p:scale>
          <a:sx n="84" d="100"/>
          <a:sy n="84" d="100"/>
        </p:scale>
        <p:origin x="864" y="60"/>
      </p:cViewPr>
      <p:guideLst>
        <p:guide orient="horz" pos="2041"/>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tx1"/>
                </a:solidFill>
              </a:defRPr>
            </a:lvl1pPr>
          </a:lstStyle>
          <a:p>
            <a:pPr>
              <a:defRPr/>
            </a:pPr>
            <a:endParaRPr lang="en-US"/>
          </a:p>
        </p:txBody>
      </p:sp>
      <p:sp>
        <p:nvSpPr>
          <p:cNvPr id="12288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defRPr>
            </a:lvl1pPr>
          </a:lstStyle>
          <a:p>
            <a:pPr>
              <a:defRPr/>
            </a:pPr>
            <a:endParaRPr lang="en-US"/>
          </a:p>
        </p:txBody>
      </p:sp>
      <p:sp>
        <p:nvSpPr>
          <p:cNvPr id="12288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chemeClr val="tx1"/>
                </a:solidFill>
              </a:defRPr>
            </a:lvl1pPr>
          </a:lstStyle>
          <a:p>
            <a:pPr>
              <a:defRPr/>
            </a:pPr>
            <a:endParaRPr lang="en-US"/>
          </a:p>
        </p:txBody>
      </p:sp>
      <p:sp>
        <p:nvSpPr>
          <p:cNvPr id="12288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defRPr>
            </a:lvl1pPr>
          </a:lstStyle>
          <a:p>
            <a:pPr>
              <a:defRPr/>
            </a:pPr>
            <a:fld id="{0AE61A96-3740-497E-8CC7-B7AA072FC589}" type="slidenum">
              <a:rPr lang="en-US"/>
              <a:pPr>
                <a:defRPr/>
              </a:pPr>
              <a:t>‹#›</a:t>
            </a:fld>
            <a:endParaRPr lang="en-US"/>
          </a:p>
        </p:txBody>
      </p:sp>
    </p:spTree>
    <p:extLst>
      <p:ext uri="{BB962C8B-B14F-4D97-AF65-F5344CB8AC3E}">
        <p14:creationId xmlns:p14="http://schemas.microsoft.com/office/powerpoint/2010/main" val="26090023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tx1"/>
                </a:solidFill>
              </a:defRPr>
            </a:lvl1pPr>
          </a:lstStyle>
          <a:p>
            <a:pPr>
              <a:defRPr/>
            </a:pPr>
            <a:endParaRPr lang="en-US"/>
          </a:p>
        </p:txBody>
      </p:sp>
      <p:sp>
        <p:nvSpPr>
          <p:cNvPr id="645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1011238" y="685800"/>
            <a:ext cx="4835525"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45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chemeClr val="tx1"/>
                </a:solidFill>
              </a:defRPr>
            </a:lvl1pPr>
          </a:lstStyle>
          <a:p>
            <a:pPr>
              <a:defRPr/>
            </a:pPr>
            <a:endParaRPr lang="en-US"/>
          </a:p>
        </p:txBody>
      </p:sp>
      <p:sp>
        <p:nvSpPr>
          <p:cNvPr id="645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defRPr>
            </a:lvl1pPr>
          </a:lstStyle>
          <a:p>
            <a:pPr>
              <a:defRPr/>
            </a:pPr>
            <a:fld id="{759F3B01-9881-414D-BCA4-7740BD0A897A}" type="slidenum">
              <a:rPr lang="en-US"/>
              <a:pPr>
                <a:defRPr/>
              </a:pPr>
              <a:t>‹#›</a:t>
            </a:fld>
            <a:endParaRPr lang="en-US"/>
          </a:p>
        </p:txBody>
      </p:sp>
    </p:spTree>
    <p:extLst>
      <p:ext uri="{BB962C8B-B14F-4D97-AF65-F5344CB8AC3E}">
        <p14:creationId xmlns:p14="http://schemas.microsoft.com/office/powerpoint/2010/main" val="41619397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 xmlns:ma14="http://schemas.microsoft.com/office/mac/drawingml/2011/main"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2688376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 xmlns:ma14="http://schemas.microsoft.com/office/mac/drawingml/2011/main"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846528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 xmlns:ma14="http://schemas.microsoft.com/office/mac/drawingml/2011/main"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965555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 xmlns:ma14="http://schemas.microsoft.com/office/mac/drawingml/2011/main"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6221541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 xmlns:ma14="http://schemas.microsoft.com/office/mac/drawingml/2011/main"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683837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 xmlns:ma14="http://schemas.microsoft.com/office/mac/drawingml/2011/main"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7804123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 xmlns:ma14="http://schemas.microsoft.com/office/mac/drawingml/2011/main"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9980835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 xmlns:ma14="http://schemas.microsoft.com/office/mac/drawingml/2011/main"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4938649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 xmlns:ma14="http://schemas.microsoft.com/office/mac/drawingml/2011/main"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085193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 xmlns:ma14="http://schemas.microsoft.com/office/mac/drawingml/2011/main"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411267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 xmlns:ma14="http://schemas.microsoft.com/office/mac/drawingml/2011/main"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337865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 xmlns:ma14="http://schemas.microsoft.com/office/mac/drawingml/2011/main"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4325071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 xmlns:ma14="http://schemas.microsoft.com/office/mac/drawingml/2011/main"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6420455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 xmlns:ma14="http://schemas.microsoft.com/office/mac/drawingml/2011/main"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3730454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 xmlns:ma14="http://schemas.microsoft.com/office/mac/drawingml/2011/main"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3041048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 xmlns:ma14="http://schemas.microsoft.com/office/mac/drawingml/2011/main"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426263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 xmlns:ma14="http://schemas.microsoft.com/office/mac/drawingml/2011/main"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1075987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 xmlns:ma14="http://schemas.microsoft.com/office/mac/drawingml/2011/main"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4459076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 xmlns:ma14="http://schemas.microsoft.com/office/mac/drawingml/2011/main"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2432915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 xmlns:ma14="http://schemas.microsoft.com/office/mac/drawingml/2011/main"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8899736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 xmlns:ma14="http://schemas.microsoft.com/office/mac/drawingml/2011/main"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443343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 xmlns:ma14="http://schemas.microsoft.com/office/mac/drawingml/2011/main"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854362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 xmlns:ma14="http://schemas.microsoft.com/office/mac/drawingml/2011/main" val="1"/>
            </a:ext>
          </a:extLst>
        </p:spPr>
      </p:sp>
      <p:sp>
        <p:nvSpPr>
          <p:cNvPr id="88067"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9221087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 xmlns:ma14="http://schemas.microsoft.com/office/mac/drawingml/2011/main"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7545327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 xmlns:ma14="http://schemas.microsoft.com/office/mac/drawingml/2011/main"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3312305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 xmlns:ma14="http://schemas.microsoft.com/office/mac/drawingml/2011/main"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0253956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 xmlns:ma14="http://schemas.microsoft.com/office/mac/drawingml/2011/main"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1172799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 xmlns:ma14="http://schemas.microsoft.com/office/mac/drawingml/2011/main"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1962521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 xmlns:ma14="http://schemas.microsoft.com/office/mac/drawingml/2011/main"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2712558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 xmlns:ma14="http://schemas.microsoft.com/office/mac/drawingml/2011/main"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4406696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 xmlns:ma14="http://schemas.microsoft.com/office/mac/drawingml/2011/main"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721606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 xmlns:ma14="http://schemas.microsoft.com/office/mac/drawingml/2011/main"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8808354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 xmlns:ma14="http://schemas.microsoft.com/office/mac/drawingml/2011/main"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560059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 xmlns:ma14="http://schemas.microsoft.com/office/mac/drawingml/2011/main"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146591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 xmlns:ma14="http://schemas.microsoft.com/office/mac/drawingml/2011/main"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4363812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 xmlns:ma14="http://schemas.microsoft.com/office/mac/drawingml/2011/main"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1137486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 xmlns:ma14="http://schemas.microsoft.com/office/mac/drawingml/2011/main"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8854579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 xmlns:ma14="http://schemas.microsoft.com/office/mac/drawingml/2011/main"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8369121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 xmlns:ma14="http://schemas.microsoft.com/office/mac/drawingml/2011/main"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4691060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 xmlns:ma14="http://schemas.microsoft.com/office/mac/drawingml/2011/main"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2311976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 xmlns:ma14="http://schemas.microsoft.com/office/mac/drawingml/2011/main"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6279249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 xmlns:ma14="http://schemas.microsoft.com/office/mac/drawingml/2011/main"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323498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 xmlns:ma14="http://schemas.microsoft.com/office/mac/drawingml/2011/main"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67194442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 xmlns:ma14="http://schemas.microsoft.com/office/mac/drawingml/2011/main"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568905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91891223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 xmlns:ma14="http://schemas.microsoft.com/office/mac/drawingml/2011/main"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14068236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 xmlns:ma14="http://schemas.microsoft.com/office/mac/drawingml/2011/main"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88315648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 xmlns:ma14="http://schemas.microsoft.com/office/mac/drawingml/2011/main"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26340799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 xmlns:ma14="http://schemas.microsoft.com/office/mac/drawingml/2011/main"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54913156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 xmlns:ma14="http://schemas.microsoft.com/office/mac/drawingml/2011/main"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3209024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 xmlns:ma14="http://schemas.microsoft.com/office/mac/drawingml/2011/main"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75718662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 xmlns:ma14="http://schemas.microsoft.com/office/mac/drawingml/2011/main"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61875813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 xmlns:ma14="http://schemas.microsoft.com/office/mac/drawingml/2011/main"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423281503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 xmlns:ma14="http://schemas.microsoft.com/office/mac/drawingml/2011/main"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85925542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401687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 xmlns:ma14="http://schemas.microsoft.com/office/mac/drawingml/2011/main"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41795683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392202871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 xmlns:ma14="http://schemas.microsoft.com/office/mac/drawingml/2011/main"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775247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 xmlns:ma14="http://schemas.microsoft.com/office/mac/drawingml/2011/main"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146050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xfrm>
            <a:off x="1019175" y="692150"/>
            <a:ext cx="4819650" cy="3416300"/>
          </a:xfrm>
          <a:ln cap="flat"/>
          <a:extLs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35626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 xmlns:ma14="http://schemas.microsoft.com/office/mac/drawingml/2011/main"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497789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Rectangle 8"/>
          <p:cNvSpPr>
            <a:spLocks noChangeArrowheads="1"/>
          </p:cNvSpPr>
          <p:nvPr/>
        </p:nvSpPr>
        <p:spPr bwMode="auto">
          <a:xfrm>
            <a:off x="0" y="0"/>
            <a:ext cx="9144000" cy="15113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defRPr/>
            </a:pPr>
            <a:endParaRPr lang="vi-VN" smtClean="0"/>
          </a:p>
        </p:txBody>
      </p:sp>
      <p:sp>
        <p:nvSpPr>
          <p:cNvPr id="4" name="Rectangle 9"/>
          <p:cNvSpPr>
            <a:spLocks noChangeArrowheads="1"/>
          </p:cNvSpPr>
          <p:nvPr/>
        </p:nvSpPr>
        <p:spPr bwMode="auto">
          <a:xfrm>
            <a:off x="0" y="1511300"/>
            <a:ext cx="9144000" cy="151288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defRPr/>
            </a:pPr>
            <a:endParaRPr lang="vi-VN" smtClean="0"/>
          </a:p>
        </p:txBody>
      </p:sp>
      <p:sp>
        <p:nvSpPr>
          <p:cNvPr id="5" name="Rectangle 10"/>
          <p:cNvSpPr>
            <a:spLocks noChangeArrowheads="1"/>
          </p:cNvSpPr>
          <p:nvPr/>
        </p:nvSpPr>
        <p:spPr bwMode="auto">
          <a:xfrm>
            <a:off x="3059832" y="4022725"/>
            <a:ext cx="5931768" cy="1471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lnSpc>
                <a:spcPct val="140000"/>
              </a:lnSpc>
              <a:defRPr/>
            </a:pPr>
            <a:r>
              <a:rPr lang="fr-FR" sz="2400" b="1" dirty="0" err="1" smtClean="0">
                <a:solidFill>
                  <a:srgbClr val="003366"/>
                </a:solidFill>
                <a:latin typeface="Tahoma" panose="020B0604030504040204" pitchFamily="34" charset="0"/>
              </a:rPr>
              <a:t>Department</a:t>
            </a:r>
            <a:r>
              <a:rPr lang="fr-FR" sz="2400" b="1" dirty="0" smtClean="0">
                <a:solidFill>
                  <a:srgbClr val="003366"/>
                </a:solidFill>
                <a:latin typeface="Tahoma" panose="020B0604030504040204" pitchFamily="34" charset="0"/>
              </a:rPr>
              <a:t> of Information </a:t>
            </a:r>
            <a:r>
              <a:rPr lang="fr-FR" sz="2400" b="1" dirty="0" err="1" smtClean="0">
                <a:solidFill>
                  <a:srgbClr val="003366"/>
                </a:solidFill>
                <a:latin typeface="Tahoma" panose="020B0604030504040204" pitchFamily="34" charset="0"/>
              </a:rPr>
              <a:t>Systems</a:t>
            </a:r>
            <a:r>
              <a:rPr lang="fr-FR" sz="2400" b="1" dirty="0" smtClean="0">
                <a:solidFill>
                  <a:srgbClr val="003366"/>
                </a:solidFill>
                <a:latin typeface="Tahoma" panose="020B0604030504040204" pitchFamily="34" charset="0"/>
              </a:rPr>
              <a:t> </a:t>
            </a:r>
          </a:p>
          <a:p>
            <a:pPr eaLnBrk="1" hangingPunct="1">
              <a:lnSpc>
                <a:spcPct val="140000"/>
              </a:lnSpc>
              <a:defRPr/>
            </a:pPr>
            <a:r>
              <a:rPr lang="en-US" dirty="0" smtClean="0">
                <a:solidFill>
                  <a:schemeClr val="hlink"/>
                </a:solidFill>
                <a:latin typeface="Tahoma" panose="020B0604030504040204" pitchFamily="34" charset="0"/>
              </a:rPr>
              <a:t>University of Engineering and Technology,</a:t>
            </a:r>
          </a:p>
          <a:p>
            <a:pPr eaLnBrk="1" hangingPunct="1">
              <a:lnSpc>
                <a:spcPct val="140000"/>
              </a:lnSpc>
              <a:defRPr/>
            </a:pPr>
            <a:r>
              <a:rPr lang="en-US" dirty="0" smtClean="0">
                <a:solidFill>
                  <a:schemeClr val="hlink"/>
                </a:solidFill>
                <a:latin typeface="Tahoma" panose="020B0604030504040204" pitchFamily="34" charset="0"/>
              </a:rPr>
              <a:t>Vietnam National University, Hanoi</a:t>
            </a:r>
          </a:p>
        </p:txBody>
      </p:sp>
      <p:sp>
        <p:nvSpPr>
          <p:cNvPr id="6" name="Rectangle 13"/>
          <p:cNvSpPr>
            <a:spLocks noChangeArrowheads="1"/>
          </p:cNvSpPr>
          <p:nvPr userDrawn="1"/>
        </p:nvSpPr>
        <p:spPr bwMode="auto">
          <a:xfrm>
            <a:off x="6175375" y="5907088"/>
            <a:ext cx="2968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b="1" dirty="0">
                <a:solidFill>
                  <a:schemeClr val="bg1"/>
                </a:solidFill>
                <a:effectLst/>
              </a:rPr>
              <a:t>Hoa.Nguyen@vnu.edu.vn</a:t>
            </a:r>
          </a:p>
        </p:txBody>
      </p:sp>
      <p:sp>
        <p:nvSpPr>
          <p:cNvPr id="7" name="Rectangle 17"/>
          <p:cNvSpPr>
            <a:spLocks noChangeArrowheads="1"/>
          </p:cNvSpPr>
          <p:nvPr/>
        </p:nvSpPr>
        <p:spPr bwMode="auto">
          <a:xfrm>
            <a:off x="152400" y="1868488"/>
            <a:ext cx="561564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defRPr/>
            </a:pPr>
            <a:r>
              <a:rPr lang="en-US" sz="4400" b="1" dirty="0" smtClean="0">
                <a:solidFill>
                  <a:srgbClr val="FFC800"/>
                </a:solidFill>
                <a:latin typeface="Corbel" panose="020B0503020204020204" pitchFamily="34" charset="0"/>
              </a:rPr>
              <a:t>Distributed</a:t>
            </a:r>
            <a:r>
              <a:rPr lang="en-US" sz="4400" b="1" baseline="0" dirty="0" smtClean="0">
                <a:solidFill>
                  <a:srgbClr val="FFC800"/>
                </a:solidFill>
                <a:latin typeface="Corbel" panose="020B0503020204020204" pitchFamily="34" charset="0"/>
              </a:rPr>
              <a:t> </a:t>
            </a:r>
            <a:r>
              <a:rPr lang="en-US" sz="4400" b="1" dirty="0" smtClean="0">
                <a:solidFill>
                  <a:srgbClr val="FFC800"/>
                </a:solidFill>
                <a:latin typeface="Corbel" panose="020B0503020204020204" pitchFamily="34" charset="0"/>
              </a:rPr>
              <a:t>Databases</a:t>
            </a:r>
          </a:p>
        </p:txBody>
      </p:sp>
      <p:sp>
        <p:nvSpPr>
          <p:cNvPr id="107524" name="Rectangle 2"/>
          <p:cNvSpPr>
            <a:spLocks noGrp="1"/>
          </p:cNvSpPr>
          <p:nvPr>
            <p:ph type="subTitle" idx="1"/>
          </p:nvPr>
        </p:nvSpPr>
        <p:spPr>
          <a:xfrm>
            <a:off x="2514600" y="3168650"/>
            <a:ext cx="6400800" cy="863600"/>
          </a:xfrm>
        </p:spPr>
        <p:txBody>
          <a:bodyPr/>
          <a:lstStyle>
            <a:lvl1pPr marL="119063" indent="0" algn="ctr">
              <a:buFont typeface="Wingdings 2" panose="05020102010507070707" pitchFamily="18" charset="2"/>
              <a:buNone/>
              <a:defRPr smtClean="0"/>
            </a:lvl1pPr>
          </a:lstStyle>
          <a:p>
            <a:pPr lvl="0"/>
            <a:r>
              <a:rPr lang="en-US" noProof="0" smtClean="0"/>
              <a:t>Click to edit Master subtitle style</a:t>
            </a:r>
          </a:p>
        </p:txBody>
      </p:sp>
      <p:sp>
        <p:nvSpPr>
          <p:cNvPr id="8" name="Rectangle 15"/>
          <p:cNvSpPr>
            <a:spLocks noGrp="1" noChangeArrowheads="1"/>
          </p:cNvSpPr>
          <p:nvPr>
            <p:ph type="dt" sz="quarter" idx="10"/>
          </p:nvPr>
        </p:nvSpPr>
        <p:spPr bwMode="auto">
          <a:xfrm>
            <a:off x="179512" y="5832375"/>
            <a:ext cx="2209800" cy="39687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eaLnBrk="1" hangingPunct="1">
              <a:defRPr b="1">
                <a:solidFill>
                  <a:srgbClr val="463FC9"/>
                </a:solidFill>
                <a:effectLst>
                  <a:outerShdw blurRad="38100" dist="38100" dir="2700000" algn="tl">
                    <a:srgbClr val="C0C0C0"/>
                  </a:outerShdw>
                </a:effectLst>
              </a:defRPr>
            </a:lvl1pPr>
          </a:lstStyle>
          <a:p>
            <a:pPr>
              <a:defRPr/>
            </a:pPr>
            <a:fld id="{FAE3F7F5-F84F-44B1-BFF8-4DC2E8ADE05C}" type="datetime1">
              <a:rPr lang="vi-VN"/>
              <a:pPr>
                <a:defRPr/>
              </a:pPr>
              <a:t>22/09/2020</a:t>
            </a:fld>
            <a:endParaRPr lang="en-US"/>
          </a:p>
        </p:txBody>
      </p:sp>
      <p:sp>
        <p:nvSpPr>
          <p:cNvPr id="9" name="Rectangle 8"/>
          <p:cNvSpPr/>
          <p:nvPr userDrawn="1"/>
        </p:nvSpPr>
        <p:spPr>
          <a:xfrm>
            <a:off x="0" y="6229522"/>
            <a:ext cx="9144000" cy="250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399967"/>
      </p:ext>
    </p:extLst>
  </p:cSld>
  <p:clrMapOvr>
    <a:masterClrMapping/>
  </p:clrMapOvr>
  <p:transition spd="slow"/>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Slide Number Placeholder 3"/>
          <p:cNvSpPr>
            <a:spLocks noGrp="1"/>
          </p:cNvSpPr>
          <p:nvPr>
            <p:ph type="sldNum" sz="quarter" idx="10"/>
          </p:nvPr>
        </p:nvSpPr>
        <p:spPr>
          <a:xfrm>
            <a:off x="8268036" y="6311421"/>
            <a:ext cx="608074" cy="202505"/>
          </a:xfrm>
          <a:prstGeom prst="rect">
            <a:avLst/>
          </a:prstGeom>
        </p:spPr>
        <p:txBody>
          <a:bodyPr/>
          <a:lstStyle>
            <a:lvl1pPr>
              <a:defRPr/>
            </a:lvl1pPr>
          </a:lstStyle>
          <a:p>
            <a:r>
              <a:rPr lang="en-US" dirty="0" smtClean="0">
                <a:latin typeface="Book Antiqua"/>
              </a:rPr>
              <a:t>Ch.1/</a:t>
            </a:r>
            <a:fld id="{D01B99BC-F82C-D046-99BD-FBA1D66F1CB4}" type="slidenum">
              <a:rPr lang="en-US" smtClean="0">
                <a:latin typeface="Book Antiqua"/>
              </a:rPr>
              <a:pPr/>
              <a:t>‹#›</a:t>
            </a:fld>
            <a:endParaRPr lang="en-US" dirty="0">
              <a:latin typeface="Book Antiqua"/>
            </a:endParaRPr>
          </a:p>
        </p:txBody>
      </p:sp>
    </p:spTree>
    <p:extLst>
      <p:ext uri="{BB962C8B-B14F-4D97-AF65-F5344CB8AC3E}">
        <p14:creationId xmlns:p14="http://schemas.microsoft.com/office/powerpoint/2010/main" val="319361718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Slide Number Placeholder 2"/>
          <p:cNvSpPr>
            <a:spLocks noGrp="1"/>
          </p:cNvSpPr>
          <p:nvPr>
            <p:ph type="sldNum" sz="quarter" idx="10"/>
          </p:nvPr>
        </p:nvSpPr>
        <p:spPr>
          <a:xfrm>
            <a:off x="8267530" y="6311420"/>
            <a:ext cx="658704" cy="168755"/>
          </a:xfrm>
          <a:prstGeom prst="rect">
            <a:avLst/>
          </a:prstGeom>
        </p:spPr>
        <p:txBody>
          <a:bodyPr/>
          <a:lstStyle>
            <a:lvl1pPr>
              <a:defRPr>
                <a:latin typeface="Book Antiqua"/>
              </a:defRPr>
            </a:lvl1pPr>
          </a:lstStyle>
          <a:p>
            <a:fld id="{8801E1DC-9A09-2845-A773-BB78DAEA5475}" type="slidenum">
              <a:rPr lang="en-US" smtClean="0"/>
              <a:pPr/>
              <a:t>‹#›</a:t>
            </a:fld>
            <a:endParaRPr lang="en-US" dirty="0"/>
          </a:p>
        </p:txBody>
      </p:sp>
    </p:spTree>
    <p:extLst>
      <p:ext uri="{BB962C8B-B14F-4D97-AF65-F5344CB8AC3E}">
        <p14:creationId xmlns:p14="http://schemas.microsoft.com/office/powerpoint/2010/main" val="478814565"/>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bwMode="ltGray">
          <a:xfrm>
            <a:off x="0" y="0"/>
            <a:ext cx="9144000" cy="649288"/>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eaLnBrk="1" hangingPunct="1">
              <a:defRPr/>
            </a:pPr>
            <a:endParaRPr lang="en-US"/>
          </a:p>
        </p:txBody>
      </p:sp>
      <p:sp>
        <p:nvSpPr>
          <p:cNvPr id="2" name="Title Placeholder 1"/>
          <p:cNvSpPr>
            <a:spLocks noGrp="1"/>
          </p:cNvSpPr>
          <p:nvPr>
            <p:ph type="title"/>
          </p:nvPr>
        </p:nvSpPr>
        <p:spPr>
          <a:xfrm>
            <a:off x="120650" y="9525"/>
            <a:ext cx="8932863" cy="639763"/>
          </a:xfrm>
          <a:prstGeom prst="rect">
            <a:avLst/>
          </a:prstGeom>
        </p:spPr>
        <p:txBody>
          <a:bodyPr vert="horz" wrap="square" lIns="91440" tIns="45720" rIns="45720" bIns="45720" numCol="1" anchor="ctr" anchorCtr="0" compatLnSpc="1">
            <a:prstTxWarp prst="textNoShape">
              <a:avLst/>
            </a:prstTxWarp>
            <a:normAutofit/>
            <a:sp3d prstMaterial="matte">
              <a:bevelT w="50800" h="10160"/>
            </a:sp3d>
          </a:bodyPr>
          <a:lstStyle/>
          <a:p>
            <a:pPr lvl="0"/>
            <a:r>
              <a:rPr lang="en-US" smtClean="0"/>
              <a:t>Click to edit Master title style</a:t>
            </a:r>
          </a:p>
        </p:txBody>
      </p:sp>
      <p:sp>
        <p:nvSpPr>
          <p:cNvPr id="1027" name="Rectangle 2"/>
          <p:cNvSpPr>
            <a:spLocks noGrp="1"/>
          </p:cNvSpPr>
          <p:nvPr>
            <p:ph type="body" idx="1"/>
          </p:nvPr>
        </p:nvSpPr>
        <p:spPr bwMode="auto">
          <a:xfrm>
            <a:off x="228600" y="725488"/>
            <a:ext cx="86106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 name="Rectangle 11"/>
          <p:cNvSpPr>
            <a:spLocks noChangeArrowheads="1"/>
          </p:cNvSpPr>
          <p:nvPr userDrawn="1"/>
        </p:nvSpPr>
        <p:spPr bwMode="auto">
          <a:xfrm>
            <a:off x="0" y="6246813"/>
            <a:ext cx="9144000" cy="23812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defRPr/>
            </a:pPr>
            <a:endParaRPr lang="vi-VN" smtClean="0"/>
          </a:p>
        </p:txBody>
      </p:sp>
      <p:sp>
        <p:nvSpPr>
          <p:cNvPr id="6" name="Text Box 12"/>
          <p:cNvSpPr txBox="1">
            <a:spLocks noChangeArrowheads="1"/>
          </p:cNvSpPr>
          <p:nvPr userDrawn="1"/>
        </p:nvSpPr>
        <p:spPr bwMode="auto">
          <a:xfrm>
            <a:off x="76200" y="6307138"/>
            <a:ext cx="42672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spcBef>
                <a:spcPct val="50000"/>
              </a:spcBef>
              <a:defRPr/>
            </a:pPr>
            <a:r>
              <a:rPr lang="en-US" sz="1000" dirty="0" smtClean="0">
                <a:solidFill>
                  <a:schemeClr val="bg1"/>
                </a:solidFill>
                <a:latin typeface="Verdana" panose="020B0604030504040204" pitchFamily="34" charset="0"/>
              </a:rPr>
              <a:t>Distributed Databases – Department of Information Systems</a:t>
            </a:r>
          </a:p>
        </p:txBody>
      </p:sp>
      <p:grpSp>
        <p:nvGrpSpPr>
          <p:cNvPr id="7" name="Group 13"/>
          <p:cNvGrpSpPr>
            <a:grpSpLocks/>
          </p:cNvGrpSpPr>
          <p:nvPr userDrawn="1"/>
        </p:nvGrpSpPr>
        <p:grpSpPr bwMode="auto">
          <a:xfrm>
            <a:off x="8763000" y="6242050"/>
            <a:ext cx="252413" cy="238125"/>
            <a:chOff x="2200" y="1570"/>
            <a:chExt cx="1496" cy="1496"/>
          </a:xfrm>
        </p:grpSpPr>
        <p:sp>
          <p:nvSpPr>
            <p:cNvPr id="8" name="Oval 14"/>
            <p:cNvSpPr>
              <a:spLocks noChangeArrowheads="1"/>
            </p:cNvSpPr>
            <p:nvPr/>
          </p:nvSpPr>
          <p:spPr bwMode="gray">
            <a:xfrm>
              <a:off x="2200" y="1570"/>
              <a:ext cx="1496" cy="1496"/>
            </a:xfrm>
            <a:prstGeom prst="ellipse">
              <a:avLst/>
            </a:prstGeom>
            <a:gradFill rotWithShape="1">
              <a:gsLst>
                <a:gs pos="0">
                  <a:srgbClr val="AFBE3C"/>
                </a:gs>
                <a:gs pos="100000">
                  <a:srgbClr val="FFFFFF"/>
                </a:gs>
              </a:gsLst>
              <a:lin ang="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defRPr/>
              </a:pPr>
              <a:endParaRPr lang="vi-VN" smtClean="0"/>
            </a:p>
          </p:txBody>
        </p:sp>
        <p:sp>
          <p:nvSpPr>
            <p:cNvPr id="9" name="Oval 15"/>
            <p:cNvSpPr>
              <a:spLocks noChangeArrowheads="1"/>
            </p:cNvSpPr>
            <p:nvPr/>
          </p:nvSpPr>
          <p:spPr bwMode="gray">
            <a:xfrm>
              <a:off x="2200" y="1570"/>
              <a:ext cx="1496" cy="1496"/>
            </a:xfrm>
            <a:prstGeom prst="ellipse">
              <a:avLst/>
            </a:prstGeom>
            <a:gradFill rotWithShape="1">
              <a:gsLst>
                <a:gs pos="0">
                  <a:srgbClr val="AFBE3C"/>
                </a:gs>
                <a:gs pos="100000">
                  <a:srgbClr val="CAD47D"/>
                </a:gs>
              </a:gsLst>
              <a:lin ang="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defRPr/>
              </a:pPr>
              <a:endParaRPr lang="vi-VN" smtClean="0"/>
            </a:p>
          </p:txBody>
        </p:sp>
        <p:sp>
          <p:nvSpPr>
            <p:cNvPr id="10" name="Oval 16"/>
            <p:cNvSpPr>
              <a:spLocks noChangeArrowheads="1"/>
            </p:cNvSpPr>
            <p:nvPr/>
          </p:nvSpPr>
          <p:spPr bwMode="gray">
            <a:xfrm>
              <a:off x="2294" y="1670"/>
              <a:ext cx="1308" cy="1297"/>
            </a:xfrm>
            <a:prstGeom prst="ellipse">
              <a:avLst/>
            </a:prstGeom>
            <a:gradFill rotWithShape="1">
              <a:gsLst>
                <a:gs pos="0">
                  <a:srgbClr val="AFBE3C"/>
                </a:gs>
                <a:gs pos="100000">
                  <a:srgbClr val="5F6720"/>
                </a:gs>
              </a:gsLst>
              <a:lin ang="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defRPr/>
              </a:pPr>
              <a:endParaRPr lang="vi-VN" smtClean="0"/>
            </a:p>
          </p:txBody>
        </p:sp>
        <p:sp>
          <p:nvSpPr>
            <p:cNvPr id="11" name="Oval 17"/>
            <p:cNvSpPr>
              <a:spLocks noChangeArrowheads="1"/>
            </p:cNvSpPr>
            <p:nvPr/>
          </p:nvSpPr>
          <p:spPr bwMode="gray">
            <a:xfrm>
              <a:off x="2294" y="1670"/>
              <a:ext cx="1308" cy="1297"/>
            </a:xfrm>
            <a:prstGeom prst="ellipse">
              <a:avLst/>
            </a:prstGeom>
            <a:gradFill rotWithShape="1">
              <a:gsLst>
                <a:gs pos="0">
                  <a:srgbClr val="AFBE3C"/>
                </a:gs>
                <a:gs pos="100000">
                  <a:srgbClr val="555C1D"/>
                </a:gs>
              </a:gsLst>
              <a:lin ang="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defRPr/>
              </a:pPr>
              <a:endParaRPr lang="vi-VN" smtClean="0"/>
            </a:p>
          </p:txBody>
        </p:sp>
        <p:sp>
          <p:nvSpPr>
            <p:cNvPr id="12" name="Oval 18"/>
            <p:cNvSpPr>
              <a:spLocks noChangeArrowheads="1"/>
            </p:cNvSpPr>
            <p:nvPr/>
          </p:nvSpPr>
          <p:spPr bwMode="gray">
            <a:xfrm>
              <a:off x="2360" y="1730"/>
              <a:ext cx="1176" cy="1177"/>
            </a:xfrm>
            <a:prstGeom prst="ellipse">
              <a:avLst/>
            </a:prstGeom>
            <a:gradFill rotWithShape="1">
              <a:gsLst>
                <a:gs pos="0">
                  <a:srgbClr val="AFBE3C"/>
                </a:gs>
                <a:gs pos="100000">
                  <a:srgbClr val="51581C"/>
                </a:gs>
              </a:gsLst>
              <a:lin ang="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defRPr/>
              </a:pPr>
              <a:endParaRPr lang="vi-VN" smtClean="0"/>
            </a:p>
          </p:txBody>
        </p:sp>
      </p:grpSp>
      <p:sp>
        <p:nvSpPr>
          <p:cNvPr id="13" name="Text Box 19"/>
          <p:cNvSpPr txBox="1">
            <a:spLocks noChangeArrowheads="1"/>
          </p:cNvSpPr>
          <p:nvPr userDrawn="1"/>
        </p:nvSpPr>
        <p:spPr bwMode="auto">
          <a:xfrm>
            <a:off x="8658225" y="6261100"/>
            <a:ext cx="457200"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eaLnBrk="1" hangingPunct="1">
              <a:spcBef>
                <a:spcPct val="50000"/>
              </a:spcBef>
              <a:defRPr/>
            </a:pPr>
            <a:fld id="{9E329779-A92C-459C-BD11-E89C11E27641}" type="slidenum">
              <a:rPr lang="fr-FR" sz="1400" b="1" smtClean="0">
                <a:latin typeface="Bernard MT Condensed" panose="02050806060905020404" pitchFamily="18" charset="0"/>
              </a:rPr>
              <a:pPr algn="ctr" eaLnBrk="1" hangingPunct="1">
                <a:spcBef>
                  <a:spcPct val="50000"/>
                </a:spcBef>
                <a:defRPr/>
              </a:pPr>
              <a:t>‹#›</a:t>
            </a:fld>
            <a:endParaRPr lang="en-US" sz="1400" b="1" smtClean="0">
              <a:latin typeface="Bernard MT Condensed" panose="02050806060905020404" pitchFamily="18" charset="0"/>
            </a:endParaRPr>
          </a:p>
        </p:txBody>
      </p:sp>
    </p:spTree>
  </p:cSld>
  <p:clrMap bg1="lt1" tx1="dk1" bg2="lt2" tx2="dk2" accent1="accent1" accent2="accent2" accent3="accent3" accent4="accent4" accent5="accent5" accent6="accent6" hlink="hlink" folHlink="folHlink"/>
  <p:sldLayoutIdLst>
    <p:sldLayoutId id="2147483740" r:id="rId1"/>
    <p:sldLayoutId id="2147483743" r:id="rId2"/>
    <p:sldLayoutId id="2147483744" r:id="rId3"/>
  </p:sldLayoutIdLst>
  <p:hf hdr="0" dt="0"/>
  <p:txStyles>
    <p:titleStyle>
      <a:lvl1pPr algn="l" rtl="0" eaLnBrk="1" fontAlgn="base" hangingPunct="1">
        <a:spcBef>
          <a:spcPct val="0"/>
        </a:spcBef>
        <a:spcAft>
          <a:spcPct val="0"/>
        </a:spcAft>
        <a:defRPr sz="3600" b="1" kern="1200">
          <a:solidFill>
            <a:srgbClr val="FFC800"/>
          </a:solidFill>
          <a:latin typeface="+mj-lt"/>
          <a:ea typeface="+mj-ea"/>
          <a:cs typeface="+mj-cs"/>
        </a:defRPr>
      </a:lvl1pPr>
      <a:lvl2pPr algn="l" rtl="0" eaLnBrk="1" fontAlgn="base" hangingPunct="1">
        <a:spcBef>
          <a:spcPct val="0"/>
        </a:spcBef>
        <a:spcAft>
          <a:spcPct val="0"/>
        </a:spcAft>
        <a:defRPr sz="3600" b="1">
          <a:solidFill>
            <a:srgbClr val="FFC800"/>
          </a:solidFill>
          <a:latin typeface="Corbel" pitchFamily="34" charset="0"/>
        </a:defRPr>
      </a:lvl2pPr>
      <a:lvl3pPr algn="l" rtl="0" eaLnBrk="1" fontAlgn="base" hangingPunct="1">
        <a:spcBef>
          <a:spcPct val="0"/>
        </a:spcBef>
        <a:spcAft>
          <a:spcPct val="0"/>
        </a:spcAft>
        <a:defRPr sz="3600" b="1">
          <a:solidFill>
            <a:srgbClr val="FFC800"/>
          </a:solidFill>
          <a:latin typeface="Corbel" pitchFamily="34" charset="0"/>
        </a:defRPr>
      </a:lvl3pPr>
      <a:lvl4pPr algn="l" rtl="0" eaLnBrk="1" fontAlgn="base" hangingPunct="1">
        <a:spcBef>
          <a:spcPct val="0"/>
        </a:spcBef>
        <a:spcAft>
          <a:spcPct val="0"/>
        </a:spcAft>
        <a:defRPr sz="3600" b="1">
          <a:solidFill>
            <a:srgbClr val="FFC800"/>
          </a:solidFill>
          <a:latin typeface="Corbel" pitchFamily="34" charset="0"/>
        </a:defRPr>
      </a:lvl4pPr>
      <a:lvl5pPr algn="l" rtl="0" eaLnBrk="1" fontAlgn="base" hangingPunct="1">
        <a:spcBef>
          <a:spcPct val="0"/>
        </a:spcBef>
        <a:spcAft>
          <a:spcPct val="0"/>
        </a:spcAft>
        <a:defRPr sz="3600" b="1">
          <a:solidFill>
            <a:srgbClr val="FFC800"/>
          </a:solidFill>
          <a:latin typeface="Corbel" pitchFamily="34" charset="0"/>
        </a:defRPr>
      </a:lvl5pPr>
      <a:lvl6pPr marL="457200" algn="l" rtl="0" eaLnBrk="1" fontAlgn="base" hangingPunct="1">
        <a:spcBef>
          <a:spcPct val="0"/>
        </a:spcBef>
        <a:spcAft>
          <a:spcPct val="0"/>
        </a:spcAft>
        <a:defRPr sz="4500" b="1">
          <a:solidFill>
            <a:srgbClr val="FFC800"/>
          </a:solidFill>
          <a:latin typeface="Corbel" pitchFamily="34" charset="0"/>
        </a:defRPr>
      </a:lvl6pPr>
      <a:lvl7pPr marL="914400" algn="l" rtl="0" eaLnBrk="1" fontAlgn="base" hangingPunct="1">
        <a:spcBef>
          <a:spcPct val="0"/>
        </a:spcBef>
        <a:spcAft>
          <a:spcPct val="0"/>
        </a:spcAft>
        <a:defRPr sz="4500" b="1">
          <a:solidFill>
            <a:srgbClr val="FFC800"/>
          </a:solidFill>
          <a:latin typeface="Corbel" pitchFamily="34" charset="0"/>
        </a:defRPr>
      </a:lvl7pPr>
      <a:lvl8pPr marL="1371600" algn="l" rtl="0" eaLnBrk="1" fontAlgn="base" hangingPunct="1">
        <a:spcBef>
          <a:spcPct val="0"/>
        </a:spcBef>
        <a:spcAft>
          <a:spcPct val="0"/>
        </a:spcAft>
        <a:defRPr sz="4500" b="1">
          <a:solidFill>
            <a:srgbClr val="FFC800"/>
          </a:solidFill>
          <a:latin typeface="Corbel" pitchFamily="34" charset="0"/>
        </a:defRPr>
      </a:lvl8pPr>
      <a:lvl9pPr marL="1828800" algn="l" rtl="0" eaLnBrk="1" fontAlgn="base" hangingPunct="1">
        <a:spcBef>
          <a:spcPct val="0"/>
        </a:spcBef>
        <a:spcAft>
          <a:spcPct val="0"/>
        </a:spcAft>
        <a:defRPr sz="4500" b="1">
          <a:solidFill>
            <a:srgbClr val="FFC800"/>
          </a:solidFill>
          <a:latin typeface="Corbel" pitchFamily="34" charset="0"/>
        </a:defRPr>
      </a:lvl9pPr>
      <a:extLst/>
    </p:titleStyle>
    <p:bodyStyle>
      <a:lvl1pPr marL="438150" indent="-319088" algn="l" rtl="0" eaLnBrk="1" fontAlgn="base" hangingPunct="1">
        <a:lnSpc>
          <a:spcPct val="105000"/>
        </a:lnSpc>
        <a:spcBef>
          <a:spcPct val="10000"/>
        </a:spcBef>
        <a:spcAft>
          <a:spcPct val="10000"/>
        </a:spcAft>
        <a:buClr>
          <a:schemeClr val="accent1"/>
        </a:buClr>
        <a:buSzPct val="80000"/>
        <a:buFont typeface="Wingdings 2" panose="05020102010507070707" pitchFamily="18" charset="2"/>
        <a:buChar char=""/>
        <a:defRPr sz="2800" kern="1200">
          <a:solidFill>
            <a:srgbClr val="000099"/>
          </a:solidFill>
          <a:latin typeface="+mn-lt"/>
          <a:ea typeface="+mn-ea"/>
          <a:cs typeface="+mn-cs"/>
        </a:defRPr>
      </a:lvl1pPr>
      <a:lvl2pPr marL="730250" indent="-273050" algn="l" rtl="0" eaLnBrk="1" fontAlgn="base" hangingPunct="1">
        <a:lnSpc>
          <a:spcPct val="105000"/>
        </a:lnSpc>
        <a:spcBef>
          <a:spcPct val="10000"/>
        </a:spcBef>
        <a:spcAft>
          <a:spcPct val="10000"/>
        </a:spcAft>
        <a:buClr>
          <a:schemeClr val="accent2"/>
        </a:buClr>
        <a:buSzPct val="90000"/>
        <a:buFont typeface="Wingdings" panose="05000000000000000000" pitchFamily="2" charset="2"/>
        <a:buChar char=""/>
        <a:defRPr sz="2400" kern="1200">
          <a:solidFill>
            <a:srgbClr val="003300"/>
          </a:solidFill>
          <a:latin typeface="+mn-lt"/>
          <a:ea typeface="+mn-ea"/>
          <a:cs typeface="+mn-cs"/>
        </a:defRPr>
      </a:lvl2pPr>
      <a:lvl3pPr marL="995363" indent="-228600" algn="l" rtl="0" eaLnBrk="1" fontAlgn="base" hangingPunct="1">
        <a:lnSpc>
          <a:spcPct val="105000"/>
        </a:lnSpc>
        <a:spcBef>
          <a:spcPct val="10000"/>
        </a:spcBef>
        <a:spcAft>
          <a:spcPct val="10000"/>
        </a:spcAft>
        <a:buClr>
          <a:srgbClr val="E66C7D"/>
        </a:buClr>
        <a:buFont typeface="Arial" panose="020B0604020202020204" pitchFamily="34" charset="0"/>
        <a:buChar char="▪"/>
        <a:defRPr sz="2000" kern="1200">
          <a:solidFill>
            <a:srgbClr val="663300"/>
          </a:solidFill>
          <a:latin typeface="+mn-lt"/>
          <a:ea typeface="+mn-ea"/>
          <a:cs typeface="+mn-cs"/>
        </a:defRPr>
      </a:lvl3pPr>
      <a:lvl4pPr marL="1216025" indent="-182563" algn="l" rtl="0" eaLnBrk="1" fontAlgn="base" hangingPunct="1">
        <a:lnSpc>
          <a:spcPct val="105000"/>
        </a:lnSpc>
        <a:spcBef>
          <a:spcPct val="10000"/>
        </a:spcBef>
        <a:spcAft>
          <a:spcPct val="10000"/>
        </a:spcAft>
        <a:buClr>
          <a:srgbClr val="6BB76D"/>
        </a:buClr>
        <a:buFont typeface="Arial" panose="020B0604020202020204" pitchFamily="34" charset="0"/>
        <a:buChar char="▪"/>
        <a:defRPr kern="1200">
          <a:solidFill>
            <a:srgbClr val="CC9900"/>
          </a:solidFill>
          <a:latin typeface="+mn-lt"/>
          <a:ea typeface="+mn-ea"/>
          <a:cs typeface="+mn-cs"/>
        </a:defRPr>
      </a:lvl4pPr>
      <a:lvl5pPr marL="1425575" indent="-182563" algn="l" rtl="0" eaLnBrk="1" fontAlgn="base" hangingPunct="1">
        <a:lnSpc>
          <a:spcPct val="105000"/>
        </a:lnSpc>
        <a:spcBef>
          <a:spcPct val="10000"/>
        </a:spcBef>
        <a:spcAft>
          <a:spcPct val="10000"/>
        </a:spcAft>
        <a:buClr>
          <a:srgbClr val="E88651"/>
        </a:buClr>
        <a:buFont typeface="Wingdings 3" panose="05040102010807070707" pitchFamily="18" charset="2"/>
        <a:buChar char=""/>
        <a:defRPr lang="en-US" sz="16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5"/>
          <p:cNvSpPr>
            <a:spLocks noGrp="1" noChangeArrowheads="1"/>
          </p:cNvSpPr>
          <p:nvPr>
            <p:ph type="dt" sz="quarter" idx="10"/>
          </p:nvPr>
        </p:nvSpPr>
        <p:spPr/>
        <p:txBody>
          <a:bodyPr/>
          <a:lstStyle/>
          <a:p>
            <a:pPr>
              <a:defRPr/>
            </a:pPr>
            <a:fld id="{2C072C21-2402-49EB-A7C8-EB1B5178F255}" type="datetime1">
              <a:rPr lang="vi-VN"/>
              <a:pPr>
                <a:defRPr/>
              </a:pPr>
              <a:t>22/09/2020</a:t>
            </a:fld>
            <a:endParaRPr lang="en-US"/>
          </a:p>
        </p:txBody>
      </p:sp>
      <p:sp>
        <p:nvSpPr>
          <p:cNvPr id="6147" name="Rectangle 5"/>
          <p:cNvSpPr>
            <a:spLocks noGrp="1"/>
          </p:cNvSpPr>
          <p:nvPr>
            <p:ph type="subTitle" idx="1"/>
          </p:nvPr>
        </p:nvSpPr>
        <p:spPr/>
        <p:txBody>
          <a:bodyPr/>
          <a:lstStyle/>
          <a:p>
            <a:r>
              <a:rPr lang="en-US" altLang="en-US" dirty="0"/>
              <a:t>I</a:t>
            </a:r>
            <a:r>
              <a:rPr lang="en-US" altLang="en-US" smtClean="0"/>
              <a:t>. Mở đầu</a:t>
            </a:r>
            <a:endParaRPr lang="en-US"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Line 4"/>
          <p:cNvSpPr>
            <a:spLocks noChangeShapeType="1"/>
          </p:cNvSpPr>
          <p:nvPr/>
        </p:nvSpPr>
        <p:spPr bwMode="auto">
          <a:xfrm>
            <a:off x="4229991" y="2512066"/>
            <a:ext cx="0" cy="786022"/>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17413" name="Line 5"/>
          <p:cNvSpPr>
            <a:spLocks noChangeShapeType="1"/>
          </p:cNvSpPr>
          <p:nvPr/>
        </p:nvSpPr>
        <p:spPr bwMode="auto">
          <a:xfrm flipH="1">
            <a:off x="3023959" y="4378116"/>
            <a:ext cx="612016" cy="642017"/>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17414" name="Line 6"/>
          <p:cNvSpPr>
            <a:spLocks noChangeShapeType="1"/>
          </p:cNvSpPr>
          <p:nvPr/>
        </p:nvSpPr>
        <p:spPr bwMode="auto">
          <a:xfrm flipH="1" flipV="1">
            <a:off x="2603947" y="3106082"/>
            <a:ext cx="816022" cy="217506"/>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17415" name="Line 7"/>
          <p:cNvSpPr>
            <a:spLocks noChangeShapeType="1"/>
          </p:cNvSpPr>
          <p:nvPr/>
        </p:nvSpPr>
        <p:spPr bwMode="auto">
          <a:xfrm flipV="1">
            <a:off x="5298019" y="2938077"/>
            <a:ext cx="432012" cy="312009"/>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17416" name="Line 8"/>
          <p:cNvSpPr>
            <a:spLocks noChangeShapeType="1"/>
          </p:cNvSpPr>
          <p:nvPr/>
        </p:nvSpPr>
        <p:spPr bwMode="auto">
          <a:xfrm>
            <a:off x="4854007" y="4378117"/>
            <a:ext cx="564015" cy="666018"/>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17421" name="Oval 13"/>
          <p:cNvSpPr>
            <a:spLocks noChangeArrowheads="1"/>
          </p:cNvSpPr>
          <p:nvPr/>
        </p:nvSpPr>
        <p:spPr bwMode="auto">
          <a:xfrm>
            <a:off x="5274019" y="3244086"/>
            <a:ext cx="36001" cy="36001"/>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17423" name="Rectangle 15"/>
          <p:cNvSpPr>
            <a:spLocks noChangeArrowheads="1"/>
          </p:cNvSpPr>
          <p:nvPr/>
        </p:nvSpPr>
        <p:spPr bwMode="auto">
          <a:xfrm>
            <a:off x="1553918" y="2872076"/>
            <a:ext cx="1068029" cy="564015"/>
          </a:xfrm>
          <a:prstGeom prst="rect">
            <a:avLst/>
          </a:prstGeom>
          <a:solidFill>
            <a:schemeClr val="bg1">
              <a:lumMod val="75000"/>
            </a:schemeClr>
          </a:solidFill>
          <a:ln w="12700">
            <a:solidFill>
              <a:schemeClr val="bg1">
                <a:lumMod val="75000"/>
              </a:schemeClr>
            </a:solidFill>
            <a:miter lim="800000"/>
            <a:headEnd/>
            <a:tailEnd/>
          </a:ln>
          <a:effectLst/>
          <a:extLst/>
        </p:spPr>
        <p:txBody>
          <a:bodyPr wrap="none" lIns="85501" tIns="42001" rIns="85501" bIns="42001" anchor="ctr"/>
          <a:lstStyle/>
          <a:p>
            <a:pPr algn="ctr"/>
            <a:r>
              <a:rPr lang="en-US" sz="1860" b="1" dirty="0">
                <a:solidFill>
                  <a:schemeClr val="tx1"/>
                </a:solidFill>
                <a:latin typeface="Book Antiqua"/>
              </a:rPr>
              <a:t>Site 5</a:t>
            </a:r>
          </a:p>
        </p:txBody>
      </p:sp>
      <p:sp>
        <p:nvSpPr>
          <p:cNvPr id="17424" name="Rectangle 16"/>
          <p:cNvSpPr>
            <a:spLocks noChangeArrowheads="1"/>
          </p:cNvSpPr>
          <p:nvPr/>
        </p:nvSpPr>
        <p:spPr bwMode="auto">
          <a:xfrm>
            <a:off x="3695976" y="1936050"/>
            <a:ext cx="1068029" cy="564015"/>
          </a:xfrm>
          <a:prstGeom prst="rect">
            <a:avLst/>
          </a:prstGeom>
          <a:solidFill>
            <a:schemeClr val="bg1">
              <a:lumMod val="75000"/>
            </a:schemeClr>
          </a:solidFill>
          <a:ln w="12700">
            <a:solidFill>
              <a:schemeClr val="bg1">
                <a:lumMod val="75000"/>
              </a:schemeClr>
            </a:solidFill>
            <a:miter lim="800000"/>
            <a:headEnd/>
            <a:tailEnd/>
          </a:ln>
          <a:effectLst/>
          <a:extLst/>
        </p:spPr>
        <p:txBody>
          <a:bodyPr wrap="none" lIns="85501" tIns="42001" rIns="85501" bIns="42001" anchor="ctr"/>
          <a:lstStyle/>
          <a:p>
            <a:pPr algn="ctr"/>
            <a:r>
              <a:rPr lang="en-US" sz="1860" b="1" dirty="0">
                <a:solidFill>
                  <a:schemeClr val="tx1"/>
                </a:solidFill>
                <a:latin typeface="Book Antiqua"/>
              </a:rPr>
              <a:t>Site 1</a:t>
            </a:r>
          </a:p>
        </p:txBody>
      </p:sp>
      <p:sp>
        <p:nvSpPr>
          <p:cNvPr id="17425" name="Rectangle 17"/>
          <p:cNvSpPr>
            <a:spLocks noChangeArrowheads="1"/>
          </p:cNvSpPr>
          <p:nvPr/>
        </p:nvSpPr>
        <p:spPr bwMode="auto">
          <a:xfrm>
            <a:off x="5352021" y="2350061"/>
            <a:ext cx="1068029" cy="564015"/>
          </a:xfrm>
          <a:prstGeom prst="rect">
            <a:avLst/>
          </a:prstGeom>
          <a:solidFill>
            <a:schemeClr val="bg1">
              <a:lumMod val="75000"/>
            </a:schemeClr>
          </a:solidFill>
          <a:ln w="12700">
            <a:solidFill>
              <a:schemeClr val="bg1">
                <a:lumMod val="75000"/>
              </a:schemeClr>
            </a:solidFill>
            <a:miter lim="800000"/>
            <a:headEnd/>
            <a:tailEnd/>
          </a:ln>
          <a:effectLst/>
          <a:extLst/>
        </p:spPr>
        <p:txBody>
          <a:bodyPr wrap="none" lIns="85501" tIns="42001" rIns="85501" bIns="42001" anchor="ctr"/>
          <a:lstStyle/>
          <a:p>
            <a:pPr algn="ctr"/>
            <a:r>
              <a:rPr lang="en-US" sz="1860" b="1" dirty="0">
                <a:solidFill>
                  <a:schemeClr val="tx1"/>
                </a:solidFill>
                <a:latin typeface="Book Antiqua"/>
              </a:rPr>
              <a:t>Site 2</a:t>
            </a:r>
          </a:p>
        </p:txBody>
      </p:sp>
      <p:sp>
        <p:nvSpPr>
          <p:cNvPr id="17426" name="Line 18"/>
          <p:cNvSpPr>
            <a:spLocks noChangeShapeType="1"/>
          </p:cNvSpPr>
          <p:nvPr/>
        </p:nvSpPr>
        <p:spPr bwMode="auto">
          <a:xfrm flipV="1">
            <a:off x="6432051" y="2070055"/>
            <a:ext cx="672018" cy="324009"/>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17427" name="Rectangle 19"/>
          <p:cNvSpPr>
            <a:spLocks noChangeArrowheads="1"/>
          </p:cNvSpPr>
          <p:nvPr/>
        </p:nvSpPr>
        <p:spPr bwMode="auto">
          <a:xfrm>
            <a:off x="4884009" y="5010213"/>
            <a:ext cx="1068029" cy="564015"/>
          </a:xfrm>
          <a:prstGeom prst="rect">
            <a:avLst/>
          </a:prstGeom>
          <a:solidFill>
            <a:schemeClr val="bg1">
              <a:lumMod val="75000"/>
            </a:schemeClr>
          </a:solidFill>
          <a:ln w="12700">
            <a:solidFill>
              <a:schemeClr val="bg1">
                <a:lumMod val="75000"/>
              </a:schemeClr>
            </a:solidFill>
            <a:miter lim="800000"/>
            <a:headEnd/>
            <a:tailEnd/>
          </a:ln>
          <a:effectLst/>
          <a:extLst/>
        </p:spPr>
        <p:txBody>
          <a:bodyPr wrap="none" lIns="85501" tIns="42001" rIns="85501" bIns="42001" anchor="ctr"/>
          <a:lstStyle/>
          <a:p>
            <a:pPr algn="ctr"/>
            <a:r>
              <a:rPr lang="en-US" sz="1860" b="1" dirty="0">
                <a:solidFill>
                  <a:schemeClr val="tx1"/>
                </a:solidFill>
                <a:latin typeface="Book Antiqua"/>
              </a:rPr>
              <a:t>Site 3</a:t>
            </a:r>
          </a:p>
        </p:txBody>
      </p:sp>
      <p:sp>
        <p:nvSpPr>
          <p:cNvPr id="17428" name="Rectangle 20"/>
          <p:cNvSpPr>
            <a:spLocks noChangeArrowheads="1"/>
          </p:cNvSpPr>
          <p:nvPr/>
        </p:nvSpPr>
        <p:spPr bwMode="auto">
          <a:xfrm>
            <a:off x="2363940" y="5032134"/>
            <a:ext cx="1068029" cy="564015"/>
          </a:xfrm>
          <a:prstGeom prst="rect">
            <a:avLst/>
          </a:prstGeom>
          <a:solidFill>
            <a:schemeClr val="bg1">
              <a:lumMod val="75000"/>
            </a:schemeClr>
          </a:solidFill>
          <a:ln w="12700">
            <a:solidFill>
              <a:schemeClr val="bg1">
                <a:lumMod val="75000"/>
              </a:schemeClr>
            </a:solidFill>
            <a:miter lim="800000"/>
            <a:headEnd/>
            <a:tailEnd/>
          </a:ln>
          <a:effectLst/>
          <a:extLst/>
        </p:spPr>
        <p:txBody>
          <a:bodyPr wrap="none" lIns="85501" tIns="42001" rIns="85501" bIns="42001" anchor="ctr"/>
          <a:lstStyle/>
          <a:p>
            <a:pPr algn="ctr"/>
            <a:r>
              <a:rPr lang="en-US" sz="1860" b="1" dirty="0">
                <a:solidFill>
                  <a:schemeClr val="tx1"/>
                </a:solidFill>
                <a:latin typeface="Book Antiqua"/>
              </a:rPr>
              <a:t>Site 4</a:t>
            </a:r>
          </a:p>
        </p:txBody>
      </p:sp>
      <p:grpSp>
        <p:nvGrpSpPr>
          <p:cNvPr id="17432" name="Group 24"/>
          <p:cNvGrpSpPr>
            <a:grpSpLocks/>
          </p:cNvGrpSpPr>
          <p:nvPr/>
        </p:nvGrpSpPr>
        <p:grpSpPr bwMode="auto">
          <a:xfrm>
            <a:off x="7269591" y="1798047"/>
            <a:ext cx="459012" cy="513014"/>
            <a:chOff x="4698" y="1064"/>
            <a:chExt cx="306" cy="342"/>
          </a:xfrm>
        </p:grpSpPr>
        <p:sp>
          <p:nvSpPr>
            <p:cNvPr id="17429" name="Rectangle 21"/>
            <p:cNvSpPr>
              <a:spLocks noChangeArrowheads="1"/>
            </p:cNvSpPr>
            <p:nvPr/>
          </p:nvSpPr>
          <p:spPr bwMode="auto">
            <a:xfrm>
              <a:off x="4698" y="1088"/>
              <a:ext cx="306" cy="29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29" dirty="0">
                <a:latin typeface="Book Antiqua"/>
              </a:endParaRPr>
            </a:p>
          </p:txBody>
        </p:sp>
        <p:sp>
          <p:nvSpPr>
            <p:cNvPr id="17430" name="Oval 22"/>
            <p:cNvSpPr>
              <a:spLocks noChangeArrowheads="1"/>
            </p:cNvSpPr>
            <p:nvPr/>
          </p:nvSpPr>
          <p:spPr bwMode="auto">
            <a:xfrm>
              <a:off x="4698" y="1064"/>
              <a:ext cx="304" cy="4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29" dirty="0">
                <a:latin typeface="Book Antiqua"/>
              </a:endParaRPr>
            </a:p>
          </p:txBody>
        </p:sp>
        <p:sp>
          <p:nvSpPr>
            <p:cNvPr id="17431" name="Oval 23"/>
            <p:cNvSpPr>
              <a:spLocks noChangeArrowheads="1"/>
            </p:cNvSpPr>
            <p:nvPr/>
          </p:nvSpPr>
          <p:spPr bwMode="auto">
            <a:xfrm>
              <a:off x="4700" y="1366"/>
              <a:ext cx="304" cy="4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29" dirty="0">
                <a:latin typeface="Book Antiqua"/>
              </a:endParaRPr>
            </a:p>
          </p:txBody>
        </p:sp>
      </p:grpSp>
      <p:grpSp>
        <p:nvGrpSpPr>
          <p:cNvPr id="17436" name="Group 28"/>
          <p:cNvGrpSpPr>
            <a:grpSpLocks/>
          </p:cNvGrpSpPr>
          <p:nvPr/>
        </p:nvGrpSpPr>
        <p:grpSpPr bwMode="auto">
          <a:xfrm>
            <a:off x="7179588" y="1894049"/>
            <a:ext cx="459012" cy="513014"/>
            <a:chOff x="4638" y="1128"/>
            <a:chExt cx="306" cy="342"/>
          </a:xfrm>
        </p:grpSpPr>
        <p:sp>
          <p:nvSpPr>
            <p:cNvPr id="17433" name="Rectangle 25"/>
            <p:cNvSpPr>
              <a:spLocks noChangeArrowheads="1"/>
            </p:cNvSpPr>
            <p:nvPr/>
          </p:nvSpPr>
          <p:spPr bwMode="auto">
            <a:xfrm>
              <a:off x="4638" y="1152"/>
              <a:ext cx="306" cy="29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29" dirty="0">
                <a:latin typeface="Book Antiqua"/>
              </a:endParaRPr>
            </a:p>
          </p:txBody>
        </p:sp>
        <p:sp>
          <p:nvSpPr>
            <p:cNvPr id="17434" name="Oval 26"/>
            <p:cNvSpPr>
              <a:spLocks noChangeArrowheads="1"/>
            </p:cNvSpPr>
            <p:nvPr/>
          </p:nvSpPr>
          <p:spPr bwMode="auto">
            <a:xfrm>
              <a:off x="4638" y="1128"/>
              <a:ext cx="304" cy="4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29" dirty="0">
                <a:latin typeface="Book Antiqua"/>
              </a:endParaRPr>
            </a:p>
          </p:txBody>
        </p:sp>
        <p:sp>
          <p:nvSpPr>
            <p:cNvPr id="17435" name="Oval 27"/>
            <p:cNvSpPr>
              <a:spLocks noChangeArrowheads="1"/>
            </p:cNvSpPr>
            <p:nvPr/>
          </p:nvSpPr>
          <p:spPr bwMode="auto">
            <a:xfrm>
              <a:off x="4640" y="1430"/>
              <a:ext cx="304" cy="4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29" dirty="0">
                <a:latin typeface="Book Antiqua"/>
              </a:endParaRPr>
            </a:p>
          </p:txBody>
        </p:sp>
      </p:grpSp>
      <p:grpSp>
        <p:nvGrpSpPr>
          <p:cNvPr id="17440" name="Group 32"/>
          <p:cNvGrpSpPr>
            <a:grpSpLocks/>
          </p:cNvGrpSpPr>
          <p:nvPr/>
        </p:nvGrpSpPr>
        <p:grpSpPr bwMode="auto">
          <a:xfrm>
            <a:off x="7107587" y="2020053"/>
            <a:ext cx="459012" cy="513014"/>
            <a:chOff x="4590" y="1212"/>
            <a:chExt cx="306" cy="342"/>
          </a:xfrm>
        </p:grpSpPr>
        <p:sp>
          <p:nvSpPr>
            <p:cNvPr id="17437" name="Rectangle 29"/>
            <p:cNvSpPr>
              <a:spLocks noChangeArrowheads="1"/>
            </p:cNvSpPr>
            <p:nvPr/>
          </p:nvSpPr>
          <p:spPr bwMode="auto">
            <a:xfrm>
              <a:off x="4590" y="1236"/>
              <a:ext cx="306" cy="29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29" dirty="0">
                <a:latin typeface="Book Antiqua"/>
              </a:endParaRPr>
            </a:p>
          </p:txBody>
        </p:sp>
        <p:sp>
          <p:nvSpPr>
            <p:cNvPr id="17438" name="Oval 30"/>
            <p:cNvSpPr>
              <a:spLocks noChangeArrowheads="1"/>
            </p:cNvSpPr>
            <p:nvPr/>
          </p:nvSpPr>
          <p:spPr bwMode="auto">
            <a:xfrm>
              <a:off x="4590" y="1212"/>
              <a:ext cx="304" cy="4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29" dirty="0">
                <a:latin typeface="Book Antiqua"/>
              </a:endParaRPr>
            </a:p>
          </p:txBody>
        </p:sp>
        <p:sp>
          <p:nvSpPr>
            <p:cNvPr id="17439" name="Oval 31"/>
            <p:cNvSpPr>
              <a:spLocks noChangeArrowheads="1"/>
            </p:cNvSpPr>
            <p:nvPr/>
          </p:nvSpPr>
          <p:spPr bwMode="auto">
            <a:xfrm>
              <a:off x="4592" y="1514"/>
              <a:ext cx="304" cy="4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29" dirty="0">
                <a:latin typeface="Book Antiqua"/>
              </a:endParaRPr>
            </a:p>
          </p:txBody>
        </p:sp>
      </p:grpSp>
      <p:grpSp>
        <p:nvGrpSpPr>
          <p:cNvPr id="17441" name="Group 33"/>
          <p:cNvGrpSpPr>
            <a:grpSpLocks/>
          </p:cNvGrpSpPr>
          <p:nvPr/>
        </p:nvGrpSpPr>
        <p:grpSpPr bwMode="auto">
          <a:xfrm>
            <a:off x="2123934" y="2938078"/>
            <a:ext cx="4176113" cy="1530041"/>
            <a:chOff x="2006" y="1098"/>
            <a:chExt cx="1944" cy="712"/>
          </a:xfrm>
        </p:grpSpPr>
        <p:sp>
          <p:nvSpPr>
            <p:cNvPr id="17442" name="Freeform 34"/>
            <p:cNvSpPr>
              <a:spLocks/>
            </p:cNvSpPr>
            <p:nvPr/>
          </p:nvSpPr>
          <p:spPr bwMode="auto">
            <a:xfrm>
              <a:off x="2006" y="1098"/>
              <a:ext cx="1944" cy="710"/>
            </a:xfrm>
            <a:custGeom>
              <a:avLst/>
              <a:gdLst>
                <a:gd name="T0" fmla="*/ 1914 w 3888"/>
                <a:gd name="T1" fmla="*/ 365 h 1420"/>
                <a:gd name="T2" fmla="*/ 1977 w 3888"/>
                <a:gd name="T3" fmla="*/ 165 h 1420"/>
                <a:gd name="T4" fmla="*/ 2230 w 3888"/>
                <a:gd name="T5" fmla="*/ 80 h 1420"/>
                <a:gd name="T6" fmla="*/ 2432 w 3888"/>
                <a:gd name="T7" fmla="*/ 84 h 1420"/>
                <a:gd name="T8" fmla="*/ 2511 w 3888"/>
                <a:gd name="T9" fmla="*/ 42 h 1420"/>
                <a:gd name="T10" fmla="*/ 2715 w 3888"/>
                <a:gd name="T11" fmla="*/ 2 h 1420"/>
                <a:gd name="T12" fmla="*/ 2930 w 3888"/>
                <a:gd name="T13" fmla="*/ 108 h 1420"/>
                <a:gd name="T14" fmla="*/ 3063 w 3888"/>
                <a:gd name="T15" fmla="*/ 321 h 1420"/>
                <a:gd name="T16" fmla="*/ 3061 w 3888"/>
                <a:gd name="T17" fmla="*/ 519 h 1420"/>
                <a:gd name="T18" fmla="*/ 3015 w 3888"/>
                <a:gd name="T19" fmla="*/ 616 h 1420"/>
                <a:gd name="T20" fmla="*/ 3059 w 3888"/>
                <a:gd name="T21" fmla="*/ 614 h 1420"/>
                <a:gd name="T22" fmla="*/ 3135 w 3888"/>
                <a:gd name="T23" fmla="*/ 633 h 1420"/>
                <a:gd name="T24" fmla="*/ 3213 w 3888"/>
                <a:gd name="T25" fmla="*/ 709 h 1420"/>
                <a:gd name="T26" fmla="*/ 3278 w 3888"/>
                <a:gd name="T27" fmla="*/ 688 h 1420"/>
                <a:gd name="T28" fmla="*/ 3394 w 3888"/>
                <a:gd name="T29" fmla="*/ 703 h 1420"/>
                <a:gd name="T30" fmla="*/ 3504 w 3888"/>
                <a:gd name="T31" fmla="*/ 810 h 1420"/>
                <a:gd name="T32" fmla="*/ 3574 w 3888"/>
                <a:gd name="T33" fmla="*/ 931 h 1420"/>
                <a:gd name="T34" fmla="*/ 3599 w 3888"/>
                <a:gd name="T35" fmla="*/ 996 h 1420"/>
                <a:gd name="T36" fmla="*/ 3650 w 3888"/>
                <a:gd name="T37" fmla="*/ 1023 h 1420"/>
                <a:gd name="T38" fmla="*/ 3833 w 3888"/>
                <a:gd name="T39" fmla="*/ 1102 h 1420"/>
                <a:gd name="T40" fmla="*/ 3877 w 3888"/>
                <a:gd name="T41" fmla="*/ 1173 h 1420"/>
                <a:gd name="T42" fmla="*/ 3743 w 3888"/>
                <a:gd name="T43" fmla="*/ 1222 h 1420"/>
                <a:gd name="T44" fmla="*/ 3544 w 3888"/>
                <a:gd name="T45" fmla="*/ 1249 h 1420"/>
                <a:gd name="T46" fmla="*/ 3403 w 3888"/>
                <a:gd name="T47" fmla="*/ 1268 h 1420"/>
                <a:gd name="T48" fmla="*/ 3356 w 3888"/>
                <a:gd name="T49" fmla="*/ 1292 h 1420"/>
                <a:gd name="T50" fmla="*/ 3219 w 3888"/>
                <a:gd name="T51" fmla="*/ 1355 h 1420"/>
                <a:gd name="T52" fmla="*/ 2964 w 3888"/>
                <a:gd name="T53" fmla="*/ 1405 h 1420"/>
                <a:gd name="T54" fmla="*/ 2703 w 3888"/>
                <a:gd name="T55" fmla="*/ 1420 h 1420"/>
                <a:gd name="T56" fmla="*/ 2559 w 3888"/>
                <a:gd name="T57" fmla="*/ 1393 h 1420"/>
                <a:gd name="T58" fmla="*/ 2519 w 3888"/>
                <a:gd name="T59" fmla="*/ 1365 h 1420"/>
                <a:gd name="T60" fmla="*/ 2411 w 3888"/>
                <a:gd name="T61" fmla="*/ 1374 h 1420"/>
                <a:gd name="T62" fmla="*/ 2226 w 3888"/>
                <a:gd name="T63" fmla="*/ 1372 h 1420"/>
                <a:gd name="T64" fmla="*/ 2066 w 3888"/>
                <a:gd name="T65" fmla="*/ 1334 h 1420"/>
                <a:gd name="T66" fmla="*/ 2004 w 3888"/>
                <a:gd name="T67" fmla="*/ 1317 h 1420"/>
                <a:gd name="T68" fmla="*/ 1804 w 3888"/>
                <a:gd name="T69" fmla="*/ 1367 h 1420"/>
                <a:gd name="T70" fmla="*/ 1542 w 3888"/>
                <a:gd name="T71" fmla="*/ 1399 h 1420"/>
                <a:gd name="T72" fmla="*/ 1384 w 3888"/>
                <a:gd name="T73" fmla="*/ 1368 h 1420"/>
                <a:gd name="T74" fmla="*/ 1302 w 3888"/>
                <a:gd name="T75" fmla="*/ 1361 h 1420"/>
                <a:gd name="T76" fmla="*/ 1023 w 3888"/>
                <a:gd name="T77" fmla="*/ 1382 h 1420"/>
                <a:gd name="T78" fmla="*/ 696 w 3888"/>
                <a:gd name="T79" fmla="*/ 1330 h 1420"/>
                <a:gd name="T80" fmla="*/ 488 w 3888"/>
                <a:gd name="T81" fmla="*/ 1232 h 1420"/>
                <a:gd name="T82" fmla="*/ 410 w 3888"/>
                <a:gd name="T83" fmla="*/ 1207 h 1420"/>
                <a:gd name="T84" fmla="*/ 161 w 3888"/>
                <a:gd name="T85" fmla="*/ 1165 h 1420"/>
                <a:gd name="T86" fmla="*/ 3 w 3888"/>
                <a:gd name="T87" fmla="*/ 1097 h 1420"/>
                <a:gd name="T88" fmla="*/ 55 w 3888"/>
                <a:gd name="T89" fmla="*/ 1013 h 1420"/>
                <a:gd name="T90" fmla="*/ 197 w 3888"/>
                <a:gd name="T91" fmla="*/ 945 h 1420"/>
                <a:gd name="T92" fmla="*/ 311 w 3888"/>
                <a:gd name="T93" fmla="*/ 910 h 1420"/>
                <a:gd name="T94" fmla="*/ 336 w 3888"/>
                <a:gd name="T95" fmla="*/ 884 h 1420"/>
                <a:gd name="T96" fmla="*/ 389 w 3888"/>
                <a:gd name="T97" fmla="*/ 779 h 1420"/>
                <a:gd name="T98" fmla="*/ 498 w 3888"/>
                <a:gd name="T99" fmla="*/ 720 h 1420"/>
                <a:gd name="T100" fmla="*/ 606 w 3888"/>
                <a:gd name="T101" fmla="*/ 741 h 1420"/>
                <a:gd name="T102" fmla="*/ 629 w 3888"/>
                <a:gd name="T103" fmla="*/ 724 h 1420"/>
                <a:gd name="T104" fmla="*/ 671 w 3888"/>
                <a:gd name="T105" fmla="*/ 595 h 1420"/>
                <a:gd name="T106" fmla="*/ 775 w 3888"/>
                <a:gd name="T107" fmla="*/ 498 h 1420"/>
                <a:gd name="T108" fmla="*/ 888 w 3888"/>
                <a:gd name="T109" fmla="*/ 481 h 1420"/>
                <a:gd name="T110" fmla="*/ 929 w 3888"/>
                <a:gd name="T111" fmla="*/ 456 h 1420"/>
                <a:gd name="T112" fmla="*/ 1089 w 3888"/>
                <a:gd name="T113" fmla="*/ 308 h 1420"/>
                <a:gd name="T114" fmla="*/ 1340 w 3888"/>
                <a:gd name="T115" fmla="*/ 203 h 1420"/>
                <a:gd name="T116" fmla="*/ 1599 w 3888"/>
                <a:gd name="T117" fmla="*/ 215 h 1420"/>
                <a:gd name="T118" fmla="*/ 1776 w 3888"/>
                <a:gd name="T119" fmla="*/ 308 h 1420"/>
                <a:gd name="T120" fmla="*/ 1844 w 3888"/>
                <a:gd name="T121" fmla="*/ 409 h 1420"/>
                <a:gd name="T122" fmla="*/ 1880 w 3888"/>
                <a:gd name="T123" fmla="*/ 481 h 1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888" h="1420">
                  <a:moveTo>
                    <a:pt x="1928" y="462"/>
                  </a:moveTo>
                  <a:lnTo>
                    <a:pt x="1928" y="460"/>
                  </a:lnTo>
                  <a:lnTo>
                    <a:pt x="1926" y="452"/>
                  </a:lnTo>
                  <a:lnTo>
                    <a:pt x="1922" y="439"/>
                  </a:lnTo>
                  <a:lnTo>
                    <a:pt x="1922" y="426"/>
                  </a:lnTo>
                  <a:lnTo>
                    <a:pt x="1918" y="407"/>
                  </a:lnTo>
                  <a:lnTo>
                    <a:pt x="1916" y="388"/>
                  </a:lnTo>
                  <a:lnTo>
                    <a:pt x="1914" y="365"/>
                  </a:lnTo>
                  <a:lnTo>
                    <a:pt x="1916" y="340"/>
                  </a:lnTo>
                  <a:lnTo>
                    <a:pt x="1916" y="316"/>
                  </a:lnTo>
                  <a:lnTo>
                    <a:pt x="1922" y="289"/>
                  </a:lnTo>
                  <a:lnTo>
                    <a:pt x="1926" y="262"/>
                  </a:lnTo>
                  <a:lnTo>
                    <a:pt x="1935" y="238"/>
                  </a:lnTo>
                  <a:lnTo>
                    <a:pt x="1947" y="211"/>
                  </a:lnTo>
                  <a:lnTo>
                    <a:pt x="1960" y="188"/>
                  </a:lnTo>
                  <a:lnTo>
                    <a:pt x="1977" y="165"/>
                  </a:lnTo>
                  <a:lnTo>
                    <a:pt x="2002" y="148"/>
                  </a:lnTo>
                  <a:lnTo>
                    <a:pt x="2027" y="131"/>
                  </a:lnTo>
                  <a:lnTo>
                    <a:pt x="2055" y="118"/>
                  </a:lnTo>
                  <a:lnTo>
                    <a:pt x="2087" y="106"/>
                  </a:lnTo>
                  <a:lnTo>
                    <a:pt x="2123" y="99"/>
                  </a:lnTo>
                  <a:lnTo>
                    <a:pt x="2158" y="89"/>
                  </a:lnTo>
                  <a:lnTo>
                    <a:pt x="2194" y="86"/>
                  </a:lnTo>
                  <a:lnTo>
                    <a:pt x="2230" y="80"/>
                  </a:lnTo>
                  <a:lnTo>
                    <a:pt x="2268" y="80"/>
                  </a:lnTo>
                  <a:lnTo>
                    <a:pt x="2300" y="78"/>
                  </a:lnTo>
                  <a:lnTo>
                    <a:pt x="2331" y="78"/>
                  </a:lnTo>
                  <a:lnTo>
                    <a:pt x="2359" y="80"/>
                  </a:lnTo>
                  <a:lnTo>
                    <a:pt x="2386" y="80"/>
                  </a:lnTo>
                  <a:lnTo>
                    <a:pt x="2407" y="80"/>
                  </a:lnTo>
                  <a:lnTo>
                    <a:pt x="2422" y="82"/>
                  </a:lnTo>
                  <a:lnTo>
                    <a:pt x="2432" y="84"/>
                  </a:lnTo>
                  <a:lnTo>
                    <a:pt x="2437" y="86"/>
                  </a:lnTo>
                  <a:lnTo>
                    <a:pt x="2437" y="82"/>
                  </a:lnTo>
                  <a:lnTo>
                    <a:pt x="2443" y="80"/>
                  </a:lnTo>
                  <a:lnTo>
                    <a:pt x="2451" y="74"/>
                  </a:lnTo>
                  <a:lnTo>
                    <a:pt x="2464" y="68"/>
                  </a:lnTo>
                  <a:lnTo>
                    <a:pt x="2475" y="59"/>
                  </a:lnTo>
                  <a:lnTo>
                    <a:pt x="2492" y="49"/>
                  </a:lnTo>
                  <a:lnTo>
                    <a:pt x="2511" y="42"/>
                  </a:lnTo>
                  <a:lnTo>
                    <a:pt x="2532" y="34"/>
                  </a:lnTo>
                  <a:lnTo>
                    <a:pt x="2553" y="25"/>
                  </a:lnTo>
                  <a:lnTo>
                    <a:pt x="2578" y="17"/>
                  </a:lnTo>
                  <a:lnTo>
                    <a:pt x="2603" y="10"/>
                  </a:lnTo>
                  <a:lnTo>
                    <a:pt x="2631" y="6"/>
                  </a:lnTo>
                  <a:lnTo>
                    <a:pt x="2658" y="0"/>
                  </a:lnTo>
                  <a:lnTo>
                    <a:pt x="2686" y="0"/>
                  </a:lnTo>
                  <a:lnTo>
                    <a:pt x="2715" y="2"/>
                  </a:lnTo>
                  <a:lnTo>
                    <a:pt x="2745" y="8"/>
                  </a:lnTo>
                  <a:lnTo>
                    <a:pt x="2772" y="11"/>
                  </a:lnTo>
                  <a:lnTo>
                    <a:pt x="2798" y="23"/>
                  </a:lnTo>
                  <a:lnTo>
                    <a:pt x="2827" y="34"/>
                  </a:lnTo>
                  <a:lnTo>
                    <a:pt x="2856" y="49"/>
                  </a:lnTo>
                  <a:lnTo>
                    <a:pt x="2880" y="67"/>
                  </a:lnTo>
                  <a:lnTo>
                    <a:pt x="2905" y="87"/>
                  </a:lnTo>
                  <a:lnTo>
                    <a:pt x="2930" y="108"/>
                  </a:lnTo>
                  <a:lnTo>
                    <a:pt x="2952" y="133"/>
                  </a:lnTo>
                  <a:lnTo>
                    <a:pt x="2973" y="156"/>
                  </a:lnTo>
                  <a:lnTo>
                    <a:pt x="2992" y="182"/>
                  </a:lnTo>
                  <a:lnTo>
                    <a:pt x="3010" y="207"/>
                  </a:lnTo>
                  <a:lnTo>
                    <a:pt x="3027" y="238"/>
                  </a:lnTo>
                  <a:lnTo>
                    <a:pt x="3040" y="264"/>
                  </a:lnTo>
                  <a:lnTo>
                    <a:pt x="3053" y="293"/>
                  </a:lnTo>
                  <a:lnTo>
                    <a:pt x="3063" y="321"/>
                  </a:lnTo>
                  <a:lnTo>
                    <a:pt x="3070" y="350"/>
                  </a:lnTo>
                  <a:lnTo>
                    <a:pt x="3074" y="376"/>
                  </a:lnTo>
                  <a:lnTo>
                    <a:pt x="3076" y="403"/>
                  </a:lnTo>
                  <a:lnTo>
                    <a:pt x="3076" y="428"/>
                  </a:lnTo>
                  <a:lnTo>
                    <a:pt x="3076" y="452"/>
                  </a:lnTo>
                  <a:lnTo>
                    <a:pt x="3070" y="473"/>
                  </a:lnTo>
                  <a:lnTo>
                    <a:pt x="3067" y="498"/>
                  </a:lnTo>
                  <a:lnTo>
                    <a:pt x="3061" y="519"/>
                  </a:lnTo>
                  <a:lnTo>
                    <a:pt x="3055" y="538"/>
                  </a:lnTo>
                  <a:lnTo>
                    <a:pt x="3048" y="555"/>
                  </a:lnTo>
                  <a:lnTo>
                    <a:pt x="3040" y="570"/>
                  </a:lnTo>
                  <a:lnTo>
                    <a:pt x="3032" y="584"/>
                  </a:lnTo>
                  <a:lnTo>
                    <a:pt x="3029" y="597"/>
                  </a:lnTo>
                  <a:lnTo>
                    <a:pt x="3021" y="604"/>
                  </a:lnTo>
                  <a:lnTo>
                    <a:pt x="3019" y="612"/>
                  </a:lnTo>
                  <a:lnTo>
                    <a:pt x="3015" y="616"/>
                  </a:lnTo>
                  <a:lnTo>
                    <a:pt x="3015" y="620"/>
                  </a:lnTo>
                  <a:lnTo>
                    <a:pt x="3017" y="618"/>
                  </a:lnTo>
                  <a:lnTo>
                    <a:pt x="3025" y="616"/>
                  </a:lnTo>
                  <a:lnTo>
                    <a:pt x="3029" y="614"/>
                  </a:lnTo>
                  <a:lnTo>
                    <a:pt x="3036" y="614"/>
                  </a:lnTo>
                  <a:lnTo>
                    <a:pt x="3044" y="614"/>
                  </a:lnTo>
                  <a:lnTo>
                    <a:pt x="3051" y="614"/>
                  </a:lnTo>
                  <a:lnTo>
                    <a:pt x="3059" y="614"/>
                  </a:lnTo>
                  <a:lnTo>
                    <a:pt x="3068" y="614"/>
                  </a:lnTo>
                  <a:lnTo>
                    <a:pt x="3078" y="614"/>
                  </a:lnTo>
                  <a:lnTo>
                    <a:pt x="3089" y="616"/>
                  </a:lnTo>
                  <a:lnTo>
                    <a:pt x="3097" y="616"/>
                  </a:lnTo>
                  <a:lnTo>
                    <a:pt x="3108" y="620"/>
                  </a:lnTo>
                  <a:lnTo>
                    <a:pt x="3118" y="623"/>
                  </a:lnTo>
                  <a:lnTo>
                    <a:pt x="3127" y="629"/>
                  </a:lnTo>
                  <a:lnTo>
                    <a:pt x="3135" y="633"/>
                  </a:lnTo>
                  <a:lnTo>
                    <a:pt x="3145" y="639"/>
                  </a:lnTo>
                  <a:lnTo>
                    <a:pt x="3152" y="644"/>
                  </a:lnTo>
                  <a:lnTo>
                    <a:pt x="3162" y="652"/>
                  </a:lnTo>
                  <a:lnTo>
                    <a:pt x="3177" y="663"/>
                  </a:lnTo>
                  <a:lnTo>
                    <a:pt x="3188" y="679"/>
                  </a:lnTo>
                  <a:lnTo>
                    <a:pt x="3200" y="690"/>
                  </a:lnTo>
                  <a:lnTo>
                    <a:pt x="3207" y="701"/>
                  </a:lnTo>
                  <a:lnTo>
                    <a:pt x="3213" y="709"/>
                  </a:lnTo>
                  <a:lnTo>
                    <a:pt x="3215" y="715"/>
                  </a:lnTo>
                  <a:lnTo>
                    <a:pt x="3219" y="711"/>
                  </a:lnTo>
                  <a:lnTo>
                    <a:pt x="3228" y="705"/>
                  </a:lnTo>
                  <a:lnTo>
                    <a:pt x="3234" y="701"/>
                  </a:lnTo>
                  <a:lnTo>
                    <a:pt x="3245" y="698"/>
                  </a:lnTo>
                  <a:lnTo>
                    <a:pt x="3253" y="696"/>
                  </a:lnTo>
                  <a:lnTo>
                    <a:pt x="3266" y="692"/>
                  </a:lnTo>
                  <a:lnTo>
                    <a:pt x="3278" y="688"/>
                  </a:lnTo>
                  <a:lnTo>
                    <a:pt x="3291" y="686"/>
                  </a:lnTo>
                  <a:lnTo>
                    <a:pt x="3304" y="684"/>
                  </a:lnTo>
                  <a:lnTo>
                    <a:pt x="3318" y="684"/>
                  </a:lnTo>
                  <a:lnTo>
                    <a:pt x="3333" y="684"/>
                  </a:lnTo>
                  <a:lnTo>
                    <a:pt x="3348" y="688"/>
                  </a:lnTo>
                  <a:lnTo>
                    <a:pt x="3363" y="690"/>
                  </a:lnTo>
                  <a:lnTo>
                    <a:pt x="3378" y="698"/>
                  </a:lnTo>
                  <a:lnTo>
                    <a:pt x="3394" y="703"/>
                  </a:lnTo>
                  <a:lnTo>
                    <a:pt x="3409" y="715"/>
                  </a:lnTo>
                  <a:lnTo>
                    <a:pt x="3422" y="724"/>
                  </a:lnTo>
                  <a:lnTo>
                    <a:pt x="3437" y="737"/>
                  </a:lnTo>
                  <a:lnTo>
                    <a:pt x="3451" y="749"/>
                  </a:lnTo>
                  <a:lnTo>
                    <a:pt x="3464" y="764"/>
                  </a:lnTo>
                  <a:lnTo>
                    <a:pt x="3477" y="779"/>
                  </a:lnTo>
                  <a:lnTo>
                    <a:pt x="3492" y="796"/>
                  </a:lnTo>
                  <a:lnTo>
                    <a:pt x="3504" y="810"/>
                  </a:lnTo>
                  <a:lnTo>
                    <a:pt x="3515" y="829"/>
                  </a:lnTo>
                  <a:lnTo>
                    <a:pt x="3525" y="844"/>
                  </a:lnTo>
                  <a:lnTo>
                    <a:pt x="3536" y="861"/>
                  </a:lnTo>
                  <a:lnTo>
                    <a:pt x="3546" y="876"/>
                  </a:lnTo>
                  <a:lnTo>
                    <a:pt x="3555" y="893"/>
                  </a:lnTo>
                  <a:lnTo>
                    <a:pt x="3561" y="907"/>
                  </a:lnTo>
                  <a:lnTo>
                    <a:pt x="3570" y="922"/>
                  </a:lnTo>
                  <a:lnTo>
                    <a:pt x="3574" y="931"/>
                  </a:lnTo>
                  <a:lnTo>
                    <a:pt x="3580" y="943"/>
                  </a:lnTo>
                  <a:lnTo>
                    <a:pt x="3586" y="952"/>
                  </a:lnTo>
                  <a:lnTo>
                    <a:pt x="3589" y="962"/>
                  </a:lnTo>
                  <a:lnTo>
                    <a:pt x="3591" y="969"/>
                  </a:lnTo>
                  <a:lnTo>
                    <a:pt x="3593" y="977"/>
                  </a:lnTo>
                  <a:lnTo>
                    <a:pt x="3595" y="983"/>
                  </a:lnTo>
                  <a:lnTo>
                    <a:pt x="3599" y="988"/>
                  </a:lnTo>
                  <a:lnTo>
                    <a:pt x="3599" y="996"/>
                  </a:lnTo>
                  <a:lnTo>
                    <a:pt x="3599" y="1002"/>
                  </a:lnTo>
                  <a:lnTo>
                    <a:pt x="3599" y="1005"/>
                  </a:lnTo>
                  <a:lnTo>
                    <a:pt x="3599" y="1007"/>
                  </a:lnTo>
                  <a:lnTo>
                    <a:pt x="3599" y="1007"/>
                  </a:lnTo>
                  <a:lnTo>
                    <a:pt x="3607" y="1009"/>
                  </a:lnTo>
                  <a:lnTo>
                    <a:pt x="3618" y="1013"/>
                  </a:lnTo>
                  <a:lnTo>
                    <a:pt x="3633" y="1019"/>
                  </a:lnTo>
                  <a:lnTo>
                    <a:pt x="3650" y="1023"/>
                  </a:lnTo>
                  <a:lnTo>
                    <a:pt x="3671" y="1032"/>
                  </a:lnTo>
                  <a:lnTo>
                    <a:pt x="3694" y="1040"/>
                  </a:lnTo>
                  <a:lnTo>
                    <a:pt x="3719" y="1051"/>
                  </a:lnTo>
                  <a:lnTo>
                    <a:pt x="3742" y="1059"/>
                  </a:lnTo>
                  <a:lnTo>
                    <a:pt x="3766" y="1070"/>
                  </a:lnTo>
                  <a:lnTo>
                    <a:pt x="3789" y="1080"/>
                  </a:lnTo>
                  <a:lnTo>
                    <a:pt x="3812" y="1091"/>
                  </a:lnTo>
                  <a:lnTo>
                    <a:pt x="3833" y="1102"/>
                  </a:lnTo>
                  <a:lnTo>
                    <a:pt x="3850" y="1114"/>
                  </a:lnTo>
                  <a:lnTo>
                    <a:pt x="3865" y="1123"/>
                  </a:lnTo>
                  <a:lnTo>
                    <a:pt x="3877" y="1135"/>
                  </a:lnTo>
                  <a:lnTo>
                    <a:pt x="3884" y="1142"/>
                  </a:lnTo>
                  <a:lnTo>
                    <a:pt x="3888" y="1152"/>
                  </a:lnTo>
                  <a:lnTo>
                    <a:pt x="3888" y="1159"/>
                  </a:lnTo>
                  <a:lnTo>
                    <a:pt x="3886" y="1167"/>
                  </a:lnTo>
                  <a:lnTo>
                    <a:pt x="3877" y="1173"/>
                  </a:lnTo>
                  <a:lnTo>
                    <a:pt x="3869" y="1180"/>
                  </a:lnTo>
                  <a:lnTo>
                    <a:pt x="3858" y="1188"/>
                  </a:lnTo>
                  <a:lnTo>
                    <a:pt x="3844" y="1196"/>
                  </a:lnTo>
                  <a:lnTo>
                    <a:pt x="3827" y="1199"/>
                  </a:lnTo>
                  <a:lnTo>
                    <a:pt x="3808" y="1205"/>
                  </a:lnTo>
                  <a:lnTo>
                    <a:pt x="3787" y="1211"/>
                  </a:lnTo>
                  <a:lnTo>
                    <a:pt x="3766" y="1216"/>
                  </a:lnTo>
                  <a:lnTo>
                    <a:pt x="3743" y="1222"/>
                  </a:lnTo>
                  <a:lnTo>
                    <a:pt x="3719" y="1226"/>
                  </a:lnTo>
                  <a:lnTo>
                    <a:pt x="3694" y="1230"/>
                  </a:lnTo>
                  <a:lnTo>
                    <a:pt x="3671" y="1235"/>
                  </a:lnTo>
                  <a:lnTo>
                    <a:pt x="3645" y="1237"/>
                  </a:lnTo>
                  <a:lnTo>
                    <a:pt x="3618" y="1241"/>
                  </a:lnTo>
                  <a:lnTo>
                    <a:pt x="3593" y="1243"/>
                  </a:lnTo>
                  <a:lnTo>
                    <a:pt x="3569" y="1247"/>
                  </a:lnTo>
                  <a:lnTo>
                    <a:pt x="3544" y="1249"/>
                  </a:lnTo>
                  <a:lnTo>
                    <a:pt x="3523" y="1254"/>
                  </a:lnTo>
                  <a:lnTo>
                    <a:pt x="3498" y="1254"/>
                  </a:lnTo>
                  <a:lnTo>
                    <a:pt x="3481" y="1260"/>
                  </a:lnTo>
                  <a:lnTo>
                    <a:pt x="3460" y="1260"/>
                  </a:lnTo>
                  <a:lnTo>
                    <a:pt x="3441" y="1262"/>
                  </a:lnTo>
                  <a:lnTo>
                    <a:pt x="3426" y="1264"/>
                  </a:lnTo>
                  <a:lnTo>
                    <a:pt x="3415" y="1268"/>
                  </a:lnTo>
                  <a:lnTo>
                    <a:pt x="3403" y="1268"/>
                  </a:lnTo>
                  <a:lnTo>
                    <a:pt x="3397" y="1268"/>
                  </a:lnTo>
                  <a:lnTo>
                    <a:pt x="3392" y="1268"/>
                  </a:lnTo>
                  <a:lnTo>
                    <a:pt x="3392" y="1270"/>
                  </a:lnTo>
                  <a:lnTo>
                    <a:pt x="3386" y="1272"/>
                  </a:lnTo>
                  <a:lnTo>
                    <a:pt x="3378" y="1279"/>
                  </a:lnTo>
                  <a:lnTo>
                    <a:pt x="3373" y="1283"/>
                  </a:lnTo>
                  <a:lnTo>
                    <a:pt x="3365" y="1287"/>
                  </a:lnTo>
                  <a:lnTo>
                    <a:pt x="3356" y="1292"/>
                  </a:lnTo>
                  <a:lnTo>
                    <a:pt x="3346" y="1302"/>
                  </a:lnTo>
                  <a:lnTo>
                    <a:pt x="3331" y="1308"/>
                  </a:lnTo>
                  <a:lnTo>
                    <a:pt x="3318" y="1315"/>
                  </a:lnTo>
                  <a:lnTo>
                    <a:pt x="3300" y="1323"/>
                  </a:lnTo>
                  <a:lnTo>
                    <a:pt x="3285" y="1330"/>
                  </a:lnTo>
                  <a:lnTo>
                    <a:pt x="3264" y="1338"/>
                  </a:lnTo>
                  <a:lnTo>
                    <a:pt x="3241" y="1348"/>
                  </a:lnTo>
                  <a:lnTo>
                    <a:pt x="3219" y="1355"/>
                  </a:lnTo>
                  <a:lnTo>
                    <a:pt x="3194" y="1365"/>
                  </a:lnTo>
                  <a:lnTo>
                    <a:pt x="3164" y="1370"/>
                  </a:lnTo>
                  <a:lnTo>
                    <a:pt x="3133" y="1376"/>
                  </a:lnTo>
                  <a:lnTo>
                    <a:pt x="3101" y="1382"/>
                  </a:lnTo>
                  <a:lnTo>
                    <a:pt x="3068" y="1389"/>
                  </a:lnTo>
                  <a:lnTo>
                    <a:pt x="3032" y="1393"/>
                  </a:lnTo>
                  <a:lnTo>
                    <a:pt x="3000" y="1401"/>
                  </a:lnTo>
                  <a:lnTo>
                    <a:pt x="2964" y="1405"/>
                  </a:lnTo>
                  <a:lnTo>
                    <a:pt x="2930" y="1410"/>
                  </a:lnTo>
                  <a:lnTo>
                    <a:pt x="2894" y="1412"/>
                  </a:lnTo>
                  <a:lnTo>
                    <a:pt x="2859" y="1416"/>
                  </a:lnTo>
                  <a:lnTo>
                    <a:pt x="2823" y="1418"/>
                  </a:lnTo>
                  <a:lnTo>
                    <a:pt x="2793" y="1420"/>
                  </a:lnTo>
                  <a:lnTo>
                    <a:pt x="2760" y="1420"/>
                  </a:lnTo>
                  <a:lnTo>
                    <a:pt x="2732" y="1420"/>
                  </a:lnTo>
                  <a:lnTo>
                    <a:pt x="2703" y="1420"/>
                  </a:lnTo>
                  <a:lnTo>
                    <a:pt x="2679" y="1420"/>
                  </a:lnTo>
                  <a:lnTo>
                    <a:pt x="2654" y="1418"/>
                  </a:lnTo>
                  <a:lnTo>
                    <a:pt x="2633" y="1414"/>
                  </a:lnTo>
                  <a:lnTo>
                    <a:pt x="2614" y="1410"/>
                  </a:lnTo>
                  <a:lnTo>
                    <a:pt x="2597" y="1407"/>
                  </a:lnTo>
                  <a:lnTo>
                    <a:pt x="2582" y="1401"/>
                  </a:lnTo>
                  <a:lnTo>
                    <a:pt x="2568" y="1397"/>
                  </a:lnTo>
                  <a:lnTo>
                    <a:pt x="2559" y="1393"/>
                  </a:lnTo>
                  <a:lnTo>
                    <a:pt x="2549" y="1387"/>
                  </a:lnTo>
                  <a:lnTo>
                    <a:pt x="2540" y="1384"/>
                  </a:lnTo>
                  <a:lnTo>
                    <a:pt x="2534" y="1380"/>
                  </a:lnTo>
                  <a:lnTo>
                    <a:pt x="2528" y="1374"/>
                  </a:lnTo>
                  <a:lnTo>
                    <a:pt x="2527" y="1372"/>
                  </a:lnTo>
                  <a:lnTo>
                    <a:pt x="2521" y="1367"/>
                  </a:lnTo>
                  <a:lnTo>
                    <a:pt x="2521" y="1365"/>
                  </a:lnTo>
                  <a:lnTo>
                    <a:pt x="2519" y="1365"/>
                  </a:lnTo>
                  <a:lnTo>
                    <a:pt x="2513" y="1365"/>
                  </a:lnTo>
                  <a:lnTo>
                    <a:pt x="2506" y="1367"/>
                  </a:lnTo>
                  <a:lnTo>
                    <a:pt x="2496" y="1368"/>
                  </a:lnTo>
                  <a:lnTo>
                    <a:pt x="2483" y="1368"/>
                  </a:lnTo>
                  <a:lnTo>
                    <a:pt x="2468" y="1370"/>
                  </a:lnTo>
                  <a:lnTo>
                    <a:pt x="2451" y="1372"/>
                  </a:lnTo>
                  <a:lnTo>
                    <a:pt x="2432" y="1374"/>
                  </a:lnTo>
                  <a:lnTo>
                    <a:pt x="2411" y="1374"/>
                  </a:lnTo>
                  <a:lnTo>
                    <a:pt x="2390" y="1376"/>
                  </a:lnTo>
                  <a:lnTo>
                    <a:pt x="2369" y="1378"/>
                  </a:lnTo>
                  <a:lnTo>
                    <a:pt x="2346" y="1380"/>
                  </a:lnTo>
                  <a:lnTo>
                    <a:pt x="2321" y="1378"/>
                  </a:lnTo>
                  <a:lnTo>
                    <a:pt x="2300" y="1378"/>
                  </a:lnTo>
                  <a:lnTo>
                    <a:pt x="2274" y="1376"/>
                  </a:lnTo>
                  <a:lnTo>
                    <a:pt x="2253" y="1376"/>
                  </a:lnTo>
                  <a:lnTo>
                    <a:pt x="2226" y="1372"/>
                  </a:lnTo>
                  <a:lnTo>
                    <a:pt x="2203" y="1368"/>
                  </a:lnTo>
                  <a:lnTo>
                    <a:pt x="2181" y="1365"/>
                  </a:lnTo>
                  <a:lnTo>
                    <a:pt x="2160" y="1361"/>
                  </a:lnTo>
                  <a:lnTo>
                    <a:pt x="2137" y="1355"/>
                  </a:lnTo>
                  <a:lnTo>
                    <a:pt x="2120" y="1349"/>
                  </a:lnTo>
                  <a:lnTo>
                    <a:pt x="2101" y="1344"/>
                  </a:lnTo>
                  <a:lnTo>
                    <a:pt x="2085" y="1340"/>
                  </a:lnTo>
                  <a:lnTo>
                    <a:pt x="2066" y="1334"/>
                  </a:lnTo>
                  <a:lnTo>
                    <a:pt x="2053" y="1329"/>
                  </a:lnTo>
                  <a:lnTo>
                    <a:pt x="2042" y="1323"/>
                  </a:lnTo>
                  <a:lnTo>
                    <a:pt x="2034" y="1321"/>
                  </a:lnTo>
                  <a:lnTo>
                    <a:pt x="2025" y="1317"/>
                  </a:lnTo>
                  <a:lnTo>
                    <a:pt x="2021" y="1315"/>
                  </a:lnTo>
                  <a:lnTo>
                    <a:pt x="2015" y="1313"/>
                  </a:lnTo>
                  <a:lnTo>
                    <a:pt x="2011" y="1313"/>
                  </a:lnTo>
                  <a:lnTo>
                    <a:pt x="2004" y="1317"/>
                  </a:lnTo>
                  <a:lnTo>
                    <a:pt x="1990" y="1319"/>
                  </a:lnTo>
                  <a:lnTo>
                    <a:pt x="1973" y="1325"/>
                  </a:lnTo>
                  <a:lnTo>
                    <a:pt x="1952" y="1330"/>
                  </a:lnTo>
                  <a:lnTo>
                    <a:pt x="1928" y="1336"/>
                  </a:lnTo>
                  <a:lnTo>
                    <a:pt x="1901" y="1342"/>
                  </a:lnTo>
                  <a:lnTo>
                    <a:pt x="1871" y="1351"/>
                  </a:lnTo>
                  <a:lnTo>
                    <a:pt x="1838" y="1359"/>
                  </a:lnTo>
                  <a:lnTo>
                    <a:pt x="1804" y="1367"/>
                  </a:lnTo>
                  <a:lnTo>
                    <a:pt x="1770" y="1374"/>
                  </a:lnTo>
                  <a:lnTo>
                    <a:pt x="1737" y="1382"/>
                  </a:lnTo>
                  <a:lnTo>
                    <a:pt x="1701" y="1386"/>
                  </a:lnTo>
                  <a:lnTo>
                    <a:pt x="1667" y="1391"/>
                  </a:lnTo>
                  <a:lnTo>
                    <a:pt x="1633" y="1393"/>
                  </a:lnTo>
                  <a:lnTo>
                    <a:pt x="1602" y="1399"/>
                  </a:lnTo>
                  <a:lnTo>
                    <a:pt x="1570" y="1399"/>
                  </a:lnTo>
                  <a:lnTo>
                    <a:pt x="1542" y="1399"/>
                  </a:lnTo>
                  <a:lnTo>
                    <a:pt x="1517" y="1397"/>
                  </a:lnTo>
                  <a:lnTo>
                    <a:pt x="1492" y="1395"/>
                  </a:lnTo>
                  <a:lnTo>
                    <a:pt x="1469" y="1391"/>
                  </a:lnTo>
                  <a:lnTo>
                    <a:pt x="1448" y="1387"/>
                  </a:lnTo>
                  <a:lnTo>
                    <a:pt x="1429" y="1382"/>
                  </a:lnTo>
                  <a:lnTo>
                    <a:pt x="1414" y="1380"/>
                  </a:lnTo>
                  <a:lnTo>
                    <a:pt x="1397" y="1374"/>
                  </a:lnTo>
                  <a:lnTo>
                    <a:pt x="1384" y="1368"/>
                  </a:lnTo>
                  <a:lnTo>
                    <a:pt x="1372" y="1365"/>
                  </a:lnTo>
                  <a:lnTo>
                    <a:pt x="1365" y="1361"/>
                  </a:lnTo>
                  <a:lnTo>
                    <a:pt x="1353" y="1355"/>
                  </a:lnTo>
                  <a:lnTo>
                    <a:pt x="1352" y="1355"/>
                  </a:lnTo>
                  <a:lnTo>
                    <a:pt x="1346" y="1355"/>
                  </a:lnTo>
                  <a:lnTo>
                    <a:pt x="1338" y="1355"/>
                  </a:lnTo>
                  <a:lnTo>
                    <a:pt x="1321" y="1357"/>
                  </a:lnTo>
                  <a:lnTo>
                    <a:pt x="1302" y="1361"/>
                  </a:lnTo>
                  <a:lnTo>
                    <a:pt x="1277" y="1363"/>
                  </a:lnTo>
                  <a:lnTo>
                    <a:pt x="1251" y="1368"/>
                  </a:lnTo>
                  <a:lnTo>
                    <a:pt x="1218" y="1370"/>
                  </a:lnTo>
                  <a:lnTo>
                    <a:pt x="1184" y="1374"/>
                  </a:lnTo>
                  <a:lnTo>
                    <a:pt x="1144" y="1376"/>
                  </a:lnTo>
                  <a:lnTo>
                    <a:pt x="1106" y="1380"/>
                  </a:lnTo>
                  <a:lnTo>
                    <a:pt x="1064" y="1382"/>
                  </a:lnTo>
                  <a:lnTo>
                    <a:pt x="1023" y="1382"/>
                  </a:lnTo>
                  <a:lnTo>
                    <a:pt x="979" y="1382"/>
                  </a:lnTo>
                  <a:lnTo>
                    <a:pt x="937" y="1380"/>
                  </a:lnTo>
                  <a:lnTo>
                    <a:pt x="891" y="1374"/>
                  </a:lnTo>
                  <a:lnTo>
                    <a:pt x="851" y="1370"/>
                  </a:lnTo>
                  <a:lnTo>
                    <a:pt x="810" y="1361"/>
                  </a:lnTo>
                  <a:lnTo>
                    <a:pt x="770" y="1351"/>
                  </a:lnTo>
                  <a:lnTo>
                    <a:pt x="732" y="1340"/>
                  </a:lnTo>
                  <a:lnTo>
                    <a:pt x="696" y="1330"/>
                  </a:lnTo>
                  <a:lnTo>
                    <a:pt x="659" y="1317"/>
                  </a:lnTo>
                  <a:lnTo>
                    <a:pt x="629" y="1304"/>
                  </a:lnTo>
                  <a:lnTo>
                    <a:pt x="599" y="1291"/>
                  </a:lnTo>
                  <a:lnTo>
                    <a:pt x="572" y="1277"/>
                  </a:lnTo>
                  <a:lnTo>
                    <a:pt x="545" y="1264"/>
                  </a:lnTo>
                  <a:lnTo>
                    <a:pt x="524" y="1253"/>
                  </a:lnTo>
                  <a:lnTo>
                    <a:pt x="503" y="1241"/>
                  </a:lnTo>
                  <a:lnTo>
                    <a:pt x="488" y="1232"/>
                  </a:lnTo>
                  <a:lnTo>
                    <a:pt x="475" y="1222"/>
                  </a:lnTo>
                  <a:lnTo>
                    <a:pt x="467" y="1218"/>
                  </a:lnTo>
                  <a:lnTo>
                    <a:pt x="462" y="1215"/>
                  </a:lnTo>
                  <a:lnTo>
                    <a:pt x="460" y="1215"/>
                  </a:lnTo>
                  <a:lnTo>
                    <a:pt x="456" y="1213"/>
                  </a:lnTo>
                  <a:lnTo>
                    <a:pt x="445" y="1211"/>
                  </a:lnTo>
                  <a:lnTo>
                    <a:pt x="429" y="1209"/>
                  </a:lnTo>
                  <a:lnTo>
                    <a:pt x="410" y="1207"/>
                  </a:lnTo>
                  <a:lnTo>
                    <a:pt x="386" y="1203"/>
                  </a:lnTo>
                  <a:lnTo>
                    <a:pt x="357" y="1199"/>
                  </a:lnTo>
                  <a:lnTo>
                    <a:pt x="327" y="1196"/>
                  </a:lnTo>
                  <a:lnTo>
                    <a:pt x="296" y="1192"/>
                  </a:lnTo>
                  <a:lnTo>
                    <a:pt x="262" y="1184"/>
                  </a:lnTo>
                  <a:lnTo>
                    <a:pt x="228" y="1178"/>
                  </a:lnTo>
                  <a:lnTo>
                    <a:pt x="194" y="1173"/>
                  </a:lnTo>
                  <a:lnTo>
                    <a:pt x="161" y="1165"/>
                  </a:lnTo>
                  <a:lnTo>
                    <a:pt x="129" y="1159"/>
                  </a:lnTo>
                  <a:lnTo>
                    <a:pt x="102" y="1152"/>
                  </a:lnTo>
                  <a:lnTo>
                    <a:pt x="76" y="1142"/>
                  </a:lnTo>
                  <a:lnTo>
                    <a:pt x="55" y="1135"/>
                  </a:lnTo>
                  <a:lnTo>
                    <a:pt x="36" y="1125"/>
                  </a:lnTo>
                  <a:lnTo>
                    <a:pt x="21" y="1116"/>
                  </a:lnTo>
                  <a:lnTo>
                    <a:pt x="9" y="1106"/>
                  </a:lnTo>
                  <a:lnTo>
                    <a:pt x="3" y="1097"/>
                  </a:lnTo>
                  <a:lnTo>
                    <a:pt x="0" y="1085"/>
                  </a:lnTo>
                  <a:lnTo>
                    <a:pt x="2" y="1076"/>
                  </a:lnTo>
                  <a:lnTo>
                    <a:pt x="3" y="1064"/>
                  </a:lnTo>
                  <a:lnTo>
                    <a:pt x="9" y="1057"/>
                  </a:lnTo>
                  <a:lnTo>
                    <a:pt x="17" y="1045"/>
                  </a:lnTo>
                  <a:lnTo>
                    <a:pt x="28" y="1034"/>
                  </a:lnTo>
                  <a:lnTo>
                    <a:pt x="40" y="1024"/>
                  </a:lnTo>
                  <a:lnTo>
                    <a:pt x="55" y="1013"/>
                  </a:lnTo>
                  <a:lnTo>
                    <a:pt x="70" y="1004"/>
                  </a:lnTo>
                  <a:lnTo>
                    <a:pt x="87" y="994"/>
                  </a:lnTo>
                  <a:lnTo>
                    <a:pt x="104" y="986"/>
                  </a:lnTo>
                  <a:lnTo>
                    <a:pt x="123" y="977"/>
                  </a:lnTo>
                  <a:lnTo>
                    <a:pt x="140" y="969"/>
                  </a:lnTo>
                  <a:lnTo>
                    <a:pt x="159" y="960"/>
                  </a:lnTo>
                  <a:lnTo>
                    <a:pt x="178" y="950"/>
                  </a:lnTo>
                  <a:lnTo>
                    <a:pt x="197" y="945"/>
                  </a:lnTo>
                  <a:lnTo>
                    <a:pt x="213" y="937"/>
                  </a:lnTo>
                  <a:lnTo>
                    <a:pt x="230" y="931"/>
                  </a:lnTo>
                  <a:lnTo>
                    <a:pt x="247" y="928"/>
                  </a:lnTo>
                  <a:lnTo>
                    <a:pt x="264" y="924"/>
                  </a:lnTo>
                  <a:lnTo>
                    <a:pt x="277" y="918"/>
                  </a:lnTo>
                  <a:lnTo>
                    <a:pt x="291" y="914"/>
                  </a:lnTo>
                  <a:lnTo>
                    <a:pt x="302" y="912"/>
                  </a:lnTo>
                  <a:lnTo>
                    <a:pt x="311" y="910"/>
                  </a:lnTo>
                  <a:lnTo>
                    <a:pt x="319" y="907"/>
                  </a:lnTo>
                  <a:lnTo>
                    <a:pt x="325" y="905"/>
                  </a:lnTo>
                  <a:lnTo>
                    <a:pt x="329" y="905"/>
                  </a:lnTo>
                  <a:lnTo>
                    <a:pt x="330" y="905"/>
                  </a:lnTo>
                  <a:lnTo>
                    <a:pt x="330" y="903"/>
                  </a:lnTo>
                  <a:lnTo>
                    <a:pt x="330" y="899"/>
                  </a:lnTo>
                  <a:lnTo>
                    <a:pt x="332" y="891"/>
                  </a:lnTo>
                  <a:lnTo>
                    <a:pt x="336" y="884"/>
                  </a:lnTo>
                  <a:lnTo>
                    <a:pt x="338" y="872"/>
                  </a:lnTo>
                  <a:lnTo>
                    <a:pt x="344" y="861"/>
                  </a:lnTo>
                  <a:lnTo>
                    <a:pt x="349" y="848"/>
                  </a:lnTo>
                  <a:lnTo>
                    <a:pt x="355" y="834"/>
                  </a:lnTo>
                  <a:lnTo>
                    <a:pt x="363" y="819"/>
                  </a:lnTo>
                  <a:lnTo>
                    <a:pt x="370" y="804"/>
                  </a:lnTo>
                  <a:lnTo>
                    <a:pt x="378" y="791"/>
                  </a:lnTo>
                  <a:lnTo>
                    <a:pt x="389" y="779"/>
                  </a:lnTo>
                  <a:lnTo>
                    <a:pt x="399" y="766"/>
                  </a:lnTo>
                  <a:lnTo>
                    <a:pt x="412" y="753"/>
                  </a:lnTo>
                  <a:lnTo>
                    <a:pt x="424" y="743"/>
                  </a:lnTo>
                  <a:lnTo>
                    <a:pt x="437" y="736"/>
                  </a:lnTo>
                  <a:lnTo>
                    <a:pt x="450" y="728"/>
                  </a:lnTo>
                  <a:lnTo>
                    <a:pt x="465" y="724"/>
                  </a:lnTo>
                  <a:lnTo>
                    <a:pt x="481" y="720"/>
                  </a:lnTo>
                  <a:lnTo>
                    <a:pt x="498" y="720"/>
                  </a:lnTo>
                  <a:lnTo>
                    <a:pt x="513" y="720"/>
                  </a:lnTo>
                  <a:lnTo>
                    <a:pt x="528" y="720"/>
                  </a:lnTo>
                  <a:lnTo>
                    <a:pt x="543" y="722"/>
                  </a:lnTo>
                  <a:lnTo>
                    <a:pt x="559" y="728"/>
                  </a:lnTo>
                  <a:lnTo>
                    <a:pt x="570" y="728"/>
                  </a:lnTo>
                  <a:lnTo>
                    <a:pt x="583" y="734"/>
                  </a:lnTo>
                  <a:lnTo>
                    <a:pt x="597" y="736"/>
                  </a:lnTo>
                  <a:lnTo>
                    <a:pt x="606" y="741"/>
                  </a:lnTo>
                  <a:lnTo>
                    <a:pt x="614" y="743"/>
                  </a:lnTo>
                  <a:lnTo>
                    <a:pt x="621" y="747"/>
                  </a:lnTo>
                  <a:lnTo>
                    <a:pt x="623" y="747"/>
                  </a:lnTo>
                  <a:lnTo>
                    <a:pt x="627" y="749"/>
                  </a:lnTo>
                  <a:lnTo>
                    <a:pt x="627" y="747"/>
                  </a:lnTo>
                  <a:lnTo>
                    <a:pt x="627" y="741"/>
                  </a:lnTo>
                  <a:lnTo>
                    <a:pt x="627" y="734"/>
                  </a:lnTo>
                  <a:lnTo>
                    <a:pt x="629" y="724"/>
                  </a:lnTo>
                  <a:lnTo>
                    <a:pt x="631" y="709"/>
                  </a:lnTo>
                  <a:lnTo>
                    <a:pt x="633" y="696"/>
                  </a:lnTo>
                  <a:lnTo>
                    <a:pt x="638" y="680"/>
                  </a:lnTo>
                  <a:lnTo>
                    <a:pt x="644" y="665"/>
                  </a:lnTo>
                  <a:lnTo>
                    <a:pt x="648" y="646"/>
                  </a:lnTo>
                  <a:lnTo>
                    <a:pt x="656" y="629"/>
                  </a:lnTo>
                  <a:lnTo>
                    <a:pt x="663" y="612"/>
                  </a:lnTo>
                  <a:lnTo>
                    <a:pt x="671" y="595"/>
                  </a:lnTo>
                  <a:lnTo>
                    <a:pt x="680" y="578"/>
                  </a:lnTo>
                  <a:lnTo>
                    <a:pt x="690" y="563"/>
                  </a:lnTo>
                  <a:lnTo>
                    <a:pt x="703" y="546"/>
                  </a:lnTo>
                  <a:lnTo>
                    <a:pt x="716" y="534"/>
                  </a:lnTo>
                  <a:lnTo>
                    <a:pt x="730" y="521"/>
                  </a:lnTo>
                  <a:lnTo>
                    <a:pt x="745" y="511"/>
                  </a:lnTo>
                  <a:lnTo>
                    <a:pt x="760" y="502"/>
                  </a:lnTo>
                  <a:lnTo>
                    <a:pt x="775" y="498"/>
                  </a:lnTo>
                  <a:lnTo>
                    <a:pt x="791" y="492"/>
                  </a:lnTo>
                  <a:lnTo>
                    <a:pt x="808" y="488"/>
                  </a:lnTo>
                  <a:lnTo>
                    <a:pt x="823" y="485"/>
                  </a:lnTo>
                  <a:lnTo>
                    <a:pt x="838" y="485"/>
                  </a:lnTo>
                  <a:lnTo>
                    <a:pt x="851" y="481"/>
                  </a:lnTo>
                  <a:lnTo>
                    <a:pt x="865" y="481"/>
                  </a:lnTo>
                  <a:lnTo>
                    <a:pt x="876" y="481"/>
                  </a:lnTo>
                  <a:lnTo>
                    <a:pt x="888" y="481"/>
                  </a:lnTo>
                  <a:lnTo>
                    <a:pt x="895" y="481"/>
                  </a:lnTo>
                  <a:lnTo>
                    <a:pt x="903" y="483"/>
                  </a:lnTo>
                  <a:lnTo>
                    <a:pt x="905" y="483"/>
                  </a:lnTo>
                  <a:lnTo>
                    <a:pt x="908" y="485"/>
                  </a:lnTo>
                  <a:lnTo>
                    <a:pt x="908" y="481"/>
                  </a:lnTo>
                  <a:lnTo>
                    <a:pt x="912" y="475"/>
                  </a:lnTo>
                  <a:lnTo>
                    <a:pt x="920" y="468"/>
                  </a:lnTo>
                  <a:lnTo>
                    <a:pt x="929" y="456"/>
                  </a:lnTo>
                  <a:lnTo>
                    <a:pt x="943" y="443"/>
                  </a:lnTo>
                  <a:lnTo>
                    <a:pt x="956" y="426"/>
                  </a:lnTo>
                  <a:lnTo>
                    <a:pt x="973" y="407"/>
                  </a:lnTo>
                  <a:lnTo>
                    <a:pt x="994" y="390"/>
                  </a:lnTo>
                  <a:lnTo>
                    <a:pt x="1015" y="369"/>
                  </a:lnTo>
                  <a:lnTo>
                    <a:pt x="1038" y="348"/>
                  </a:lnTo>
                  <a:lnTo>
                    <a:pt x="1062" y="329"/>
                  </a:lnTo>
                  <a:lnTo>
                    <a:pt x="1089" y="308"/>
                  </a:lnTo>
                  <a:lnTo>
                    <a:pt x="1116" y="289"/>
                  </a:lnTo>
                  <a:lnTo>
                    <a:pt x="1146" y="272"/>
                  </a:lnTo>
                  <a:lnTo>
                    <a:pt x="1177" y="257"/>
                  </a:lnTo>
                  <a:lnTo>
                    <a:pt x="1209" y="243"/>
                  </a:lnTo>
                  <a:lnTo>
                    <a:pt x="1239" y="228"/>
                  </a:lnTo>
                  <a:lnTo>
                    <a:pt x="1272" y="219"/>
                  </a:lnTo>
                  <a:lnTo>
                    <a:pt x="1304" y="209"/>
                  </a:lnTo>
                  <a:lnTo>
                    <a:pt x="1340" y="203"/>
                  </a:lnTo>
                  <a:lnTo>
                    <a:pt x="1372" y="198"/>
                  </a:lnTo>
                  <a:lnTo>
                    <a:pt x="1407" y="194"/>
                  </a:lnTo>
                  <a:lnTo>
                    <a:pt x="1441" y="194"/>
                  </a:lnTo>
                  <a:lnTo>
                    <a:pt x="1473" y="196"/>
                  </a:lnTo>
                  <a:lnTo>
                    <a:pt x="1506" y="198"/>
                  </a:lnTo>
                  <a:lnTo>
                    <a:pt x="1538" y="201"/>
                  </a:lnTo>
                  <a:lnTo>
                    <a:pt x="1568" y="207"/>
                  </a:lnTo>
                  <a:lnTo>
                    <a:pt x="1599" y="215"/>
                  </a:lnTo>
                  <a:lnTo>
                    <a:pt x="1625" y="220"/>
                  </a:lnTo>
                  <a:lnTo>
                    <a:pt x="1654" y="232"/>
                  </a:lnTo>
                  <a:lnTo>
                    <a:pt x="1679" y="241"/>
                  </a:lnTo>
                  <a:lnTo>
                    <a:pt x="1703" y="255"/>
                  </a:lnTo>
                  <a:lnTo>
                    <a:pt x="1724" y="266"/>
                  </a:lnTo>
                  <a:lnTo>
                    <a:pt x="1743" y="279"/>
                  </a:lnTo>
                  <a:lnTo>
                    <a:pt x="1758" y="295"/>
                  </a:lnTo>
                  <a:lnTo>
                    <a:pt x="1776" y="308"/>
                  </a:lnTo>
                  <a:lnTo>
                    <a:pt x="1787" y="321"/>
                  </a:lnTo>
                  <a:lnTo>
                    <a:pt x="1800" y="336"/>
                  </a:lnTo>
                  <a:lnTo>
                    <a:pt x="1810" y="350"/>
                  </a:lnTo>
                  <a:lnTo>
                    <a:pt x="1819" y="365"/>
                  </a:lnTo>
                  <a:lnTo>
                    <a:pt x="1827" y="376"/>
                  </a:lnTo>
                  <a:lnTo>
                    <a:pt x="1833" y="388"/>
                  </a:lnTo>
                  <a:lnTo>
                    <a:pt x="1838" y="397"/>
                  </a:lnTo>
                  <a:lnTo>
                    <a:pt x="1844" y="409"/>
                  </a:lnTo>
                  <a:lnTo>
                    <a:pt x="1844" y="416"/>
                  </a:lnTo>
                  <a:lnTo>
                    <a:pt x="1848" y="422"/>
                  </a:lnTo>
                  <a:lnTo>
                    <a:pt x="1850" y="424"/>
                  </a:lnTo>
                  <a:lnTo>
                    <a:pt x="1852" y="428"/>
                  </a:lnTo>
                  <a:lnTo>
                    <a:pt x="1859" y="513"/>
                  </a:lnTo>
                  <a:lnTo>
                    <a:pt x="1861" y="506"/>
                  </a:lnTo>
                  <a:lnTo>
                    <a:pt x="1871" y="494"/>
                  </a:lnTo>
                  <a:lnTo>
                    <a:pt x="1880" y="481"/>
                  </a:lnTo>
                  <a:lnTo>
                    <a:pt x="1895" y="473"/>
                  </a:lnTo>
                  <a:lnTo>
                    <a:pt x="1907" y="464"/>
                  </a:lnTo>
                  <a:lnTo>
                    <a:pt x="1918" y="462"/>
                  </a:lnTo>
                  <a:lnTo>
                    <a:pt x="1926" y="462"/>
                  </a:lnTo>
                  <a:lnTo>
                    <a:pt x="1928" y="462"/>
                  </a:lnTo>
                  <a:lnTo>
                    <a:pt x="1928" y="462"/>
                  </a:lnTo>
                  <a:close/>
                </a:path>
              </a:pathLst>
            </a:custGeom>
            <a:solidFill>
              <a:srgbClr val="E8D9D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329" dirty="0">
                <a:latin typeface="Book Antiqua"/>
              </a:endParaRPr>
            </a:p>
          </p:txBody>
        </p:sp>
        <p:sp>
          <p:nvSpPr>
            <p:cNvPr id="17443" name="Freeform 35"/>
            <p:cNvSpPr>
              <a:spLocks/>
            </p:cNvSpPr>
            <p:nvPr/>
          </p:nvSpPr>
          <p:spPr bwMode="auto">
            <a:xfrm>
              <a:off x="2020" y="1310"/>
              <a:ext cx="1785" cy="500"/>
            </a:xfrm>
            <a:custGeom>
              <a:avLst/>
              <a:gdLst>
                <a:gd name="T0" fmla="*/ 38 w 3569"/>
                <a:gd name="T1" fmla="*/ 638 h 1000"/>
                <a:gd name="T2" fmla="*/ 190 w 3569"/>
                <a:gd name="T3" fmla="*/ 564 h 1000"/>
                <a:gd name="T4" fmla="*/ 251 w 3569"/>
                <a:gd name="T5" fmla="*/ 597 h 1000"/>
                <a:gd name="T6" fmla="*/ 323 w 3569"/>
                <a:gd name="T7" fmla="*/ 625 h 1000"/>
                <a:gd name="T8" fmla="*/ 327 w 3569"/>
                <a:gd name="T9" fmla="*/ 519 h 1000"/>
                <a:gd name="T10" fmla="*/ 420 w 3569"/>
                <a:gd name="T11" fmla="*/ 426 h 1000"/>
                <a:gd name="T12" fmla="*/ 485 w 3569"/>
                <a:gd name="T13" fmla="*/ 500 h 1000"/>
                <a:gd name="T14" fmla="*/ 601 w 3569"/>
                <a:gd name="T15" fmla="*/ 528 h 1000"/>
                <a:gd name="T16" fmla="*/ 593 w 3569"/>
                <a:gd name="T17" fmla="*/ 464 h 1000"/>
                <a:gd name="T18" fmla="*/ 580 w 3569"/>
                <a:gd name="T19" fmla="*/ 346 h 1000"/>
                <a:gd name="T20" fmla="*/ 649 w 3569"/>
                <a:gd name="T21" fmla="*/ 262 h 1000"/>
                <a:gd name="T22" fmla="*/ 785 w 3569"/>
                <a:gd name="T23" fmla="*/ 245 h 1000"/>
                <a:gd name="T24" fmla="*/ 804 w 3569"/>
                <a:gd name="T25" fmla="*/ 310 h 1000"/>
                <a:gd name="T26" fmla="*/ 915 w 3569"/>
                <a:gd name="T27" fmla="*/ 416 h 1000"/>
                <a:gd name="T28" fmla="*/ 970 w 3569"/>
                <a:gd name="T29" fmla="*/ 437 h 1000"/>
                <a:gd name="T30" fmla="*/ 991 w 3569"/>
                <a:gd name="T31" fmla="*/ 228 h 1000"/>
                <a:gd name="T32" fmla="*/ 1223 w 3569"/>
                <a:gd name="T33" fmla="*/ 131 h 1000"/>
                <a:gd name="T34" fmla="*/ 1502 w 3569"/>
                <a:gd name="T35" fmla="*/ 196 h 1000"/>
                <a:gd name="T36" fmla="*/ 1613 w 3569"/>
                <a:gd name="T37" fmla="*/ 285 h 1000"/>
                <a:gd name="T38" fmla="*/ 1580 w 3569"/>
                <a:gd name="T39" fmla="*/ 391 h 1000"/>
                <a:gd name="T40" fmla="*/ 1630 w 3569"/>
                <a:gd name="T41" fmla="*/ 471 h 1000"/>
                <a:gd name="T42" fmla="*/ 1770 w 3569"/>
                <a:gd name="T43" fmla="*/ 488 h 1000"/>
                <a:gd name="T44" fmla="*/ 1848 w 3569"/>
                <a:gd name="T45" fmla="*/ 458 h 1000"/>
                <a:gd name="T46" fmla="*/ 1787 w 3569"/>
                <a:gd name="T47" fmla="*/ 260 h 1000"/>
                <a:gd name="T48" fmla="*/ 1909 w 3569"/>
                <a:gd name="T49" fmla="*/ 192 h 1000"/>
                <a:gd name="T50" fmla="*/ 1957 w 3569"/>
                <a:gd name="T51" fmla="*/ 175 h 1000"/>
                <a:gd name="T52" fmla="*/ 2044 w 3569"/>
                <a:gd name="T53" fmla="*/ 61 h 1000"/>
                <a:gd name="T54" fmla="*/ 2327 w 3569"/>
                <a:gd name="T55" fmla="*/ 9 h 1000"/>
                <a:gd name="T56" fmla="*/ 2544 w 3569"/>
                <a:gd name="T57" fmla="*/ 241 h 1000"/>
                <a:gd name="T58" fmla="*/ 2761 w 3569"/>
                <a:gd name="T59" fmla="*/ 112 h 1000"/>
                <a:gd name="T60" fmla="*/ 2866 w 3569"/>
                <a:gd name="T61" fmla="*/ 264 h 1000"/>
                <a:gd name="T62" fmla="*/ 2852 w 3569"/>
                <a:gd name="T63" fmla="*/ 454 h 1000"/>
                <a:gd name="T64" fmla="*/ 2873 w 3569"/>
                <a:gd name="T65" fmla="*/ 500 h 1000"/>
                <a:gd name="T66" fmla="*/ 2999 w 3569"/>
                <a:gd name="T67" fmla="*/ 488 h 1000"/>
                <a:gd name="T68" fmla="*/ 3092 w 3569"/>
                <a:gd name="T69" fmla="*/ 426 h 1000"/>
                <a:gd name="T70" fmla="*/ 3200 w 3569"/>
                <a:gd name="T71" fmla="*/ 475 h 1000"/>
                <a:gd name="T72" fmla="*/ 3217 w 3569"/>
                <a:gd name="T73" fmla="*/ 581 h 1000"/>
                <a:gd name="T74" fmla="*/ 3301 w 3569"/>
                <a:gd name="T75" fmla="*/ 637 h 1000"/>
                <a:gd name="T76" fmla="*/ 3493 w 3569"/>
                <a:gd name="T77" fmla="*/ 705 h 1000"/>
                <a:gd name="T78" fmla="*/ 3546 w 3569"/>
                <a:gd name="T79" fmla="*/ 785 h 1000"/>
                <a:gd name="T80" fmla="*/ 3324 w 3569"/>
                <a:gd name="T81" fmla="*/ 829 h 1000"/>
                <a:gd name="T82" fmla="*/ 3130 w 3569"/>
                <a:gd name="T83" fmla="*/ 887 h 1000"/>
                <a:gd name="T84" fmla="*/ 2968 w 3569"/>
                <a:gd name="T85" fmla="*/ 956 h 1000"/>
                <a:gd name="T86" fmla="*/ 2702 w 3569"/>
                <a:gd name="T87" fmla="*/ 983 h 1000"/>
                <a:gd name="T88" fmla="*/ 2510 w 3569"/>
                <a:gd name="T89" fmla="*/ 950 h 1000"/>
                <a:gd name="T90" fmla="*/ 2434 w 3569"/>
                <a:gd name="T91" fmla="*/ 943 h 1000"/>
                <a:gd name="T92" fmla="*/ 2215 w 3569"/>
                <a:gd name="T93" fmla="*/ 983 h 1000"/>
                <a:gd name="T94" fmla="*/ 1957 w 3569"/>
                <a:gd name="T95" fmla="*/ 918 h 1000"/>
                <a:gd name="T96" fmla="*/ 1856 w 3569"/>
                <a:gd name="T97" fmla="*/ 925 h 1000"/>
                <a:gd name="T98" fmla="*/ 1637 w 3569"/>
                <a:gd name="T99" fmla="*/ 988 h 1000"/>
                <a:gd name="T100" fmla="*/ 1396 w 3569"/>
                <a:gd name="T101" fmla="*/ 992 h 1000"/>
                <a:gd name="T102" fmla="*/ 1154 w 3569"/>
                <a:gd name="T103" fmla="*/ 937 h 1000"/>
                <a:gd name="T104" fmla="*/ 1042 w 3569"/>
                <a:gd name="T105" fmla="*/ 914 h 1000"/>
                <a:gd name="T106" fmla="*/ 755 w 3569"/>
                <a:gd name="T107" fmla="*/ 924 h 1000"/>
                <a:gd name="T108" fmla="*/ 458 w 3569"/>
                <a:gd name="T109" fmla="*/ 792 h 1000"/>
                <a:gd name="T110" fmla="*/ 356 w 3569"/>
                <a:gd name="T111" fmla="*/ 758 h 1000"/>
                <a:gd name="T112" fmla="*/ 154 w 3569"/>
                <a:gd name="T113" fmla="*/ 764 h 1000"/>
                <a:gd name="T114" fmla="*/ 17 w 3569"/>
                <a:gd name="T115" fmla="*/ 722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569" h="1000">
                  <a:moveTo>
                    <a:pt x="6" y="716"/>
                  </a:moveTo>
                  <a:lnTo>
                    <a:pt x="4" y="715"/>
                  </a:lnTo>
                  <a:lnTo>
                    <a:pt x="2" y="709"/>
                  </a:lnTo>
                  <a:lnTo>
                    <a:pt x="0" y="701"/>
                  </a:lnTo>
                  <a:lnTo>
                    <a:pt x="2" y="692"/>
                  </a:lnTo>
                  <a:lnTo>
                    <a:pt x="4" y="678"/>
                  </a:lnTo>
                  <a:lnTo>
                    <a:pt x="12" y="667"/>
                  </a:lnTo>
                  <a:lnTo>
                    <a:pt x="15" y="659"/>
                  </a:lnTo>
                  <a:lnTo>
                    <a:pt x="21" y="652"/>
                  </a:lnTo>
                  <a:lnTo>
                    <a:pt x="29" y="644"/>
                  </a:lnTo>
                  <a:lnTo>
                    <a:pt x="38" y="638"/>
                  </a:lnTo>
                  <a:lnTo>
                    <a:pt x="50" y="629"/>
                  </a:lnTo>
                  <a:lnTo>
                    <a:pt x="63" y="621"/>
                  </a:lnTo>
                  <a:lnTo>
                    <a:pt x="74" y="614"/>
                  </a:lnTo>
                  <a:lnTo>
                    <a:pt x="91" y="606"/>
                  </a:lnTo>
                  <a:lnTo>
                    <a:pt x="105" y="599"/>
                  </a:lnTo>
                  <a:lnTo>
                    <a:pt x="120" y="591"/>
                  </a:lnTo>
                  <a:lnTo>
                    <a:pt x="137" y="583"/>
                  </a:lnTo>
                  <a:lnTo>
                    <a:pt x="152" y="580"/>
                  </a:lnTo>
                  <a:lnTo>
                    <a:pt x="166" y="572"/>
                  </a:lnTo>
                  <a:lnTo>
                    <a:pt x="179" y="568"/>
                  </a:lnTo>
                  <a:lnTo>
                    <a:pt x="190" y="564"/>
                  </a:lnTo>
                  <a:lnTo>
                    <a:pt x="202" y="559"/>
                  </a:lnTo>
                  <a:lnTo>
                    <a:pt x="209" y="555"/>
                  </a:lnTo>
                  <a:lnTo>
                    <a:pt x="217" y="553"/>
                  </a:lnTo>
                  <a:lnTo>
                    <a:pt x="221" y="553"/>
                  </a:lnTo>
                  <a:lnTo>
                    <a:pt x="225" y="553"/>
                  </a:lnTo>
                  <a:lnTo>
                    <a:pt x="225" y="557"/>
                  </a:lnTo>
                  <a:lnTo>
                    <a:pt x="226" y="564"/>
                  </a:lnTo>
                  <a:lnTo>
                    <a:pt x="228" y="570"/>
                  </a:lnTo>
                  <a:lnTo>
                    <a:pt x="234" y="578"/>
                  </a:lnTo>
                  <a:lnTo>
                    <a:pt x="242" y="587"/>
                  </a:lnTo>
                  <a:lnTo>
                    <a:pt x="251" y="597"/>
                  </a:lnTo>
                  <a:lnTo>
                    <a:pt x="264" y="604"/>
                  </a:lnTo>
                  <a:lnTo>
                    <a:pt x="278" y="614"/>
                  </a:lnTo>
                  <a:lnTo>
                    <a:pt x="289" y="621"/>
                  </a:lnTo>
                  <a:lnTo>
                    <a:pt x="304" y="629"/>
                  </a:lnTo>
                  <a:lnTo>
                    <a:pt x="316" y="633"/>
                  </a:lnTo>
                  <a:lnTo>
                    <a:pt x="327" y="640"/>
                  </a:lnTo>
                  <a:lnTo>
                    <a:pt x="335" y="642"/>
                  </a:lnTo>
                  <a:lnTo>
                    <a:pt x="337" y="646"/>
                  </a:lnTo>
                  <a:lnTo>
                    <a:pt x="335" y="642"/>
                  </a:lnTo>
                  <a:lnTo>
                    <a:pt x="329" y="635"/>
                  </a:lnTo>
                  <a:lnTo>
                    <a:pt x="323" y="625"/>
                  </a:lnTo>
                  <a:lnTo>
                    <a:pt x="318" y="614"/>
                  </a:lnTo>
                  <a:lnTo>
                    <a:pt x="314" y="604"/>
                  </a:lnTo>
                  <a:lnTo>
                    <a:pt x="312" y="595"/>
                  </a:lnTo>
                  <a:lnTo>
                    <a:pt x="310" y="587"/>
                  </a:lnTo>
                  <a:lnTo>
                    <a:pt x="310" y="580"/>
                  </a:lnTo>
                  <a:lnTo>
                    <a:pt x="308" y="570"/>
                  </a:lnTo>
                  <a:lnTo>
                    <a:pt x="310" y="561"/>
                  </a:lnTo>
                  <a:lnTo>
                    <a:pt x="314" y="551"/>
                  </a:lnTo>
                  <a:lnTo>
                    <a:pt x="318" y="542"/>
                  </a:lnTo>
                  <a:lnTo>
                    <a:pt x="321" y="530"/>
                  </a:lnTo>
                  <a:lnTo>
                    <a:pt x="327" y="519"/>
                  </a:lnTo>
                  <a:lnTo>
                    <a:pt x="333" y="507"/>
                  </a:lnTo>
                  <a:lnTo>
                    <a:pt x="340" y="498"/>
                  </a:lnTo>
                  <a:lnTo>
                    <a:pt x="348" y="488"/>
                  </a:lnTo>
                  <a:lnTo>
                    <a:pt x="358" y="477"/>
                  </a:lnTo>
                  <a:lnTo>
                    <a:pt x="367" y="469"/>
                  </a:lnTo>
                  <a:lnTo>
                    <a:pt x="379" y="462"/>
                  </a:lnTo>
                  <a:lnTo>
                    <a:pt x="384" y="452"/>
                  </a:lnTo>
                  <a:lnTo>
                    <a:pt x="394" y="445"/>
                  </a:lnTo>
                  <a:lnTo>
                    <a:pt x="401" y="437"/>
                  </a:lnTo>
                  <a:lnTo>
                    <a:pt x="409" y="433"/>
                  </a:lnTo>
                  <a:lnTo>
                    <a:pt x="420" y="426"/>
                  </a:lnTo>
                  <a:lnTo>
                    <a:pt x="424" y="424"/>
                  </a:lnTo>
                  <a:lnTo>
                    <a:pt x="424" y="431"/>
                  </a:lnTo>
                  <a:lnTo>
                    <a:pt x="426" y="437"/>
                  </a:lnTo>
                  <a:lnTo>
                    <a:pt x="430" y="450"/>
                  </a:lnTo>
                  <a:lnTo>
                    <a:pt x="434" y="460"/>
                  </a:lnTo>
                  <a:lnTo>
                    <a:pt x="445" y="473"/>
                  </a:lnTo>
                  <a:lnTo>
                    <a:pt x="449" y="479"/>
                  </a:lnTo>
                  <a:lnTo>
                    <a:pt x="458" y="485"/>
                  </a:lnTo>
                  <a:lnTo>
                    <a:pt x="466" y="490"/>
                  </a:lnTo>
                  <a:lnTo>
                    <a:pt x="475" y="498"/>
                  </a:lnTo>
                  <a:lnTo>
                    <a:pt x="485" y="500"/>
                  </a:lnTo>
                  <a:lnTo>
                    <a:pt x="495" y="505"/>
                  </a:lnTo>
                  <a:lnTo>
                    <a:pt x="504" y="507"/>
                  </a:lnTo>
                  <a:lnTo>
                    <a:pt x="517" y="513"/>
                  </a:lnTo>
                  <a:lnTo>
                    <a:pt x="529" y="513"/>
                  </a:lnTo>
                  <a:lnTo>
                    <a:pt x="540" y="517"/>
                  </a:lnTo>
                  <a:lnTo>
                    <a:pt x="552" y="519"/>
                  </a:lnTo>
                  <a:lnTo>
                    <a:pt x="563" y="523"/>
                  </a:lnTo>
                  <a:lnTo>
                    <a:pt x="574" y="524"/>
                  </a:lnTo>
                  <a:lnTo>
                    <a:pt x="584" y="524"/>
                  </a:lnTo>
                  <a:lnTo>
                    <a:pt x="593" y="526"/>
                  </a:lnTo>
                  <a:lnTo>
                    <a:pt x="601" y="528"/>
                  </a:lnTo>
                  <a:lnTo>
                    <a:pt x="610" y="530"/>
                  </a:lnTo>
                  <a:lnTo>
                    <a:pt x="618" y="532"/>
                  </a:lnTo>
                  <a:lnTo>
                    <a:pt x="614" y="528"/>
                  </a:lnTo>
                  <a:lnTo>
                    <a:pt x="610" y="521"/>
                  </a:lnTo>
                  <a:lnTo>
                    <a:pt x="609" y="513"/>
                  </a:lnTo>
                  <a:lnTo>
                    <a:pt x="607" y="507"/>
                  </a:lnTo>
                  <a:lnTo>
                    <a:pt x="605" y="500"/>
                  </a:lnTo>
                  <a:lnTo>
                    <a:pt x="603" y="494"/>
                  </a:lnTo>
                  <a:lnTo>
                    <a:pt x="599" y="483"/>
                  </a:lnTo>
                  <a:lnTo>
                    <a:pt x="595" y="475"/>
                  </a:lnTo>
                  <a:lnTo>
                    <a:pt x="593" y="464"/>
                  </a:lnTo>
                  <a:lnTo>
                    <a:pt x="591" y="456"/>
                  </a:lnTo>
                  <a:lnTo>
                    <a:pt x="586" y="443"/>
                  </a:lnTo>
                  <a:lnTo>
                    <a:pt x="586" y="433"/>
                  </a:lnTo>
                  <a:lnTo>
                    <a:pt x="582" y="424"/>
                  </a:lnTo>
                  <a:lnTo>
                    <a:pt x="582" y="412"/>
                  </a:lnTo>
                  <a:lnTo>
                    <a:pt x="580" y="399"/>
                  </a:lnTo>
                  <a:lnTo>
                    <a:pt x="578" y="389"/>
                  </a:lnTo>
                  <a:lnTo>
                    <a:pt x="578" y="378"/>
                  </a:lnTo>
                  <a:lnTo>
                    <a:pt x="578" y="367"/>
                  </a:lnTo>
                  <a:lnTo>
                    <a:pt x="578" y="355"/>
                  </a:lnTo>
                  <a:lnTo>
                    <a:pt x="580" y="346"/>
                  </a:lnTo>
                  <a:lnTo>
                    <a:pt x="580" y="336"/>
                  </a:lnTo>
                  <a:lnTo>
                    <a:pt x="586" y="327"/>
                  </a:lnTo>
                  <a:lnTo>
                    <a:pt x="588" y="317"/>
                  </a:lnTo>
                  <a:lnTo>
                    <a:pt x="593" y="308"/>
                  </a:lnTo>
                  <a:lnTo>
                    <a:pt x="597" y="298"/>
                  </a:lnTo>
                  <a:lnTo>
                    <a:pt x="605" y="291"/>
                  </a:lnTo>
                  <a:lnTo>
                    <a:pt x="610" y="283"/>
                  </a:lnTo>
                  <a:lnTo>
                    <a:pt x="618" y="277"/>
                  </a:lnTo>
                  <a:lnTo>
                    <a:pt x="628" y="272"/>
                  </a:lnTo>
                  <a:lnTo>
                    <a:pt x="639" y="268"/>
                  </a:lnTo>
                  <a:lnTo>
                    <a:pt x="649" y="262"/>
                  </a:lnTo>
                  <a:lnTo>
                    <a:pt x="662" y="258"/>
                  </a:lnTo>
                  <a:lnTo>
                    <a:pt x="675" y="255"/>
                  </a:lnTo>
                  <a:lnTo>
                    <a:pt x="688" y="253"/>
                  </a:lnTo>
                  <a:lnTo>
                    <a:pt x="702" y="249"/>
                  </a:lnTo>
                  <a:lnTo>
                    <a:pt x="715" y="247"/>
                  </a:lnTo>
                  <a:lnTo>
                    <a:pt x="728" y="247"/>
                  </a:lnTo>
                  <a:lnTo>
                    <a:pt x="744" y="247"/>
                  </a:lnTo>
                  <a:lnTo>
                    <a:pt x="755" y="247"/>
                  </a:lnTo>
                  <a:lnTo>
                    <a:pt x="766" y="245"/>
                  </a:lnTo>
                  <a:lnTo>
                    <a:pt x="776" y="245"/>
                  </a:lnTo>
                  <a:lnTo>
                    <a:pt x="785" y="245"/>
                  </a:lnTo>
                  <a:lnTo>
                    <a:pt x="793" y="245"/>
                  </a:lnTo>
                  <a:lnTo>
                    <a:pt x="799" y="245"/>
                  </a:lnTo>
                  <a:lnTo>
                    <a:pt x="801" y="245"/>
                  </a:lnTo>
                  <a:lnTo>
                    <a:pt x="804" y="247"/>
                  </a:lnTo>
                  <a:lnTo>
                    <a:pt x="803" y="247"/>
                  </a:lnTo>
                  <a:lnTo>
                    <a:pt x="801" y="253"/>
                  </a:lnTo>
                  <a:lnTo>
                    <a:pt x="799" y="260"/>
                  </a:lnTo>
                  <a:lnTo>
                    <a:pt x="799" y="272"/>
                  </a:lnTo>
                  <a:lnTo>
                    <a:pt x="797" y="285"/>
                  </a:lnTo>
                  <a:lnTo>
                    <a:pt x="801" y="302"/>
                  </a:lnTo>
                  <a:lnTo>
                    <a:pt x="804" y="310"/>
                  </a:lnTo>
                  <a:lnTo>
                    <a:pt x="810" y="319"/>
                  </a:lnTo>
                  <a:lnTo>
                    <a:pt x="814" y="329"/>
                  </a:lnTo>
                  <a:lnTo>
                    <a:pt x="823" y="340"/>
                  </a:lnTo>
                  <a:lnTo>
                    <a:pt x="831" y="348"/>
                  </a:lnTo>
                  <a:lnTo>
                    <a:pt x="841" y="357"/>
                  </a:lnTo>
                  <a:lnTo>
                    <a:pt x="852" y="367"/>
                  </a:lnTo>
                  <a:lnTo>
                    <a:pt x="863" y="378"/>
                  </a:lnTo>
                  <a:lnTo>
                    <a:pt x="877" y="386"/>
                  </a:lnTo>
                  <a:lnTo>
                    <a:pt x="890" y="397"/>
                  </a:lnTo>
                  <a:lnTo>
                    <a:pt x="901" y="405"/>
                  </a:lnTo>
                  <a:lnTo>
                    <a:pt x="915" y="416"/>
                  </a:lnTo>
                  <a:lnTo>
                    <a:pt x="924" y="424"/>
                  </a:lnTo>
                  <a:lnTo>
                    <a:pt x="936" y="431"/>
                  </a:lnTo>
                  <a:lnTo>
                    <a:pt x="945" y="437"/>
                  </a:lnTo>
                  <a:lnTo>
                    <a:pt x="955" y="443"/>
                  </a:lnTo>
                  <a:lnTo>
                    <a:pt x="962" y="445"/>
                  </a:lnTo>
                  <a:lnTo>
                    <a:pt x="968" y="450"/>
                  </a:lnTo>
                  <a:lnTo>
                    <a:pt x="972" y="452"/>
                  </a:lnTo>
                  <a:lnTo>
                    <a:pt x="974" y="454"/>
                  </a:lnTo>
                  <a:lnTo>
                    <a:pt x="972" y="450"/>
                  </a:lnTo>
                  <a:lnTo>
                    <a:pt x="972" y="445"/>
                  </a:lnTo>
                  <a:lnTo>
                    <a:pt x="970" y="437"/>
                  </a:lnTo>
                  <a:lnTo>
                    <a:pt x="968" y="424"/>
                  </a:lnTo>
                  <a:lnTo>
                    <a:pt x="964" y="409"/>
                  </a:lnTo>
                  <a:lnTo>
                    <a:pt x="964" y="391"/>
                  </a:lnTo>
                  <a:lnTo>
                    <a:pt x="964" y="374"/>
                  </a:lnTo>
                  <a:lnTo>
                    <a:pt x="964" y="355"/>
                  </a:lnTo>
                  <a:lnTo>
                    <a:pt x="964" y="334"/>
                  </a:lnTo>
                  <a:lnTo>
                    <a:pt x="966" y="313"/>
                  </a:lnTo>
                  <a:lnTo>
                    <a:pt x="968" y="291"/>
                  </a:lnTo>
                  <a:lnTo>
                    <a:pt x="974" y="272"/>
                  </a:lnTo>
                  <a:lnTo>
                    <a:pt x="979" y="249"/>
                  </a:lnTo>
                  <a:lnTo>
                    <a:pt x="991" y="228"/>
                  </a:lnTo>
                  <a:lnTo>
                    <a:pt x="1000" y="211"/>
                  </a:lnTo>
                  <a:lnTo>
                    <a:pt x="1015" y="196"/>
                  </a:lnTo>
                  <a:lnTo>
                    <a:pt x="1029" y="179"/>
                  </a:lnTo>
                  <a:lnTo>
                    <a:pt x="1048" y="167"/>
                  </a:lnTo>
                  <a:lnTo>
                    <a:pt x="1069" y="156"/>
                  </a:lnTo>
                  <a:lnTo>
                    <a:pt x="1092" y="148"/>
                  </a:lnTo>
                  <a:lnTo>
                    <a:pt x="1114" y="141"/>
                  </a:lnTo>
                  <a:lnTo>
                    <a:pt x="1141" y="137"/>
                  </a:lnTo>
                  <a:lnTo>
                    <a:pt x="1168" y="133"/>
                  </a:lnTo>
                  <a:lnTo>
                    <a:pt x="1196" y="133"/>
                  </a:lnTo>
                  <a:lnTo>
                    <a:pt x="1223" y="131"/>
                  </a:lnTo>
                  <a:lnTo>
                    <a:pt x="1251" y="133"/>
                  </a:lnTo>
                  <a:lnTo>
                    <a:pt x="1280" y="133"/>
                  </a:lnTo>
                  <a:lnTo>
                    <a:pt x="1308" y="139"/>
                  </a:lnTo>
                  <a:lnTo>
                    <a:pt x="1337" y="141"/>
                  </a:lnTo>
                  <a:lnTo>
                    <a:pt x="1363" y="146"/>
                  </a:lnTo>
                  <a:lnTo>
                    <a:pt x="1390" y="152"/>
                  </a:lnTo>
                  <a:lnTo>
                    <a:pt x="1417" y="161"/>
                  </a:lnTo>
                  <a:lnTo>
                    <a:pt x="1438" y="169"/>
                  </a:lnTo>
                  <a:lnTo>
                    <a:pt x="1462" y="177"/>
                  </a:lnTo>
                  <a:lnTo>
                    <a:pt x="1483" y="186"/>
                  </a:lnTo>
                  <a:lnTo>
                    <a:pt x="1502" y="196"/>
                  </a:lnTo>
                  <a:lnTo>
                    <a:pt x="1519" y="207"/>
                  </a:lnTo>
                  <a:lnTo>
                    <a:pt x="1536" y="217"/>
                  </a:lnTo>
                  <a:lnTo>
                    <a:pt x="1552" y="228"/>
                  </a:lnTo>
                  <a:lnTo>
                    <a:pt x="1565" y="237"/>
                  </a:lnTo>
                  <a:lnTo>
                    <a:pt x="1576" y="247"/>
                  </a:lnTo>
                  <a:lnTo>
                    <a:pt x="1586" y="255"/>
                  </a:lnTo>
                  <a:lnTo>
                    <a:pt x="1594" y="262"/>
                  </a:lnTo>
                  <a:lnTo>
                    <a:pt x="1603" y="270"/>
                  </a:lnTo>
                  <a:lnTo>
                    <a:pt x="1611" y="279"/>
                  </a:lnTo>
                  <a:lnTo>
                    <a:pt x="1614" y="285"/>
                  </a:lnTo>
                  <a:lnTo>
                    <a:pt x="1613" y="285"/>
                  </a:lnTo>
                  <a:lnTo>
                    <a:pt x="1609" y="293"/>
                  </a:lnTo>
                  <a:lnTo>
                    <a:pt x="1603" y="304"/>
                  </a:lnTo>
                  <a:lnTo>
                    <a:pt x="1597" y="317"/>
                  </a:lnTo>
                  <a:lnTo>
                    <a:pt x="1594" y="325"/>
                  </a:lnTo>
                  <a:lnTo>
                    <a:pt x="1590" y="334"/>
                  </a:lnTo>
                  <a:lnTo>
                    <a:pt x="1588" y="342"/>
                  </a:lnTo>
                  <a:lnTo>
                    <a:pt x="1584" y="351"/>
                  </a:lnTo>
                  <a:lnTo>
                    <a:pt x="1582" y="361"/>
                  </a:lnTo>
                  <a:lnTo>
                    <a:pt x="1580" y="370"/>
                  </a:lnTo>
                  <a:lnTo>
                    <a:pt x="1580" y="380"/>
                  </a:lnTo>
                  <a:lnTo>
                    <a:pt x="1580" y="391"/>
                  </a:lnTo>
                  <a:lnTo>
                    <a:pt x="1580" y="399"/>
                  </a:lnTo>
                  <a:lnTo>
                    <a:pt x="1580" y="407"/>
                  </a:lnTo>
                  <a:lnTo>
                    <a:pt x="1582" y="416"/>
                  </a:lnTo>
                  <a:lnTo>
                    <a:pt x="1586" y="424"/>
                  </a:lnTo>
                  <a:lnTo>
                    <a:pt x="1590" y="431"/>
                  </a:lnTo>
                  <a:lnTo>
                    <a:pt x="1594" y="441"/>
                  </a:lnTo>
                  <a:lnTo>
                    <a:pt x="1599" y="448"/>
                  </a:lnTo>
                  <a:lnTo>
                    <a:pt x="1607" y="456"/>
                  </a:lnTo>
                  <a:lnTo>
                    <a:pt x="1613" y="462"/>
                  </a:lnTo>
                  <a:lnTo>
                    <a:pt x="1622" y="467"/>
                  </a:lnTo>
                  <a:lnTo>
                    <a:pt x="1630" y="471"/>
                  </a:lnTo>
                  <a:lnTo>
                    <a:pt x="1641" y="477"/>
                  </a:lnTo>
                  <a:lnTo>
                    <a:pt x="1649" y="481"/>
                  </a:lnTo>
                  <a:lnTo>
                    <a:pt x="1660" y="485"/>
                  </a:lnTo>
                  <a:lnTo>
                    <a:pt x="1673" y="488"/>
                  </a:lnTo>
                  <a:lnTo>
                    <a:pt x="1687" y="490"/>
                  </a:lnTo>
                  <a:lnTo>
                    <a:pt x="1698" y="490"/>
                  </a:lnTo>
                  <a:lnTo>
                    <a:pt x="1711" y="490"/>
                  </a:lnTo>
                  <a:lnTo>
                    <a:pt x="1727" y="490"/>
                  </a:lnTo>
                  <a:lnTo>
                    <a:pt x="1742" y="492"/>
                  </a:lnTo>
                  <a:lnTo>
                    <a:pt x="1755" y="490"/>
                  </a:lnTo>
                  <a:lnTo>
                    <a:pt x="1770" y="488"/>
                  </a:lnTo>
                  <a:lnTo>
                    <a:pt x="1784" y="488"/>
                  </a:lnTo>
                  <a:lnTo>
                    <a:pt x="1797" y="486"/>
                  </a:lnTo>
                  <a:lnTo>
                    <a:pt x="1810" y="483"/>
                  </a:lnTo>
                  <a:lnTo>
                    <a:pt x="1822" y="481"/>
                  </a:lnTo>
                  <a:lnTo>
                    <a:pt x="1831" y="479"/>
                  </a:lnTo>
                  <a:lnTo>
                    <a:pt x="1843" y="479"/>
                  </a:lnTo>
                  <a:lnTo>
                    <a:pt x="1854" y="475"/>
                  </a:lnTo>
                  <a:lnTo>
                    <a:pt x="1860" y="475"/>
                  </a:lnTo>
                  <a:lnTo>
                    <a:pt x="1858" y="473"/>
                  </a:lnTo>
                  <a:lnTo>
                    <a:pt x="1856" y="467"/>
                  </a:lnTo>
                  <a:lnTo>
                    <a:pt x="1848" y="458"/>
                  </a:lnTo>
                  <a:lnTo>
                    <a:pt x="1844" y="447"/>
                  </a:lnTo>
                  <a:lnTo>
                    <a:pt x="1837" y="431"/>
                  </a:lnTo>
                  <a:lnTo>
                    <a:pt x="1829" y="414"/>
                  </a:lnTo>
                  <a:lnTo>
                    <a:pt x="1824" y="395"/>
                  </a:lnTo>
                  <a:lnTo>
                    <a:pt x="1816" y="378"/>
                  </a:lnTo>
                  <a:lnTo>
                    <a:pt x="1806" y="357"/>
                  </a:lnTo>
                  <a:lnTo>
                    <a:pt x="1801" y="336"/>
                  </a:lnTo>
                  <a:lnTo>
                    <a:pt x="1793" y="317"/>
                  </a:lnTo>
                  <a:lnTo>
                    <a:pt x="1791" y="296"/>
                  </a:lnTo>
                  <a:lnTo>
                    <a:pt x="1786" y="277"/>
                  </a:lnTo>
                  <a:lnTo>
                    <a:pt x="1787" y="260"/>
                  </a:lnTo>
                  <a:lnTo>
                    <a:pt x="1787" y="245"/>
                  </a:lnTo>
                  <a:lnTo>
                    <a:pt x="1793" y="234"/>
                  </a:lnTo>
                  <a:lnTo>
                    <a:pt x="1799" y="220"/>
                  </a:lnTo>
                  <a:lnTo>
                    <a:pt x="1808" y="211"/>
                  </a:lnTo>
                  <a:lnTo>
                    <a:pt x="1820" y="203"/>
                  </a:lnTo>
                  <a:lnTo>
                    <a:pt x="1833" y="198"/>
                  </a:lnTo>
                  <a:lnTo>
                    <a:pt x="1846" y="194"/>
                  </a:lnTo>
                  <a:lnTo>
                    <a:pt x="1862" y="192"/>
                  </a:lnTo>
                  <a:lnTo>
                    <a:pt x="1877" y="190"/>
                  </a:lnTo>
                  <a:lnTo>
                    <a:pt x="1894" y="192"/>
                  </a:lnTo>
                  <a:lnTo>
                    <a:pt x="1909" y="192"/>
                  </a:lnTo>
                  <a:lnTo>
                    <a:pt x="1924" y="196"/>
                  </a:lnTo>
                  <a:lnTo>
                    <a:pt x="1936" y="196"/>
                  </a:lnTo>
                  <a:lnTo>
                    <a:pt x="1949" y="199"/>
                  </a:lnTo>
                  <a:lnTo>
                    <a:pt x="1957" y="201"/>
                  </a:lnTo>
                  <a:lnTo>
                    <a:pt x="1966" y="203"/>
                  </a:lnTo>
                  <a:lnTo>
                    <a:pt x="1970" y="203"/>
                  </a:lnTo>
                  <a:lnTo>
                    <a:pt x="1974" y="205"/>
                  </a:lnTo>
                  <a:lnTo>
                    <a:pt x="1970" y="203"/>
                  </a:lnTo>
                  <a:lnTo>
                    <a:pt x="1966" y="196"/>
                  </a:lnTo>
                  <a:lnTo>
                    <a:pt x="1960" y="186"/>
                  </a:lnTo>
                  <a:lnTo>
                    <a:pt x="1957" y="175"/>
                  </a:lnTo>
                  <a:lnTo>
                    <a:pt x="1957" y="165"/>
                  </a:lnTo>
                  <a:lnTo>
                    <a:pt x="1957" y="158"/>
                  </a:lnTo>
                  <a:lnTo>
                    <a:pt x="1957" y="148"/>
                  </a:lnTo>
                  <a:lnTo>
                    <a:pt x="1962" y="141"/>
                  </a:lnTo>
                  <a:lnTo>
                    <a:pt x="1966" y="129"/>
                  </a:lnTo>
                  <a:lnTo>
                    <a:pt x="1974" y="120"/>
                  </a:lnTo>
                  <a:lnTo>
                    <a:pt x="1981" y="108"/>
                  </a:lnTo>
                  <a:lnTo>
                    <a:pt x="1995" y="99"/>
                  </a:lnTo>
                  <a:lnTo>
                    <a:pt x="2006" y="85"/>
                  </a:lnTo>
                  <a:lnTo>
                    <a:pt x="2025" y="74"/>
                  </a:lnTo>
                  <a:lnTo>
                    <a:pt x="2044" y="61"/>
                  </a:lnTo>
                  <a:lnTo>
                    <a:pt x="2065" y="49"/>
                  </a:lnTo>
                  <a:lnTo>
                    <a:pt x="2088" y="38"/>
                  </a:lnTo>
                  <a:lnTo>
                    <a:pt x="2113" y="28"/>
                  </a:lnTo>
                  <a:lnTo>
                    <a:pt x="2137" y="19"/>
                  </a:lnTo>
                  <a:lnTo>
                    <a:pt x="2164" y="11"/>
                  </a:lnTo>
                  <a:lnTo>
                    <a:pt x="2189" y="6"/>
                  </a:lnTo>
                  <a:lnTo>
                    <a:pt x="2217" y="0"/>
                  </a:lnTo>
                  <a:lnTo>
                    <a:pt x="2246" y="0"/>
                  </a:lnTo>
                  <a:lnTo>
                    <a:pt x="2274" y="0"/>
                  </a:lnTo>
                  <a:lnTo>
                    <a:pt x="2301" y="2"/>
                  </a:lnTo>
                  <a:lnTo>
                    <a:pt x="2327" y="9"/>
                  </a:lnTo>
                  <a:lnTo>
                    <a:pt x="2354" y="19"/>
                  </a:lnTo>
                  <a:lnTo>
                    <a:pt x="2381" y="32"/>
                  </a:lnTo>
                  <a:lnTo>
                    <a:pt x="2404" y="47"/>
                  </a:lnTo>
                  <a:lnTo>
                    <a:pt x="2426" y="68"/>
                  </a:lnTo>
                  <a:lnTo>
                    <a:pt x="2447" y="89"/>
                  </a:lnTo>
                  <a:lnTo>
                    <a:pt x="2466" y="114"/>
                  </a:lnTo>
                  <a:lnTo>
                    <a:pt x="2485" y="139"/>
                  </a:lnTo>
                  <a:lnTo>
                    <a:pt x="2502" y="163"/>
                  </a:lnTo>
                  <a:lnTo>
                    <a:pt x="2518" y="190"/>
                  </a:lnTo>
                  <a:lnTo>
                    <a:pt x="2533" y="218"/>
                  </a:lnTo>
                  <a:lnTo>
                    <a:pt x="2544" y="241"/>
                  </a:lnTo>
                  <a:lnTo>
                    <a:pt x="2556" y="266"/>
                  </a:lnTo>
                  <a:lnTo>
                    <a:pt x="2565" y="287"/>
                  </a:lnTo>
                  <a:lnTo>
                    <a:pt x="2575" y="308"/>
                  </a:lnTo>
                  <a:lnTo>
                    <a:pt x="2578" y="323"/>
                  </a:lnTo>
                  <a:lnTo>
                    <a:pt x="2584" y="336"/>
                  </a:lnTo>
                  <a:lnTo>
                    <a:pt x="2588" y="342"/>
                  </a:lnTo>
                  <a:lnTo>
                    <a:pt x="2588" y="348"/>
                  </a:lnTo>
                  <a:lnTo>
                    <a:pt x="2723" y="317"/>
                  </a:lnTo>
                  <a:lnTo>
                    <a:pt x="2746" y="99"/>
                  </a:lnTo>
                  <a:lnTo>
                    <a:pt x="2748" y="101"/>
                  </a:lnTo>
                  <a:lnTo>
                    <a:pt x="2761" y="112"/>
                  </a:lnTo>
                  <a:lnTo>
                    <a:pt x="2769" y="120"/>
                  </a:lnTo>
                  <a:lnTo>
                    <a:pt x="2776" y="129"/>
                  </a:lnTo>
                  <a:lnTo>
                    <a:pt x="2788" y="139"/>
                  </a:lnTo>
                  <a:lnTo>
                    <a:pt x="2799" y="152"/>
                  </a:lnTo>
                  <a:lnTo>
                    <a:pt x="2809" y="163"/>
                  </a:lnTo>
                  <a:lnTo>
                    <a:pt x="2820" y="179"/>
                  </a:lnTo>
                  <a:lnTo>
                    <a:pt x="2829" y="194"/>
                  </a:lnTo>
                  <a:lnTo>
                    <a:pt x="2841" y="211"/>
                  </a:lnTo>
                  <a:lnTo>
                    <a:pt x="2848" y="228"/>
                  </a:lnTo>
                  <a:lnTo>
                    <a:pt x="2858" y="245"/>
                  </a:lnTo>
                  <a:lnTo>
                    <a:pt x="2866" y="264"/>
                  </a:lnTo>
                  <a:lnTo>
                    <a:pt x="2871" y="285"/>
                  </a:lnTo>
                  <a:lnTo>
                    <a:pt x="2873" y="302"/>
                  </a:lnTo>
                  <a:lnTo>
                    <a:pt x="2875" y="319"/>
                  </a:lnTo>
                  <a:lnTo>
                    <a:pt x="2875" y="338"/>
                  </a:lnTo>
                  <a:lnTo>
                    <a:pt x="2875" y="357"/>
                  </a:lnTo>
                  <a:lnTo>
                    <a:pt x="2871" y="374"/>
                  </a:lnTo>
                  <a:lnTo>
                    <a:pt x="2869" y="391"/>
                  </a:lnTo>
                  <a:lnTo>
                    <a:pt x="2866" y="409"/>
                  </a:lnTo>
                  <a:lnTo>
                    <a:pt x="2862" y="426"/>
                  </a:lnTo>
                  <a:lnTo>
                    <a:pt x="2856" y="439"/>
                  </a:lnTo>
                  <a:lnTo>
                    <a:pt x="2852" y="454"/>
                  </a:lnTo>
                  <a:lnTo>
                    <a:pt x="2847" y="466"/>
                  </a:lnTo>
                  <a:lnTo>
                    <a:pt x="2845" y="477"/>
                  </a:lnTo>
                  <a:lnTo>
                    <a:pt x="2839" y="485"/>
                  </a:lnTo>
                  <a:lnTo>
                    <a:pt x="2837" y="492"/>
                  </a:lnTo>
                  <a:lnTo>
                    <a:pt x="2835" y="494"/>
                  </a:lnTo>
                  <a:lnTo>
                    <a:pt x="2835" y="498"/>
                  </a:lnTo>
                  <a:lnTo>
                    <a:pt x="2839" y="498"/>
                  </a:lnTo>
                  <a:lnTo>
                    <a:pt x="2848" y="500"/>
                  </a:lnTo>
                  <a:lnTo>
                    <a:pt x="2854" y="500"/>
                  </a:lnTo>
                  <a:lnTo>
                    <a:pt x="2866" y="500"/>
                  </a:lnTo>
                  <a:lnTo>
                    <a:pt x="2873" y="500"/>
                  </a:lnTo>
                  <a:lnTo>
                    <a:pt x="2885" y="502"/>
                  </a:lnTo>
                  <a:lnTo>
                    <a:pt x="2894" y="502"/>
                  </a:lnTo>
                  <a:lnTo>
                    <a:pt x="2905" y="502"/>
                  </a:lnTo>
                  <a:lnTo>
                    <a:pt x="2917" y="502"/>
                  </a:lnTo>
                  <a:lnTo>
                    <a:pt x="2930" y="504"/>
                  </a:lnTo>
                  <a:lnTo>
                    <a:pt x="2942" y="502"/>
                  </a:lnTo>
                  <a:lnTo>
                    <a:pt x="2955" y="500"/>
                  </a:lnTo>
                  <a:lnTo>
                    <a:pt x="2966" y="500"/>
                  </a:lnTo>
                  <a:lnTo>
                    <a:pt x="2980" y="498"/>
                  </a:lnTo>
                  <a:lnTo>
                    <a:pt x="2989" y="492"/>
                  </a:lnTo>
                  <a:lnTo>
                    <a:pt x="2999" y="488"/>
                  </a:lnTo>
                  <a:lnTo>
                    <a:pt x="3008" y="481"/>
                  </a:lnTo>
                  <a:lnTo>
                    <a:pt x="3018" y="477"/>
                  </a:lnTo>
                  <a:lnTo>
                    <a:pt x="3033" y="466"/>
                  </a:lnTo>
                  <a:lnTo>
                    <a:pt x="3048" y="454"/>
                  </a:lnTo>
                  <a:lnTo>
                    <a:pt x="3056" y="441"/>
                  </a:lnTo>
                  <a:lnTo>
                    <a:pt x="3065" y="431"/>
                  </a:lnTo>
                  <a:lnTo>
                    <a:pt x="3069" y="426"/>
                  </a:lnTo>
                  <a:lnTo>
                    <a:pt x="3073" y="424"/>
                  </a:lnTo>
                  <a:lnTo>
                    <a:pt x="3075" y="424"/>
                  </a:lnTo>
                  <a:lnTo>
                    <a:pt x="3086" y="426"/>
                  </a:lnTo>
                  <a:lnTo>
                    <a:pt x="3092" y="426"/>
                  </a:lnTo>
                  <a:lnTo>
                    <a:pt x="3103" y="428"/>
                  </a:lnTo>
                  <a:lnTo>
                    <a:pt x="3111" y="429"/>
                  </a:lnTo>
                  <a:lnTo>
                    <a:pt x="3124" y="433"/>
                  </a:lnTo>
                  <a:lnTo>
                    <a:pt x="3132" y="435"/>
                  </a:lnTo>
                  <a:lnTo>
                    <a:pt x="3143" y="439"/>
                  </a:lnTo>
                  <a:lnTo>
                    <a:pt x="3155" y="443"/>
                  </a:lnTo>
                  <a:lnTo>
                    <a:pt x="3166" y="448"/>
                  </a:lnTo>
                  <a:lnTo>
                    <a:pt x="3174" y="452"/>
                  </a:lnTo>
                  <a:lnTo>
                    <a:pt x="3185" y="460"/>
                  </a:lnTo>
                  <a:lnTo>
                    <a:pt x="3193" y="467"/>
                  </a:lnTo>
                  <a:lnTo>
                    <a:pt x="3200" y="475"/>
                  </a:lnTo>
                  <a:lnTo>
                    <a:pt x="3206" y="483"/>
                  </a:lnTo>
                  <a:lnTo>
                    <a:pt x="3212" y="492"/>
                  </a:lnTo>
                  <a:lnTo>
                    <a:pt x="3213" y="502"/>
                  </a:lnTo>
                  <a:lnTo>
                    <a:pt x="3217" y="513"/>
                  </a:lnTo>
                  <a:lnTo>
                    <a:pt x="3219" y="524"/>
                  </a:lnTo>
                  <a:lnTo>
                    <a:pt x="3219" y="534"/>
                  </a:lnTo>
                  <a:lnTo>
                    <a:pt x="3219" y="545"/>
                  </a:lnTo>
                  <a:lnTo>
                    <a:pt x="3221" y="557"/>
                  </a:lnTo>
                  <a:lnTo>
                    <a:pt x="3219" y="564"/>
                  </a:lnTo>
                  <a:lnTo>
                    <a:pt x="3219" y="574"/>
                  </a:lnTo>
                  <a:lnTo>
                    <a:pt x="3217" y="581"/>
                  </a:lnTo>
                  <a:lnTo>
                    <a:pt x="3217" y="589"/>
                  </a:lnTo>
                  <a:lnTo>
                    <a:pt x="3215" y="600"/>
                  </a:lnTo>
                  <a:lnTo>
                    <a:pt x="3215" y="604"/>
                  </a:lnTo>
                  <a:lnTo>
                    <a:pt x="3219" y="606"/>
                  </a:lnTo>
                  <a:lnTo>
                    <a:pt x="3225" y="608"/>
                  </a:lnTo>
                  <a:lnTo>
                    <a:pt x="3236" y="612"/>
                  </a:lnTo>
                  <a:lnTo>
                    <a:pt x="3244" y="614"/>
                  </a:lnTo>
                  <a:lnTo>
                    <a:pt x="3257" y="619"/>
                  </a:lnTo>
                  <a:lnTo>
                    <a:pt x="3271" y="625"/>
                  </a:lnTo>
                  <a:lnTo>
                    <a:pt x="3288" y="633"/>
                  </a:lnTo>
                  <a:lnTo>
                    <a:pt x="3301" y="637"/>
                  </a:lnTo>
                  <a:lnTo>
                    <a:pt x="3320" y="644"/>
                  </a:lnTo>
                  <a:lnTo>
                    <a:pt x="3337" y="650"/>
                  </a:lnTo>
                  <a:lnTo>
                    <a:pt x="3356" y="657"/>
                  </a:lnTo>
                  <a:lnTo>
                    <a:pt x="3373" y="663"/>
                  </a:lnTo>
                  <a:lnTo>
                    <a:pt x="3392" y="669"/>
                  </a:lnTo>
                  <a:lnTo>
                    <a:pt x="3411" y="675"/>
                  </a:lnTo>
                  <a:lnTo>
                    <a:pt x="3430" y="682"/>
                  </a:lnTo>
                  <a:lnTo>
                    <a:pt x="3445" y="686"/>
                  </a:lnTo>
                  <a:lnTo>
                    <a:pt x="3463" y="692"/>
                  </a:lnTo>
                  <a:lnTo>
                    <a:pt x="3478" y="697"/>
                  </a:lnTo>
                  <a:lnTo>
                    <a:pt x="3493" y="705"/>
                  </a:lnTo>
                  <a:lnTo>
                    <a:pt x="3506" y="711"/>
                  </a:lnTo>
                  <a:lnTo>
                    <a:pt x="3522" y="718"/>
                  </a:lnTo>
                  <a:lnTo>
                    <a:pt x="3533" y="724"/>
                  </a:lnTo>
                  <a:lnTo>
                    <a:pt x="3544" y="732"/>
                  </a:lnTo>
                  <a:lnTo>
                    <a:pt x="3552" y="737"/>
                  </a:lnTo>
                  <a:lnTo>
                    <a:pt x="3560" y="743"/>
                  </a:lnTo>
                  <a:lnTo>
                    <a:pt x="3565" y="749"/>
                  </a:lnTo>
                  <a:lnTo>
                    <a:pt x="3569" y="756"/>
                  </a:lnTo>
                  <a:lnTo>
                    <a:pt x="3567" y="768"/>
                  </a:lnTo>
                  <a:lnTo>
                    <a:pt x="3560" y="779"/>
                  </a:lnTo>
                  <a:lnTo>
                    <a:pt x="3546" y="785"/>
                  </a:lnTo>
                  <a:lnTo>
                    <a:pt x="3535" y="789"/>
                  </a:lnTo>
                  <a:lnTo>
                    <a:pt x="3520" y="792"/>
                  </a:lnTo>
                  <a:lnTo>
                    <a:pt x="3503" y="798"/>
                  </a:lnTo>
                  <a:lnTo>
                    <a:pt x="3483" y="800"/>
                  </a:lnTo>
                  <a:lnTo>
                    <a:pt x="3463" y="804"/>
                  </a:lnTo>
                  <a:lnTo>
                    <a:pt x="3440" y="810"/>
                  </a:lnTo>
                  <a:lnTo>
                    <a:pt x="3419" y="813"/>
                  </a:lnTo>
                  <a:lnTo>
                    <a:pt x="3394" y="817"/>
                  </a:lnTo>
                  <a:lnTo>
                    <a:pt x="3369" y="819"/>
                  </a:lnTo>
                  <a:lnTo>
                    <a:pt x="3345" y="823"/>
                  </a:lnTo>
                  <a:lnTo>
                    <a:pt x="3324" y="829"/>
                  </a:lnTo>
                  <a:lnTo>
                    <a:pt x="3299" y="830"/>
                  </a:lnTo>
                  <a:lnTo>
                    <a:pt x="3276" y="836"/>
                  </a:lnTo>
                  <a:lnTo>
                    <a:pt x="3255" y="840"/>
                  </a:lnTo>
                  <a:lnTo>
                    <a:pt x="3238" y="846"/>
                  </a:lnTo>
                  <a:lnTo>
                    <a:pt x="3219" y="849"/>
                  </a:lnTo>
                  <a:lnTo>
                    <a:pt x="3200" y="855"/>
                  </a:lnTo>
                  <a:lnTo>
                    <a:pt x="3185" y="863"/>
                  </a:lnTo>
                  <a:lnTo>
                    <a:pt x="3172" y="868"/>
                  </a:lnTo>
                  <a:lnTo>
                    <a:pt x="3156" y="874"/>
                  </a:lnTo>
                  <a:lnTo>
                    <a:pt x="3143" y="882"/>
                  </a:lnTo>
                  <a:lnTo>
                    <a:pt x="3130" y="887"/>
                  </a:lnTo>
                  <a:lnTo>
                    <a:pt x="3118" y="893"/>
                  </a:lnTo>
                  <a:lnTo>
                    <a:pt x="3105" y="899"/>
                  </a:lnTo>
                  <a:lnTo>
                    <a:pt x="3094" y="906"/>
                  </a:lnTo>
                  <a:lnTo>
                    <a:pt x="3080" y="912"/>
                  </a:lnTo>
                  <a:lnTo>
                    <a:pt x="3069" y="920"/>
                  </a:lnTo>
                  <a:lnTo>
                    <a:pt x="3054" y="925"/>
                  </a:lnTo>
                  <a:lnTo>
                    <a:pt x="3042" y="933"/>
                  </a:lnTo>
                  <a:lnTo>
                    <a:pt x="3025" y="939"/>
                  </a:lnTo>
                  <a:lnTo>
                    <a:pt x="3010" y="946"/>
                  </a:lnTo>
                  <a:lnTo>
                    <a:pt x="2989" y="950"/>
                  </a:lnTo>
                  <a:lnTo>
                    <a:pt x="2968" y="956"/>
                  </a:lnTo>
                  <a:lnTo>
                    <a:pt x="2947" y="960"/>
                  </a:lnTo>
                  <a:lnTo>
                    <a:pt x="2924" y="963"/>
                  </a:lnTo>
                  <a:lnTo>
                    <a:pt x="2900" y="967"/>
                  </a:lnTo>
                  <a:lnTo>
                    <a:pt x="2877" y="971"/>
                  </a:lnTo>
                  <a:lnTo>
                    <a:pt x="2852" y="975"/>
                  </a:lnTo>
                  <a:lnTo>
                    <a:pt x="2828" y="979"/>
                  </a:lnTo>
                  <a:lnTo>
                    <a:pt x="2801" y="981"/>
                  </a:lnTo>
                  <a:lnTo>
                    <a:pt x="2776" y="983"/>
                  </a:lnTo>
                  <a:lnTo>
                    <a:pt x="2751" y="983"/>
                  </a:lnTo>
                  <a:lnTo>
                    <a:pt x="2727" y="984"/>
                  </a:lnTo>
                  <a:lnTo>
                    <a:pt x="2702" y="983"/>
                  </a:lnTo>
                  <a:lnTo>
                    <a:pt x="2681" y="983"/>
                  </a:lnTo>
                  <a:lnTo>
                    <a:pt x="2656" y="983"/>
                  </a:lnTo>
                  <a:lnTo>
                    <a:pt x="2637" y="983"/>
                  </a:lnTo>
                  <a:lnTo>
                    <a:pt x="2616" y="977"/>
                  </a:lnTo>
                  <a:lnTo>
                    <a:pt x="2597" y="975"/>
                  </a:lnTo>
                  <a:lnTo>
                    <a:pt x="2578" y="971"/>
                  </a:lnTo>
                  <a:lnTo>
                    <a:pt x="2561" y="969"/>
                  </a:lnTo>
                  <a:lnTo>
                    <a:pt x="2546" y="963"/>
                  </a:lnTo>
                  <a:lnTo>
                    <a:pt x="2533" y="960"/>
                  </a:lnTo>
                  <a:lnTo>
                    <a:pt x="2519" y="956"/>
                  </a:lnTo>
                  <a:lnTo>
                    <a:pt x="2510" y="950"/>
                  </a:lnTo>
                  <a:lnTo>
                    <a:pt x="2499" y="946"/>
                  </a:lnTo>
                  <a:lnTo>
                    <a:pt x="2489" y="943"/>
                  </a:lnTo>
                  <a:lnTo>
                    <a:pt x="2480" y="939"/>
                  </a:lnTo>
                  <a:lnTo>
                    <a:pt x="2476" y="937"/>
                  </a:lnTo>
                  <a:lnTo>
                    <a:pt x="2466" y="931"/>
                  </a:lnTo>
                  <a:lnTo>
                    <a:pt x="2466" y="931"/>
                  </a:lnTo>
                  <a:lnTo>
                    <a:pt x="2462" y="931"/>
                  </a:lnTo>
                  <a:lnTo>
                    <a:pt x="2461" y="931"/>
                  </a:lnTo>
                  <a:lnTo>
                    <a:pt x="2453" y="933"/>
                  </a:lnTo>
                  <a:lnTo>
                    <a:pt x="2445" y="937"/>
                  </a:lnTo>
                  <a:lnTo>
                    <a:pt x="2434" y="943"/>
                  </a:lnTo>
                  <a:lnTo>
                    <a:pt x="2421" y="946"/>
                  </a:lnTo>
                  <a:lnTo>
                    <a:pt x="2405" y="952"/>
                  </a:lnTo>
                  <a:lnTo>
                    <a:pt x="2392" y="958"/>
                  </a:lnTo>
                  <a:lnTo>
                    <a:pt x="2373" y="963"/>
                  </a:lnTo>
                  <a:lnTo>
                    <a:pt x="2354" y="967"/>
                  </a:lnTo>
                  <a:lnTo>
                    <a:pt x="2331" y="971"/>
                  </a:lnTo>
                  <a:lnTo>
                    <a:pt x="2310" y="977"/>
                  </a:lnTo>
                  <a:lnTo>
                    <a:pt x="2288" y="977"/>
                  </a:lnTo>
                  <a:lnTo>
                    <a:pt x="2265" y="981"/>
                  </a:lnTo>
                  <a:lnTo>
                    <a:pt x="2240" y="981"/>
                  </a:lnTo>
                  <a:lnTo>
                    <a:pt x="2215" y="983"/>
                  </a:lnTo>
                  <a:lnTo>
                    <a:pt x="2189" y="977"/>
                  </a:lnTo>
                  <a:lnTo>
                    <a:pt x="2162" y="975"/>
                  </a:lnTo>
                  <a:lnTo>
                    <a:pt x="2135" y="969"/>
                  </a:lnTo>
                  <a:lnTo>
                    <a:pt x="2111" y="965"/>
                  </a:lnTo>
                  <a:lnTo>
                    <a:pt x="2084" y="958"/>
                  </a:lnTo>
                  <a:lnTo>
                    <a:pt x="2059" y="952"/>
                  </a:lnTo>
                  <a:lnTo>
                    <a:pt x="2037" y="944"/>
                  </a:lnTo>
                  <a:lnTo>
                    <a:pt x="2014" y="939"/>
                  </a:lnTo>
                  <a:lnTo>
                    <a:pt x="1993" y="931"/>
                  </a:lnTo>
                  <a:lnTo>
                    <a:pt x="1974" y="925"/>
                  </a:lnTo>
                  <a:lnTo>
                    <a:pt x="1957" y="918"/>
                  </a:lnTo>
                  <a:lnTo>
                    <a:pt x="1943" y="912"/>
                  </a:lnTo>
                  <a:lnTo>
                    <a:pt x="1930" y="908"/>
                  </a:lnTo>
                  <a:lnTo>
                    <a:pt x="1922" y="906"/>
                  </a:lnTo>
                  <a:lnTo>
                    <a:pt x="1917" y="903"/>
                  </a:lnTo>
                  <a:lnTo>
                    <a:pt x="1913" y="903"/>
                  </a:lnTo>
                  <a:lnTo>
                    <a:pt x="1909" y="905"/>
                  </a:lnTo>
                  <a:lnTo>
                    <a:pt x="1902" y="906"/>
                  </a:lnTo>
                  <a:lnTo>
                    <a:pt x="1894" y="910"/>
                  </a:lnTo>
                  <a:lnTo>
                    <a:pt x="1883" y="914"/>
                  </a:lnTo>
                  <a:lnTo>
                    <a:pt x="1871" y="918"/>
                  </a:lnTo>
                  <a:lnTo>
                    <a:pt x="1856" y="925"/>
                  </a:lnTo>
                  <a:lnTo>
                    <a:pt x="1843" y="931"/>
                  </a:lnTo>
                  <a:lnTo>
                    <a:pt x="1824" y="937"/>
                  </a:lnTo>
                  <a:lnTo>
                    <a:pt x="1805" y="944"/>
                  </a:lnTo>
                  <a:lnTo>
                    <a:pt x="1786" y="950"/>
                  </a:lnTo>
                  <a:lnTo>
                    <a:pt x="1767" y="958"/>
                  </a:lnTo>
                  <a:lnTo>
                    <a:pt x="1744" y="963"/>
                  </a:lnTo>
                  <a:lnTo>
                    <a:pt x="1723" y="969"/>
                  </a:lnTo>
                  <a:lnTo>
                    <a:pt x="1702" y="975"/>
                  </a:lnTo>
                  <a:lnTo>
                    <a:pt x="1681" y="983"/>
                  </a:lnTo>
                  <a:lnTo>
                    <a:pt x="1660" y="984"/>
                  </a:lnTo>
                  <a:lnTo>
                    <a:pt x="1637" y="988"/>
                  </a:lnTo>
                  <a:lnTo>
                    <a:pt x="1614" y="992"/>
                  </a:lnTo>
                  <a:lnTo>
                    <a:pt x="1594" y="996"/>
                  </a:lnTo>
                  <a:lnTo>
                    <a:pt x="1571" y="996"/>
                  </a:lnTo>
                  <a:lnTo>
                    <a:pt x="1550" y="998"/>
                  </a:lnTo>
                  <a:lnTo>
                    <a:pt x="1527" y="998"/>
                  </a:lnTo>
                  <a:lnTo>
                    <a:pt x="1508" y="1000"/>
                  </a:lnTo>
                  <a:lnTo>
                    <a:pt x="1485" y="998"/>
                  </a:lnTo>
                  <a:lnTo>
                    <a:pt x="1464" y="998"/>
                  </a:lnTo>
                  <a:lnTo>
                    <a:pt x="1441" y="996"/>
                  </a:lnTo>
                  <a:lnTo>
                    <a:pt x="1420" y="996"/>
                  </a:lnTo>
                  <a:lnTo>
                    <a:pt x="1396" y="992"/>
                  </a:lnTo>
                  <a:lnTo>
                    <a:pt x="1375" y="988"/>
                  </a:lnTo>
                  <a:lnTo>
                    <a:pt x="1350" y="984"/>
                  </a:lnTo>
                  <a:lnTo>
                    <a:pt x="1329" y="983"/>
                  </a:lnTo>
                  <a:lnTo>
                    <a:pt x="1304" y="977"/>
                  </a:lnTo>
                  <a:lnTo>
                    <a:pt x="1282" y="971"/>
                  </a:lnTo>
                  <a:lnTo>
                    <a:pt x="1259" y="965"/>
                  </a:lnTo>
                  <a:lnTo>
                    <a:pt x="1236" y="960"/>
                  </a:lnTo>
                  <a:lnTo>
                    <a:pt x="1213" y="952"/>
                  </a:lnTo>
                  <a:lnTo>
                    <a:pt x="1192" y="948"/>
                  </a:lnTo>
                  <a:lnTo>
                    <a:pt x="1173" y="941"/>
                  </a:lnTo>
                  <a:lnTo>
                    <a:pt x="1154" y="937"/>
                  </a:lnTo>
                  <a:lnTo>
                    <a:pt x="1135" y="929"/>
                  </a:lnTo>
                  <a:lnTo>
                    <a:pt x="1122" y="924"/>
                  </a:lnTo>
                  <a:lnTo>
                    <a:pt x="1107" y="918"/>
                  </a:lnTo>
                  <a:lnTo>
                    <a:pt x="1097" y="916"/>
                  </a:lnTo>
                  <a:lnTo>
                    <a:pt x="1086" y="912"/>
                  </a:lnTo>
                  <a:lnTo>
                    <a:pt x="1078" y="910"/>
                  </a:lnTo>
                  <a:lnTo>
                    <a:pt x="1074" y="908"/>
                  </a:lnTo>
                  <a:lnTo>
                    <a:pt x="1073" y="908"/>
                  </a:lnTo>
                  <a:lnTo>
                    <a:pt x="1067" y="910"/>
                  </a:lnTo>
                  <a:lnTo>
                    <a:pt x="1055" y="912"/>
                  </a:lnTo>
                  <a:lnTo>
                    <a:pt x="1042" y="914"/>
                  </a:lnTo>
                  <a:lnTo>
                    <a:pt x="1025" y="918"/>
                  </a:lnTo>
                  <a:lnTo>
                    <a:pt x="1006" y="920"/>
                  </a:lnTo>
                  <a:lnTo>
                    <a:pt x="983" y="924"/>
                  </a:lnTo>
                  <a:lnTo>
                    <a:pt x="960" y="925"/>
                  </a:lnTo>
                  <a:lnTo>
                    <a:pt x="934" y="927"/>
                  </a:lnTo>
                  <a:lnTo>
                    <a:pt x="905" y="929"/>
                  </a:lnTo>
                  <a:lnTo>
                    <a:pt x="877" y="929"/>
                  </a:lnTo>
                  <a:lnTo>
                    <a:pt x="846" y="931"/>
                  </a:lnTo>
                  <a:lnTo>
                    <a:pt x="816" y="929"/>
                  </a:lnTo>
                  <a:lnTo>
                    <a:pt x="785" y="927"/>
                  </a:lnTo>
                  <a:lnTo>
                    <a:pt x="755" y="924"/>
                  </a:lnTo>
                  <a:lnTo>
                    <a:pt x="725" y="918"/>
                  </a:lnTo>
                  <a:lnTo>
                    <a:pt x="692" y="908"/>
                  </a:lnTo>
                  <a:lnTo>
                    <a:pt x="662" y="899"/>
                  </a:lnTo>
                  <a:lnTo>
                    <a:pt x="630" y="887"/>
                  </a:lnTo>
                  <a:lnTo>
                    <a:pt x="603" y="874"/>
                  </a:lnTo>
                  <a:lnTo>
                    <a:pt x="574" y="861"/>
                  </a:lnTo>
                  <a:lnTo>
                    <a:pt x="548" y="848"/>
                  </a:lnTo>
                  <a:lnTo>
                    <a:pt x="523" y="832"/>
                  </a:lnTo>
                  <a:lnTo>
                    <a:pt x="500" y="819"/>
                  </a:lnTo>
                  <a:lnTo>
                    <a:pt x="477" y="804"/>
                  </a:lnTo>
                  <a:lnTo>
                    <a:pt x="458" y="792"/>
                  </a:lnTo>
                  <a:lnTo>
                    <a:pt x="441" y="779"/>
                  </a:lnTo>
                  <a:lnTo>
                    <a:pt x="428" y="772"/>
                  </a:lnTo>
                  <a:lnTo>
                    <a:pt x="417" y="762"/>
                  </a:lnTo>
                  <a:lnTo>
                    <a:pt x="409" y="756"/>
                  </a:lnTo>
                  <a:lnTo>
                    <a:pt x="403" y="753"/>
                  </a:lnTo>
                  <a:lnTo>
                    <a:pt x="399" y="753"/>
                  </a:lnTo>
                  <a:lnTo>
                    <a:pt x="396" y="753"/>
                  </a:lnTo>
                  <a:lnTo>
                    <a:pt x="388" y="754"/>
                  </a:lnTo>
                  <a:lnTo>
                    <a:pt x="380" y="754"/>
                  </a:lnTo>
                  <a:lnTo>
                    <a:pt x="369" y="754"/>
                  </a:lnTo>
                  <a:lnTo>
                    <a:pt x="356" y="758"/>
                  </a:lnTo>
                  <a:lnTo>
                    <a:pt x="340" y="760"/>
                  </a:lnTo>
                  <a:lnTo>
                    <a:pt x="327" y="762"/>
                  </a:lnTo>
                  <a:lnTo>
                    <a:pt x="308" y="764"/>
                  </a:lnTo>
                  <a:lnTo>
                    <a:pt x="289" y="766"/>
                  </a:lnTo>
                  <a:lnTo>
                    <a:pt x="270" y="766"/>
                  </a:lnTo>
                  <a:lnTo>
                    <a:pt x="251" y="768"/>
                  </a:lnTo>
                  <a:lnTo>
                    <a:pt x="232" y="768"/>
                  </a:lnTo>
                  <a:lnTo>
                    <a:pt x="213" y="768"/>
                  </a:lnTo>
                  <a:lnTo>
                    <a:pt x="192" y="768"/>
                  </a:lnTo>
                  <a:lnTo>
                    <a:pt x="175" y="768"/>
                  </a:lnTo>
                  <a:lnTo>
                    <a:pt x="154" y="764"/>
                  </a:lnTo>
                  <a:lnTo>
                    <a:pt x="137" y="760"/>
                  </a:lnTo>
                  <a:lnTo>
                    <a:pt x="120" y="758"/>
                  </a:lnTo>
                  <a:lnTo>
                    <a:pt x="105" y="754"/>
                  </a:lnTo>
                  <a:lnTo>
                    <a:pt x="88" y="751"/>
                  </a:lnTo>
                  <a:lnTo>
                    <a:pt x="74" y="747"/>
                  </a:lnTo>
                  <a:lnTo>
                    <a:pt x="63" y="741"/>
                  </a:lnTo>
                  <a:lnTo>
                    <a:pt x="51" y="737"/>
                  </a:lnTo>
                  <a:lnTo>
                    <a:pt x="38" y="734"/>
                  </a:lnTo>
                  <a:lnTo>
                    <a:pt x="31" y="730"/>
                  </a:lnTo>
                  <a:lnTo>
                    <a:pt x="21" y="726"/>
                  </a:lnTo>
                  <a:lnTo>
                    <a:pt x="17" y="722"/>
                  </a:lnTo>
                  <a:lnTo>
                    <a:pt x="6" y="716"/>
                  </a:lnTo>
                  <a:lnTo>
                    <a:pt x="6" y="716"/>
                  </a:lnTo>
                  <a:lnTo>
                    <a:pt x="6" y="716"/>
                  </a:lnTo>
                  <a:close/>
                </a:path>
              </a:pathLst>
            </a:custGeom>
            <a:solidFill>
              <a:srgbClr val="D1BDB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329" dirty="0">
                <a:latin typeface="Book Antiqua"/>
              </a:endParaRPr>
            </a:p>
          </p:txBody>
        </p:sp>
      </p:grpSp>
      <p:sp>
        <p:nvSpPr>
          <p:cNvPr id="17444" name="Rectangle 36"/>
          <p:cNvSpPr>
            <a:spLocks noChangeArrowheads="1"/>
          </p:cNvSpPr>
          <p:nvPr/>
        </p:nvSpPr>
        <p:spPr bwMode="auto">
          <a:xfrm>
            <a:off x="3319755" y="3730099"/>
            <a:ext cx="1935975" cy="6572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gn="ctr"/>
            <a:r>
              <a:rPr lang="en-US" sz="1860" b="1" dirty="0">
                <a:latin typeface="Book Antiqua"/>
              </a:rPr>
              <a:t>Communication</a:t>
            </a:r>
          </a:p>
          <a:p>
            <a:pPr algn="ctr"/>
            <a:r>
              <a:rPr lang="en-US" sz="1860" b="1" dirty="0">
                <a:latin typeface="Book Antiqua"/>
              </a:rPr>
              <a:t>Network</a:t>
            </a:r>
          </a:p>
        </p:txBody>
      </p:sp>
      <p:sp>
        <p:nvSpPr>
          <p:cNvPr id="32" name="Rectangle 2"/>
          <p:cNvSpPr>
            <a:spLocks noGrp="1" noChangeArrowheads="1"/>
          </p:cNvSpPr>
          <p:nvPr>
            <p:ph type="title"/>
          </p:nvPr>
        </p:nvSpPr>
        <p:spPr>
          <a:xfrm>
            <a:off x="120650" y="9525"/>
            <a:ext cx="8932863" cy="639763"/>
          </a:xfrm>
          <a:noFill/>
          <a:ln/>
        </p:spPr>
        <p:txBody>
          <a:bodyPr>
            <a:normAutofit fontScale="90000"/>
          </a:bodyPr>
          <a:lstStyle/>
          <a:p>
            <a:r>
              <a:rPr lang="en-US" smtClean="0"/>
              <a:t>I. Mở đầu</a:t>
            </a:r>
            <a:endParaRPr lang="en-US" dirty="0"/>
          </a:p>
        </p:txBody>
      </p:sp>
      <p:sp>
        <p:nvSpPr>
          <p:cNvPr id="33" name="Rectangle 32"/>
          <p:cNvSpPr/>
          <p:nvPr/>
        </p:nvSpPr>
        <p:spPr>
          <a:xfrm>
            <a:off x="181197" y="1223863"/>
            <a:ext cx="6118849" cy="400110"/>
          </a:xfrm>
          <a:prstGeom prst="rect">
            <a:avLst/>
          </a:prstGeom>
        </p:spPr>
        <p:txBody>
          <a:bodyPr wrap="square">
            <a:spAutoFit/>
          </a:bodyPr>
          <a:lstStyle/>
          <a:p>
            <a:pPr marL="457200" indent="-457200">
              <a:buFont typeface="Wingdings" panose="05000000000000000000" pitchFamily="2" charset="2"/>
              <a:buChar char="q"/>
            </a:pPr>
            <a:r>
              <a:rPr lang="en-US" b="1" smtClean="0">
                <a:solidFill>
                  <a:schemeClr val="tx1"/>
                </a:solidFill>
              </a:rPr>
              <a:t>Hệ Cơ sở dữ liệu tập trung trên môi trường mạng</a:t>
            </a:r>
            <a:endParaRPr lang="en-US" b="1" dirty="0">
              <a:solidFill>
                <a:schemeClr val="tx1"/>
              </a:solidFill>
            </a:endParaRPr>
          </a:p>
        </p:txBody>
      </p:sp>
      <p:sp>
        <p:nvSpPr>
          <p:cNvPr id="34" name="Rectangle 33"/>
          <p:cNvSpPr/>
          <p:nvPr/>
        </p:nvSpPr>
        <p:spPr>
          <a:xfrm>
            <a:off x="120650" y="647799"/>
            <a:ext cx="6859570" cy="584775"/>
          </a:xfrm>
          <a:prstGeom prst="rect">
            <a:avLst/>
          </a:prstGeom>
        </p:spPr>
        <p:txBody>
          <a:bodyPr wrap="none">
            <a:spAutoFit/>
          </a:bodyPr>
          <a:lstStyle/>
          <a:p>
            <a:r>
              <a:rPr lang="en-US" sz="3200" b="1" smtClean="0">
                <a:solidFill>
                  <a:schemeClr val="tx1"/>
                </a:solidFill>
              </a:rPr>
              <a:t>1. Sự phát triển mô hình xử lý dữ liệu </a:t>
            </a:r>
            <a:endParaRPr lang="en-US" sz="3200" b="1" dirty="0">
              <a:solidFill>
                <a:schemeClr val="tx1"/>
              </a:solidFill>
            </a:endParaRPr>
          </a:p>
        </p:txBody>
      </p:sp>
    </p:spTree>
    <p:extLst>
      <p:ext uri="{BB962C8B-B14F-4D97-AF65-F5344CB8AC3E}">
        <p14:creationId xmlns:p14="http://schemas.microsoft.com/office/powerpoint/2010/main" val="392442124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4999" name="Rectangle 7"/>
          <p:cNvSpPr>
            <a:spLocks noChangeArrowheads="1"/>
          </p:cNvSpPr>
          <p:nvPr/>
        </p:nvSpPr>
        <p:spPr bwMode="auto">
          <a:xfrm>
            <a:off x="2069822" y="2515568"/>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1</a:t>
            </a:r>
          </a:p>
        </p:txBody>
      </p:sp>
      <p:sp>
        <p:nvSpPr>
          <p:cNvPr id="85001" name="Rectangle 9"/>
          <p:cNvSpPr>
            <a:spLocks noChangeArrowheads="1"/>
          </p:cNvSpPr>
          <p:nvPr/>
        </p:nvSpPr>
        <p:spPr bwMode="auto">
          <a:xfrm>
            <a:off x="2069822" y="2681623"/>
            <a:ext cx="1988875"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a:t>
            </a:r>
            <a:r>
              <a:rPr lang="en-US" sz="1860" b="1">
                <a:latin typeface="Book Antiqua"/>
                <a:cs typeface="Book Antiqua"/>
              </a:rPr>
              <a:t>description </a:t>
            </a:r>
            <a:endParaRPr lang="en-US" sz="1860" b="1" dirty="0">
              <a:latin typeface="Book Antiqua"/>
              <a:cs typeface="Book Antiqua"/>
            </a:endParaRPr>
          </a:p>
        </p:txBody>
      </p:sp>
      <p:sp>
        <p:nvSpPr>
          <p:cNvPr id="85003" name="Rectangle 11"/>
          <p:cNvSpPr>
            <a:spLocks noChangeArrowheads="1"/>
          </p:cNvSpPr>
          <p:nvPr/>
        </p:nvSpPr>
        <p:spPr bwMode="auto">
          <a:xfrm>
            <a:off x="2069822" y="3397592"/>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2</a:t>
            </a:r>
          </a:p>
        </p:txBody>
      </p:sp>
      <p:sp>
        <p:nvSpPr>
          <p:cNvPr id="85005" name="Rectangle 13"/>
          <p:cNvSpPr>
            <a:spLocks noChangeArrowheads="1"/>
          </p:cNvSpPr>
          <p:nvPr/>
        </p:nvSpPr>
        <p:spPr bwMode="auto">
          <a:xfrm>
            <a:off x="1657680" y="3807103"/>
            <a:ext cx="210749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a:latin typeface="Book Antiqua"/>
                <a:cs typeface="Book Antiqua"/>
              </a:rPr>
              <a:t>data </a:t>
            </a:r>
            <a:r>
              <a:rPr lang="en-US" sz="1860" b="1" smtClean="0">
                <a:latin typeface="Book Antiqua"/>
                <a:cs typeface="Book Antiqua"/>
              </a:rPr>
              <a:t>description2</a:t>
            </a:r>
            <a:endParaRPr lang="en-US" sz="1860" b="1" dirty="0">
              <a:latin typeface="Book Antiqua"/>
              <a:cs typeface="Book Antiqua"/>
            </a:endParaRPr>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2" name="Rectangle 1"/>
          <p:cNvSpPr/>
          <p:nvPr/>
        </p:nvSpPr>
        <p:spPr>
          <a:xfrm>
            <a:off x="181198" y="1439887"/>
            <a:ext cx="5830962" cy="400110"/>
          </a:xfrm>
          <a:prstGeom prst="rect">
            <a:avLst/>
          </a:prstGeom>
        </p:spPr>
        <p:txBody>
          <a:bodyPr wrap="square">
            <a:spAutoFit/>
          </a:bodyPr>
          <a:lstStyle/>
          <a:p>
            <a:pPr marL="457200" indent="-457200">
              <a:buFont typeface="Wingdings" panose="05000000000000000000" pitchFamily="2" charset="2"/>
              <a:buChar char="q"/>
            </a:pPr>
            <a:r>
              <a:rPr lang="en-US" b="1" smtClean="0">
                <a:solidFill>
                  <a:schemeClr val="tx1"/>
                </a:solidFill>
              </a:rPr>
              <a:t>Hệ Cơ sở dữ liệu tập trung</a:t>
            </a:r>
            <a:endParaRPr lang="en-US" b="1" dirty="0">
              <a:solidFill>
                <a:schemeClr val="tx1"/>
              </a:solidFill>
            </a:endParaRPr>
          </a:p>
        </p:txBody>
      </p:sp>
      <p:sp>
        <p:nvSpPr>
          <p:cNvPr id="35" name="Rectangle 34"/>
          <p:cNvSpPr/>
          <p:nvPr/>
        </p:nvSpPr>
        <p:spPr>
          <a:xfrm>
            <a:off x="120650" y="780415"/>
            <a:ext cx="6859570" cy="584775"/>
          </a:xfrm>
          <a:prstGeom prst="rect">
            <a:avLst/>
          </a:prstGeom>
        </p:spPr>
        <p:txBody>
          <a:bodyPr wrap="none">
            <a:spAutoFit/>
          </a:bodyPr>
          <a:lstStyle/>
          <a:p>
            <a:r>
              <a:rPr lang="en-US" sz="3200" b="1" smtClean="0">
                <a:solidFill>
                  <a:schemeClr val="tx1"/>
                </a:solidFill>
              </a:rPr>
              <a:t>1. Sự phát triển mô hình xử lý dữ liệu </a:t>
            </a:r>
            <a:endParaRPr lang="en-US" sz="3200" b="1" dirty="0">
              <a:solidFill>
                <a:schemeClr val="tx1"/>
              </a:solidFill>
            </a:endParaRPr>
          </a:p>
        </p:txBody>
      </p:sp>
      <p:sp>
        <p:nvSpPr>
          <p:cNvPr id="5" name="TextBox 4"/>
          <p:cNvSpPr txBox="1"/>
          <p:nvPr/>
        </p:nvSpPr>
        <p:spPr>
          <a:xfrm>
            <a:off x="1043608" y="2068618"/>
            <a:ext cx="7704856" cy="3170099"/>
          </a:xfrm>
          <a:prstGeom prst="rect">
            <a:avLst/>
          </a:prstGeom>
          <a:noFill/>
        </p:spPr>
        <p:txBody>
          <a:bodyPr wrap="square" rtlCol="0">
            <a:spAutoFit/>
          </a:bodyPr>
          <a:lstStyle/>
          <a:p>
            <a:pPr marL="709613" lvl="1" indent="-342900" fontAlgn="auto">
              <a:spcAft>
                <a:spcPts val="0"/>
              </a:spcAft>
              <a:buClr>
                <a:schemeClr val="accent3"/>
              </a:buClr>
              <a:buFont typeface="Wingdings" panose="05000000000000000000" pitchFamily="2" charset="2"/>
              <a:buChar char="v"/>
              <a:defRPr/>
            </a:pPr>
            <a:r>
              <a:rPr lang="en-US" sz="1800" b="1" i="1" smtClean="0">
                <a:solidFill>
                  <a:schemeClr val="tx1"/>
                </a:solidFill>
              </a:rPr>
              <a:t>Nhược điểm</a:t>
            </a:r>
            <a:r>
              <a:rPr lang="en-US" sz="1800" smtClean="0">
                <a:solidFill>
                  <a:schemeClr val="tx1"/>
                </a:solidFill>
              </a:rPr>
              <a:t>:</a:t>
            </a:r>
          </a:p>
          <a:p>
            <a:pPr marL="366713" lvl="1" fontAlgn="auto">
              <a:spcAft>
                <a:spcPts val="0"/>
              </a:spcAft>
              <a:buClr>
                <a:schemeClr val="accent3"/>
              </a:buClr>
              <a:defRPr/>
            </a:pPr>
            <a:endParaRPr lang="en-US" sz="1800" smtClean="0">
              <a:solidFill>
                <a:schemeClr val="tx1"/>
              </a:solidFill>
            </a:endParaRPr>
          </a:p>
          <a:p>
            <a:pPr marL="1166813" lvl="2" indent="-342900" fontAlgn="auto">
              <a:spcAft>
                <a:spcPts val="0"/>
              </a:spcAft>
              <a:buClr>
                <a:schemeClr val="accent3"/>
              </a:buClr>
              <a:buFont typeface="Wingdings" panose="05000000000000000000" pitchFamily="2" charset="2"/>
              <a:buChar char="§"/>
              <a:defRPr/>
            </a:pPr>
            <a:r>
              <a:rPr lang="en-US" sz="2400" smtClean="0">
                <a:solidFill>
                  <a:schemeClr val="tx1"/>
                </a:solidFill>
              </a:rPr>
              <a:t>Khó đáp ứng được sự mở rộng phạm vi (quy mô cũng như địa lý).</a:t>
            </a:r>
            <a:endParaRPr lang="vi-VN" sz="2400">
              <a:solidFill>
                <a:schemeClr val="tx1"/>
              </a:solidFill>
            </a:endParaRPr>
          </a:p>
          <a:p>
            <a:pPr marL="1166813" lvl="2" indent="-342900" fontAlgn="auto">
              <a:spcAft>
                <a:spcPts val="0"/>
              </a:spcAft>
              <a:buClr>
                <a:schemeClr val="accent3"/>
              </a:buClr>
              <a:buFont typeface="Wingdings" panose="05000000000000000000" pitchFamily="2" charset="2"/>
              <a:buChar char="§"/>
              <a:defRPr/>
            </a:pPr>
            <a:r>
              <a:rPr lang="en-US" sz="2400" smtClean="0">
                <a:solidFill>
                  <a:schemeClr val="tx1"/>
                </a:solidFill>
              </a:rPr>
              <a:t>Gia tăng đáng kể lưu lượng truyền trên mạng</a:t>
            </a:r>
            <a:endParaRPr lang="vi-VN" sz="2400">
              <a:solidFill>
                <a:schemeClr val="tx1"/>
              </a:solidFill>
            </a:endParaRPr>
          </a:p>
          <a:p>
            <a:pPr marL="1166813" lvl="2" indent="-342900" fontAlgn="auto">
              <a:spcAft>
                <a:spcPts val="0"/>
              </a:spcAft>
              <a:buClr>
                <a:schemeClr val="accent3"/>
              </a:buClr>
              <a:buFont typeface="Wingdings" panose="05000000000000000000" pitchFamily="2" charset="2"/>
              <a:buChar char="§"/>
              <a:defRPr/>
            </a:pPr>
            <a:r>
              <a:rPr lang="en-US" sz="2400" smtClean="0">
                <a:solidFill>
                  <a:schemeClr val="tx1"/>
                </a:solidFill>
              </a:rPr>
              <a:t>Tăng kích thước dữ liệu / Quá tải xử lý tập trung</a:t>
            </a:r>
          </a:p>
          <a:p>
            <a:pPr marL="1166813" lvl="2" indent="-342900" fontAlgn="auto">
              <a:spcAft>
                <a:spcPts val="0"/>
              </a:spcAft>
              <a:buClr>
                <a:schemeClr val="accent3"/>
              </a:buClr>
              <a:buFont typeface="Wingdings" panose="05000000000000000000" pitchFamily="2" charset="2"/>
              <a:buChar char="§"/>
              <a:defRPr/>
            </a:pPr>
            <a:r>
              <a:rPr lang="en-US" sz="2400" smtClean="0">
                <a:solidFill>
                  <a:schemeClr val="tx1"/>
                </a:solidFill>
              </a:rPr>
              <a:t>Vấn đề về Tính tin cậy và sẵn sàng khi hệ thống lỗi</a:t>
            </a:r>
            <a:endParaRPr lang="vi-VN" sz="2400">
              <a:solidFill>
                <a:schemeClr val="tx1"/>
              </a:solidFill>
            </a:endParaRPr>
          </a:p>
          <a:p>
            <a:pPr marL="1166813" lvl="2" indent="-342900" fontAlgn="auto">
              <a:spcAft>
                <a:spcPts val="0"/>
              </a:spcAft>
              <a:buClr>
                <a:schemeClr val="accent3"/>
              </a:buClr>
              <a:buFont typeface="Wingdings" panose="05000000000000000000" pitchFamily="2" charset="2"/>
              <a:buChar char="§"/>
              <a:defRPr/>
            </a:pPr>
            <a:r>
              <a:rPr lang="en-US" sz="2400" smtClean="0">
                <a:solidFill>
                  <a:schemeClr val="tx1"/>
                </a:solidFill>
              </a:rPr>
              <a:t>.....</a:t>
            </a:r>
          </a:p>
          <a:p>
            <a:pPr marL="823913" lvl="2" fontAlgn="auto">
              <a:spcAft>
                <a:spcPts val="0"/>
              </a:spcAft>
              <a:buClr>
                <a:schemeClr val="accent3"/>
              </a:buClr>
              <a:defRPr/>
            </a:pPr>
            <a:endParaRPr lang="vi-VN" sz="1800">
              <a:solidFill>
                <a:schemeClr val="tx1"/>
              </a:solidFill>
            </a:endParaRPr>
          </a:p>
        </p:txBody>
      </p:sp>
    </p:spTree>
    <p:extLst>
      <p:ext uri="{BB962C8B-B14F-4D97-AF65-F5344CB8AC3E}">
        <p14:creationId xmlns:p14="http://schemas.microsoft.com/office/powerpoint/2010/main" val="144756502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4999" name="Rectangle 7"/>
          <p:cNvSpPr>
            <a:spLocks noChangeArrowheads="1"/>
          </p:cNvSpPr>
          <p:nvPr/>
        </p:nvSpPr>
        <p:spPr bwMode="auto">
          <a:xfrm>
            <a:off x="2069822" y="2515568"/>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1</a:t>
            </a:r>
          </a:p>
        </p:txBody>
      </p:sp>
      <p:sp>
        <p:nvSpPr>
          <p:cNvPr id="85001" name="Rectangle 9"/>
          <p:cNvSpPr>
            <a:spLocks noChangeArrowheads="1"/>
          </p:cNvSpPr>
          <p:nvPr/>
        </p:nvSpPr>
        <p:spPr bwMode="auto">
          <a:xfrm>
            <a:off x="2069822" y="2681623"/>
            <a:ext cx="1988875"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a:t>
            </a:r>
            <a:r>
              <a:rPr lang="en-US" sz="1860" b="1">
                <a:latin typeface="Book Antiqua"/>
                <a:cs typeface="Book Antiqua"/>
              </a:rPr>
              <a:t>description </a:t>
            </a:r>
            <a:endParaRPr lang="en-US" sz="1860" b="1" dirty="0">
              <a:latin typeface="Book Antiqua"/>
              <a:cs typeface="Book Antiqua"/>
            </a:endParaRPr>
          </a:p>
        </p:txBody>
      </p:sp>
      <p:sp>
        <p:nvSpPr>
          <p:cNvPr id="85003" name="Rectangle 11"/>
          <p:cNvSpPr>
            <a:spLocks noChangeArrowheads="1"/>
          </p:cNvSpPr>
          <p:nvPr/>
        </p:nvSpPr>
        <p:spPr bwMode="auto">
          <a:xfrm>
            <a:off x="2069822" y="3397592"/>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2</a:t>
            </a:r>
          </a:p>
        </p:txBody>
      </p:sp>
      <p:sp>
        <p:nvSpPr>
          <p:cNvPr id="85005" name="Rectangle 13"/>
          <p:cNvSpPr>
            <a:spLocks noChangeArrowheads="1"/>
          </p:cNvSpPr>
          <p:nvPr/>
        </p:nvSpPr>
        <p:spPr bwMode="auto">
          <a:xfrm>
            <a:off x="1657680" y="3807103"/>
            <a:ext cx="210749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a:latin typeface="Book Antiqua"/>
                <a:cs typeface="Book Antiqua"/>
              </a:rPr>
              <a:t>data </a:t>
            </a:r>
            <a:r>
              <a:rPr lang="en-US" sz="1860" b="1" smtClean="0">
                <a:latin typeface="Book Antiqua"/>
                <a:cs typeface="Book Antiqua"/>
              </a:rPr>
              <a:t>description2</a:t>
            </a:r>
            <a:endParaRPr lang="en-US" sz="1860" b="1" dirty="0">
              <a:latin typeface="Book Antiqua"/>
              <a:cs typeface="Book Antiqua"/>
            </a:endParaRPr>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2" name="Rectangle 1"/>
          <p:cNvSpPr/>
          <p:nvPr/>
        </p:nvSpPr>
        <p:spPr>
          <a:xfrm>
            <a:off x="181198" y="1439887"/>
            <a:ext cx="4318794" cy="400110"/>
          </a:xfrm>
          <a:prstGeom prst="rect">
            <a:avLst/>
          </a:prstGeom>
        </p:spPr>
        <p:txBody>
          <a:bodyPr wrap="square">
            <a:spAutoFit/>
          </a:bodyPr>
          <a:lstStyle/>
          <a:p>
            <a:pPr marL="457200" indent="-457200">
              <a:buFont typeface="Wingdings" panose="05000000000000000000" pitchFamily="2" charset="2"/>
              <a:buChar char="q"/>
            </a:pPr>
            <a:r>
              <a:rPr lang="en-US" b="1" smtClean="0">
                <a:solidFill>
                  <a:schemeClr val="tx1"/>
                </a:solidFill>
              </a:rPr>
              <a:t>Hệ Cơ sở dữ liệu phân tán</a:t>
            </a:r>
            <a:endParaRPr lang="en-US" b="1" dirty="0">
              <a:solidFill>
                <a:schemeClr val="tx1"/>
              </a:solidFill>
            </a:endParaRPr>
          </a:p>
        </p:txBody>
      </p:sp>
      <p:sp>
        <p:nvSpPr>
          <p:cNvPr id="35" name="Rectangle 34"/>
          <p:cNvSpPr/>
          <p:nvPr/>
        </p:nvSpPr>
        <p:spPr>
          <a:xfrm>
            <a:off x="120650" y="780415"/>
            <a:ext cx="6859570" cy="584775"/>
          </a:xfrm>
          <a:prstGeom prst="rect">
            <a:avLst/>
          </a:prstGeom>
        </p:spPr>
        <p:txBody>
          <a:bodyPr wrap="none">
            <a:spAutoFit/>
          </a:bodyPr>
          <a:lstStyle/>
          <a:p>
            <a:r>
              <a:rPr lang="en-US" sz="3200" b="1" smtClean="0">
                <a:solidFill>
                  <a:schemeClr val="tx1"/>
                </a:solidFill>
              </a:rPr>
              <a:t>1. Sự phát triển mô hình xử lý dữ liệu </a:t>
            </a:r>
            <a:endParaRPr lang="en-US" sz="3200" b="1" dirty="0">
              <a:solidFill>
                <a:schemeClr val="tx1"/>
              </a:solidFill>
            </a:endParaRPr>
          </a:p>
        </p:txBody>
      </p:sp>
      <p:sp>
        <p:nvSpPr>
          <p:cNvPr id="3" name="TextBox 2"/>
          <p:cNvSpPr txBox="1"/>
          <p:nvPr/>
        </p:nvSpPr>
        <p:spPr>
          <a:xfrm>
            <a:off x="395536" y="1999612"/>
            <a:ext cx="1535998" cy="400110"/>
          </a:xfrm>
          <a:prstGeom prst="rect">
            <a:avLst/>
          </a:prstGeom>
          <a:noFill/>
        </p:spPr>
        <p:txBody>
          <a:bodyPr wrap="none" rtlCol="0">
            <a:spAutoFit/>
          </a:bodyPr>
          <a:lstStyle/>
          <a:p>
            <a:pPr marL="342900" indent="-342900">
              <a:buFont typeface="Wingdings" panose="05000000000000000000" pitchFamily="2" charset="2"/>
              <a:buChar char="v"/>
            </a:pPr>
            <a:r>
              <a:rPr lang="en-US" b="1" i="1" smtClean="0">
                <a:solidFill>
                  <a:srgbClr val="003300"/>
                </a:solidFill>
              </a:rPr>
              <a:t>Nhu cầu:</a:t>
            </a:r>
            <a:endParaRPr lang="en-US" b="1" i="1">
              <a:solidFill>
                <a:srgbClr val="003300"/>
              </a:solidFill>
            </a:endParaRPr>
          </a:p>
        </p:txBody>
      </p:sp>
      <p:sp>
        <p:nvSpPr>
          <p:cNvPr id="17" name="TextBox 16"/>
          <p:cNvSpPr txBox="1"/>
          <p:nvPr/>
        </p:nvSpPr>
        <p:spPr>
          <a:xfrm>
            <a:off x="419951" y="2447999"/>
            <a:ext cx="3215945" cy="400110"/>
          </a:xfrm>
          <a:prstGeom prst="rect">
            <a:avLst/>
          </a:prstGeom>
          <a:noFill/>
        </p:spPr>
        <p:txBody>
          <a:bodyPr wrap="none" rtlCol="0">
            <a:spAutoFit/>
          </a:bodyPr>
          <a:lstStyle/>
          <a:p>
            <a:pPr marL="342900" indent="-342900">
              <a:buFont typeface="Courier New" panose="02070309020205020404" pitchFamily="49" charset="0"/>
              <a:buChar char="o"/>
            </a:pPr>
            <a:r>
              <a:rPr lang="en-US" b="1" i="1" smtClean="0">
                <a:solidFill>
                  <a:srgbClr val="003300"/>
                </a:solidFill>
              </a:rPr>
              <a:t>Phạm vi/quy mô mở rộng</a:t>
            </a:r>
            <a:endParaRPr lang="en-US" b="1" i="1">
              <a:solidFill>
                <a:srgbClr val="003300"/>
              </a:solidFill>
            </a:endParaRPr>
          </a:p>
        </p:txBody>
      </p:sp>
      <p:pic>
        <p:nvPicPr>
          <p:cNvPr id="6" name="Picture 5"/>
          <p:cNvPicPr>
            <a:picLocks noChangeAspect="1"/>
          </p:cNvPicPr>
          <p:nvPr/>
        </p:nvPicPr>
        <p:blipFill>
          <a:blip r:embed="rId3"/>
          <a:stretch>
            <a:fillRect/>
          </a:stretch>
        </p:blipFill>
        <p:spPr>
          <a:xfrm>
            <a:off x="4621397" y="1325317"/>
            <a:ext cx="4121148" cy="3257550"/>
          </a:xfrm>
          <a:prstGeom prst="rect">
            <a:avLst/>
          </a:prstGeom>
        </p:spPr>
      </p:pic>
      <p:sp>
        <p:nvSpPr>
          <p:cNvPr id="19" name="TextBox 18"/>
          <p:cNvSpPr txBox="1"/>
          <p:nvPr/>
        </p:nvSpPr>
        <p:spPr>
          <a:xfrm>
            <a:off x="395536" y="2907166"/>
            <a:ext cx="2877711" cy="400110"/>
          </a:xfrm>
          <a:prstGeom prst="rect">
            <a:avLst/>
          </a:prstGeom>
          <a:noFill/>
        </p:spPr>
        <p:txBody>
          <a:bodyPr wrap="none" rtlCol="0">
            <a:spAutoFit/>
          </a:bodyPr>
          <a:lstStyle/>
          <a:p>
            <a:pPr marL="342900" indent="-342900">
              <a:buFont typeface="Courier New" panose="02070309020205020404" pitchFamily="49" charset="0"/>
              <a:buChar char="o"/>
            </a:pPr>
            <a:r>
              <a:rPr lang="vi-VN" b="1" i="1" smtClean="0">
                <a:solidFill>
                  <a:srgbClr val="003300"/>
                </a:solidFill>
              </a:rPr>
              <a:t>Tăng </a:t>
            </a:r>
            <a:r>
              <a:rPr lang="en-US" b="1" i="1" smtClean="0">
                <a:solidFill>
                  <a:srgbClr val="003300"/>
                </a:solidFill>
              </a:rPr>
              <a:t>Hiệu năng xử lý</a:t>
            </a:r>
            <a:endParaRPr lang="en-US" b="1" i="1">
              <a:solidFill>
                <a:srgbClr val="003300"/>
              </a:solidFill>
            </a:endParaRPr>
          </a:p>
        </p:txBody>
      </p:sp>
      <p:sp>
        <p:nvSpPr>
          <p:cNvPr id="20" name="TextBox 19"/>
          <p:cNvSpPr txBox="1"/>
          <p:nvPr/>
        </p:nvSpPr>
        <p:spPr>
          <a:xfrm>
            <a:off x="419951" y="3472520"/>
            <a:ext cx="2989921" cy="400110"/>
          </a:xfrm>
          <a:prstGeom prst="rect">
            <a:avLst/>
          </a:prstGeom>
          <a:noFill/>
        </p:spPr>
        <p:txBody>
          <a:bodyPr wrap="none" rtlCol="0">
            <a:spAutoFit/>
          </a:bodyPr>
          <a:lstStyle/>
          <a:p>
            <a:pPr marL="342900" indent="-342900">
              <a:buFont typeface="Courier New" panose="02070309020205020404" pitchFamily="49" charset="0"/>
              <a:buChar char="o"/>
            </a:pPr>
            <a:r>
              <a:rPr lang="en-US" b="1" i="1" smtClean="0">
                <a:solidFill>
                  <a:srgbClr val="003300"/>
                </a:solidFill>
              </a:rPr>
              <a:t>Giảm lưu lượng truyền</a:t>
            </a:r>
            <a:endParaRPr lang="en-US" b="1" i="1">
              <a:solidFill>
                <a:srgbClr val="003300"/>
              </a:solidFill>
            </a:endParaRPr>
          </a:p>
        </p:txBody>
      </p:sp>
      <p:sp>
        <p:nvSpPr>
          <p:cNvPr id="21" name="TextBox 20"/>
          <p:cNvSpPr txBox="1"/>
          <p:nvPr/>
        </p:nvSpPr>
        <p:spPr>
          <a:xfrm>
            <a:off x="409231" y="4063139"/>
            <a:ext cx="4432624" cy="707886"/>
          </a:xfrm>
          <a:prstGeom prst="rect">
            <a:avLst/>
          </a:prstGeom>
          <a:noFill/>
        </p:spPr>
        <p:txBody>
          <a:bodyPr wrap="none" rtlCol="0">
            <a:spAutoFit/>
          </a:bodyPr>
          <a:lstStyle/>
          <a:p>
            <a:pPr marL="342900" indent="-342900">
              <a:buFont typeface="Courier New" panose="02070309020205020404" pitchFamily="49" charset="0"/>
              <a:buChar char="o"/>
            </a:pPr>
            <a:r>
              <a:rPr lang="en-US" b="1" i="1" smtClean="0">
                <a:solidFill>
                  <a:srgbClr val="003300"/>
                </a:solidFill>
              </a:rPr>
              <a:t>Nâng </a:t>
            </a:r>
            <a:r>
              <a:rPr lang="vi-VN" b="1" i="1" smtClean="0">
                <a:solidFill>
                  <a:srgbClr val="003300"/>
                </a:solidFill>
              </a:rPr>
              <a:t>cao</a:t>
            </a:r>
            <a:r>
              <a:rPr lang="en-US" b="1" i="1" smtClean="0">
                <a:solidFill>
                  <a:srgbClr val="003300"/>
                </a:solidFill>
              </a:rPr>
              <a:t> tính tín cậy và độ sẵn sàng</a:t>
            </a:r>
          </a:p>
          <a:p>
            <a:pPr marL="342900" indent="-342900">
              <a:buFont typeface="Courier New" panose="02070309020205020404" pitchFamily="49" charset="0"/>
              <a:buChar char="o"/>
            </a:pPr>
            <a:r>
              <a:rPr lang="en-US" b="1" i="1" smtClean="0">
                <a:solidFill>
                  <a:srgbClr val="003300"/>
                </a:solidFill>
              </a:rPr>
              <a:t>....</a:t>
            </a:r>
            <a:endParaRPr lang="en-US" b="1" i="1">
              <a:solidFill>
                <a:srgbClr val="003300"/>
              </a:solidFill>
            </a:endParaRPr>
          </a:p>
        </p:txBody>
      </p:sp>
      <p:pic>
        <p:nvPicPr>
          <p:cNvPr id="7" name="Picture 6"/>
          <p:cNvPicPr>
            <a:picLocks noChangeAspect="1"/>
          </p:cNvPicPr>
          <p:nvPr/>
        </p:nvPicPr>
        <p:blipFill>
          <a:blip r:embed="rId4"/>
          <a:stretch>
            <a:fillRect/>
          </a:stretch>
        </p:blipFill>
        <p:spPr>
          <a:xfrm>
            <a:off x="4633575" y="4417082"/>
            <a:ext cx="1047750" cy="1066800"/>
          </a:xfrm>
          <a:prstGeom prst="rect">
            <a:avLst/>
          </a:prstGeom>
        </p:spPr>
      </p:pic>
      <p:pic>
        <p:nvPicPr>
          <p:cNvPr id="8" name="Picture 7"/>
          <p:cNvPicPr>
            <a:picLocks noChangeAspect="1"/>
          </p:cNvPicPr>
          <p:nvPr/>
        </p:nvPicPr>
        <p:blipFill>
          <a:blip r:embed="rId5"/>
          <a:stretch>
            <a:fillRect/>
          </a:stretch>
        </p:blipFill>
        <p:spPr>
          <a:xfrm>
            <a:off x="7510989" y="4464223"/>
            <a:ext cx="1266825" cy="1171575"/>
          </a:xfrm>
          <a:prstGeom prst="rect">
            <a:avLst/>
          </a:prstGeom>
        </p:spPr>
      </p:pic>
      <p:pic>
        <p:nvPicPr>
          <p:cNvPr id="9" name="Picture 8"/>
          <p:cNvPicPr>
            <a:picLocks noChangeAspect="1"/>
          </p:cNvPicPr>
          <p:nvPr/>
        </p:nvPicPr>
        <p:blipFill>
          <a:blip r:embed="rId6"/>
          <a:stretch>
            <a:fillRect/>
          </a:stretch>
        </p:blipFill>
        <p:spPr>
          <a:xfrm>
            <a:off x="7182474" y="1847793"/>
            <a:ext cx="609600" cy="514350"/>
          </a:xfrm>
          <a:prstGeom prst="rect">
            <a:avLst/>
          </a:prstGeom>
        </p:spPr>
      </p:pic>
      <p:pic>
        <p:nvPicPr>
          <p:cNvPr id="10" name="Picture 9"/>
          <p:cNvPicPr>
            <a:picLocks noChangeAspect="1"/>
          </p:cNvPicPr>
          <p:nvPr/>
        </p:nvPicPr>
        <p:blipFill>
          <a:blip r:embed="rId6"/>
          <a:stretch>
            <a:fillRect/>
          </a:stretch>
        </p:blipFill>
        <p:spPr>
          <a:xfrm>
            <a:off x="5376525" y="1918059"/>
            <a:ext cx="609600" cy="514350"/>
          </a:xfrm>
          <a:prstGeom prst="rect">
            <a:avLst/>
          </a:prstGeom>
        </p:spPr>
      </p:pic>
      <p:pic>
        <p:nvPicPr>
          <p:cNvPr id="11" name="Picture 10"/>
          <p:cNvPicPr>
            <a:picLocks noChangeAspect="1"/>
          </p:cNvPicPr>
          <p:nvPr/>
        </p:nvPicPr>
        <p:blipFill>
          <a:blip r:embed="rId6"/>
          <a:stretch>
            <a:fillRect/>
          </a:stretch>
        </p:blipFill>
        <p:spPr>
          <a:xfrm>
            <a:off x="5403451" y="4746611"/>
            <a:ext cx="609600" cy="514350"/>
          </a:xfrm>
          <a:prstGeom prst="rect">
            <a:avLst/>
          </a:prstGeom>
        </p:spPr>
      </p:pic>
      <p:sp>
        <p:nvSpPr>
          <p:cNvPr id="12" name="Right Arrow 11"/>
          <p:cNvSpPr/>
          <p:nvPr/>
        </p:nvSpPr>
        <p:spPr>
          <a:xfrm>
            <a:off x="539552" y="5260961"/>
            <a:ext cx="581503" cy="3748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186320" y="5217546"/>
            <a:ext cx="3235181" cy="461665"/>
          </a:xfrm>
          <a:prstGeom prst="rect">
            <a:avLst/>
          </a:prstGeom>
          <a:noFill/>
        </p:spPr>
        <p:txBody>
          <a:bodyPr wrap="none" rtlCol="0">
            <a:spAutoFit/>
          </a:bodyPr>
          <a:lstStyle/>
          <a:p>
            <a:r>
              <a:rPr lang="en-US" sz="2400" b="1" i="1" smtClean="0">
                <a:solidFill>
                  <a:srgbClr val="003300"/>
                </a:solidFill>
              </a:rPr>
              <a:t>Nhu cầu về sự phân tán</a:t>
            </a:r>
            <a:endParaRPr lang="en-US" sz="2400" b="1" i="1">
              <a:solidFill>
                <a:srgbClr val="003300"/>
              </a:solidFill>
            </a:endParaRPr>
          </a:p>
        </p:txBody>
      </p:sp>
    </p:spTree>
    <p:extLst>
      <p:ext uri="{BB962C8B-B14F-4D97-AF65-F5344CB8AC3E}">
        <p14:creationId xmlns:p14="http://schemas.microsoft.com/office/powerpoint/2010/main" val="40745595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9"/>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0" grpId="0"/>
      <p:bldP spid="21" grpId="0"/>
      <p:bldP spid="12" grpId="0" animBg="1"/>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4999" name="Rectangle 7"/>
          <p:cNvSpPr>
            <a:spLocks noChangeArrowheads="1"/>
          </p:cNvSpPr>
          <p:nvPr/>
        </p:nvSpPr>
        <p:spPr bwMode="auto">
          <a:xfrm>
            <a:off x="2069822" y="2515568"/>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1</a:t>
            </a:r>
          </a:p>
        </p:txBody>
      </p:sp>
      <p:sp>
        <p:nvSpPr>
          <p:cNvPr id="85001" name="Rectangle 9"/>
          <p:cNvSpPr>
            <a:spLocks noChangeArrowheads="1"/>
          </p:cNvSpPr>
          <p:nvPr/>
        </p:nvSpPr>
        <p:spPr bwMode="auto">
          <a:xfrm>
            <a:off x="1657680" y="2925078"/>
            <a:ext cx="1988875"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a:t>
            </a:r>
            <a:r>
              <a:rPr lang="en-US" sz="1860" b="1">
                <a:latin typeface="Book Antiqua"/>
                <a:cs typeface="Book Antiqua"/>
              </a:rPr>
              <a:t>description </a:t>
            </a:r>
            <a:endParaRPr lang="en-US" sz="1860" b="1" dirty="0">
              <a:latin typeface="Book Antiqua"/>
              <a:cs typeface="Book Antiqua"/>
            </a:endParaRPr>
          </a:p>
        </p:txBody>
      </p:sp>
      <p:sp>
        <p:nvSpPr>
          <p:cNvPr id="85003" name="Rectangle 11"/>
          <p:cNvSpPr>
            <a:spLocks noChangeArrowheads="1"/>
          </p:cNvSpPr>
          <p:nvPr/>
        </p:nvSpPr>
        <p:spPr bwMode="auto">
          <a:xfrm>
            <a:off x="2069822" y="3397592"/>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2</a:t>
            </a:r>
          </a:p>
        </p:txBody>
      </p:sp>
      <p:sp>
        <p:nvSpPr>
          <p:cNvPr id="85005" name="Rectangle 13"/>
          <p:cNvSpPr>
            <a:spLocks noChangeArrowheads="1"/>
          </p:cNvSpPr>
          <p:nvPr/>
        </p:nvSpPr>
        <p:spPr bwMode="auto">
          <a:xfrm>
            <a:off x="1657680" y="3807103"/>
            <a:ext cx="210749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a:latin typeface="Book Antiqua"/>
                <a:cs typeface="Book Antiqua"/>
              </a:rPr>
              <a:t>data </a:t>
            </a:r>
            <a:r>
              <a:rPr lang="en-US" sz="1860" b="1" smtClean="0">
                <a:latin typeface="Book Antiqua"/>
                <a:cs typeface="Book Antiqua"/>
              </a:rPr>
              <a:t>description2</a:t>
            </a:r>
            <a:endParaRPr lang="en-US" sz="1860" b="1" dirty="0">
              <a:latin typeface="Book Antiqua"/>
              <a:cs typeface="Book Antiqua"/>
            </a:endParaRPr>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09" name="Rectangle 17"/>
          <p:cNvSpPr>
            <a:spLocks noChangeArrowheads="1"/>
          </p:cNvSpPr>
          <p:nvPr/>
        </p:nvSpPr>
        <p:spPr bwMode="auto">
          <a:xfrm>
            <a:off x="1657680" y="4725127"/>
            <a:ext cx="210749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description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2" name="Rectangle 1"/>
          <p:cNvSpPr/>
          <p:nvPr/>
        </p:nvSpPr>
        <p:spPr>
          <a:xfrm>
            <a:off x="181198" y="1564136"/>
            <a:ext cx="3443571" cy="400110"/>
          </a:xfrm>
          <a:prstGeom prst="rect">
            <a:avLst/>
          </a:prstGeom>
        </p:spPr>
        <p:txBody>
          <a:bodyPr wrap="none">
            <a:spAutoFit/>
          </a:bodyPr>
          <a:lstStyle/>
          <a:p>
            <a:pPr marL="457200" indent="-457200">
              <a:buFont typeface="Wingdings" panose="05000000000000000000" pitchFamily="2" charset="2"/>
              <a:buChar char="q"/>
            </a:pPr>
            <a:r>
              <a:rPr lang="en-US" b="1" smtClean="0">
                <a:solidFill>
                  <a:schemeClr val="tx1"/>
                </a:solidFill>
              </a:rPr>
              <a:t>Nền tảng</a:t>
            </a:r>
            <a:r>
              <a:rPr lang="vi-VN" b="1" smtClean="0">
                <a:solidFill>
                  <a:schemeClr val="tx1"/>
                </a:solidFill>
              </a:rPr>
              <a:t> của sự phân tán</a:t>
            </a:r>
            <a:endParaRPr lang="en-US" b="1" dirty="0">
              <a:solidFill>
                <a:schemeClr val="tx1"/>
              </a:solidFill>
            </a:endParaRPr>
          </a:p>
        </p:txBody>
      </p:sp>
      <p:sp>
        <p:nvSpPr>
          <p:cNvPr id="35" name="Rectangle 34"/>
          <p:cNvSpPr/>
          <p:nvPr/>
        </p:nvSpPr>
        <p:spPr>
          <a:xfrm>
            <a:off x="120650" y="780415"/>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pic>
        <p:nvPicPr>
          <p:cNvPr id="3" name="Picture 2"/>
          <p:cNvPicPr>
            <a:picLocks noChangeAspect="1"/>
          </p:cNvPicPr>
          <p:nvPr/>
        </p:nvPicPr>
        <p:blipFill>
          <a:blip r:embed="rId3"/>
          <a:stretch>
            <a:fillRect/>
          </a:stretch>
        </p:blipFill>
        <p:spPr>
          <a:xfrm>
            <a:off x="1901031" y="2354206"/>
            <a:ext cx="5372100" cy="2886075"/>
          </a:xfrm>
          <a:prstGeom prst="rect">
            <a:avLst/>
          </a:prstGeom>
        </p:spPr>
      </p:pic>
    </p:spTree>
    <p:extLst>
      <p:ext uri="{BB962C8B-B14F-4D97-AF65-F5344CB8AC3E}">
        <p14:creationId xmlns:p14="http://schemas.microsoft.com/office/powerpoint/2010/main" val="222438379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4999" name="Rectangle 7"/>
          <p:cNvSpPr>
            <a:spLocks noChangeArrowheads="1"/>
          </p:cNvSpPr>
          <p:nvPr/>
        </p:nvSpPr>
        <p:spPr bwMode="auto">
          <a:xfrm>
            <a:off x="2069822" y="2515568"/>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1</a:t>
            </a:r>
          </a:p>
        </p:txBody>
      </p:sp>
      <p:sp>
        <p:nvSpPr>
          <p:cNvPr id="85001" name="Rectangle 9"/>
          <p:cNvSpPr>
            <a:spLocks noChangeArrowheads="1"/>
          </p:cNvSpPr>
          <p:nvPr/>
        </p:nvSpPr>
        <p:spPr bwMode="auto">
          <a:xfrm>
            <a:off x="1657680" y="2925078"/>
            <a:ext cx="1988875"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a:t>
            </a:r>
            <a:r>
              <a:rPr lang="en-US" sz="1860" b="1">
                <a:latin typeface="Book Antiqua"/>
                <a:cs typeface="Book Antiqua"/>
              </a:rPr>
              <a:t>description </a:t>
            </a:r>
            <a:endParaRPr lang="en-US" sz="1860" b="1" dirty="0">
              <a:latin typeface="Book Antiqua"/>
              <a:cs typeface="Book Antiqua"/>
            </a:endParaRPr>
          </a:p>
        </p:txBody>
      </p:sp>
      <p:sp>
        <p:nvSpPr>
          <p:cNvPr id="85003" name="Rectangle 11"/>
          <p:cNvSpPr>
            <a:spLocks noChangeArrowheads="1"/>
          </p:cNvSpPr>
          <p:nvPr/>
        </p:nvSpPr>
        <p:spPr bwMode="auto">
          <a:xfrm>
            <a:off x="2069822" y="3397592"/>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2</a:t>
            </a:r>
          </a:p>
        </p:txBody>
      </p:sp>
      <p:sp>
        <p:nvSpPr>
          <p:cNvPr id="85005" name="Rectangle 13"/>
          <p:cNvSpPr>
            <a:spLocks noChangeArrowheads="1"/>
          </p:cNvSpPr>
          <p:nvPr/>
        </p:nvSpPr>
        <p:spPr bwMode="auto">
          <a:xfrm>
            <a:off x="1657680" y="3807103"/>
            <a:ext cx="210749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a:latin typeface="Book Antiqua"/>
                <a:cs typeface="Book Antiqua"/>
              </a:rPr>
              <a:t>data </a:t>
            </a:r>
            <a:r>
              <a:rPr lang="en-US" sz="1860" b="1" smtClean="0">
                <a:latin typeface="Book Antiqua"/>
                <a:cs typeface="Book Antiqua"/>
              </a:rPr>
              <a:t>description2</a:t>
            </a:r>
            <a:endParaRPr lang="en-US" sz="1860" b="1" dirty="0">
              <a:latin typeface="Book Antiqua"/>
              <a:cs typeface="Book Antiqua"/>
            </a:endParaRPr>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09" name="Rectangle 17"/>
          <p:cNvSpPr>
            <a:spLocks noChangeArrowheads="1"/>
          </p:cNvSpPr>
          <p:nvPr/>
        </p:nvSpPr>
        <p:spPr bwMode="auto">
          <a:xfrm>
            <a:off x="1657680" y="4725127"/>
            <a:ext cx="210749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description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2" name="Rectangle 1"/>
          <p:cNvSpPr/>
          <p:nvPr/>
        </p:nvSpPr>
        <p:spPr>
          <a:xfrm>
            <a:off x="171785" y="1365190"/>
            <a:ext cx="3310522" cy="523220"/>
          </a:xfrm>
          <a:prstGeom prst="rect">
            <a:avLst/>
          </a:prstGeom>
        </p:spPr>
        <p:txBody>
          <a:bodyPr wrap="none">
            <a:spAutoFit/>
          </a:bodyPr>
          <a:lstStyle/>
          <a:p>
            <a:pPr marL="457200" indent="-457200">
              <a:buFont typeface="Wingdings" panose="05000000000000000000" pitchFamily="2" charset="2"/>
              <a:buChar char="q"/>
            </a:pPr>
            <a:r>
              <a:rPr lang="en-US" sz="2800" b="1" smtClean="0">
                <a:solidFill>
                  <a:schemeClr val="tx1"/>
                </a:solidFill>
              </a:rPr>
              <a:t>Một số khái niệm</a:t>
            </a:r>
            <a:endParaRPr lang="en-US" sz="2800" b="1" dirty="0">
              <a:solidFill>
                <a:schemeClr val="tx1"/>
              </a:solidFill>
            </a:endParaRPr>
          </a:p>
        </p:txBody>
      </p:sp>
      <p:sp>
        <p:nvSpPr>
          <p:cNvPr id="35" name="Rectangle 34"/>
          <p:cNvSpPr/>
          <p:nvPr/>
        </p:nvSpPr>
        <p:spPr>
          <a:xfrm>
            <a:off x="120650" y="780415"/>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15" name="Rectangle 3"/>
          <p:cNvSpPr txBox="1">
            <a:spLocks noChangeArrowheads="1"/>
          </p:cNvSpPr>
          <p:nvPr/>
        </p:nvSpPr>
        <p:spPr>
          <a:xfrm>
            <a:off x="138079" y="1949965"/>
            <a:ext cx="8610600" cy="4139083"/>
          </a:xfrm>
          <a:prstGeom prst="rect">
            <a:avLst/>
          </a:prstGeom>
          <a:noFill/>
          <a:ln/>
        </p:spPr>
        <p:txBody>
          <a:bodyPr/>
          <a:lstStyle>
            <a:lvl1pPr marL="438150" indent="-319088" algn="l" rtl="0" eaLnBrk="1" fontAlgn="base" hangingPunct="1">
              <a:lnSpc>
                <a:spcPct val="105000"/>
              </a:lnSpc>
              <a:spcBef>
                <a:spcPct val="10000"/>
              </a:spcBef>
              <a:spcAft>
                <a:spcPct val="10000"/>
              </a:spcAft>
              <a:buClr>
                <a:schemeClr val="accent1"/>
              </a:buClr>
              <a:buSzPct val="80000"/>
              <a:buFont typeface="Wingdings 2" panose="05020102010507070707" pitchFamily="18" charset="2"/>
              <a:buChar char=""/>
              <a:defRPr sz="2800" kern="1200">
                <a:solidFill>
                  <a:srgbClr val="000099"/>
                </a:solidFill>
                <a:latin typeface="+mn-lt"/>
                <a:ea typeface="+mn-ea"/>
                <a:cs typeface="+mn-cs"/>
              </a:defRPr>
            </a:lvl1pPr>
            <a:lvl2pPr marL="730250" indent="-273050" algn="l" rtl="0" eaLnBrk="1" fontAlgn="base" hangingPunct="1">
              <a:lnSpc>
                <a:spcPct val="105000"/>
              </a:lnSpc>
              <a:spcBef>
                <a:spcPct val="10000"/>
              </a:spcBef>
              <a:spcAft>
                <a:spcPct val="10000"/>
              </a:spcAft>
              <a:buClr>
                <a:schemeClr val="accent2"/>
              </a:buClr>
              <a:buSzPct val="90000"/>
              <a:buFont typeface="Wingdings" panose="05000000000000000000" pitchFamily="2" charset="2"/>
              <a:buChar char=""/>
              <a:defRPr sz="2400" kern="1200">
                <a:solidFill>
                  <a:srgbClr val="003300"/>
                </a:solidFill>
                <a:latin typeface="+mn-lt"/>
                <a:ea typeface="+mn-ea"/>
                <a:cs typeface="+mn-cs"/>
              </a:defRPr>
            </a:lvl2pPr>
            <a:lvl3pPr marL="995363" indent="-228600" algn="l" rtl="0" eaLnBrk="1" fontAlgn="base" hangingPunct="1">
              <a:lnSpc>
                <a:spcPct val="105000"/>
              </a:lnSpc>
              <a:spcBef>
                <a:spcPct val="10000"/>
              </a:spcBef>
              <a:spcAft>
                <a:spcPct val="10000"/>
              </a:spcAft>
              <a:buClr>
                <a:srgbClr val="E66C7D"/>
              </a:buClr>
              <a:buFont typeface="Arial" panose="020B0604020202020204" pitchFamily="34" charset="0"/>
              <a:buChar char="▪"/>
              <a:defRPr sz="2000" kern="1200">
                <a:solidFill>
                  <a:srgbClr val="663300"/>
                </a:solidFill>
                <a:latin typeface="+mn-lt"/>
                <a:ea typeface="+mn-ea"/>
                <a:cs typeface="+mn-cs"/>
              </a:defRPr>
            </a:lvl3pPr>
            <a:lvl4pPr marL="1216025" indent="-182563" algn="l" rtl="0" eaLnBrk="1" fontAlgn="base" hangingPunct="1">
              <a:lnSpc>
                <a:spcPct val="105000"/>
              </a:lnSpc>
              <a:spcBef>
                <a:spcPct val="10000"/>
              </a:spcBef>
              <a:spcAft>
                <a:spcPct val="10000"/>
              </a:spcAft>
              <a:buClr>
                <a:srgbClr val="6BB76D"/>
              </a:buClr>
              <a:buFont typeface="Arial" panose="020B0604020202020204" pitchFamily="34" charset="0"/>
              <a:buChar char="▪"/>
              <a:defRPr kern="1200">
                <a:solidFill>
                  <a:srgbClr val="CC9900"/>
                </a:solidFill>
                <a:latin typeface="+mn-lt"/>
                <a:ea typeface="+mn-ea"/>
                <a:cs typeface="+mn-cs"/>
              </a:defRPr>
            </a:lvl4pPr>
            <a:lvl5pPr marL="1425575" indent="-182563" algn="l" rtl="0" eaLnBrk="1" fontAlgn="base" hangingPunct="1">
              <a:lnSpc>
                <a:spcPct val="105000"/>
              </a:lnSpc>
              <a:spcBef>
                <a:spcPct val="10000"/>
              </a:spcBef>
              <a:spcAft>
                <a:spcPct val="10000"/>
              </a:spcAft>
              <a:buClr>
                <a:srgbClr val="E88651"/>
              </a:buClr>
              <a:buFont typeface="Wingdings 3" panose="05040102010807070707" pitchFamily="18" charset="2"/>
              <a:buChar char=""/>
              <a:defRPr lang="en-US" sz="16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sz="1800" kern="1200" baseline="0">
                <a:solidFill>
                  <a:schemeClr val="tx1"/>
                </a:solidFill>
                <a:latin typeface="+mn-lt"/>
                <a:ea typeface="+mn-ea"/>
                <a:cs typeface="+mn-cs"/>
              </a:defRPr>
            </a:lvl9pPr>
            <a:extLst/>
          </a:lstStyle>
          <a:p>
            <a:pPr>
              <a:buFont typeface="Wingdings" panose="05000000000000000000" pitchFamily="2" charset="2"/>
              <a:buChar char="v"/>
            </a:pPr>
            <a:r>
              <a:rPr lang="en-US" b="1" smtClean="0">
                <a:solidFill>
                  <a:srgbClr val="003300"/>
                </a:solidFill>
              </a:rPr>
              <a:t>Xử lý phân tán</a:t>
            </a:r>
            <a:r>
              <a:rPr lang="en-US" i="1" smtClean="0">
                <a:solidFill>
                  <a:srgbClr val="003300"/>
                </a:solidFill>
              </a:rPr>
              <a:t>?</a:t>
            </a:r>
          </a:p>
          <a:p>
            <a:pPr lvl="1"/>
            <a:r>
              <a:rPr lang="en-US" i="1" smtClean="0">
                <a:solidFill>
                  <a:srgbClr val="003300"/>
                </a:solidFill>
              </a:rPr>
              <a:t>Các phần tử  xử lý (các thiết bị, máy tính,..) có tính  tự trị được kết nối thông qua mạng máy tính, cùng tham gia thực hiện các tác vụ.</a:t>
            </a:r>
          </a:p>
          <a:p>
            <a:pPr>
              <a:buFont typeface="Wingdings" panose="05000000000000000000" pitchFamily="2" charset="2"/>
              <a:buChar char="v"/>
            </a:pPr>
            <a:r>
              <a:rPr lang="en-US" b="1" smtClean="0">
                <a:solidFill>
                  <a:srgbClr val="003300"/>
                </a:solidFill>
              </a:rPr>
              <a:t>Những thành phần phân tán</a:t>
            </a:r>
            <a:r>
              <a:rPr lang="en-US" smtClean="0">
                <a:solidFill>
                  <a:srgbClr val="003300"/>
                </a:solidFill>
              </a:rPr>
              <a:t>?</a:t>
            </a:r>
          </a:p>
          <a:p>
            <a:pPr lvl="1"/>
            <a:r>
              <a:rPr lang="en-US" i="1" smtClean="0"/>
              <a:t>Khối lôgic xử lý</a:t>
            </a:r>
          </a:p>
          <a:p>
            <a:pPr lvl="1"/>
            <a:r>
              <a:rPr lang="en-US" i="1" smtClean="0"/>
              <a:t>Chức năng/hàm</a:t>
            </a:r>
          </a:p>
          <a:p>
            <a:pPr lvl="1"/>
            <a:r>
              <a:rPr lang="en-US" i="1" smtClean="0"/>
              <a:t>Dữ liệu</a:t>
            </a:r>
          </a:p>
          <a:p>
            <a:pPr lvl="1"/>
            <a:r>
              <a:rPr lang="en-US" i="1" smtClean="0"/>
              <a:t>Điều khiển</a:t>
            </a:r>
            <a:endParaRPr lang="en-US" i="1" dirty="0"/>
          </a:p>
        </p:txBody>
      </p:sp>
    </p:spTree>
    <p:extLst>
      <p:ext uri="{BB962C8B-B14F-4D97-AF65-F5344CB8AC3E}">
        <p14:creationId xmlns:p14="http://schemas.microsoft.com/office/powerpoint/2010/main" val="842595608"/>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4999" name="Rectangle 7"/>
          <p:cNvSpPr>
            <a:spLocks noChangeArrowheads="1"/>
          </p:cNvSpPr>
          <p:nvPr/>
        </p:nvSpPr>
        <p:spPr bwMode="auto">
          <a:xfrm>
            <a:off x="2069822" y="2515568"/>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1</a:t>
            </a:r>
          </a:p>
        </p:txBody>
      </p:sp>
      <p:sp>
        <p:nvSpPr>
          <p:cNvPr id="85001" name="Rectangle 9"/>
          <p:cNvSpPr>
            <a:spLocks noChangeArrowheads="1"/>
          </p:cNvSpPr>
          <p:nvPr/>
        </p:nvSpPr>
        <p:spPr bwMode="auto">
          <a:xfrm>
            <a:off x="1657680" y="2925078"/>
            <a:ext cx="1988875"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a:t>
            </a:r>
            <a:r>
              <a:rPr lang="en-US" sz="1860" b="1">
                <a:latin typeface="Book Antiqua"/>
                <a:cs typeface="Book Antiqua"/>
              </a:rPr>
              <a:t>description </a:t>
            </a:r>
            <a:endParaRPr lang="en-US" sz="1860" b="1" dirty="0">
              <a:latin typeface="Book Antiqua"/>
              <a:cs typeface="Book Antiqua"/>
            </a:endParaRPr>
          </a:p>
        </p:txBody>
      </p:sp>
      <p:sp>
        <p:nvSpPr>
          <p:cNvPr id="85003" name="Rectangle 11"/>
          <p:cNvSpPr>
            <a:spLocks noChangeArrowheads="1"/>
          </p:cNvSpPr>
          <p:nvPr/>
        </p:nvSpPr>
        <p:spPr bwMode="auto">
          <a:xfrm>
            <a:off x="2069822" y="3397592"/>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2</a:t>
            </a:r>
          </a:p>
        </p:txBody>
      </p:sp>
      <p:sp>
        <p:nvSpPr>
          <p:cNvPr id="85005" name="Rectangle 13"/>
          <p:cNvSpPr>
            <a:spLocks noChangeArrowheads="1"/>
          </p:cNvSpPr>
          <p:nvPr/>
        </p:nvSpPr>
        <p:spPr bwMode="auto">
          <a:xfrm>
            <a:off x="1657680" y="3807103"/>
            <a:ext cx="210749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a:latin typeface="Book Antiqua"/>
                <a:cs typeface="Book Antiqua"/>
              </a:rPr>
              <a:t>data </a:t>
            </a:r>
            <a:r>
              <a:rPr lang="en-US" sz="1860" b="1" smtClean="0">
                <a:latin typeface="Book Antiqua"/>
                <a:cs typeface="Book Antiqua"/>
              </a:rPr>
              <a:t>description2</a:t>
            </a:r>
            <a:endParaRPr lang="en-US" sz="1860" b="1" dirty="0">
              <a:latin typeface="Book Antiqua"/>
              <a:cs typeface="Book Antiqua"/>
            </a:endParaRPr>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09" name="Rectangle 17"/>
          <p:cNvSpPr>
            <a:spLocks noChangeArrowheads="1"/>
          </p:cNvSpPr>
          <p:nvPr/>
        </p:nvSpPr>
        <p:spPr bwMode="auto">
          <a:xfrm>
            <a:off x="1657680" y="4725127"/>
            <a:ext cx="210749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description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2" name="Rectangle 1"/>
          <p:cNvSpPr/>
          <p:nvPr/>
        </p:nvSpPr>
        <p:spPr>
          <a:xfrm>
            <a:off x="171785" y="1365190"/>
            <a:ext cx="2929007" cy="461665"/>
          </a:xfrm>
          <a:prstGeom prst="rect">
            <a:avLst/>
          </a:prstGeom>
        </p:spPr>
        <p:txBody>
          <a:bodyPr wrap="none">
            <a:spAutoFit/>
          </a:bodyPr>
          <a:lstStyle/>
          <a:p>
            <a:pPr marL="457200" indent="-457200">
              <a:buFont typeface="Wingdings" panose="05000000000000000000" pitchFamily="2" charset="2"/>
              <a:buChar char="q"/>
            </a:pPr>
            <a:r>
              <a:rPr lang="en-US" sz="2400" b="1" smtClean="0">
                <a:solidFill>
                  <a:schemeClr val="tx1"/>
                </a:solidFill>
              </a:rPr>
              <a:t>Một số khái niệm</a:t>
            </a:r>
            <a:endParaRPr lang="en-US" sz="2400" b="1" dirty="0">
              <a:solidFill>
                <a:schemeClr val="tx1"/>
              </a:solidFill>
            </a:endParaRP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16" name="Rectangle 3"/>
          <p:cNvSpPr txBox="1">
            <a:spLocks noChangeArrowheads="1"/>
          </p:cNvSpPr>
          <p:nvPr/>
        </p:nvSpPr>
        <p:spPr>
          <a:xfrm>
            <a:off x="171785" y="1826855"/>
            <a:ext cx="8610600" cy="4293552"/>
          </a:xfrm>
          <a:prstGeom prst="rect">
            <a:avLst/>
          </a:prstGeom>
        </p:spPr>
        <p:txBody>
          <a:bodyPr/>
          <a:lstStyle>
            <a:lvl1pPr marL="438150" indent="-319088" algn="l" rtl="0" eaLnBrk="1" fontAlgn="base" hangingPunct="1">
              <a:lnSpc>
                <a:spcPct val="105000"/>
              </a:lnSpc>
              <a:spcBef>
                <a:spcPct val="10000"/>
              </a:spcBef>
              <a:spcAft>
                <a:spcPct val="10000"/>
              </a:spcAft>
              <a:buClr>
                <a:schemeClr val="accent1"/>
              </a:buClr>
              <a:buSzPct val="80000"/>
              <a:buFont typeface="Wingdings 2" panose="05020102010507070707" pitchFamily="18" charset="2"/>
              <a:buChar char=""/>
              <a:defRPr sz="2800" kern="1200">
                <a:solidFill>
                  <a:srgbClr val="000099"/>
                </a:solidFill>
                <a:latin typeface="+mn-lt"/>
                <a:ea typeface="+mn-ea"/>
                <a:cs typeface="+mn-cs"/>
              </a:defRPr>
            </a:lvl1pPr>
            <a:lvl2pPr marL="730250" indent="-273050" algn="l" rtl="0" eaLnBrk="1" fontAlgn="base" hangingPunct="1">
              <a:lnSpc>
                <a:spcPct val="105000"/>
              </a:lnSpc>
              <a:spcBef>
                <a:spcPct val="10000"/>
              </a:spcBef>
              <a:spcAft>
                <a:spcPct val="10000"/>
              </a:spcAft>
              <a:buClr>
                <a:schemeClr val="accent2"/>
              </a:buClr>
              <a:buSzPct val="90000"/>
              <a:buFont typeface="Wingdings" panose="05000000000000000000" pitchFamily="2" charset="2"/>
              <a:buChar char=""/>
              <a:defRPr sz="2400" kern="1200">
                <a:solidFill>
                  <a:srgbClr val="003300"/>
                </a:solidFill>
                <a:latin typeface="+mn-lt"/>
                <a:ea typeface="+mn-ea"/>
                <a:cs typeface="+mn-cs"/>
              </a:defRPr>
            </a:lvl2pPr>
            <a:lvl3pPr marL="995363" indent="-228600" algn="l" rtl="0" eaLnBrk="1" fontAlgn="base" hangingPunct="1">
              <a:lnSpc>
                <a:spcPct val="105000"/>
              </a:lnSpc>
              <a:spcBef>
                <a:spcPct val="10000"/>
              </a:spcBef>
              <a:spcAft>
                <a:spcPct val="10000"/>
              </a:spcAft>
              <a:buClr>
                <a:srgbClr val="E66C7D"/>
              </a:buClr>
              <a:buFont typeface="Arial" panose="020B0604020202020204" pitchFamily="34" charset="0"/>
              <a:buChar char="▪"/>
              <a:defRPr sz="2000" kern="1200">
                <a:solidFill>
                  <a:srgbClr val="663300"/>
                </a:solidFill>
                <a:latin typeface="+mn-lt"/>
                <a:ea typeface="+mn-ea"/>
                <a:cs typeface="+mn-cs"/>
              </a:defRPr>
            </a:lvl3pPr>
            <a:lvl4pPr marL="1216025" indent="-182563" algn="l" rtl="0" eaLnBrk="1" fontAlgn="base" hangingPunct="1">
              <a:lnSpc>
                <a:spcPct val="105000"/>
              </a:lnSpc>
              <a:spcBef>
                <a:spcPct val="10000"/>
              </a:spcBef>
              <a:spcAft>
                <a:spcPct val="10000"/>
              </a:spcAft>
              <a:buClr>
                <a:srgbClr val="6BB76D"/>
              </a:buClr>
              <a:buFont typeface="Arial" panose="020B0604020202020204" pitchFamily="34" charset="0"/>
              <a:buChar char="▪"/>
              <a:defRPr kern="1200">
                <a:solidFill>
                  <a:srgbClr val="CC9900"/>
                </a:solidFill>
                <a:latin typeface="+mn-lt"/>
                <a:ea typeface="+mn-ea"/>
                <a:cs typeface="+mn-cs"/>
              </a:defRPr>
            </a:lvl4pPr>
            <a:lvl5pPr marL="1425575" indent="-182563" algn="l" rtl="0" eaLnBrk="1" fontAlgn="base" hangingPunct="1">
              <a:lnSpc>
                <a:spcPct val="105000"/>
              </a:lnSpc>
              <a:spcBef>
                <a:spcPct val="10000"/>
              </a:spcBef>
              <a:spcAft>
                <a:spcPct val="10000"/>
              </a:spcAft>
              <a:buClr>
                <a:srgbClr val="E88651"/>
              </a:buClr>
              <a:buFont typeface="Wingdings 3" panose="05040102010807070707" pitchFamily="18" charset="2"/>
              <a:buChar char=""/>
              <a:defRPr lang="en-US" sz="16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sz="1800" kern="1200" baseline="0">
                <a:solidFill>
                  <a:schemeClr val="tx1"/>
                </a:solidFill>
                <a:latin typeface="+mn-lt"/>
                <a:ea typeface="+mn-ea"/>
                <a:cs typeface="+mn-cs"/>
              </a:defRPr>
            </a:lvl9pPr>
            <a:extLst/>
          </a:lstStyle>
          <a:p>
            <a:pPr marL="548640">
              <a:spcBef>
                <a:spcPts val="1200"/>
              </a:spcBef>
            </a:pPr>
            <a:r>
              <a:rPr lang="en-US" sz="2400" b="1" i="1" smtClean="0">
                <a:solidFill>
                  <a:srgbClr val="002060"/>
                </a:solidFill>
              </a:rPr>
              <a:t>Cơ sở dữ liệu phân tán </a:t>
            </a:r>
            <a:r>
              <a:rPr lang="en-US" sz="2400" i="1" smtClean="0"/>
              <a:t>(DDB) là tập các  cơ sở dữ liệu có quan hệ logic được phân tán trên một mạng máy tính</a:t>
            </a:r>
            <a:r>
              <a:rPr lang="en-US" sz="2400" smtClean="0"/>
              <a:t>. </a:t>
            </a:r>
          </a:p>
          <a:p>
            <a:pPr marL="548640">
              <a:spcBef>
                <a:spcPts val="1200"/>
              </a:spcBef>
            </a:pPr>
            <a:r>
              <a:rPr lang="en-US" sz="2400" b="1" i="1" smtClean="0">
                <a:solidFill>
                  <a:srgbClr val="002060"/>
                </a:solidFill>
              </a:rPr>
              <a:t>Hệ quản trị cơ sở dữ liệu phân tán </a:t>
            </a:r>
            <a:r>
              <a:rPr lang="en-US" sz="2400" i="1" smtClean="0"/>
              <a:t>(DDBMS) là hệ thống phần mềm cho phép </a:t>
            </a:r>
            <a:r>
              <a:rPr lang="en-US" sz="2400" i="1" u="sng" smtClean="0"/>
              <a:t>quản trị CSDL PT </a:t>
            </a:r>
            <a:r>
              <a:rPr lang="en-US" sz="2400" i="1" smtClean="0"/>
              <a:t>và làm cho sự phân tán trở nên </a:t>
            </a:r>
            <a:r>
              <a:rPr lang="en-US" sz="2400" i="1" u="sng" smtClean="0"/>
              <a:t>trong suốt</a:t>
            </a:r>
            <a:r>
              <a:rPr lang="en-US" sz="2400" i="1" smtClean="0"/>
              <a:t> đối với người d</a:t>
            </a:r>
            <a:r>
              <a:rPr lang="vi-VN" sz="2400" i="1">
                <a:latin typeface="Corbel" panose="020B0503020204020204" pitchFamily="34" charset="0"/>
              </a:rPr>
              <a:t>ù</a:t>
            </a:r>
            <a:r>
              <a:rPr lang="en-US" sz="2400" i="1" smtClean="0"/>
              <a:t>ng</a:t>
            </a:r>
            <a:r>
              <a:rPr lang="en-US" sz="2400" smtClean="0"/>
              <a:t>. </a:t>
            </a:r>
          </a:p>
          <a:p>
            <a:pPr marL="548640">
              <a:spcBef>
                <a:spcPts val="1200"/>
              </a:spcBef>
            </a:pPr>
            <a:r>
              <a:rPr lang="en-US" sz="2400" b="1" i="1" smtClean="0">
                <a:solidFill>
                  <a:srgbClr val="002060"/>
                </a:solidFill>
              </a:rPr>
              <a:t>Hệ Cơ sở dữ liệu phân tán </a:t>
            </a:r>
            <a:r>
              <a:rPr lang="en-US" sz="2400" smtClean="0"/>
              <a:t>(DDBS) = DDB + DDBMS</a:t>
            </a:r>
          </a:p>
          <a:p>
            <a:pPr marL="548640">
              <a:spcBef>
                <a:spcPts val="1200"/>
              </a:spcBef>
            </a:pPr>
            <a:r>
              <a:rPr lang="en-US" sz="2400" b="1" i="1" smtClean="0">
                <a:solidFill>
                  <a:srgbClr val="002060"/>
                </a:solidFill>
              </a:rPr>
              <a:t>Ứng dụng cục bộ</a:t>
            </a:r>
            <a:r>
              <a:rPr lang="en-US" sz="2400" smtClean="0"/>
              <a:t>: </a:t>
            </a:r>
            <a:r>
              <a:rPr lang="en-US" sz="2400" i="1" smtClean="0"/>
              <a:t>Ứng dụng tại 1 site, chỉ truy cập dữ liệu tại đó</a:t>
            </a:r>
            <a:endParaRPr lang="en-US" sz="2400" smtClean="0"/>
          </a:p>
          <a:p>
            <a:pPr marL="548640">
              <a:spcBef>
                <a:spcPts val="1200"/>
              </a:spcBef>
            </a:pPr>
            <a:r>
              <a:rPr lang="en-US" sz="2400" b="1" i="1" smtClean="0">
                <a:solidFill>
                  <a:srgbClr val="002060"/>
                </a:solidFill>
              </a:rPr>
              <a:t>Ứng dụng toàn cục</a:t>
            </a:r>
            <a:r>
              <a:rPr lang="en-US" sz="2400" smtClean="0"/>
              <a:t>: </a:t>
            </a:r>
            <a:r>
              <a:rPr lang="en-US" sz="2400" i="1"/>
              <a:t>Ứng dụng tại 1 site, </a:t>
            </a:r>
            <a:r>
              <a:rPr lang="en-US" sz="2400" i="1" smtClean="0"/>
              <a:t>truy </a:t>
            </a:r>
            <a:r>
              <a:rPr lang="en-US" sz="2400" i="1"/>
              <a:t>cập dữ liệu </a:t>
            </a:r>
            <a:r>
              <a:rPr lang="en-US" sz="2400" i="1" smtClean="0"/>
              <a:t>tại nhiều site</a:t>
            </a:r>
            <a:r>
              <a:rPr lang="vi-VN" sz="2400" i="1" smtClean="0"/>
              <a:t> </a:t>
            </a:r>
            <a:r>
              <a:rPr lang="vi-VN" sz="2400" i="1" smtClean="0">
                <a:latin typeface="Corbel" panose="020B0503020204020204" pitchFamily="34" charset="0"/>
              </a:rPr>
              <a:t>hoặc trên site khác</a:t>
            </a:r>
            <a:endParaRPr lang="en-US" sz="2400" dirty="0">
              <a:latin typeface="Corbel" panose="020B0503020204020204" pitchFamily="34" charset="0"/>
            </a:endParaRPr>
          </a:p>
        </p:txBody>
      </p:sp>
    </p:spTree>
    <p:extLst>
      <p:ext uri="{BB962C8B-B14F-4D97-AF65-F5344CB8AC3E}">
        <p14:creationId xmlns:p14="http://schemas.microsoft.com/office/powerpoint/2010/main" val="30836613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4999" name="Rectangle 7"/>
          <p:cNvSpPr>
            <a:spLocks noChangeArrowheads="1"/>
          </p:cNvSpPr>
          <p:nvPr/>
        </p:nvSpPr>
        <p:spPr bwMode="auto">
          <a:xfrm>
            <a:off x="2069822" y="2515568"/>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1</a:t>
            </a:r>
          </a:p>
        </p:txBody>
      </p:sp>
      <p:sp>
        <p:nvSpPr>
          <p:cNvPr id="85001" name="Rectangle 9"/>
          <p:cNvSpPr>
            <a:spLocks noChangeArrowheads="1"/>
          </p:cNvSpPr>
          <p:nvPr/>
        </p:nvSpPr>
        <p:spPr bwMode="auto">
          <a:xfrm>
            <a:off x="1657680" y="2925078"/>
            <a:ext cx="1988875"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a:t>
            </a:r>
            <a:r>
              <a:rPr lang="en-US" sz="1860" b="1">
                <a:latin typeface="Book Antiqua"/>
                <a:cs typeface="Book Antiqua"/>
              </a:rPr>
              <a:t>description </a:t>
            </a:r>
            <a:endParaRPr lang="en-US" sz="1860" b="1" dirty="0">
              <a:latin typeface="Book Antiqua"/>
              <a:cs typeface="Book Antiqua"/>
            </a:endParaRPr>
          </a:p>
        </p:txBody>
      </p:sp>
      <p:sp>
        <p:nvSpPr>
          <p:cNvPr id="85003" name="Rectangle 11"/>
          <p:cNvSpPr>
            <a:spLocks noChangeArrowheads="1"/>
          </p:cNvSpPr>
          <p:nvPr/>
        </p:nvSpPr>
        <p:spPr bwMode="auto">
          <a:xfrm>
            <a:off x="2069822" y="3397592"/>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2</a:t>
            </a:r>
          </a:p>
        </p:txBody>
      </p:sp>
      <p:sp>
        <p:nvSpPr>
          <p:cNvPr id="85005" name="Rectangle 13"/>
          <p:cNvSpPr>
            <a:spLocks noChangeArrowheads="1"/>
          </p:cNvSpPr>
          <p:nvPr/>
        </p:nvSpPr>
        <p:spPr bwMode="auto">
          <a:xfrm>
            <a:off x="1657680" y="3807103"/>
            <a:ext cx="210749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a:latin typeface="Book Antiqua"/>
                <a:cs typeface="Book Antiqua"/>
              </a:rPr>
              <a:t>data </a:t>
            </a:r>
            <a:r>
              <a:rPr lang="en-US" sz="1860" b="1" smtClean="0">
                <a:latin typeface="Book Antiqua"/>
                <a:cs typeface="Book Antiqua"/>
              </a:rPr>
              <a:t>description2</a:t>
            </a:r>
            <a:endParaRPr lang="en-US" sz="1860" b="1" dirty="0">
              <a:latin typeface="Book Antiqua"/>
              <a:cs typeface="Book Antiqua"/>
            </a:endParaRPr>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09" name="Rectangle 17"/>
          <p:cNvSpPr>
            <a:spLocks noChangeArrowheads="1"/>
          </p:cNvSpPr>
          <p:nvPr/>
        </p:nvSpPr>
        <p:spPr bwMode="auto">
          <a:xfrm>
            <a:off x="1657680" y="4725127"/>
            <a:ext cx="210749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description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5" name="Rectangle 4"/>
          <p:cNvSpPr/>
          <p:nvPr/>
        </p:nvSpPr>
        <p:spPr>
          <a:xfrm>
            <a:off x="395536" y="1927767"/>
            <a:ext cx="8136904" cy="2074414"/>
          </a:xfrm>
          <a:prstGeom prst="rect">
            <a:avLst/>
          </a:prstGeom>
        </p:spPr>
        <p:txBody>
          <a:bodyPr wrap="square">
            <a:spAutoFit/>
          </a:bodyPr>
          <a:lstStyle/>
          <a:p>
            <a:pPr marL="438150" lvl="0" indent="-319088" eaLnBrk="1" hangingPunct="1">
              <a:lnSpc>
                <a:spcPct val="105000"/>
              </a:lnSpc>
              <a:spcBef>
                <a:spcPct val="10000"/>
              </a:spcBef>
              <a:spcAft>
                <a:spcPct val="10000"/>
              </a:spcAft>
              <a:buClr>
                <a:srgbClr val="F0AD00"/>
              </a:buClr>
              <a:buSzPct val="80000"/>
              <a:buFont typeface="Wingdings 2" panose="05020102010507070707" pitchFamily="18" charset="2"/>
              <a:buChar char=""/>
            </a:pPr>
            <a:r>
              <a:rPr lang="en-US" sz="2800" smtClean="0">
                <a:solidFill>
                  <a:srgbClr val="000099"/>
                </a:solidFill>
                <a:latin typeface="Corbel"/>
              </a:rPr>
              <a:t>Một hệ thống máy tính phân chia thời gian</a:t>
            </a:r>
            <a:endParaRPr lang="en-US" sz="2800">
              <a:solidFill>
                <a:srgbClr val="000099"/>
              </a:solidFill>
              <a:latin typeface="Corbel"/>
            </a:endParaRPr>
          </a:p>
          <a:p>
            <a:pPr marL="438150" lvl="0" indent="-319088" eaLnBrk="1" hangingPunct="1">
              <a:lnSpc>
                <a:spcPct val="105000"/>
              </a:lnSpc>
              <a:spcBef>
                <a:spcPct val="10000"/>
              </a:spcBef>
              <a:spcAft>
                <a:spcPct val="10000"/>
              </a:spcAft>
              <a:buClr>
                <a:srgbClr val="F0AD00"/>
              </a:buClr>
              <a:buSzPct val="80000"/>
              <a:buFont typeface="Wingdings 2" panose="05020102010507070707" pitchFamily="18" charset="2"/>
              <a:buChar char=""/>
            </a:pPr>
            <a:r>
              <a:rPr lang="en-US" sz="2800" smtClean="0">
                <a:solidFill>
                  <a:srgbClr val="000099"/>
                </a:solidFill>
                <a:latin typeface="Corbel"/>
              </a:rPr>
              <a:t>Một hệ đa bộ vi xử lý</a:t>
            </a:r>
            <a:endParaRPr lang="en-US" sz="2800">
              <a:solidFill>
                <a:srgbClr val="000099"/>
              </a:solidFill>
              <a:latin typeface="Corbel"/>
            </a:endParaRPr>
          </a:p>
          <a:p>
            <a:pPr marL="438150" lvl="0" indent="-319088" eaLnBrk="1" hangingPunct="1">
              <a:lnSpc>
                <a:spcPct val="105000"/>
              </a:lnSpc>
              <a:spcBef>
                <a:spcPct val="10000"/>
              </a:spcBef>
              <a:spcAft>
                <a:spcPct val="10000"/>
              </a:spcAft>
              <a:buClr>
                <a:srgbClr val="F0AD00"/>
              </a:buClr>
              <a:buSzPct val="80000"/>
              <a:buFont typeface="Wingdings 2" panose="05020102010507070707" pitchFamily="18" charset="2"/>
              <a:buChar char=""/>
            </a:pPr>
            <a:r>
              <a:rPr lang="en-US" sz="2800" smtClean="0">
                <a:solidFill>
                  <a:srgbClr val="000099"/>
                </a:solidFill>
                <a:latin typeface="Corbel"/>
              </a:rPr>
              <a:t>Một cơ sở dữ liệu lưu trú tại một site (node) trên mạng</a:t>
            </a:r>
            <a:endParaRPr lang="en-US" sz="2800" dirty="0">
              <a:solidFill>
                <a:srgbClr val="000099"/>
              </a:solidFill>
              <a:latin typeface="Corbel"/>
            </a:endParaRPr>
          </a:p>
        </p:txBody>
      </p:sp>
      <p:sp>
        <p:nvSpPr>
          <p:cNvPr id="6" name="TextBox 5"/>
          <p:cNvSpPr txBox="1"/>
          <p:nvPr/>
        </p:nvSpPr>
        <p:spPr>
          <a:xfrm>
            <a:off x="539595" y="1375101"/>
            <a:ext cx="3621504" cy="400110"/>
          </a:xfrm>
          <a:prstGeom prst="rect">
            <a:avLst/>
          </a:prstGeom>
          <a:noFill/>
        </p:spPr>
        <p:txBody>
          <a:bodyPr wrap="none" rtlCol="0">
            <a:spAutoFit/>
          </a:bodyPr>
          <a:lstStyle/>
          <a:p>
            <a:pPr marL="342900" indent="-342900">
              <a:buFont typeface="Wingdings" panose="05000000000000000000" pitchFamily="2" charset="2"/>
              <a:buChar char="q"/>
            </a:pPr>
            <a:r>
              <a:rPr lang="en-US" b="1" i="1" smtClean="0">
                <a:solidFill>
                  <a:srgbClr val="003300"/>
                </a:solidFill>
              </a:rPr>
              <a:t>Hệ  không phải là phân tán</a:t>
            </a:r>
            <a:r>
              <a:rPr lang="en-US" smtClean="0">
                <a:solidFill>
                  <a:srgbClr val="003300"/>
                </a:solidFill>
              </a:rPr>
              <a:t>?</a:t>
            </a:r>
            <a:endParaRPr lang="en-US">
              <a:solidFill>
                <a:srgbClr val="003300"/>
              </a:solidFill>
            </a:endParaRPr>
          </a:p>
        </p:txBody>
      </p:sp>
    </p:spTree>
    <p:extLst>
      <p:ext uri="{BB962C8B-B14F-4D97-AF65-F5344CB8AC3E}">
        <p14:creationId xmlns:p14="http://schemas.microsoft.com/office/powerpoint/2010/main" val="370939582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4999" name="Rectangle 7"/>
          <p:cNvSpPr>
            <a:spLocks noChangeArrowheads="1"/>
          </p:cNvSpPr>
          <p:nvPr/>
        </p:nvSpPr>
        <p:spPr bwMode="auto">
          <a:xfrm>
            <a:off x="2069822" y="2515568"/>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1</a:t>
            </a:r>
          </a:p>
        </p:txBody>
      </p:sp>
      <p:sp>
        <p:nvSpPr>
          <p:cNvPr id="85001" name="Rectangle 9"/>
          <p:cNvSpPr>
            <a:spLocks noChangeArrowheads="1"/>
          </p:cNvSpPr>
          <p:nvPr/>
        </p:nvSpPr>
        <p:spPr bwMode="auto">
          <a:xfrm>
            <a:off x="1657680" y="2925078"/>
            <a:ext cx="1988875"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a:t>
            </a:r>
            <a:r>
              <a:rPr lang="en-US" sz="1860" b="1">
                <a:latin typeface="Book Antiqua"/>
                <a:cs typeface="Book Antiqua"/>
              </a:rPr>
              <a:t>description </a:t>
            </a:r>
            <a:endParaRPr lang="en-US" sz="1860" b="1" dirty="0">
              <a:latin typeface="Book Antiqua"/>
              <a:cs typeface="Book Antiqua"/>
            </a:endParaRPr>
          </a:p>
        </p:txBody>
      </p:sp>
      <p:sp>
        <p:nvSpPr>
          <p:cNvPr id="85003" name="Rectangle 11"/>
          <p:cNvSpPr>
            <a:spLocks noChangeArrowheads="1"/>
          </p:cNvSpPr>
          <p:nvPr/>
        </p:nvSpPr>
        <p:spPr bwMode="auto">
          <a:xfrm>
            <a:off x="2069822" y="3397592"/>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2</a:t>
            </a:r>
          </a:p>
        </p:txBody>
      </p:sp>
      <p:sp>
        <p:nvSpPr>
          <p:cNvPr id="85005" name="Rectangle 13"/>
          <p:cNvSpPr>
            <a:spLocks noChangeArrowheads="1"/>
          </p:cNvSpPr>
          <p:nvPr/>
        </p:nvSpPr>
        <p:spPr bwMode="auto">
          <a:xfrm>
            <a:off x="1657680" y="3807103"/>
            <a:ext cx="210749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a:latin typeface="Book Antiqua"/>
                <a:cs typeface="Book Antiqua"/>
              </a:rPr>
              <a:t>data </a:t>
            </a:r>
            <a:r>
              <a:rPr lang="en-US" sz="1860" b="1" smtClean="0">
                <a:latin typeface="Book Antiqua"/>
                <a:cs typeface="Book Antiqua"/>
              </a:rPr>
              <a:t>description2</a:t>
            </a:r>
            <a:endParaRPr lang="en-US" sz="1860" b="1" dirty="0">
              <a:latin typeface="Book Antiqua"/>
              <a:cs typeface="Book Antiqua"/>
            </a:endParaRPr>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09" name="Rectangle 17"/>
          <p:cNvSpPr>
            <a:spLocks noChangeArrowheads="1"/>
          </p:cNvSpPr>
          <p:nvPr/>
        </p:nvSpPr>
        <p:spPr bwMode="auto">
          <a:xfrm>
            <a:off x="1657680" y="4725127"/>
            <a:ext cx="210749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description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79512" y="1375101"/>
            <a:ext cx="5379999" cy="461665"/>
          </a:xfrm>
          <a:prstGeom prst="rect">
            <a:avLst/>
          </a:prstGeom>
          <a:noFill/>
        </p:spPr>
        <p:txBody>
          <a:bodyPr wrap="none" rtlCol="0">
            <a:spAutoFit/>
          </a:bodyPr>
          <a:lstStyle/>
          <a:p>
            <a:pPr marL="342900" indent="-342900">
              <a:buFont typeface="Wingdings" panose="05000000000000000000" pitchFamily="2" charset="2"/>
              <a:buChar char="q"/>
            </a:pPr>
            <a:r>
              <a:rPr lang="en-US" sz="2400" b="1" i="1" smtClean="0">
                <a:solidFill>
                  <a:srgbClr val="003300"/>
                </a:solidFill>
              </a:rPr>
              <a:t>Môi trường hệ </a:t>
            </a:r>
            <a:r>
              <a:rPr lang="en-US" sz="2400" b="1" i="1">
                <a:solidFill>
                  <a:srgbClr val="003300"/>
                </a:solidFill>
              </a:rPr>
              <a:t>c</a:t>
            </a:r>
            <a:r>
              <a:rPr lang="en-US" sz="2400" b="1" i="1" smtClean="0">
                <a:solidFill>
                  <a:srgbClr val="003300"/>
                </a:solidFill>
              </a:rPr>
              <a:t>ơ sở dữ liệu phân tán</a:t>
            </a:r>
            <a:endParaRPr lang="en-US" sz="2400">
              <a:solidFill>
                <a:srgbClr val="003300"/>
              </a:solidFill>
            </a:endParaRPr>
          </a:p>
        </p:txBody>
      </p:sp>
      <p:pic>
        <p:nvPicPr>
          <p:cNvPr id="2" name="Picture 1"/>
          <p:cNvPicPr>
            <a:picLocks noChangeAspect="1"/>
          </p:cNvPicPr>
          <p:nvPr/>
        </p:nvPicPr>
        <p:blipFill>
          <a:blip r:embed="rId3"/>
          <a:stretch>
            <a:fillRect/>
          </a:stretch>
        </p:blipFill>
        <p:spPr>
          <a:xfrm>
            <a:off x="1187624" y="1971831"/>
            <a:ext cx="6477000" cy="4038600"/>
          </a:xfrm>
          <a:prstGeom prst="rect">
            <a:avLst/>
          </a:prstGeom>
        </p:spPr>
      </p:pic>
    </p:spTree>
    <p:extLst>
      <p:ext uri="{BB962C8B-B14F-4D97-AF65-F5344CB8AC3E}">
        <p14:creationId xmlns:p14="http://schemas.microsoft.com/office/powerpoint/2010/main" val="126460867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4999" name="Rectangle 7"/>
          <p:cNvSpPr>
            <a:spLocks noChangeArrowheads="1"/>
          </p:cNvSpPr>
          <p:nvPr/>
        </p:nvSpPr>
        <p:spPr bwMode="auto">
          <a:xfrm>
            <a:off x="2078303" y="2515567"/>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1</a:t>
            </a:r>
          </a:p>
        </p:txBody>
      </p:sp>
      <p:sp>
        <p:nvSpPr>
          <p:cNvPr id="85001" name="Rectangle 9"/>
          <p:cNvSpPr>
            <a:spLocks noChangeArrowheads="1"/>
          </p:cNvSpPr>
          <p:nvPr/>
        </p:nvSpPr>
        <p:spPr bwMode="auto">
          <a:xfrm>
            <a:off x="1657680" y="2925078"/>
            <a:ext cx="1988875"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a:t>
            </a:r>
            <a:r>
              <a:rPr lang="en-US" sz="1860" b="1">
                <a:latin typeface="Book Antiqua"/>
                <a:cs typeface="Book Antiqua"/>
              </a:rPr>
              <a:t>description </a:t>
            </a:r>
            <a:endParaRPr lang="en-US" sz="1860" b="1" dirty="0">
              <a:latin typeface="Book Antiqua"/>
              <a:cs typeface="Book Antiqua"/>
            </a:endParaRPr>
          </a:p>
        </p:txBody>
      </p:sp>
      <p:sp>
        <p:nvSpPr>
          <p:cNvPr id="85003" name="Rectangle 11"/>
          <p:cNvSpPr>
            <a:spLocks noChangeArrowheads="1"/>
          </p:cNvSpPr>
          <p:nvPr/>
        </p:nvSpPr>
        <p:spPr bwMode="auto">
          <a:xfrm>
            <a:off x="2069822" y="3397592"/>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2</a:t>
            </a:r>
          </a:p>
        </p:txBody>
      </p:sp>
      <p:sp>
        <p:nvSpPr>
          <p:cNvPr id="85005" name="Rectangle 13"/>
          <p:cNvSpPr>
            <a:spLocks noChangeArrowheads="1"/>
          </p:cNvSpPr>
          <p:nvPr/>
        </p:nvSpPr>
        <p:spPr bwMode="auto">
          <a:xfrm>
            <a:off x="1657680" y="3807103"/>
            <a:ext cx="210749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a:latin typeface="Book Antiqua"/>
                <a:cs typeface="Book Antiqua"/>
              </a:rPr>
              <a:t>data </a:t>
            </a:r>
            <a:r>
              <a:rPr lang="en-US" sz="1860" b="1" smtClean="0">
                <a:latin typeface="Book Antiqua"/>
                <a:cs typeface="Book Antiqua"/>
              </a:rPr>
              <a:t>description2</a:t>
            </a:r>
            <a:endParaRPr lang="en-US" sz="1860" b="1" dirty="0">
              <a:latin typeface="Book Antiqua"/>
              <a:cs typeface="Book Antiqua"/>
            </a:endParaRPr>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09" name="Rectangle 17"/>
          <p:cNvSpPr>
            <a:spLocks noChangeArrowheads="1"/>
          </p:cNvSpPr>
          <p:nvPr/>
        </p:nvSpPr>
        <p:spPr bwMode="auto">
          <a:xfrm>
            <a:off x="1657680" y="4725127"/>
            <a:ext cx="210749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description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79512" y="1375101"/>
            <a:ext cx="3635932" cy="461665"/>
          </a:xfrm>
          <a:prstGeom prst="rect">
            <a:avLst/>
          </a:prstGeom>
          <a:noFill/>
        </p:spPr>
        <p:txBody>
          <a:bodyPr wrap="none" rtlCol="0">
            <a:spAutoFit/>
          </a:bodyPr>
          <a:lstStyle/>
          <a:p>
            <a:pPr marL="342900" indent="-342900">
              <a:buFont typeface="Wingdings" panose="05000000000000000000" pitchFamily="2" charset="2"/>
              <a:buChar char="q"/>
            </a:pPr>
            <a:r>
              <a:rPr lang="en-US" sz="2400" b="1" i="1" smtClean="0">
                <a:solidFill>
                  <a:srgbClr val="003300"/>
                </a:solidFill>
              </a:rPr>
              <a:t>Ưu điểm và sự cần thiết</a:t>
            </a:r>
            <a:endParaRPr lang="en-US" sz="2400" b="1" i="1">
              <a:solidFill>
                <a:srgbClr val="003300"/>
              </a:solidFill>
            </a:endParaRPr>
          </a:p>
        </p:txBody>
      </p:sp>
      <p:sp>
        <p:nvSpPr>
          <p:cNvPr id="4" name="TextBox 3"/>
          <p:cNvSpPr txBox="1"/>
          <p:nvPr/>
        </p:nvSpPr>
        <p:spPr>
          <a:xfrm>
            <a:off x="1187624" y="2467311"/>
            <a:ext cx="4466287" cy="544765"/>
          </a:xfrm>
          <a:prstGeom prst="rect">
            <a:avLst/>
          </a:prstGeom>
          <a:noFill/>
        </p:spPr>
        <p:txBody>
          <a:bodyPr wrap="none" rtlCol="0">
            <a:spAutoFit/>
          </a:bodyPr>
          <a:lstStyle/>
          <a:p>
            <a:pPr marL="438150" indent="-319088" eaLnBrk="1" hangingPunct="1">
              <a:lnSpc>
                <a:spcPct val="105000"/>
              </a:lnSpc>
              <a:spcBef>
                <a:spcPct val="10000"/>
              </a:spcBef>
              <a:spcAft>
                <a:spcPct val="10000"/>
              </a:spcAft>
              <a:buClr>
                <a:srgbClr val="F0AD00"/>
              </a:buClr>
              <a:buSzPct val="80000"/>
              <a:buFont typeface="Wingdings 2" panose="05020102010507070707" pitchFamily="18" charset="2"/>
              <a:buChar char=""/>
            </a:pPr>
            <a:r>
              <a:rPr lang="en-US" sz="2800" smtClean="0">
                <a:solidFill>
                  <a:srgbClr val="000099"/>
                </a:solidFill>
                <a:latin typeface="Corbel"/>
              </a:rPr>
              <a:t>Giảm chi phí truyền thông</a:t>
            </a:r>
            <a:endParaRPr lang="en-US" sz="2800">
              <a:solidFill>
                <a:srgbClr val="000099"/>
              </a:solidFill>
              <a:latin typeface="Corbel"/>
            </a:endParaRPr>
          </a:p>
        </p:txBody>
      </p:sp>
      <p:sp>
        <p:nvSpPr>
          <p:cNvPr id="17" name="TextBox 16"/>
          <p:cNvSpPr txBox="1"/>
          <p:nvPr/>
        </p:nvSpPr>
        <p:spPr>
          <a:xfrm>
            <a:off x="1187624" y="1890156"/>
            <a:ext cx="7242688" cy="544765"/>
          </a:xfrm>
          <a:prstGeom prst="rect">
            <a:avLst/>
          </a:prstGeom>
          <a:noFill/>
        </p:spPr>
        <p:txBody>
          <a:bodyPr wrap="none" rtlCol="0">
            <a:spAutoFit/>
          </a:bodyPr>
          <a:lstStyle/>
          <a:p>
            <a:pPr marL="438150" indent="-319088" eaLnBrk="1" hangingPunct="1">
              <a:lnSpc>
                <a:spcPct val="105000"/>
              </a:lnSpc>
              <a:spcBef>
                <a:spcPct val="10000"/>
              </a:spcBef>
              <a:spcAft>
                <a:spcPct val="10000"/>
              </a:spcAft>
              <a:buClr>
                <a:srgbClr val="F0AD00"/>
              </a:buClr>
              <a:buSzPct val="80000"/>
              <a:buFont typeface="Wingdings 2" panose="05020102010507070707" pitchFamily="18" charset="2"/>
              <a:buChar char=""/>
            </a:pPr>
            <a:r>
              <a:rPr lang="en-US" sz="2800" smtClean="0">
                <a:solidFill>
                  <a:srgbClr val="000099"/>
                </a:solidFill>
                <a:latin typeface="Corbel"/>
              </a:rPr>
              <a:t>Đáp ứng </a:t>
            </a:r>
            <a:r>
              <a:rPr lang="en-US" sz="2800">
                <a:solidFill>
                  <a:srgbClr val="000099"/>
                </a:solidFill>
                <a:latin typeface="Corbel"/>
              </a:rPr>
              <a:t>sự phát triển </a:t>
            </a:r>
            <a:r>
              <a:rPr lang="en-US" sz="2800" smtClean="0">
                <a:solidFill>
                  <a:srgbClr val="000099"/>
                </a:solidFill>
                <a:latin typeface="Corbel"/>
              </a:rPr>
              <a:t>về quy mô của </a:t>
            </a:r>
            <a:r>
              <a:rPr lang="en-US" sz="2800">
                <a:solidFill>
                  <a:srgbClr val="000099"/>
                </a:solidFill>
                <a:latin typeface="Corbel"/>
              </a:rPr>
              <a:t>tổ chức</a:t>
            </a:r>
          </a:p>
        </p:txBody>
      </p:sp>
      <p:sp>
        <p:nvSpPr>
          <p:cNvPr id="18" name="TextBox 17"/>
          <p:cNvSpPr txBox="1"/>
          <p:nvPr/>
        </p:nvSpPr>
        <p:spPr>
          <a:xfrm>
            <a:off x="1220646" y="3127370"/>
            <a:ext cx="4143442" cy="544765"/>
          </a:xfrm>
          <a:prstGeom prst="rect">
            <a:avLst/>
          </a:prstGeom>
          <a:noFill/>
        </p:spPr>
        <p:txBody>
          <a:bodyPr wrap="none" rtlCol="0">
            <a:spAutoFit/>
          </a:bodyPr>
          <a:lstStyle/>
          <a:p>
            <a:pPr marL="438150" indent="-319088" eaLnBrk="1" hangingPunct="1">
              <a:lnSpc>
                <a:spcPct val="105000"/>
              </a:lnSpc>
              <a:spcBef>
                <a:spcPct val="10000"/>
              </a:spcBef>
              <a:spcAft>
                <a:spcPct val="10000"/>
              </a:spcAft>
              <a:buClr>
                <a:srgbClr val="F0AD00"/>
              </a:buClr>
              <a:buSzPct val="80000"/>
              <a:buFont typeface="Wingdings 2" panose="05020102010507070707" pitchFamily="18" charset="2"/>
              <a:buChar char=""/>
            </a:pPr>
            <a:r>
              <a:rPr lang="en-US" sz="2800" smtClean="0">
                <a:solidFill>
                  <a:srgbClr val="000099"/>
                </a:solidFill>
                <a:latin typeface="Corbel"/>
              </a:rPr>
              <a:t>Tăng hiệu quả công việc</a:t>
            </a:r>
            <a:endParaRPr lang="en-US" sz="2800">
              <a:solidFill>
                <a:srgbClr val="000099"/>
              </a:solidFill>
              <a:latin typeface="Corbel"/>
            </a:endParaRPr>
          </a:p>
        </p:txBody>
      </p:sp>
      <p:sp>
        <p:nvSpPr>
          <p:cNvPr id="19" name="TextBox 18"/>
          <p:cNvSpPr txBox="1"/>
          <p:nvPr/>
        </p:nvSpPr>
        <p:spPr>
          <a:xfrm>
            <a:off x="1226626" y="3775442"/>
            <a:ext cx="5289590" cy="544765"/>
          </a:xfrm>
          <a:prstGeom prst="rect">
            <a:avLst/>
          </a:prstGeom>
          <a:noFill/>
        </p:spPr>
        <p:txBody>
          <a:bodyPr wrap="none" rtlCol="0">
            <a:spAutoFit/>
          </a:bodyPr>
          <a:lstStyle/>
          <a:p>
            <a:pPr marL="438150" indent="-319088" eaLnBrk="1" hangingPunct="1">
              <a:lnSpc>
                <a:spcPct val="105000"/>
              </a:lnSpc>
              <a:spcBef>
                <a:spcPct val="10000"/>
              </a:spcBef>
              <a:spcAft>
                <a:spcPct val="10000"/>
              </a:spcAft>
              <a:buClr>
                <a:srgbClr val="F0AD00"/>
              </a:buClr>
              <a:buSzPct val="80000"/>
              <a:buFont typeface="Wingdings 2" panose="05020102010507070707" pitchFamily="18" charset="2"/>
              <a:buChar char=""/>
            </a:pPr>
            <a:r>
              <a:rPr lang="en-US" sz="2800" smtClean="0">
                <a:solidFill>
                  <a:srgbClr val="000099"/>
                </a:solidFill>
                <a:latin typeface="Corbel"/>
              </a:rPr>
              <a:t>Tăng độ tin cậy và tính sẵn sàng</a:t>
            </a:r>
            <a:endParaRPr lang="en-US" sz="2800">
              <a:solidFill>
                <a:srgbClr val="000099"/>
              </a:solidFill>
              <a:latin typeface="Corbel"/>
            </a:endParaRPr>
          </a:p>
        </p:txBody>
      </p:sp>
    </p:spTree>
    <p:extLst>
      <p:ext uri="{BB962C8B-B14F-4D97-AF65-F5344CB8AC3E}">
        <p14:creationId xmlns:p14="http://schemas.microsoft.com/office/powerpoint/2010/main" val="1140004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p:bldP spid="18" grpId="0"/>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4999" name="Rectangle 7"/>
          <p:cNvSpPr>
            <a:spLocks noChangeArrowheads="1"/>
          </p:cNvSpPr>
          <p:nvPr/>
        </p:nvSpPr>
        <p:spPr bwMode="auto">
          <a:xfrm>
            <a:off x="2078303" y="2515567"/>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1</a:t>
            </a:r>
          </a:p>
        </p:txBody>
      </p:sp>
      <p:sp>
        <p:nvSpPr>
          <p:cNvPr id="85001" name="Rectangle 9"/>
          <p:cNvSpPr>
            <a:spLocks noChangeArrowheads="1"/>
          </p:cNvSpPr>
          <p:nvPr/>
        </p:nvSpPr>
        <p:spPr bwMode="auto">
          <a:xfrm>
            <a:off x="1657680" y="2925078"/>
            <a:ext cx="1988875"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a:t>
            </a:r>
            <a:r>
              <a:rPr lang="en-US" sz="1860" b="1">
                <a:latin typeface="Book Antiqua"/>
                <a:cs typeface="Book Antiqua"/>
              </a:rPr>
              <a:t>description </a:t>
            </a:r>
            <a:endParaRPr lang="en-US" sz="1860" b="1" dirty="0">
              <a:latin typeface="Book Antiqua"/>
              <a:cs typeface="Book Antiqua"/>
            </a:endParaRPr>
          </a:p>
        </p:txBody>
      </p:sp>
      <p:sp>
        <p:nvSpPr>
          <p:cNvPr id="85003" name="Rectangle 11"/>
          <p:cNvSpPr>
            <a:spLocks noChangeArrowheads="1"/>
          </p:cNvSpPr>
          <p:nvPr/>
        </p:nvSpPr>
        <p:spPr bwMode="auto">
          <a:xfrm>
            <a:off x="2069822" y="3397592"/>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2</a:t>
            </a:r>
          </a:p>
        </p:txBody>
      </p:sp>
      <p:sp>
        <p:nvSpPr>
          <p:cNvPr id="85005" name="Rectangle 13"/>
          <p:cNvSpPr>
            <a:spLocks noChangeArrowheads="1"/>
          </p:cNvSpPr>
          <p:nvPr/>
        </p:nvSpPr>
        <p:spPr bwMode="auto">
          <a:xfrm>
            <a:off x="1657680" y="3807103"/>
            <a:ext cx="210749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a:latin typeface="Book Antiqua"/>
                <a:cs typeface="Book Antiqua"/>
              </a:rPr>
              <a:t>data </a:t>
            </a:r>
            <a:r>
              <a:rPr lang="en-US" sz="1860" b="1" smtClean="0">
                <a:latin typeface="Book Antiqua"/>
                <a:cs typeface="Book Antiqua"/>
              </a:rPr>
              <a:t>description2</a:t>
            </a:r>
            <a:endParaRPr lang="en-US" sz="1860" b="1" dirty="0">
              <a:latin typeface="Book Antiqua"/>
              <a:cs typeface="Book Antiqua"/>
            </a:endParaRPr>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79512" y="1375101"/>
            <a:ext cx="2634054" cy="461665"/>
          </a:xfrm>
          <a:prstGeom prst="rect">
            <a:avLst/>
          </a:prstGeom>
          <a:noFill/>
        </p:spPr>
        <p:txBody>
          <a:bodyPr wrap="none" rtlCol="0">
            <a:spAutoFit/>
          </a:bodyPr>
          <a:lstStyle/>
          <a:p>
            <a:pPr marL="342900" indent="-342900">
              <a:buFont typeface="Wingdings" panose="05000000000000000000" pitchFamily="2" charset="2"/>
              <a:buChar char="q"/>
            </a:pPr>
            <a:r>
              <a:rPr lang="en-US" sz="2400" b="1" i="1" smtClean="0">
                <a:solidFill>
                  <a:srgbClr val="003300"/>
                </a:solidFill>
              </a:rPr>
              <a:t>Đặc điểm DDBS</a:t>
            </a:r>
            <a:endParaRPr lang="en-US" sz="2400" b="1" i="1">
              <a:solidFill>
                <a:srgbClr val="003300"/>
              </a:solidFill>
            </a:endParaRPr>
          </a:p>
        </p:txBody>
      </p:sp>
      <p:sp>
        <p:nvSpPr>
          <p:cNvPr id="4" name="TextBox 3"/>
          <p:cNvSpPr txBox="1"/>
          <p:nvPr/>
        </p:nvSpPr>
        <p:spPr>
          <a:xfrm>
            <a:off x="1187624" y="2467311"/>
            <a:ext cx="3222357" cy="544765"/>
          </a:xfrm>
          <a:prstGeom prst="rect">
            <a:avLst/>
          </a:prstGeom>
          <a:noFill/>
        </p:spPr>
        <p:txBody>
          <a:bodyPr wrap="none" rtlCol="0">
            <a:spAutoFit/>
          </a:bodyPr>
          <a:lstStyle/>
          <a:p>
            <a:pPr marL="438150" indent="-319088" eaLnBrk="1" hangingPunct="1">
              <a:lnSpc>
                <a:spcPct val="105000"/>
              </a:lnSpc>
              <a:spcBef>
                <a:spcPct val="10000"/>
              </a:spcBef>
              <a:spcAft>
                <a:spcPct val="10000"/>
              </a:spcAft>
              <a:buClr>
                <a:srgbClr val="F0AD00"/>
              </a:buClr>
              <a:buSzPct val="80000"/>
              <a:buFont typeface="Wingdings 2" panose="05020102010507070707" pitchFamily="18" charset="2"/>
              <a:buChar char=""/>
            </a:pPr>
            <a:r>
              <a:rPr lang="en-US" sz="2800">
                <a:solidFill>
                  <a:srgbClr val="000099"/>
                </a:solidFill>
                <a:latin typeface="Corbel"/>
              </a:rPr>
              <a:t>N</a:t>
            </a:r>
            <a:r>
              <a:rPr lang="en-US" sz="2800" smtClean="0">
                <a:solidFill>
                  <a:srgbClr val="000099"/>
                </a:solidFill>
                <a:latin typeface="Corbel"/>
              </a:rPr>
              <a:t>hân bản dữ liệu </a:t>
            </a:r>
            <a:endParaRPr lang="en-US" sz="2800">
              <a:solidFill>
                <a:srgbClr val="000099"/>
              </a:solidFill>
              <a:latin typeface="Corbel"/>
            </a:endParaRPr>
          </a:p>
        </p:txBody>
      </p:sp>
      <p:sp>
        <p:nvSpPr>
          <p:cNvPr id="17" name="TextBox 16"/>
          <p:cNvSpPr txBox="1"/>
          <p:nvPr/>
        </p:nvSpPr>
        <p:spPr>
          <a:xfrm>
            <a:off x="1187624" y="1890156"/>
            <a:ext cx="2896947" cy="544765"/>
          </a:xfrm>
          <a:prstGeom prst="rect">
            <a:avLst/>
          </a:prstGeom>
          <a:noFill/>
        </p:spPr>
        <p:txBody>
          <a:bodyPr wrap="none" rtlCol="0">
            <a:spAutoFit/>
          </a:bodyPr>
          <a:lstStyle/>
          <a:p>
            <a:pPr marL="438150" indent="-319088" eaLnBrk="1" hangingPunct="1">
              <a:lnSpc>
                <a:spcPct val="105000"/>
              </a:lnSpc>
              <a:spcBef>
                <a:spcPct val="10000"/>
              </a:spcBef>
              <a:spcAft>
                <a:spcPct val="10000"/>
              </a:spcAft>
              <a:buClr>
                <a:srgbClr val="F0AD00"/>
              </a:buClr>
              <a:buSzPct val="80000"/>
              <a:buFont typeface="Wingdings 2" panose="05020102010507070707" pitchFamily="18" charset="2"/>
              <a:buChar char=""/>
            </a:pPr>
            <a:r>
              <a:rPr lang="en-US" sz="2800">
                <a:solidFill>
                  <a:srgbClr val="000099"/>
                </a:solidFill>
                <a:latin typeface="Corbel"/>
              </a:rPr>
              <a:t>T</a:t>
            </a:r>
            <a:r>
              <a:rPr lang="en-US" sz="2800" smtClean="0">
                <a:solidFill>
                  <a:srgbClr val="000099"/>
                </a:solidFill>
                <a:latin typeface="Corbel"/>
              </a:rPr>
              <a:t>ính trong suốt</a:t>
            </a:r>
            <a:endParaRPr lang="en-US" sz="2800">
              <a:solidFill>
                <a:srgbClr val="000099"/>
              </a:solidFill>
              <a:latin typeface="Corbel"/>
            </a:endParaRPr>
          </a:p>
        </p:txBody>
      </p:sp>
      <p:sp>
        <p:nvSpPr>
          <p:cNvPr id="20" name="TextBox 19"/>
          <p:cNvSpPr txBox="1"/>
          <p:nvPr/>
        </p:nvSpPr>
        <p:spPr>
          <a:xfrm>
            <a:off x="1187624" y="3168079"/>
            <a:ext cx="5474576" cy="544765"/>
          </a:xfrm>
          <a:prstGeom prst="rect">
            <a:avLst/>
          </a:prstGeom>
          <a:noFill/>
        </p:spPr>
        <p:txBody>
          <a:bodyPr wrap="none" rtlCol="0">
            <a:spAutoFit/>
          </a:bodyPr>
          <a:lstStyle/>
          <a:p>
            <a:pPr marL="438150" indent="-319088" eaLnBrk="1" hangingPunct="1">
              <a:lnSpc>
                <a:spcPct val="105000"/>
              </a:lnSpc>
              <a:spcBef>
                <a:spcPct val="10000"/>
              </a:spcBef>
              <a:spcAft>
                <a:spcPct val="10000"/>
              </a:spcAft>
              <a:buClr>
                <a:srgbClr val="F0AD00"/>
              </a:buClr>
              <a:buSzPct val="80000"/>
              <a:buFont typeface="Wingdings 2" panose="05020102010507070707" pitchFamily="18" charset="2"/>
              <a:buChar char=""/>
            </a:pPr>
            <a:r>
              <a:rPr lang="en-US" sz="2800" smtClean="0">
                <a:solidFill>
                  <a:srgbClr val="000099"/>
                </a:solidFill>
                <a:latin typeface="Corbel"/>
              </a:rPr>
              <a:t>Sự tin cậy của giao dịch phân tán</a:t>
            </a:r>
            <a:endParaRPr lang="en-US" sz="2800">
              <a:solidFill>
                <a:srgbClr val="000099"/>
              </a:solidFill>
              <a:latin typeface="Corbel"/>
            </a:endParaRPr>
          </a:p>
        </p:txBody>
      </p:sp>
      <p:sp>
        <p:nvSpPr>
          <p:cNvPr id="21" name="TextBox 20"/>
          <p:cNvSpPr txBox="1"/>
          <p:nvPr/>
        </p:nvSpPr>
        <p:spPr>
          <a:xfrm>
            <a:off x="1224094" y="3744143"/>
            <a:ext cx="2132315" cy="544765"/>
          </a:xfrm>
          <a:prstGeom prst="rect">
            <a:avLst/>
          </a:prstGeom>
          <a:noFill/>
        </p:spPr>
        <p:txBody>
          <a:bodyPr wrap="none" rtlCol="0">
            <a:spAutoFit/>
          </a:bodyPr>
          <a:lstStyle/>
          <a:p>
            <a:pPr marL="438150" indent="-319088" eaLnBrk="1" hangingPunct="1">
              <a:lnSpc>
                <a:spcPct val="105000"/>
              </a:lnSpc>
              <a:spcBef>
                <a:spcPct val="10000"/>
              </a:spcBef>
              <a:spcAft>
                <a:spcPct val="10000"/>
              </a:spcAft>
              <a:buClr>
                <a:srgbClr val="F0AD00"/>
              </a:buClr>
              <a:buSzPct val="80000"/>
              <a:buFont typeface="Wingdings 2" panose="05020102010507070707" pitchFamily="18" charset="2"/>
              <a:buChar char=""/>
            </a:pPr>
            <a:r>
              <a:rPr lang="en-US" sz="2800" smtClean="0">
                <a:solidFill>
                  <a:srgbClr val="000099"/>
                </a:solidFill>
                <a:latin typeface="Corbel"/>
              </a:rPr>
              <a:t>Hiệu năng</a:t>
            </a:r>
            <a:endParaRPr lang="en-US" sz="2800">
              <a:solidFill>
                <a:srgbClr val="000099"/>
              </a:solidFill>
              <a:latin typeface="Corbel"/>
            </a:endParaRPr>
          </a:p>
        </p:txBody>
      </p:sp>
      <p:sp>
        <p:nvSpPr>
          <p:cNvPr id="22" name="TextBox 21"/>
          <p:cNvSpPr txBox="1"/>
          <p:nvPr/>
        </p:nvSpPr>
        <p:spPr>
          <a:xfrm>
            <a:off x="1239392" y="4320207"/>
            <a:ext cx="5365571" cy="544765"/>
          </a:xfrm>
          <a:prstGeom prst="rect">
            <a:avLst/>
          </a:prstGeom>
          <a:noFill/>
        </p:spPr>
        <p:txBody>
          <a:bodyPr wrap="none" rtlCol="0">
            <a:spAutoFit/>
          </a:bodyPr>
          <a:lstStyle/>
          <a:p>
            <a:pPr marL="438150" indent="-319088" eaLnBrk="1" hangingPunct="1">
              <a:lnSpc>
                <a:spcPct val="105000"/>
              </a:lnSpc>
              <a:spcBef>
                <a:spcPct val="10000"/>
              </a:spcBef>
              <a:spcAft>
                <a:spcPct val="10000"/>
              </a:spcAft>
              <a:buClr>
                <a:srgbClr val="F0AD00"/>
              </a:buClr>
              <a:buSzPct val="80000"/>
              <a:buFont typeface="Wingdings 2" panose="05020102010507070707" pitchFamily="18" charset="2"/>
              <a:buChar char=""/>
            </a:pPr>
            <a:r>
              <a:rPr lang="vi-VN" sz="2800" smtClean="0">
                <a:solidFill>
                  <a:srgbClr val="000099"/>
                </a:solidFill>
                <a:latin typeface="Corbel"/>
              </a:rPr>
              <a:t>Khả năng </a:t>
            </a:r>
            <a:r>
              <a:rPr lang="en-US" sz="2800" smtClean="0">
                <a:solidFill>
                  <a:srgbClr val="000099"/>
                </a:solidFill>
                <a:latin typeface="Corbel"/>
              </a:rPr>
              <a:t>mở rộng của hệ thống</a:t>
            </a:r>
            <a:endParaRPr lang="en-US" sz="2800">
              <a:solidFill>
                <a:srgbClr val="000099"/>
              </a:solidFill>
              <a:latin typeface="Corbel"/>
            </a:endParaRPr>
          </a:p>
        </p:txBody>
      </p:sp>
    </p:spTree>
    <p:extLst>
      <p:ext uri="{BB962C8B-B14F-4D97-AF65-F5344CB8AC3E}">
        <p14:creationId xmlns:p14="http://schemas.microsoft.com/office/powerpoint/2010/main" val="30839250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p:bldP spid="20" grpId="0"/>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p:txBody>
          <a:bodyPr>
            <a:normAutofit fontScale="90000"/>
          </a:bodyPr>
          <a:lstStyle/>
          <a:p>
            <a:r>
              <a:rPr lang="en-US" smtClean="0"/>
              <a:t>Nội dung chính</a:t>
            </a:r>
            <a:endParaRPr lang="en-US" dirty="0"/>
          </a:p>
        </p:txBody>
      </p:sp>
      <p:sp>
        <p:nvSpPr>
          <p:cNvPr id="15362" name="Rectangle 2"/>
          <p:cNvSpPr>
            <a:spLocks noGrp="1" noChangeArrowheads="1"/>
          </p:cNvSpPr>
          <p:nvPr>
            <p:ph idx="1"/>
          </p:nvPr>
        </p:nvSpPr>
        <p:spPr>
          <a:xfrm>
            <a:off x="281781" y="1079847"/>
            <a:ext cx="8610600" cy="3882751"/>
          </a:xfrm>
        </p:spPr>
        <p:txBody>
          <a:bodyPr/>
          <a:lstStyle/>
          <a:p>
            <a:pPr marL="633412" indent="-514350">
              <a:buFont typeface="+mj-lt"/>
              <a:buAutoNum type="arabicPeriod"/>
            </a:pPr>
            <a:r>
              <a:rPr lang="en-US" smtClean="0"/>
              <a:t>Mở đầu: Giới thiệu sự phát triển của mô hình</a:t>
            </a:r>
            <a:endParaRPr lang="en-US" dirty="0"/>
          </a:p>
          <a:p>
            <a:pPr marL="633412" indent="-514350">
              <a:buFont typeface="+mj-lt"/>
              <a:buAutoNum type="arabicPeriod"/>
            </a:pPr>
            <a:r>
              <a:rPr lang="en-US" smtClean="0"/>
              <a:t>Hệ cơ sở dữ liệu phân tán</a:t>
            </a:r>
          </a:p>
          <a:p>
            <a:pPr marL="925512" lvl="1" indent="-514350">
              <a:buFont typeface="Wingdings" panose="05000000000000000000" pitchFamily="2" charset="2"/>
              <a:buChar char="q"/>
            </a:pPr>
            <a:r>
              <a:rPr lang="en-US" smtClean="0"/>
              <a:t>Một số khái niệm</a:t>
            </a:r>
            <a:endParaRPr lang="en-US" dirty="0"/>
          </a:p>
          <a:p>
            <a:pPr marL="925512" lvl="1" indent="-514350">
              <a:buFont typeface="Wingdings" panose="05000000000000000000" pitchFamily="2" charset="2"/>
              <a:buChar char="q"/>
            </a:pPr>
            <a:r>
              <a:rPr lang="en-US" smtClean="0"/>
              <a:t>Các vấn đề cơ bản </a:t>
            </a:r>
            <a:endParaRPr lang="en-US" dirty="0"/>
          </a:p>
          <a:p>
            <a:pPr marL="925512" lvl="1" indent="-514350">
              <a:buFont typeface="Wingdings" panose="05000000000000000000" pitchFamily="2" charset="2"/>
              <a:buChar char="q"/>
            </a:pPr>
            <a:r>
              <a:rPr lang="en-US" smtClean="0"/>
              <a:t>Kiến trúc hệ cơ sở dữ liệu phân tán</a:t>
            </a:r>
            <a:endParaRPr lang="en-US" dirty="0"/>
          </a:p>
        </p:txBody>
      </p:sp>
    </p:spTree>
    <p:extLst>
      <p:ext uri="{BB962C8B-B14F-4D97-AF65-F5344CB8AC3E}">
        <p14:creationId xmlns:p14="http://schemas.microsoft.com/office/powerpoint/2010/main" val="3100404944"/>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4999" name="Rectangle 7"/>
          <p:cNvSpPr>
            <a:spLocks noChangeArrowheads="1"/>
          </p:cNvSpPr>
          <p:nvPr/>
        </p:nvSpPr>
        <p:spPr bwMode="auto">
          <a:xfrm>
            <a:off x="2078303" y="2515567"/>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1</a:t>
            </a:r>
          </a:p>
        </p:txBody>
      </p:sp>
      <p:sp>
        <p:nvSpPr>
          <p:cNvPr id="85001" name="Rectangle 9"/>
          <p:cNvSpPr>
            <a:spLocks noChangeArrowheads="1"/>
          </p:cNvSpPr>
          <p:nvPr/>
        </p:nvSpPr>
        <p:spPr bwMode="auto">
          <a:xfrm>
            <a:off x="1657680" y="2925078"/>
            <a:ext cx="1988875"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a:t>
            </a:r>
            <a:r>
              <a:rPr lang="en-US" sz="1860" b="1">
                <a:latin typeface="Book Antiqua"/>
                <a:cs typeface="Book Antiqua"/>
              </a:rPr>
              <a:t>description </a:t>
            </a:r>
            <a:endParaRPr lang="en-US" sz="1860" b="1" dirty="0">
              <a:latin typeface="Book Antiqua"/>
              <a:cs typeface="Book Antiqua"/>
            </a:endParaRPr>
          </a:p>
        </p:txBody>
      </p:sp>
      <p:sp>
        <p:nvSpPr>
          <p:cNvPr id="85003" name="Rectangle 11"/>
          <p:cNvSpPr>
            <a:spLocks noChangeArrowheads="1"/>
          </p:cNvSpPr>
          <p:nvPr/>
        </p:nvSpPr>
        <p:spPr bwMode="auto">
          <a:xfrm>
            <a:off x="2069822" y="3397592"/>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2</a:t>
            </a:r>
          </a:p>
        </p:txBody>
      </p:sp>
      <p:sp>
        <p:nvSpPr>
          <p:cNvPr id="85005" name="Rectangle 13"/>
          <p:cNvSpPr>
            <a:spLocks noChangeArrowheads="1"/>
          </p:cNvSpPr>
          <p:nvPr/>
        </p:nvSpPr>
        <p:spPr bwMode="auto">
          <a:xfrm>
            <a:off x="1657680" y="3807103"/>
            <a:ext cx="210749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a:latin typeface="Book Antiqua"/>
                <a:cs typeface="Book Antiqua"/>
              </a:rPr>
              <a:t>data </a:t>
            </a:r>
            <a:r>
              <a:rPr lang="en-US" sz="1860" b="1" smtClean="0">
                <a:latin typeface="Book Antiqua"/>
                <a:cs typeface="Book Antiqua"/>
              </a:rPr>
              <a:t>description2</a:t>
            </a:r>
            <a:endParaRPr lang="en-US" sz="1860" b="1" dirty="0">
              <a:latin typeface="Book Antiqua"/>
              <a:cs typeface="Book Antiqua"/>
            </a:endParaRPr>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09" name="Rectangle 17"/>
          <p:cNvSpPr>
            <a:spLocks noChangeArrowheads="1"/>
          </p:cNvSpPr>
          <p:nvPr/>
        </p:nvSpPr>
        <p:spPr bwMode="auto">
          <a:xfrm>
            <a:off x="1657680" y="4725127"/>
            <a:ext cx="210749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description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79512" y="1375101"/>
            <a:ext cx="2515432" cy="461665"/>
          </a:xfrm>
          <a:prstGeom prst="rect">
            <a:avLst/>
          </a:prstGeom>
          <a:noFill/>
        </p:spPr>
        <p:txBody>
          <a:bodyPr wrap="none" rtlCol="0">
            <a:spAutoFit/>
          </a:bodyPr>
          <a:lstStyle/>
          <a:p>
            <a:pPr marL="342900" indent="-342900">
              <a:buFont typeface="Wingdings" panose="05000000000000000000" pitchFamily="2" charset="2"/>
              <a:buChar char="q"/>
            </a:pPr>
            <a:r>
              <a:rPr lang="en-US" sz="2400" b="1" i="1" smtClean="0">
                <a:solidFill>
                  <a:srgbClr val="003300"/>
                </a:solidFill>
              </a:rPr>
              <a:t>Tính trong suốt</a:t>
            </a:r>
            <a:endParaRPr lang="en-US" sz="2400" b="1" i="1">
              <a:solidFill>
                <a:srgbClr val="003300"/>
              </a:solidFill>
            </a:endParaRPr>
          </a:p>
        </p:txBody>
      </p:sp>
      <p:sp>
        <p:nvSpPr>
          <p:cNvPr id="17" name="TextBox 16"/>
          <p:cNvSpPr txBox="1"/>
          <p:nvPr/>
        </p:nvSpPr>
        <p:spPr>
          <a:xfrm>
            <a:off x="179512" y="1868427"/>
            <a:ext cx="8712968" cy="1449628"/>
          </a:xfrm>
          <a:prstGeom prst="rect">
            <a:avLst/>
          </a:prstGeom>
          <a:noFill/>
        </p:spPr>
        <p:txBody>
          <a:bodyPr wrap="square" rtlCol="0">
            <a:spAutoFit/>
          </a:bodyPr>
          <a:lstStyle/>
          <a:p>
            <a:pPr marL="438150" indent="-319088" eaLnBrk="1" hangingPunct="1">
              <a:lnSpc>
                <a:spcPct val="105000"/>
              </a:lnSpc>
              <a:spcBef>
                <a:spcPct val="10000"/>
              </a:spcBef>
              <a:spcAft>
                <a:spcPct val="10000"/>
              </a:spcAft>
              <a:buClr>
                <a:srgbClr val="F0AD00"/>
              </a:buClr>
              <a:buSzPct val="80000"/>
              <a:buFont typeface="Wingdings 2" panose="05020102010507070707" pitchFamily="18" charset="2"/>
              <a:buChar char=""/>
            </a:pPr>
            <a:r>
              <a:rPr lang="en-US" sz="2800" i="1" smtClean="0">
                <a:solidFill>
                  <a:srgbClr val="000099"/>
                </a:solidFill>
                <a:latin typeface="Corbel"/>
              </a:rPr>
              <a:t>Là sự che giấu các cài đặt, chi tiết bên trong, về sự tồn tại độc lập của các thành phần trong hệ thống. Sao cho hệ thống được cảm nhận như một thể thống nhất.</a:t>
            </a:r>
            <a:endParaRPr lang="en-US" sz="2800" i="1">
              <a:solidFill>
                <a:srgbClr val="000099"/>
              </a:solidFill>
              <a:latin typeface="Corbel"/>
            </a:endParaRPr>
          </a:p>
        </p:txBody>
      </p:sp>
      <p:sp>
        <p:nvSpPr>
          <p:cNvPr id="20" name="TextBox 19"/>
          <p:cNvSpPr txBox="1"/>
          <p:nvPr/>
        </p:nvSpPr>
        <p:spPr>
          <a:xfrm>
            <a:off x="191907" y="3699487"/>
            <a:ext cx="8700573" cy="997196"/>
          </a:xfrm>
          <a:prstGeom prst="rect">
            <a:avLst/>
          </a:prstGeom>
          <a:noFill/>
        </p:spPr>
        <p:txBody>
          <a:bodyPr wrap="square" rtlCol="0">
            <a:spAutoFit/>
          </a:bodyPr>
          <a:lstStyle/>
          <a:p>
            <a:pPr marL="438150" indent="-319088" eaLnBrk="1" hangingPunct="1">
              <a:lnSpc>
                <a:spcPct val="105000"/>
              </a:lnSpc>
              <a:spcBef>
                <a:spcPct val="10000"/>
              </a:spcBef>
              <a:spcAft>
                <a:spcPct val="10000"/>
              </a:spcAft>
              <a:buClr>
                <a:srgbClr val="F0AD00"/>
              </a:buClr>
              <a:buSzPct val="80000"/>
              <a:buFont typeface="Wingdings 2" panose="05020102010507070707" pitchFamily="18" charset="2"/>
              <a:buChar char=""/>
            </a:pPr>
            <a:r>
              <a:rPr lang="vi-VN" sz="2800" i="1" smtClean="0">
                <a:solidFill>
                  <a:srgbClr val="000099"/>
                </a:solidFill>
                <a:latin typeface="Corbel"/>
              </a:rPr>
              <a:t>Mức độ</a:t>
            </a:r>
            <a:r>
              <a:rPr lang="en-US" sz="2800" i="1" smtClean="0">
                <a:solidFill>
                  <a:srgbClr val="000099"/>
                </a:solidFill>
                <a:latin typeface="Corbel"/>
              </a:rPr>
              <a:t> trong suốt là đặc điểm phân biệt hệ thống mức cao về  ngữ nghĩa với hệ thống cài đặt mức thấp.</a:t>
            </a:r>
            <a:endParaRPr lang="en-US" sz="2800" i="1">
              <a:solidFill>
                <a:srgbClr val="000099"/>
              </a:solidFill>
              <a:latin typeface="Corbel"/>
            </a:endParaRPr>
          </a:p>
        </p:txBody>
      </p:sp>
    </p:spTree>
    <p:extLst>
      <p:ext uri="{BB962C8B-B14F-4D97-AF65-F5344CB8AC3E}">
        <p14:creationId xmlns:p14="http://schemas.microsoft.com/office/powerpoint/2010/main" val="3353439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4999" name="Rectangle 7"/>
          <p:cNvSpPr>
            <a:spLocks noChangeArrowheads="1"/>
          </p:cNvSpPr>
          <p:nvPr/>
        </p:nvSpPr>
        <p:spPr bwMode="auto">
          <a:xfrm>
            <a:off x="2078303" y="2515567"/>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1</a:t>
            </a:r>
          </a:p>
        </p:txBody>
      </p:sp>
      <p:sp>
        <p:nvSpPr>
          <p:cNvPr id="85001" name="Rectangle 9"/>
          <p:cNvSpPr>
            <a:spLocks noChangeArrowheads="1"/>
          </p:cNvSpPr>
          <p:nvPr/>
        </p:nvSpPr>
        <p:spPr bwMode="auto">
          <a:xfrm>
            <a:off x="1657680" y="2925078"/>
            <a:ext cx="1988875"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a:t>
            </a:r>
            <a:r>
              <a:rPr lang="en-US" sz="1860" b="1">
                <a:latin typeface="Book Antiqua"/>
                <a:cs typeface="Book Antiqua"/>
              </a:rPr>
              <a:t>description </a:t>
            </a:r>
            <a:endParaRPr lang="en-US" sz="1860" b="1" dirty="0">
              <a:latin typeface="Book Antiqua"/>
              <a:cs typeface="Book Antiqua"/>
            </a:endParaRPr>
          </a:p>
        </p:txBody>
      </p:sp>
      <p:sp>
        <p:nvSpPr>
          <p:cNvPr id="85003" name="Rectangle 11"/>
          <p:cNvSpPr>
            <a:spLocks noChangeArrowheads="1"/>
          </p:cNvSpPr>
          <p:nvPr/>
        </p:nvSpPr>
        <p:spPr bwMode="auto">
          <a:xfrm>
            <a:off x="2069822" y="3397592"/>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2</a:t>
            </a:r>
          </a:p>
        </p:txBody>
      </p:sp>
      <p:sp>
        <p:nvSpPr>
          <p:cNvPr id="85005" name="Rectangle 13"/>
          <p:cNvSpPr>
            <a:spLocks noChangeArrowheads="1"/>
          </p:cNvSpPr>
          <p:nvPr/>
        </p:nvSpPr>
        <p:spPr bwMode="auto">
          <a:xfrm>
            <a:off x="1657680" y="3807103"/>
            <a:ext cx="210749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a:latin typeface="Book Antiqua"/>
                <a:cs typeface="Book Antiqua"/>
              </a:rPr>
              <a:t>data </a:t>
            </a:r>
            <a:r>
              <a:rPr lang="en-US" sz="1860" b="1" smtClean="0">
                <a:latin typeface="Book Antiqua"/>
                <a:cs typeface="Book Antiqua"/>
              </a:rPr>
              <a:t>description2</a:t>
            </a:r>
            <a:endParaRPr lang="en-US" sz="1860" b="1" dirty="0">
              <a:latin typeface="Book Antiqua"/>
              <a:cs typeface="Book Antiqua"/>
            </a:endParaRPr>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09" name="Rectangle 17"/>
          <p:cNvSpPr>
            <a:spLocks noChangeArrowheads="1"/>
          </p:cNvSpPr>
          <p:nvPr/>
        </p:nvSpPr>
        <p:spPr bwMode="auto">
          <a:xfrm>
            <a:off x="1657680" y="4725127"/>
            <a:ext cx="210749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description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79512" y="1375101"/>
            <a:ext cx="3182281" cy="461665"/>
          </a:xfrm>
          <a:prstGeom prst="rect">
            <a:avLst/>
          </a:prstGeom>
          <a:noFill/>
        </p:spPr>
        <p:txBody>
          <a:bodyPr wrap="none" rtlCol="0">
            <a:spAutoFit/>
          </a:bodyPr>
          <a:lstStyle/>
          <a:p>
            <a:pPr marL="342900" indent="-342900">
              <a:buFont typeface="Wingdings" panose="05000000000000000000" pitchFamily="2" charset="2"/>
              <a:buChar char="q"/>
            </a:pPr>
            <a:r>
              <a:rPr lang="en-US" sz="2400" b="1" i="1" smtClean="0">
                <a:solidFill>
                  <a:srgbClr val="003300"/>
                </a:solidFill>
              </a:rPr>
              <a:t>Ví dụ tính trong suốt</a:t>
            </a:r>
            <a:endParaRPr lang="en-US" sz="2400" b="1" i="1">
              <a:solidFill>
                <a:srgbClr val="003300"/>
              </a:solidFill>
            </a:endParaRPr>
          </a:p>
        </p:txBody>
      </p:sp>
      <p:pic>
        <p:nvPicPr>
          <p:cNvPr id="16" name="Picture 15" descr="Fig-2-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3336" y="1827751"/>
            <a:ext cx="5129253" cy="4068335"/>
          </a:xfrm>
          <a:prstGeom prst="rect">
            <a:avLst/>
          </a:prstGeom>
        </p:spPr>
      </p:pic>
    </p:spTree>
    <p:extLst>
      <p:ext uri="{BB962C8B-B14F-4D97-AF65-F5344CB8AC3E}">
        <p14:creationId xmlns:p14="http://schemas.microsoft.com/office/powerpoint/2010/main" val="3665888930"/>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4999" name="Rectangle 7"/>
          <p:cNvSpPr>
            <a:spLocks noChangeArrowheads="1"/>
          </p:cNvSpPr>
          <p:nvPr/>
        </p:nvSpPr>
        <p:spPr bwMode="auto">
          <a:xfrm>
            <a:off x="2078303" y="2515567"/>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1</a:t>
            </a:r>
          </a:p>
        </p:txBody>
      </p:sp>
      <p:sp>
        <p:nvSpPr>
          <p:cNvPr id="85001" name="Rectangle 9"/>
          <p:cNvSpPr>
            <a:spLocks noChangeArrowheads="1"/>
          </p:cNvSpPr>
          <p:nvPr/>
        </p:nvSpPr>
        <p:spPr bwMode="auto">
          <a:xfrm>
            <a:off x="1657680" y="2925078"/>
            <a:ext cx="1988875"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a:t>
            </a:r>
            <a:r>
              <a:rPr lang="en-US" sz="1860" b="1">
                <a:latin typeface="Book Antiqua"/>
                <a:cs typeface="Book Antiqua"/>
              </a:rPr>
              <a:t>description </a:t>
            </a:r>
            <a:endParaRPr lang="en-US" sz="1860" b="1" dirty="0">
              <a:latin typeface="Book Antiqua"/>
              <a:cs typeface="Book Antiqua"/>
            </a:endParaRPr>
          </a:p>
        </p:txBody>
      </p:sp>
      <p:sp>
        <p:nvSpPr>
          <p:cNvPr id="85003" name="Rectangle 11"/>
          <p:cNvSpPr>
            <a:spLocks noChangeArrowheads="1"/>
          </p:cNvSpPr>
          <p:nvPr/>
        </p:nvSpPr>
        <p:spPr bwMode="auto">
          <a:xfrm>
            <a:off x="2069822" y="3397592"/>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2</a:t>
            </a:r>
          </a:p>
        </p:txBody>
      </p:sp>
      <p:sp>
        <p:nvSpPr>
          <p:cNvPr id="85005" name="Rectangle 13"/>
          <p:cNvSpPr>
            <a:spLocks noChangeArrowheads="1"/>
          </p:cNvSpPr>
          <p:nvPr/>
        </p:nvSpPr>
        <p:spPr bwMode="auto">
          <a:xfrm>
            <a:off x="1657680" y="3807103"/>
            <a:ext cx="210749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a:latin typeface="Book Antiqua"/>
                <a:cs typeface="Book Antiqua"/>
              </a:rPr>
              <a:t>data </a:t>
            </a:r>
            <a:r>
              <a:rPr lang="en-US" sz="1860" b="1" smtClean="0">
                <a:latin typeface="Book Antiqua"/>
                <a:cs typeface="Book Antiqua"/>
              </a:rPr>
              <a:t>description2</a:t>
            </a:r>
            <a:endParaRPr lang="en-US" sz="1860" b="1" dirty="0">
              <a:latin typeface="Book Antiqua"/>
              <a:cs typeface="Book Antiqua"/>
            </a:endParaRPr>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09" name="Rectangle 17"/>
          <p:cNvSpPr>
            <a:spLocks noChangeArrowheads="1"/>
          </p:cNvSpPr>
          <p:nvPr/>
        </p:nvSpPr>
        <p:spPr bwMode="auto">
          <a:xfrm>
            <a:off x="1657680" y="4725127"/>
            <a:ext cx="210749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description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79512" y="1375101"/>
            <a:ext cx="3182281" cy="461665"/>
          </a:xfrm>
          <a:prstGeom prst="rect">
            <a:avLst/>
          </a:prstGeom>
          <a:noFill/>
        </p:spPr>
        <p:txBody>
          <a:bodyPr wrap="none" rtlCol="0">
            <a:spAutoFit/>
          </a:bodyPr>
          <a:lstStyle/>
          <a:p>
            <a:pPr marL="342900" indent="-342900">
              <a:buFont typeface="Wingdings" panose="05000000000000000000" pitchFamily="2" charset="2"/>
              <a:buChar char="q"/>
            </a:pPr>
            <a:r>
              <a:rPr lang="en-US" sz="2400" b="1" i="1" smtClean="0">
                <a:solidFill>
                  <a:srgbClr val="003300"/>
                </a:solidFill>
              </a:rPr>
              <a:t>Ví dụ tính trong suốt</a:t>
            </a:r>
            <a:endParaRPr lang="en-US" sz="2400" b="1" i="1">
              <a:solidFill>
                <a:srgbClr val="003300"/>
              </a:solidFill>
            </a:endParaRPr>
          </a:p>
        </p:txBody>
      </p:sp>
      <p:pic>
        <p:nvPicPr>
          <p:cNvPr id="2" name="Picture 1"/>
          <p:cNvPicPr>
            <a:picLocks noChangeAspect="1"/>
          </p:cNvPicPr>
          <p:nvPr/>
        </p:nvPicPr>
        <p:blipFill>
          <a:blip r:embed="rId3"/>
          <a:stretch>
            <a:fillRect/>
          </a:stretch>
        </p:blipFill>
        <p:spPr>
          <a:xfrm>
            <a:off x="4430215" y="1304582"/>
            <a:ext cx="4409505" cy="4655536"/>
          </a:xfrm>
          <a:prstGeom prst="rect">
            <a:avLst/>
          </a:prstGeom>
        </p:spPr>
      </p:pic>
      <p:pic>
        <p:nvPicPr>
          <p:cNvPr id="3" name="Picture 2"/>
          <p:cNvPicPr>
            <a:picLocks noChangeAspect="1"/>
          </p:cNvPicPr>
          <p:nvPr/>
        </p:nvPicPr>
        <p:blipFill>
          <a:blip r:embed="rId4"/>
          <a:stretch>
            <a:fillRect/>
          </a:stretch>
        </p:blipFill>
        <p:spPr>
          <a:xfrm>
            <a:off x="262368" y="2234353"/>
            <a:ext cx="4026130" cy="2217289"/>
          </a:xfrm>
          <a:prstGeom prst="rect">
            <a:avLst/>
          </a:prstGeom>
        </p:spPr>
      </p:pic>
    </p:spTree>
    <p:extLst>
      <p:ext uri="{BB962C8B-B14F-4D97-AF65-F5344CB8AC3E}">
        <p14:creationId xmlns:p14="http://schemas.microsoft.com/office/powerpoint/2010/main" val="9897695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4999" name="Rectangle 7"/>
          <p:cNvSpPr>
            <a:spLocks noChangeArrowheads="1"/>
          </p:cNvSpPr>
          <p:nvPr/>
        </p:nvSpPr>
        <p:spPr bwMode="auto">
          <a:xfrm>
            <a:off x="2078303" y="2515567"/>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1</a:t>
            </a:r>
          </a:p>
        </p:txBody>
      </p:sp>
      <p:sp>
        <p:nvSpPr>
          <p:cNvPr id="85001" name="Rectangle 9"/>
          <p:cNvSpPr>
            <a:spLocks noChangeArrowheads="1"/>
          </p:cNvSpPr>
          <p:nvPr/>
        </p:nvSpPr>
        <p:spPr bwMode="auto">
          <a:xfrm>
            <a:off x="1657680" y="2925078"/>
            <a:ext cx="1988875"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a:t>
            </a:r>
            <a:r>
              <a:rPr lang="en-US" sz="1860" b="1">
                <a:latin typeface="Book Antiqua"/>
                <a:cs typeface="Book Antiqua"/>
              </a:rPr>
              <a:t>description </a:t>
            </a:r>
            <a:endParaRPr lang="en-US" sz="1860" b="1" dirty="0">
              <a:latin typeface="Book Antiqua"/>
              <a:cs typeface="Book Antiqua"/>
            </a:endParaRPr>
          </a:p>
        </p:txBody>
      </p:sp>
      <p:sp>
        <p:nvSpPr>
          <p:cNvPr id="85003" name="Rectangle 11"/>
          <p:cNvSpPr>
            <a:spLocks noChangeArrowheads="1"/>
          </p:cNvSpPr>
          <p:nvPr/>
        </p:nvSpPr>
        <p:spPr bwMode="auto">
          <a:xfrm>
            <a:off x="2069822" y="3397592"/>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2</a:t>
            </a:r>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09" name="Rectangle 17"/>
          <p:cNvSpPr>
            <a:spLocks noChangeArrowheads="1"/>
          </p:cNvSpPr>
          <p:nvPr/>
        </p:nvSpPr>
        <p:spPr bwMode="auto">
          <a:xfrm>
            <a:off x="1657680" y="4725127"/>
            <a:ext cx="210749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description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79512" y="1375101"/>
            <a:ext cx="5641096" cy="461665"/>
          </a:xfrm>
          <a:prstGeom prst="rect">
            <a:avLst/>
          </a:prstGeom>
          <a:noFill/>
        </p:spPr>
        <p:txBody>
          <a:bodyPr wrap="none" rtlCol="0">
            <a:spAutoFit/>
          </a:bodyPr>
          <a:lstStyle/>
          <a:p>
            <a:pPr marL="342900" indent="-342900">
              <a:buFont typeface="Wingdings" panose="05000000000000000000" pitchFamily="2" charset="2"/>
              <a:buChar char="q"/>
            </a:pPr>
            <a:r>
              <a:rPr lang="vi-VN" sz="2400" b="1" i="1" smtClean="0">
                <a:solidFill>
                  <a:srgbClr val="003300"/>
                </a:solidFill>
              </a:rPr>
              <a:t>Trong suốt dữ liệu - </a:t>
            </a:r>
            <a:r>
              <a:rPr lang="en-US" sz="2400" b="1" i="1" smtClean="0">
                <a:solidFill>
                  <a:srgbClr val="003300"/>
                </a:solidFill>
              </a:rPr>
              <a:t>Các mức trong suốt</a:t>
            </a:r>
            <a:endParaRPr lang="en-US" sz="2400" b="1" i="1">
              <a:solidFill>
                <a:srgbClr val="003300"/>
              </a:solidFill>
            </a:endParaRPr>
          </a:p>
        </p:txBody>
      </p:sp>
      <p:pic>
        <p:nvPicPr>
          <p:cNvPr id="2" name="Picture 1"/>
          <p:cNvPicPr>
            <a:picLocks noChangeAspect="1"/>
          </p:cNvPicPr>
          <p:nvPr/>
        </p:nvPicPr>
        <p:blipFill>
          <a:blip r:embed="rId3"/>
          <a:stretch>
            <a:fillRect/>
          </a:stretch>
        </p:blipFill>
        <p:spPr>
          <a:xfrm>
            <a:off x="755576" y="1967279"/>
            <a:ext cx="7992888" cy="3676650"/>
          </a:xfrm>
          <a:prstGeom prst="rect">
            <a:avLst/>
          </a:prstGeom>
        </p:spPr>
      </p:pic>
      <p:pic>
        <p:nvPicPr>
          <p:cNvPr id="3" name="Picture 2"/>
          <p:cNvPicPr>
            <a:picLocks noChangeAspect="1"/>
          </p:cNvPicPr>
          <p:nvPr/>
        </p:nvPicPr>
        <p:blipFill>
          <a:blip r:embed="rId4"/>
          <a:stretch>
            <a:fillRect/>
          </a:stretch>
        </p:blipFill>
        <p:spPr>
          <a:xfrm>
            <a:off x="3348566" y="5698898"/>
            <a:ext cx="2314575" cy="276225"/>
          </a:xfrm>
          <a:prstGeom prst="rect">
            <a:avLst/>
          </a:prstGeom>
        </p:spPr>
      </p:pic>
    </p:spTree>
    <p:extLst>
      <p:ext uri="{BB962C8B-B14F-4D97-AF65-F5344CB8AC3E}">
        <p14:creationId xmlns:p14="http://schemas.microsoft.com/office/powerpoint/2010/main" val="1416871096"/>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01" name="Rectangle 9"/>
          <p:cNvSpPr>
            <a:spLocks noChangeArrowheads="1"/>
          </p:cNvSpPr>
          <p:nvPr/>
        </p:nvSpPr>
        <p:spPr bwMode="auto">
          <a:xfrm>
            <a:off x="1657680" y="2925078"/>
            <a:ext cx="1988875"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a:t>
            </a:r>
            <a:r>
              <a:rPr lang="en-US" sz="1860" b="1">
                <a:latin typeface="Book Antiqua"/>
                <a:cs typeface="Book Antiqua"/>
              </a:rPr>
              <a:t>description </a:t>
            </a:r>
            <a:endParaRPr lang="en-US" sz="1860" b="1" dirty="0">
              <a:latin typeface="Book Antiqua"/>
              <a:cs typeface="Book Antiqua"/>
            </a:endParaRPr>
          </a:p>
        </p:txBody>
      </p:sp>
      <p:sp>
        <p:nvSpPr>
          <p:cNvPr id="85003" name="Rectangle 11"/>
          <p:cNvSpPr>
            <a:spLocks noChangeArrowheads="1"/>
          </p:cNvSpPr>
          <p:nvPr/>
        </p:nvSpPr>
        <p:spPr bwMode="auto">
          <a:xfrm>
            <a:off x="2069822" y="3397592"/>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2</a:t>
            </a:r>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09" name="Rectangle 17"/>
          <p:cNvSpPr>
            <a:spLocks noChangeArrowheads="1"/>
          </p:cNvSpPr>
          <p:nvPr/>
        </p:nvSpPr>
        <p:spPr bwMode="auto">
          <a:xfrm>
            <a:off x="1657680" y="4481514"/>
            <a:ext cx="210749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description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79512" y="1375101"/>
            <a:ext cx="3031599" cy="461665"/>
          </a:xfrm>
          <a:prstGeom prst="rect">
            <a:avLst/>
          </a:prstGeom>
          <a:noFill/>
        </p:spPr>
        <p:txBody>
          <a:bodyPr wrap="none" rtlCol="0">
            <a:spAutoFit/>
          </a:bodyPr>
          <a:lstStyle/>
          <a:p>
            <a:pPr marL="342900" indent="-342900">
              <a:buFont typeface="Wingdings" panose="05000000000000000000" pitchFamily="2" charset="2"/>
              <a:buChar char="q"/>
            </a:pPr>
            <a:r>
              <a:rPr lang="en-US" sz="2400" b="1" i="1" smtClean="0">
                <a:solidFill>
                  <a:srgbClr val="003300"/>
                </a:solidFill>
              </a:rPr>
              <a:t>Các mức trong suốt</a:t>
            </a:r>
            <a:endParaRPr lang="en-US" sz="2400" b="1" i="1">
              <a:solidFill>
                <a:srgbClr val="003300"/>
              </a:solidFill>
            </a:endParaRPr>
          </a:p>
        </p:txBody>
      </p:sp>
      <p:pic>
        <p:nvPicPr>
          <p:cNvPr id="2" name="Picture 1"/>
          <p:cNvPicPr>
            <a:picLocks noChangeAspect="1"/>
          </p:cNvPicPr>
          <p:nvPr/>
        </p:nvPicPr>
        <p:blipFill>
          <a:blip r:embed="rId3"/>
          <a:stretch>
            <a:fillRect/>
          </a:stretch>
        </p:blipFill>
        <p:spPr>
          <a:xfrm>
            <a:off x="3760708" y="1967651"/>
            <a:ext cx="5206825" cy="2907793"/>
          </a:xfrm>
          <a:prstGeom prst="rect">
            <a:avLst/>
          </a:prstGeom>
        </p:spPr>
      </p:pic>
      <p:sp>
        <p:nvSpPr>
          <p:cNvPr id="5" name="TextBox 4"/>
          <p:cNvSpPr txBox="1"/>
          <p:nvPr/>
        </p:nvSpPr>
        <p:spPr>
          <a:xfrm>
            <a:off x="353663" y="2109993"/>
            <a:ext cx="2592376" cy="461665"/>
          </a:xfrm>
          <a:prstGeom prst="rect">
            <a:avLst/>
          </a:prstGeom>
          <a:noFill/>
        </p:spPr>
        <p:txBody>
          <a:bodyPr wrap="none" rtlCol="0">
            <a:spAutoFit/>
          </a:bodyPr>
          <a:lstStyle/>
          <a:p>
            <a:pPr marL="342900" indent="-342900">
              <a:buFont typeface="Wingdings" panose="05000000000000000000" pitchFamily="2" charset="2"/>
              <a:buChar char="§"/>
            </a:pPr>
            <a:r>
              <a:rPr lang="en-US" sz="2400" smtClean="0">
                <a:solidFill>
                  <a:srgbClr val="003300"/>
                </a:solidFill>
              </a:rPr>
              <a:t>Độc lập dữ liệu </a:t>
            </a:r>
            <a:endParaRPr lang="en-US" sz="2400">
              <a:solidFill>
                <a:srgbClr val="003300"/>
              </a:solidFill>
            </a:endParaRPr>
          </a:p>
        </p:txBody>
      </p:sp>
      <p:sp>
        <p:nvSpPr>
          <p:cNvPr id="17" name="TextBox 16"/>
          <p:cNvSpPr txBox="1"/>
          <p:nvPr/>
        </p:nvSpPr>
        <p:spPr>
          <a:xfrm>
            <a:off x="333734" y="2736031"/>
            <a:ext cx="3063659" cy="830997"/>
          </a:xfrm>
          <a:prstGeom prst="rect">
            <a:avLst/>
          </a:prstGeom>
          <a:noFill/>
        </p:spPr>
        <p:txBody>
          <a:bodyPr wrap="none" rtlCol="0">
            <a:spAutoFit/>
          </a:bodyPr>
          <a:lstStyle/>
          <a:p>
            <a:pPr marL="342900" indent="-342900">
              <a:buFont typeface="Wingdings" panose="05000000000000000000" pitchFamily="2" charset="2"/>
              <a:buChar char="§"/>
            </a:pPr>
            <a:r>
              <a:rPr lang="en-US" sz="2400" smtClean="0">
                <a:solidFill>
                  <a:srgbClr val="003300"/>
                </a:solidFill>
              </a:rPr>
              <a:t>Trong suốt mạng</a:t>
            </a:r>
          </a:p>
          <a:p>
            <a:r>
              <a:rPr lang="en-US" sz="2400">
                <a:solidFill>
                  <a:srgbClr val="003300"/>
                </a:solidFill>
              </a:rPr>
              <a:t> </a:t>
            </a:r>
            <a:r>
              <a:rPr lang="en-US" sz="2400" smtClean="0">
                <a:solidFill>
                  <a:srgbClr val="003300"/>
                </a:solidFill>
              </a:rPr>
              <a:t>   (trong suốt phân tán)</a:t>
            </a:r>
            <a:endParaRPr lang="en-US" sz="2400">
              <a:solidFill>
                <a:srgbClr val="003300"/>
              </a:solidFill>
            </a:endParaRPr>
          </a:p>
        </p:txBody>
      </p:sp>
      <p:sp>
        <p:nvSpPr>
          <p:cNvPr id="18" name="TextBox 17"/>
          <p:cNvSpPr txBox="1"/>
          <p:nvPr/>
        </p:nvSpPr>
        <p:spPr>
          <a:xfrm>
            <a:off x="359257" y="3744143"/>
            <a:ext cx="3142592" cy="830997"/>
          </a:xfrm>
          <a:prstGeom prst="rect">
            <a:avLst/>
          </a:prstGeom>
          <a:noFill/>
        </p:spPr>
        <p:txBody>
          <a:bodyPr wrap="none" rtlCol="0">
            <a:spAutoFit/>
          </a:bodyPr>
          <a:lstStyle/>
          <a:p>
            <a:pPr marL="342900" indent="-342900">
              <a:buFont typeface="Wingdings" panose="05000000000000000000" pitchFamily="2" charset="2"/>
              <a:buChar char="§"/>
            </a:pPr>
            <a:r>
              <a:rPr lang="en-US" sz="2400" smtClean="0">
                <a:solidFill>
                  <a:srgbClr val="003300"/>
                </a:solidFill>
              </a:rPr>
              <a:t>Trong suốt nhân bản/</a:t>
            </a:r>
            <a:endParaRPr lang="vi-VN" sz="2400" smtClean="0">
              <a:solidFill>
                <a:srgbClr val="003300"/>
              </a:solidFill>
            </a:endParaRPr>
          </a:p>
          <a:p>
            <a:r>
              <a:rPr lang="vi-VN" sz="2400">
                <a:solidFill>
                  <a:srgbClr val="003300"/>
                </a:solidFill>
              </a:rPr>
              <a:t> </a:t>
            </a:r>
            <a:r>
              <a:rPr lang="vi-VN" sz="2400" smtClean="0">
                <a:solidFill>
                  <a:srgbClr val="003300"/>
                </a:solidFill>
              </a:rPr>
              <a:t>    </a:t>
            </a:r>
            <a:r>
              <a:rPr lang="en-US" sz="2400" smtClean="0">
                <a:solidFill>
                  <a:srgbClr val="003300"/>
                </a:solidFill>
              </a:rPr>
              <a:t>bản sao </a:t>
            </a:r>
            <a:endParaRPr lang="en-US" sz="2400">
              <a:solidFill>
                <a:srgbClr val="003300"/>
              </a:solidFill>
            </a:endParaRPr>
          </a:p>
        </p:txBody>
      </p:sp>
      <p:sp>
        <p:nvSpPr>
          <p:cNvPr id="19" name="TextBox 18"/>
          <p:cNvSpPr txBox="1"/>
          <p:nvPr/>
        </p:nvSpPr>
        <p:spPr>
          <a:xfrm>
            <a:off x="353663" y="4578622"/>
            <a:ext cx="3296480" cy="461665"/>
          </a:xfrm>
          <a:prstGeom prst="rect">
            <a:avLst/>
          </a:prstGeom>
          <a:noFill/>
        </p:spPr>
        <p:txBody>
          <a:bodyPr wrap="none" rtlCol="0">
            <a:spAutoFit/>
          </a:bodyPr>
          <a:lstStyle/>
          <a:p>
            <a:pPr marL="342900" indent="-342900">
              <a:buFont typeface="Wingdings" panose="05000000000000000000" pitchFamily="2" charset="2"/>
              <a:buChar char="§"/>
            </a:pPr>
            <a:r>
              <a:rPr lang="en-US" sz="2400" smtClean="0">
                <a:solidFill>
                  <a:srgbClr val="003300"/>
                </a:solidFill>
              </a:rPr>
              <a:t>Trong suốt phân mảnh</a:t>
            </a:r>
            <a:endParaRPr lang="en-US" sz="2400">
              <a:solidFill>
                <a:srgbClr val="003300"/>
              </a:solidFill>
            </a:endParaRPr>
          </a:p>
        </p:txBody>
      </p:sp>
      <p:sp>
        <p:nvSpPr>
          <p:cNvPr id="20" name="TextBox 19"/>
          <p:cNvSpPr txBox="1"/>
          <p:nvPr/>
        </p:nvSpPr>
        <p:spPr>
          <a:xfrm>
            <a:off x="353663" y="5154686"/>
            <a:ext cx="3472810" cy="461665"/>
          </a:xfrm>
          <a:prstGeom prst="rect">
            <a:avLst/>
          </a:prstGeom>
          <a:noFill/>
        </p:spPr>
        <p:txBody>
          <a:bodyPr wrap="none" rtlCol="0">
            <a:spAutoFit/>
          </a:bodyPr>
          <a:lstStyle/>
          <a:p>
            <a:pPr marL="342900" indent="-342900">
              <a:buFont typeface="Wingdings" panose="05000000000000000000" pitchFamily="2" charset="2"/>
              <a:buChar char="§"/>
            </a:pPr>
            <a:r>
              <a:rPr lang="en-US" sz="2400" smtClean="0">
                <a:solidFill>
                  <a:srgbClr val="003300"/>
                </a:solidFill>
              </a:rPr>
              <a:t>Trong suốt về ngôn ngữ</a:t>
            </a:r>
            <a:endParaRPr lang="en-US" sz="2400">
              <a:solidFill>
                <a:srgbClr val="003300"/>
              </a:solidFill>
            </a:endParaRPr>
          </a:p>
        </p:txBody>
      </p:sp>
    </p:spTree>
    <p:extLst>
      <p:ext uri="{BB962C8B-B14F-4D97-AF65-F5344CB8AC3E}">
        <p14:creationId xmlns:p14="http://schemas.microsoft.com/office/powerpoint/2010/main" val="34641824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7" grpId="0"/>
      <p:bldP spid="18" grpId="0"/>
      <p:bldP spid="19" grpId="0"/>
      <p:bldP spid="2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01" name="Rectangle 9"/>
          <p:cNvSpPr>
            <a:spLocks noChangeArrowheads="1"/>
          </p:cNvSpPr>
          <p:nvPr/>
        </p:nvSpPr>
        <p:spPr bwMode="auto">
          <a:xfrm>
            <a:off x="1657680" y="2925078"/>
            <a:ext cx="1988875"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a:t>
            </a:r>
            <a:r>
              <a:rPr lang="en-US" sz="1860" b="1">
                <a:latin typeface="Book Antiqua"/>
                <a:cs typeface="Book Antiqua"/>
              </a:rPr>
              <a:t>description </a:t>
            </a:r>
            <a:endParaRPr lang="en-US" sz="1860" b="1" dirty="0">
              <a:latin typeface="Book Antiqua"/>
              <a:cs typeface="Book Antiqua"/>
            </a:endParaRPr>
          </a:p>
        </p:txBody>
      </p:sp>
      <p:sp>
        <p:nvSpPr>
          <p:cNvPr id="85003" name="Rectangle 11"/>
          <p:cNvSpPr>
            <a:spLocks noChangeArrowheads="1"/>
          </p:cNvSpPr>
          <p:nvPr/>
        </p:nvSpPr>
        <p:spPr bwMode="auto">
          <a:xfrm>
            <a:off x="2069822" y="3397592"/>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2</a:t>
            </a:r>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09" name="Rectangle 17"/>
          <p:cNvSpPr>
            <a:spLocks noChangeArrowheads="1"/>
          </p:cNvSpPr>
          <p:nvPr/>
        </p:nvSpPr>
        <p:spPr bwMode="auto">
          <a:xfrm>
            <a:off x="1657680" y="4725127"/>
            <a:ext cx="210749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description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79512" y="1375101"/>
            <a:ext cx="3031599" cy="461665"/>
          </a:xfrm>
          <a:prstGeom prst="rect">
            <a:avLst/>
          </a:prstGeom>
          <a:noFill/>
        </p:spPr>
        <p:txBody>
          <a:bodyPr wrap="none" rtlCol="0">
            <a:spAutoFit/>
          </a:bodyPr>
          <a:lstStyle/>
          <a:p>
            <a:pPr marL="342900" indent="-342900">
              <a:buFont typeface="Wingdings" panose="05000000000000000000" pitchFamily="2" charset="2"/>
              <a:buChar char="q"/>
            </a:pPr>
            <a:r>
              <a:rPr lang="en-US" sz="2400" b="1" i="1" smtClean="0">
                <a:solidFill>
                  <a:srgbClr val="003300"/>
                </a:solidFill>
              </a:rPr>
              <a:t>Các mức trong suốt</a:t>
            </a:r>
            <a:endParaRPr lang="en-US" sz="2400" b="1" i="1">
              <a:solidFill>
                <a:srgbClr val="003300"/>
              </a:solidFill>
            </a:endParaRPr>
          </a:p>
        </p:txBody>
      </p:sp>
      <p:pic>
        <p:nvPicPr>
          <p:cNvPr id="2" name="Picture 1"/>
          <p:cNvPicPr>
            <a:picLocks noChangeAspect="1"/>
          </p:cNvPicPr>
          <p:nvPr/>
        </p:nvPicPr>
        <p:blipFill>
          <a:blip r:embed="rId3"/>
          <a:stretch>
            <a:fillRect/>
          </a:stretch>
        </p:blipFill>
        <p:spPr>
          <a:xfrm>
            <a:off x="4860032" y="2260414"/>
            <a:ext cx="4032448" cy="1916245"/>
          </a:xfrm>
          <a:prstGeom prst="rect">
            <a:avLst/>
          </a:prstGeom>
        </p:spPr>
      </p:pic>
      <p:sp>
        <p:nvSpPr>
          <p:cNvPr id="5" name="TextBox 4"/>
          <p:cNvSpPr txBox="1"/>
          <p:nvPr/>
        </p:nvSpPr>
        <p:spPr>
          <a:xfrm>
            <a:off x="179512" y="2199451"/>
            <a:ext cx="4248472" cy="3200876"/>
          </a:xfrm>
          <a:prstGeom prst="rect">
            <a:avLst/>
          </a:prstGeom>
          <a:noFill/>
        </p:spPr>
        <p:txBody>
          <a:bodyPr wrap="square" rtlCol="0">
            <a:spAutoFit/>
          </a:bodyPr>
          <a:lstStyle/>
          <a:p>
            <a:pPr marL="342900" indent="-342900">
              <a:spcBef>
                <a:spcPts val="600"/>
              </a:spcBef>
              <a:spcAft>
                <a:spcPts val="1200"/>
              </a:spcAft>
              <a:buFont typeface="Wingdings" panose="05000000000000000000" pitchFamily="2" charset="2"/>
              <a:buChar char="§"/>
            </a:pPr>
            <a:r>
              <a:rPr lang="en-US" sz="2400" b="1" smtClean="0">
                <a:solidFill>
                  <a:srgbClr val="003300"/>
                </a:solidFill>
              </a:rPr>
              <a:t>Trong suốt về giao tác :</a:t>
            </a:r>
          </a:p>
          <a:p>
            <a:pPr marL="800100" lvl="1" indent="-342900">
              <a:buFont typeface="Courier New" panose="02070309020205020404" pitchFamily="49" charset="0"/>
              <a:buChar char="o"/>
            </a:pPr>
            <a:r>
              <a:rPr lang="en-US" sz="2400" i="1" smtClean="0">
                <a:solidFill>
                  <a:srgbClr val="003300"/>
                </a:solidFill>
              </a:rPr>
              <a:t>Trong suốt tương tranh</a:t>
            </a:r>
            <a:endParaRPr lang="en-US" sz="2400" i="1">
              <a:solidFill>
                <a:srgbClr val="003300"/>
              </a:solidFill>
            </a:endParaRPr>
          </a:p>
          <a:p>
            <a:pPr marL="800100" lvl="1" indent="-342900">
              <a:buFont typeface="Courier New" panose="02070309020205020404" pitchFamily="49" charset="0"/>
              <a:buChar char="o"/>
            </a:pPr>
            <a:r>
              <a:rPr lang="en-US" sz="2400" i="1" smtClean="0">
                <a:solidFill>
                  <a:srgbClr val="003300"/>
                </a:solidFill>
              </a:rPr>
              <a:t>Khôi phục hệ thống khi xảy ra lỗi</a:t>
            </a:r>
            <a:endParaRPr lang="en-US" sz="2400" i="1">
              <a:solidFill>
                <a:srgbClr val="003300"/>
              </a:solidFill>
            </a:endParaRPr>
          </a:p>
          <a:p>
            <a:pPr marL="800100" lvl="1" indent="-342900">
              <a:buFont typeface="Courier New" panose="02070309020205020404" pitchFamily="49" charset="0"/>
              <a:buChar char="o"/>
            </a:pPr>
            <a:r>
              <a:rPr lang="en-US" sz="2400" i="1" smtClean="0">
                <a:solidFill>
                  <a:srgbClr val="003300"/>
                </a:solidFill>
              </a:rPr>
              <a:t>Giao thức điều khiển tương tranh</a:t>
            </a:r>
            <a:endParaRPr lang="en-US" sz="2400" i="1">
              <a:solidFill>
                <a:srgbClr val="003300"/>
              </a:solidFill>
            </a:endParaRPr>
          </a:p>
          <a:p>
            <a:pPr marL="800100" lvl="1" indent="-342900">
              <a:buFont typeface="Courier New" panose="02070309020205020404" pitchFamily="49" charset="0"/>
              <a:buChar char="o"/>
            </a:pPr>
            <a:r>
              <a:rPr lang="en-US" sz="2400" i="1" smtClean="0">
                <a:solidFill>
                  <a:srgbClr val="003300"/>
                </a:solidFill>
              </a:rPr>
              <a:t>Giao thức commit</a:t>
            </a:r>
            <a:endParaRPr lang="en-US" sz="2400" i="1">
              <a:solidFill>
                <a:srgbClr val="003300"/>
              </a:solidFill>
            </a:endParaRPr>
          </a:p>
          <a:p>
            <a:pPr marL="800100" lvl="1" indent="-342900">
              <a:buFont typeface="Courier New" panose="02070309020205020404" pitchFamily="49" charset="0"/>
              <a:buChar char="o"/>
            </a:pPr>
            <a:endParaRPr lang="en-US" sz="2400" i="1">
              <a:solidFill>
                <a:srgbClr val="003300"/>
              </a:solidFill>
            </a:endParaRPr>
          </a:p>
        </p:txBody>
      </p:sp>
    </p:spTree>
    <p:extLst>
      <p:ext uri="{BB962C8B-B14F-4D97-AF65-F5344CB8AC3E}">
        <p14:creationId xmlns:p14="http://schemas.microsoft.com/office/powerpoint/2010/main" val="30038960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01" name="Rectangle 9"/>
          <p:cNvSpPr>
            <a:spLocks noChangeArrowheads="1"/>
          </p:cNvSpPr>
          <p:nvPr/>
        </p:nvSpPr>
        <p:spPr bwMode="auto">
          <a:xfrm>
            <a:off x="1657680" y="2925078"/>
            <a:ext cx="1988875"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a:t>
            </a:r>
            <a:r>
              <a:rPr lang="en-US" sz="1860" b="1">
                <a:latin typeface="Book Antiqua"/>
                <a:cs typeface="Book Antiqua"/>
              </a:rPr>
              <a:t>description </a:t>
            </a:r>
            <a:endParaRPr lang="en-US" sz="1860" b="1" dirty="0">
              <a:latin typeface="Book Antiqua"/>
              <a:cs typeface="Book Antiqua"/>
            </a:endParaRPr>
          </a:p>
        </p:txBody>
      </p:sp>
      <p:sp>
        <p:nvSpPr>
          <p:cNvPr id="85003" name="Rectangle 11"/>
          <p:cNvSpPr>
            <a:spLocks noChangeArrowheads="1"/>
          </p:cNvSpPr>
          <p:nvPr/>
        </p:nvSpPr>
        <p:spPr bwMode="auto">
          <a:xfrm>
            <a:off x="2069822" y="3397592"/>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2</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79512" y="1375101"/>
            <a:ext cx="2997937" cy="461665"/>
          </a:xfrm>
          <a:prstGeom prst="rect">
            <a:avLst/>
          </a:prstGeom>
          <a:noFill/>
        </p:spPr>
        <p:txBody>
          <a:bodyPr wrap="none" rtlCol="0">
            <a:spAutoFit/>
          </a:bodyPr>
          <a:lstStyle/>
          <a:p>
            <a:pPr marL="342900" indent="-342900">
              <a:buFont typeface="Wingdings" panose="05000000000000000000" pitchFamily="2" charset="2"/>
              <a:buChar char="q"/>
            </a:pPr>
            <a:r>
              <a:rPr lang="en-US" sz="2400" b="1" i="1" smtClean="0">
                <a:solidFill>
                  <a:srgbClr val="003300"/>
                </a:solidFill>
              </a:rPr>
              <a:t>Phân mảnh dữ liệu</a:t>
            </a:r>
            <a:endParaRPr lang="en-US" sz="2400" b="1" i="1">
              <a:solidFill>
                <a:srgbClr val="003300"/>
              </a:solidFill>
            </a:endParaRPr>
          </a:p>
        </p:txBody>
      </p:sp>
      <p:sp>
        <p:nvSpPr>
          <p:cNvPr id="20" name="TextBox 19"/>
          <p:cNvSpPr txBox="1"/>
          <p:nvPr/>
        </p:nvSpPr>
        <p:spPr>
          <a:xfrm>
            <a:off x="333417" y="1912846"/>
            <a:ext cx="8487055" cy="1200329"/>
          </a:xfrm>
          <a:prstGeom prst="rect">
            <a:avLst/>
          </a:prstGeom>
          <a:noFill/>
        </p:spPr>
        <p:txBody>
          <a:bodyPr wrap="square" rtlCol="0">
            <a:spAutoFit/>
          </a:bodyPr>
          <a:lstStyle/>
          <a:p>
            <a:pPr marL="342900" indent="-342900">
              <a:buFont typeface="Wingdings" panose="05000000000000000000" pitchFamily="2" charset="2"/>
              <a:buChar char="§"/>
            </a:pPr>
            <a:r>
              <a:rPr lang="en-US" sz="2400" i="1" smtClean="0">
                <a:solidFill>
                  <a:srgbClr val="003300"/>
                </a:solidFill>
                <a:latin typeface="+mj-lt"/>
              </a:rPr>
              <a:t>Một quan hệ (cơ sở dữ liệu) được phân tách thành nhiều phần nhỏ hơn, theo tiêu chí xác định nào đó</a:t>
            </a:r>
            <a:r>
              <a:rPr lang="en-US" sz="2400" i="1" smtClean="0">
                <a:solidFill>
                  <a:srgbClr val="003300"/>
                </a:solidFill>
                <a:latin typeface="Sitka Heading" panose="02000505000000020004" pitchFamily="2" charset="0"/>
              </a:rPr>
              <a:t>.</a:t>
            </a:r>
          </a:p>
          <a:p>
            <a:pPr marL="342900" indent="-342900">
              <a:buFont typeface="Wingdings" panose="05000000000000000000" pitchFamily="2" charset="2"/>
              <a:buChar char="§"/>
            </a:pPr>
            <a:r>
              <a:rPr lang="en-US" sz="2400" i="1" smtClean="0">
                <a:solidFill>
                  <a:srgbClr val="003300"/>
                </a:solidFill>
                <a:latin typeface="Sitka Heading" panose="02000505000000020004" pitchFamily="2" charset="0"/>
              </a:rPr>
              <a:t>Phân tách có thể theo chiều ngang hoặc dọc</a:t>
            </a:r>
            <a:endParaRPr lang="en-US" sz="2400" i="1">
              <a:solidFill>
                <a:srgbClr val="003300"/>
              </a:solidFill>
              <a:latin typeface="Sitka Heading" panose="02000505000000020004" pitchFamily="2" charset="0"/>
            </a:endParaRPr>
          </a:p>
        </p:txBody>
      </p:sp>
      <p:pic>
        <p:nvPicPr>
          <p:cNvPr id="5" name="Picture 4"/>
          <p:cNvPicPr>
            <a:picLocks noChangeAspect="1"/>
          </p:cNvPicPr>
          <p:nvPr/>
        </p:nvPicPr>
        <p:blipFill>
          <a:blip r:embed="rId3"/>
          <a:stretch>
            <a:fillRect/>
          </a:stretch>
        </p:blipFill>
        <p:spPr>
          <a:xfrm>
            <a:off x="683568" y="3189255"/>
            <a:ext cx="6943725" cy="2324100"/>
          </a:xfrm>
          <a:prstGeom prst="rect">
            <a:avLst/>
          </a:prstGeom>
        </p:spPr>
      </p:pic>
      <p:sp>
        <p:nvSpPr>
          <p:cNvPr id="7" name="Right Brace 6"/>
          <p:cNvSpPr/>
          <p:nvPr/>
        </p:nvSpPr>
        <p:spPr>
          <a:xfrm>
            <a:off x="7627294" y="3397592"/>
            <a:ext cx="230786" cy="56257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ight Brace 17"/>
          <p:cNvSpPr/>
          <p:nvPr/>
        </p:nvSpPr>
        <p:spPr>
          <a:xfrm>
            <a:off x="7627294" y="4045664"/>
            <a:ext cx="230786" cy="56257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ight Brace 18"/>
          <p:cNvSpPr/>
          <p:nvPr/>
        </p:nvSpPr>
        <p:spPr>
          <a:xfrm>
            <a:off x="7668344" y="4753394"/>
            <a:ext cx="117726" cy="56257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7884368" y="3524990"/>
            <a:ext cx="708848" cy="307777"/>
          </a:xfrm>
          <a:prstGeom prst="rect">
            <a:avLst/>
          </a:prstGeom>
          <a:noFill/>
        </p:spPr>
        <p:txBody>
          <a:bodyPr wrap="none" rtlCol="0">
            <a:spAutoFit/>
          </a:bodyPr>
          <a:lstStyle/>
          <a:p>
            <a:r>
              <a:rPr lang="en-US" sz="1400" smtClean="0">
                <a:solidFill>
                  <a:schemeClr val="tx1"/>
                </a:solidFill>
              </a:rPr>
              <a:t>Đoạn 1</a:t>
            </a:r>
            <a:endParaRPr lang="en-US" sz="1400">
              <a:solidFill>
                <a:schemeClr val="tx1"/>
              </a:solidFill>
            </a:endParaRPr>
          </a:p>
        </p:txBody>
      </p:sp>
      <p:sp>
        <p:nvSpPr>
          <p:cNvPr id="21" name="TextBox 20"/>
          <p:cNvSpPr txBox="1"/>
          <p:nvPr/>
        </p:nvSpPr>
        <p:spPr>
          <a:xfrm>
            <a:off x="7884368" y="4197416"/>
            <a:ext cx="708848" cy="307777"/>
          </a:xfrm>
          <a:prstGeom prst="rect">
            <a:avLst/>
          </a:prstGeom>
          <a:noFill/>
        </p:spPr>
        <p:txBody>
          <a:bodyPr wrap="none" rtlCol="0">
            <a:spAutoFit/>
          </a:bodyPr>
          <a:lstStyle/>
          <a:p>
            <a:r>
              <a:rPr lang="en-US" sz="1400" smtClean="0">
                <a:solidFill>
                  <a:schemeClr val="tx1"/>
                </a:solidFill>
              </a:rPr>
              <a:t>Đoạn 2</a:t>
            </a:r>
            <a:endParaRPr lang="en-US" sz="1400">
              <a:solidFill>
                <a:schemeClr val="tx1"/>
              </a:solidFill>
            </a:endParaRPr>
          </a:p>
        </p:txBody>
      </p:sp>
      <p:sp>
        <p:nvSpPr>
          <p:cNvPr id="22" name="TextBox 21"/>
          <p:cNvSpPr txBox="1"/>
          <p:nvPr/>
        </p:nvSpPr>
        <p:spPr>
          <a:xfrm>
            <a:off x="7884368" y="4906645"/>
            <a:ext cx="708848" cy="307777"/>
          </a:xfrm>
          <a:prstGeom prst="rect">
            <a:avLst/>
          </a:prstGeom>
          <a:noFill/>
        </p:spPr>
        <p:txBody>
          <a:bodyPr wrap="none" rtlCol="0">
            <a:spAutoFit/>
          </a:bodyPr>
          <a:lstStyle/>
          <a:p>
            <a:r>
              <a:rPr lang="en-US" sz="1400" smtClean="0">
                <a:solidFill>
                  <a:schemeClr val="tx1"/>
                </a:solidFill>
              </a:rPr>
              <a:t>Đoạn 3</a:t>
            </a:r>
            <a:endParaRPr lang="en-US" sz="1400">
              <a:solidFill>
                <a:schemeClr val="tx1"/>
              </a:solidFill>
            </a:endParaRPr>
          </a:p>
        </p:txBody>
      </p:sp>
      <p:cxnSp>
        <p:nvCxnSpPr>
          <p:cNvPr id="10" name="Straight Arrow Connector 9"/>
          <p:cNvCxnSpPr/>
          <p:nvPr/>
        </p:nvCxnSpPr>
        <p:spPr>
          <a:xfrm>
            <a:off x="683568" y="5832375"/>
            <a:ext cx="352839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287087" y="5616351"/>
            <a:ext cx="126663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57680" y="5832375"/>
            <a:ext cx="659155" cy="276999"/>
          </a:xfrm>
          <a:prstGeom prst="rect">
            <a:avLst/>
          </a:prstGeom>
          <a:noFill/>
        </p:spPr>
        <p:txBody>
          <a:bodyPr wrap="none" rtlCol="0">
            <a:spAutoFit/>
          </a:bodyPr>
          <a:lstStyle/>
          <a:p>
            <a:r>
              <a:rPr lang="en-US" sz="1200" smtClean="0">
                <a:solidFill>
                  <a:schemeClr val="tx1"/>
                </a:solidFill>
              </a:rPr>
              <a:t>Mảnh 1</a:t>
            </a:r>
            <a:endParaRPr lang="en-US" sz="1200">
              <a:solidFill>
                <a:schemeClr val="tx1"/>
              </a:solidFill>
            </a:endParaRPr>
          </a:p>
        </p:txBody>
      </p:sp>
      <p:sp>
        <p:nvSpPr>
          <p:cNvPr id="28" name="TextBox 27"/>
          <p:cNvSpPr txBox="1"/>
          <p:nvPr/>
        </p:nvSpPr>
        <p:spPr>
          <a:xfrm>
            <a:off x="6588224" y="5760367"/>
            <a:ext cx="659155" cy="276999"/>
          </a:xfrm>
          <a:prstGeom prst="rect">
            <a:avLst/>
          </a:prstGeom>
          <a:noFill/>
        </p:spPr>
        <p:txBody>
          <a:bodyPr wrap="none" rtlCol="0">
            <a:spAutoFit/>
          </a:bodyPr>
          <a:lstStyle/>
          <a:p>
            <a:r>
              <a:rPr lang="en-US" sz="1200" smtClean="0">
                <a:solidFill>
                  <a:schemeClr val="tx1"/>
                </a:solidFill>
              </a:rPr>
              <a:t>Mảnh 2</a:t>
            </a:r>
            <a:endParaRPr lang="en-US" sz="1200">
              <a:solidFill>
                <a:schemeClr val="tx1"/>
              </a:solidFill>
            </a:endParaRPr>
          </a:p>
        </p:txBody>
      </p:sp>
    </p:spTree>
    <p:extLst>
      <p:ext uri="{BB962C8B-B14F-4D97-AF65-F5344CB8AC3E}">
        <p14:creationId xmlns:p14="http://schemas.microsoft.com/office/powerpoint/2010/main" val="2463812296"/>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01" name="Rectangle 9"/>
          <p:cNvSpPr>
            <a:spLocks noChangeArrowheads="1"/>
          </p:cNvSpPr>
          <p:nvPr/>
        </p:nvSpPr>
        <p:spPr bwMode="auto">
          <a:xfrm>
            <a:off x="1657680" y="2925078"/>
            <a:ext cx="1988875"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a:t>
            </a:r>
            <a:r>
              <a:rPr lang="en-US" sz="1860" b="1">
                <a:latin typeface="Book Antiqua"/>
                <a:cs typeface="Book Antiqua"/>
              </a:rPr>
              <a:t>description </a:t>
            </a:r>
            <a:endParaRPr lang="en-US" sz="1860" b="1" dirty="0">
              <a:latin typeface="Book Antiqua"/>
              <a:cs typeface="Book Antiqua"/>
            </a:endParaRPr>
          </a:p>
        </p:txBody>
      </p:sp>
      <p:sp>
        <p:nvSpPr>
          <p:cNvPr id="85003" name="Rectangle 11"/>
          <p:cNvSpPr>
            <a:spLocks noChangeArrowheads="1"/>
          </p:cNvSpPr>
          <p:nvPr/>
        </p:nvSpPr>
        <p:spPr bwMode="auto">
          <a:xfrm>
            <a:off x="2069822" y="3397592"/>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2</a:t>
            </a:r>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09" name="Rectangle 17"/>
          <p:cNvSpPr>
            <a:spLocks noChangeArrowheads="1"/>
          </p:cNvSpPr>
          <p:nvPr/>
        </p:nvSpPr>
        <p:spPr bwMode="auto">
          <a:xfrm>
            <a:off x="1657680" y="4725127"/>
            <a:ext cx="210749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description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7812360" y="4619126"/>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79512" y="1375101"/>
            <a:ext cx="2776722" cy="461665"/>
          </a:xfrm>
          <a:prstGeom prst="rect">
            <a:avLst/>
          </a:prstGeom>
          <a:noFill/>
        </p:spPr>
        <p:txBody>
          <a:bodyPr wrap="none" rtlCol="0">
            <a:spAutoFit/>
          </a:bodyPr>
          <a:lstStyle/>
          <a:p>
            <a:pPr marL="342900" indent="-342900">
              <a:buFont typeface="Wingdings" panose="05000000000000000000" pitchFamily="2" charset="2"/>
              <a:buChar char="q"/>
            </a:pPr>
            <a:r>
              <a:rPr lang="en-US" sz="2400" b="1" i="1" smtClean="0">
                <a:solidFill>
                  <a:srgbClr val="003300"/>
                </a:solidFill>
              </a:rPr>
              <a:t>Nhân bản dữ liệu</a:t>
            </a:r>
            <a:endParaRPr lang="en-US" sz="2400" b="1" i="1">
              <a:solidFill>
                <a:srgbClr val="003300"/>
              </a:solidFill>
            </a:endParaRPr>
          </a:p>
        </p:txBody>
      </p:sp>
      <p:sp>
        <p:nvSpPr>
          <p:cNvPr id="20" name="TextBox 19"/>
          <p:cNvSpPr txBox="1"/>
          <p:nvPr/>
        </p:nvSpPr>
        <p:spPr>
          <a:xfrm>
            <a:off x="333417" y="1912846"/>
            <a:ext cx="8487055" cy="830997"/>
          </a:xfrm>
          <a:prstGeom prst="rect">
            <a:avLst/>
          </a:prstGeom>
          <a:noFill/>
        </p:spPr>
        <p:txBody>
          <a:bodyPr wrap="square" rtlCol="0">
            <a:spAutoFit/>
          </a:bodyPr>
          <a:lstStyle/>
          <a:p>
            <a:pPr marL="342900" indent="-342900">
              <a:buFont typeface="Wingdings" panose="05000000000000000000" pitchFamily="2" charset="2"/>
              <a:buChar char="§"/>
            </a:pPr>
            <a:r>
              <a:rPr lang="en-US" sz="2400" i="1" smtClean="0">
                <a:solidFill>
                  <a:srgbClr val="003300"/>
                </a:solidFill>
                <a:latin typeface="+mj-lt"/>
              </a:rPr>
              <a:t>Các mảnh dữ liệu có thể được đồng thời lưu trú trên nhiều site và được đảm bảo đồng bộ</a:t>
            </a:r>
            <a:r>
              <a:rPr lang="en-US" sz="2400" i="1" smtClean="0">
                <a:solidFill>
                  <a:srgbClr val="003300"/>
                </a:solidFill>
                <a:latin typeface="Sitka Heading" panose="02000505000000020004" pitchFamily="2" charset="0"/>
              </a:rPr>
              <a:t>.</a:t>
            </a:r>
            <a:endParaRPr lang="en-US" sz="2400" i="1">
              <a:solidFill>
                <a:srgbClr val="003300"/>
              </a:solidFill>
              <a:latin typeface="Sitka Heading" panose="02000505000000020004" pitchFamily="2" charset="0"/>
            </a:endParaRPr>
          </a:p>
        </p:txBody>
      </p:sp>
      <p:pic>
        <p:nvPicPr>
          <p:cNvPr id="4" name="Picture 3"/>
          <p:cNvPicPr>
            <a:picLocks noChangeAspect="1"/>
          </p:cNvPicPr>
          <p:nvPr/>
        </p:nvPicPr>
        <p:blipFill>
          <a:blip r:embed="rId3"/>
          <a:stretch>
            <a:fillRect/>
          </a:stretch>
        </p:blipFill>
        <p:spPr>
          <a:xfrm>
            <a:off x="333417" y="2828880"/>
            <a:ext cx="3846366" cy="2427432"/>
          </a:xfrm>
          <a:prstGeom prst="rect">
            <a:avLst/>
          </a:prstGeom>
        </p:spPr>
      </p:pic>
      <p:sp>
        <p:nvSpPr>
          <p:cNvPr id="7" name="Rectangle 6"/>
          <p:cNvSpPr/>
          <p:nvPr/>
        </p:nvSpPr>
        <p:spPr>
          <a:xfrm>
            <a:off x="4644008" y="2694308"/>
            <a:ext cx="4392855" cy="2616101"/>
          </a:xfrm>
          <a:prstGeom prst="rect">
            <a:avLst/>
          </a:prstGeom>
        </p:spPr>
        <p:txBody>
          <a:bodyPr wrap="square">
            <a:spAutoFit/>
          </a:bodyPr>
          <a:lstStyle/>
          <a:p>
            <a:pPr marL="800100" lvl="1" indent="-342900">
              <a:spcBef>
                <a:spcPts val="1200"/>
              </a:spcBef>
              <a:buFont typeface="Wingdings" panose="05000000000000000000" pitchFamily="2" charset="2"/>
              <a:buChar char="ü"/>
            </a:pPr>
            <a:r>
              <a:rPr lang="en-US" sz="2400" i="1" smtClean="0">
                <a:solidFill>
                  <a:srgbClr val="003300"/>
                </a:solidFill>
              </a:rPr>
              <a:t>Nâng cao hiệu năng đối với thao tác đọc, nhưng làm chậm thao tác cập nhật.</a:t>
            </a:r>
          </a:p>
          <a:p>
            <a:pPr marL="800100" lvl="1" indent="-342900">
              <a:spcBef>
                <a:spcPts val="1200"/>
              </a:spcBef>
              <a:buFont typeface="Wingdings" panose="05000000000000000000" pitchFamily="2" charset="2"/>
              <a:buChar char="ü"/>
            </a:pPr>
            <a:r>
              <a:rPr lang="en-US" sz="2400" i="1" smtClean="0">
                <a:solidFill>
                  <a:srgbClr val="003300"/>
                </a:solidFill>
              </a:rPr>
              <a:t>Cần đồng bộ các bản sao</a:t>
            </a:r>
          </a:p>
          <a:p>
            <a:pPr marL="800100" lvl="1" indent="-342900">
              <a:spcBef>
                <a:spcPts val="1200"/>
              </a:spcBef>
              <a:buFont typeface="Wingdings" panose="05000000000000000000" pitchFamily="2" charset="2"/>
              <a:buChar char="ü"/>
            </a:pPr>
            <a:r>
              <a:rPr lang="en-US" sz="2400" i="1" smtClean="0">
                <a:solidFill>
                  <a:srgbClr val="003300"/>
                </a:solidFill>
              </a:rPr>
              <a:t>Cần có giao thức và chiến lược nhân bản hợp lý.</a:t>
            </a:r>
            <a:endParaRPr lang="en-US" sz="2400" i="1" dirty="0">
              <a:solidFill>
                <a:srgbClr val="003300"/>
              </a:solidFill>
            </a:endParaRPr>
          </a:p>
        </p:txBody>
      </p:sp>
    </p:spTree>
    <p:extLst>
      <p:ext uri="{BB962C8B-B14F-4D97-AF65-F5344CB8AC3E}">
        <p14:creationId xmlns:p14="http://schemas.microsoft.com/office/powerpoint/2010/main" val="10026967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01" name="Rectangle 9"/>
          <p:cNvSpPr>
            <a:spLocks noChangeArrowheads="1"/>
          </p:cNvSpPr>
          <p:nvPr/>
        </p:nvSpPr>
        <p:spPr bwMode="auto">
          <a:xfrm>
            <a:off x="1657680" y="2925078"/>
            <a:ext cx="1988875"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a:t>
            </a:r>
            <a:r>
              <a:rPr lang="en-US" sz="1860" b="1">
                <a:latin typeface="Book Antiqua"/>
                <a:cs typeface="Book Antiqua"/>
              </a:rPr>
              <a:t>description </a:t>
            </a:r>
            <a:endParaRPr lang="en-US" sz="1860" b="1" dirty="0">
              <a:latin typeface="Book Antiqua"/>
              <a:cs typeface="Book Antiqua"/>
            </a:endParaRPr>
          </a:p>
        </p:txBody>
      </p:sp>
      <p:sp>
        <p:nvSpPr>
          <p:cNvPr id="85003" name="Rectangle 11"/>
          <p:cNvSpPr>
            <a:spLocks noChangeArrowheads="1"/>
          </p:cNvSpPr>
          <p:nvPr/>
        </p:nvSpPr>
        <p:spPr bwMode="auto">
          <a:xfrm>
            <a:off x="2069822" y="3397592"/>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2</a:t>
            </a:r>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09" name="Rectangle 17"/>
          <p:cNvSpPr>
            <a:spLocks noChangeArrowheads="1"/>
          </p:cNvSpPr>
          <p:nvPr/>
        </p:nvSpPr>
        <p:spPr bwMode="auto">
          <a:xfrm>
            <a:off x="1657680" y="4725127"/>
            <a:ext cx="210749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description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79512" y="1375101"/>
            <a:ext cx="3985386" cy="461665"/>
          </a:xfrm>
          <a:prstGeom prst="rect">
            <a:avLst/>
          </a:prstGeom>
          <a:noFill/>
        </p:spPr>
        <p:txBody>
          <a:bodyPr wrap="none" rtlCol="0">
            <a:spAutoFit/>
          </a:bodyPr>
          <a:lstStyle/>
          <a:p>
            <a:pPr marL="342900" indent="-342900">
              <a:buFont typeface="Wingdings" panose="05000000000000000000" pitchFamily="2" charset="2"/>
              <a:buChar char="q"/>
            </a:pPr>
            <a:r>
              <a:rPr lang="vi-VN" sz="2400" b="1" i="1">
                <a:solidFill>
                  <a:srgbClr val="003300"/>
                </a:solidFill>
              </a:rPr>
              <a:t>Đ</a:t>
            </a:r>
            <a:r>
              <a:rPr lang="en-US" sz="2400" b="1" i="1" smtClean="0">
                <a:solidFill>
                  <a:srgbClr val="003300"/>
                </a:solidFill>
              </a:rPr>
              <a:t>ộ tin cậy và tính sẵn sàng</a:t>
            </a:r>
            <a:endParaRPr lang="en-US" sz="2400" b="1" i="1">
              <a:solidFill>
                <a:srgbClr val="003300"/>
              </a:solidFill>
            </a:endParaRPr>
          </a:p>
        </p:txBody>
      </p:sp>
      <p:sp>
        <p:nvSpPr>
          <p:cNvPr id="20" name="TextBox 19"/>
          <p:cNvSpPr txBox="1"/>
          <p:nvPr/>
        </p:nvSpPr>
        <p:spPr>
          <a:xfrm>
            <a:off x="343553" y="3056607"/>
            <a:ext cx="8487055" cy="830997"/>
          </a:xfrm>
          <a:prstGeom prst="rect">
            <a:avLst/>
          </a:prstGeom>
          <a:noFill/>
        </p:spPr>
        <p:txBody>
          <a:bodyPr wrap="square" rtlCol="0">
            <a:spAutoFit/>
          </a:bodyPr>
          <a:lstStyle/>
          <a:p>
            <a:pPr marL="342900" indent="-342900">
              <a:buFont typeface="Wingdings" panose="05000000000000000000" pitchFamily="2" charset="2"/>
              <a:buChar char="§"/>
            </a:pPr>
            <a:r>
              <a:rPr lang="en-US" sz="2400" i="1" smtClean="0">
                <a:solidFill>
                  <a:srgbClr val="003300"/>
                </a:solidFill>
                <a:latin typeface="+mj-lt"/>
              </a:rPr>
              <a:t>Độ tin cậy </a:t>
            </a:r>
            <a:r>
              <a:rPr lang="en-US" sz="2400" i="1">
                <a:solidFill>
                  <a:srgbClr val="003300"/>
                </a:solidFill>
                <a:latin typeface="+mj-lt"/>
              </a:rPr>
              <a:t>(</a:t>
            </a:r>
            <a:r>
              <a:rPr lang="en-US" sz="2400" i="1" smtClean="0">
                <a:solidFill>
                  <a:srgbClr val="003300"/>
                </a:solidFill>
                <a:latin typeface="+mj-lt"/>
              </a:rPr>
              <a:t>reliability): xác suất để hệ thống đang chạy tốt (không bị đổ vỡ) tại một thời điểm nào đó </a:t>
            </a:r>
            <a:r>
              <a:rPr lang="en-US" sz="2400" i="1" smtClean="0">
                <a:solidFill>
                  <a:srgbClr val="003300"/>
                </a:solidFill>
                <a:latin typeface="Sitka Heading" panose="02000505000000020004" pitchFamily="2" charset="0"/>
              </a:rPr>
              <a:t>.</a:t>
            </a:r>
            <a:endParaRPr lang="en-US" sz="2400" i="1">
              <a:solidFill>
                <a:srgbClr val="003300"/>
              </a:solidFill>
              <a:latin typeface="Sitka Heading" panose="02000505000000020004" pitchFamily="2" charset="0"/>
            </a:endParaRPr>
          </a:p>
        </p:txBody>
      </p:sp>
      <p:sp>
        <p:nvSpPr>
          <p:cNvPr id="14" name="TextBox 13"/>
          <p:cNvSpPr txBox="1"/>
          <p:nvPr/>
        </p:nvSpPr>
        <p:spPr>
          <a:xfrm>
            <a:off x="324088" y="1979184"/>
            <a:ext cx="8487055" cy="830997"/>
          </a:xfrm>
          <a:prstGeom prst="rect">
            <a:avLst/>
          </a:prstGeom>
          <a:noFill/>
        </p:spPr>
        <p:txBody>
          <a:bodyPr wrap="square" rtlCol="0">
            <a:spAutoFit/>
          </a:bodyPr>
          <a:lstStyle/>
          <a:p>
            <a:pPr marL="342900" indent="-342900">
              <a:buFont typeface="Wingdings" panose="05000000000000000000" pitchFamily="2" charset="2"/>
              <a:buChar char="§"/>
            </a:pPr>
            <a:r>
              <a:rPr lang="en-US" sz="2400" i="1" smtClean="0">
                <a:solidFill>
                  <a:srgbClr val="003300"/>
                </a:solidFill>
                <a:latin typeface="+mj-lt"/>
              </a:rPr>
              <a:t>Tính sẵn sàng </a:t>
            </a:r>
            <a:r>
              <a:rPr lang="en-US" sz="2400" i="1" smtClean="0">
                <a:solidFill>
                  <a:schemeClr val="tx1"/>
                </a:solidFill>
                <a:latin typeface="+mj-lt"/>
              </a:rPr>
              <a:t>(</a:t>
            </a:r>
            <a:r>
              <a:rPr lang="en-US" sz="2400" i="1" smtClean="0">
                <a:solidFill>
                  <a:schemeClr val="tx1"/>
                </a:solidFill>
              </a:rPr>
              <a:t>availability)</a:t>
            </a:r>
            <a:r>
              <a:rPr lang="en-US" sz="2400" i="1" smtClean="0">
                <a:solidFill>
                  <a:srgbClr val="003300"/>
                </a:solidFill>
                <a:latin typeface="+mj-lt"/>
              </a:rPr>
              <a:t>: xác suất hệ thống sẵn sàng liên tục trong một thời gian nào đó</a:t>
            </a:r>
            <a:r>
              <a:rPr lang="en-US" sz="2400" i="1" smtClean="0">
                <a:solidFill>
                  <a:srgbClr val="003300"/>
                </a:solidFill>
                <a:latin typeface="Sitka Heading" panose="02000505000000020004" pitchFamily="2" charset="0"/>
              </a:rPr>
              <a:t>.</a:t>
            </a:r>
            <a:endParaRPr lang="en-US" sz="2400" i="1">
              <a:solidFill>
                <a:srgbClr val="003300"/>
              </a:solidFill>
              <a:latin typeface="Sitka Heading" panose="02000505000000020004" pitchFamily="2" charset="0"/>
            </a:endParaRPr>
          </a:p>
        </p:txBody>
      </p:sp>
      <p:sp>
        <p:nvSpPr>
          <p:cNvPr id="15" name="TextBox 14"/>
          <p:cNvSpPr txBox="1"/>
          <p:nvPr/>
        </p:nvSpPr>
        <p:spPr>
          <a:xfrm>
            <a:off x="326284" y="4174635"/>
            <a:ext cx="8487055" cy="1200329"/>
          </a:xfrm>
          <a:prstGeom prst="rect">
            <a:avLst/>
          </a:prstGeom>
          <a:noFill/>
        </p:spPr>
        <p:txBody>
          <a:bodyPr wrap="square" rtlCol="0">
            <a:spAutoFit/>
          </a:bodyPr>
          <a:lstStyle/>
          <a:p>
            <a:pPr marL="342900" indent="-342900">
              <a:buFont typeface="Wingdings" panose="05000000000000000000" pitchFamily="2" charset="2"/>
              <a:buChar char="Ø"/>
            </a:pPr>
            <a:r>
              <a:rPr lang="en-US" sz="2400" i="1" smtClean="0">
                <a:solidFill>
                  <a:srgbClr val="003300"/>
                </a:solidFill>
                <a:latin typeface="+mj-lt"/>
              </a:rPr>
              <a:t>Nhân bản và cơ chế khôi phục lỗi  phù hợp sẽ tạo khả năng hệ thống vẫn sẵn đang  làm việc và đáng tin cậy ngay cả khi một số site bị lỗi</a:t>
            </a:r>
            <a:r>
              <a:rPr lang="en-US" sz="2400" i="1" smtClean="0">
                <a:solidFill>
                  <a:srgbClr val="003300"/>
                </a:solidFill>
                <a:latin typeface="Sitka Heading" panose="02000505000000020004" pitchFamily="2" charset="0"/>
              </a:rPr>
              <a:t>.</a:t>
            </a:r>
            <a:endParaRPr lang="en-US" sz="2400" i="1">
              <a:solidFill>
                <a:srgbClr val="003300"/>
              </a:solidFill>
              <a:latin typeface="Sitka Heading" panose="02000505000000020004" pitchFamily="2" charset="0"/>
            </a:endParaRPr>
          </a:p>
        </p:txBody>
      </p:sp>
    </p:spTree>
    <p:extLst>
      <p:ext uri="{BB962C8B-B14F-4D97-AF65-F5344CB8AC3E}">
        <p14:creationId xmlns:p14="http://schemas.microsoft.com/office/powerpoint/2010/main" val="29433721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4" grpId="0"/>
      <p:bldP spid="1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01" name="Rectangle 9"/>
          <p:cNvSpPr>
            <a:spLocks noChangeArrowheads="1"/>
          </p:cNvSpPr>
          <p:nvPr/>
        </p:nvSpPr>
        <p:spPr bwMode="auto">
          <a:xfrm>
            <a:off x="1657680" y="2925078"/>
            <a:ext cx="1988875"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a:t>
            </a:r>
            <a:r>
              <a:rPr lang="en-US" sz="1860" b="1">
                <a:latin typeface="Book Antiqua"/>
                <a:cs typeface="Book Antiqua"/>
              </a:rPr>
              <a:t>description </a:t>
            </a:r>
            <a:endParaRPr lang="en-US" sz="1860" b="1" dirty="0">
              <a:latin typeface="Book Antiqua"/>
              <a:cs typeface="Book Antiqua"/>
            </a:endParaRPr>
          </a:p>
        </p:txBody>
      </p:sp>
      <p:sp>
        <p:nvSpPr>
          <p:cNvPr id="85003" name="Rectangle 11"/>
          <p:cNvSpPr>
            <a:spLocks noChangeArrowheads="1"/>
          </p:cNvSpPr>
          <p:nvPr/>
        </p:nvSpPr>
        <p:spPr bwMode="auto">
          <a:xfrm>
            <a:off x="2069822" y="3397592"/>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2</a:t>
            </a:r>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09" name="Rectangle 17"/>
          <p:cNvSpPr>
            <a:spLocks noChangeArrowheads="1"/>
          </p:cNvSpPr>
          <p:nvPr/>
        </p:nvSpPr>
        <p:spPr bwMode="auto">
          <a:xfrm>
            <a:off x="1657680" y="4725127"/>
            <a:ext cx="210749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description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79512" y="1375101"/>
            <a:ext cx="4618572" cy="461665"/>
          </a:xfrm>
          <a:prstGeom prst="rect">
            <a:avLst/>
          </a:prstGeom>
          <a:noFill/>
        </p:spPr>
        <p:txBody>
          <a:bodyPr wrap="none" rtlCol="0">
            <a:spAutoFit/>
          </a:bodyPr>
          <a:lstStyle/>
          <a:p>
            <a:pPr marL="342900" indent="-342900">
              <a:buFont typeface="Wingdings" panose="05000000000000000000" pitchFamily="2" charset="2"/>
              <a:buChar char="q"/>
            </a:pPr>
            <a:r>
              <a:rPr lang="en-US" sz="2400" b="1" i="1" smtClean="0">
                <a:solidFill>
                  <a:srgbClr val="003300"/>
                </a:solidFill>
              </a:rPr>
              <a:t>Nâng </a:t>
            </a:r>
            <a:r>
              <a:rPr lang="en-US" sz="2400" b="1" i="1">
                <a:solidFill>
                  <a:srgbClr val="003300"/>
                </a:solidFill>
              </a:rPr>
              <a:t>cao </a:t>
            </a:r>
            <a:r>
              <a:rPr lang="en-US" sz="2400" b="1" i="1" smtClean="0">
                <a:solidFill>
                  <a:srgbClr val="003300"/>
                </a:solidFill>
              </a:rPr>
              <a:t>Hiệu năng hệ thống? </a:t>
            </a:r>
            <a:endParaRPr lang="en-US" sz="2400" b="1" i="1">
              <a:solidFill>
                <a:srgbClr val="003300"/>
              </a:solidFill>
            </a:endParaRPr>
          </a:p>
        </p:txBody>
      </p:sp>
      <p:sp>
        <p:nvSpPr>
          <p:cNvPr id="20" name="TextBox 19"/>
          <p:cNvSpPr txBox="1"/>
          <p:nvPr/>
        </p:nvSpPr>
        <p:spPr>
          <a:xfrm>
            <a:off x="343553" y="3312095"/>
            <a:ext cx="8487055" cy="461665"/>
          </a:xfrm>
          <a:prstGeom prst="rect">
            <a:avLst/>
          </a:prstGeom>
          <a:noFill/>
        </p:spPr>
        <p:txBody>
          <a:bodyPr wrap="square" rtlCol="0">
            <a:spAutoFit/>
          </a:bodyPr>
          <a:lstStyle/>
          <a:p>
            <a:pPr marL="342900" indent="-342900">
              <a:buFont typeface="Wingdings" panose="05000000000000000000" pitchFamily="2" charset="2"/>
              <a:buChar char="§"/>
            </a:pPr>
            <a:r>
              <a:rPr lang="en-US" sz="2400" i="1" smtClean="0">
                <a:solidFill>
                  <a:srgbClr val="003300"/>
                </a:solidFill>
                <a:latin typeface="+mj-lt"/>
              </a:rPr>
              <a:t>Các câu truy vấn có thể được thực hiện song song tại các site</a:t>
            </a:r>
            <a:endParaRPr lang="en-US" sz="2400" i="1">
              <a:solidFill>
                <a:srgbClr val="003300"/>
              </a:solidFill>
              <a:latin typeface="Sitka Heading" panose="02000505000000020004" pitchFamily="2" charset="0"/>
            </a:endParaRPr>
          </a:p>
        </p:txBody>
      </p:sp>
      <p:sp>
        <p:nvSpPr>
          <p:cNvPr id="14" name="TextBox 13"/>
          <p:cNvSpPr txBox="1"/>
          <p:nvPr/>
        </p:nvSpPr>
        <p:spPr>
          <a:xfrm>
            <a:off x="333414" y="2282267"/>
            <a:ext cx="8487055" cy="830997"/>
          </a:xfrm>
          <a:prstGeom prst="rect">
            <a:avLst/>
          </a:prstGeom>
          <a:noFill/>
        </p:spPr>
        <p:txBody>
          <a:bodyPr wrap="square" rtlCol="0">
            <a:spAutoFit/>
          </a:bodyPr>
          <a:lstStyle/>
          <a:p>
            <a:pPr marL="342900" indent="-342900">
              <a:buFont typeface="Wingdings" panose="05000000000000000000" pitchFamily="2" charset="2"/>
              <a:buChar char="§"/>
            </a:pPr>
            <a:r>
              <a:rPr lang="en-US" sz="2400" i="1" smtClean="0">
                <a:solidFill>
                  <a:srgbClr val="003300"/>
                </a:solidFill>
                <a:latin typeface="+mj-lt"/>
              </a:rPr>
              <a:t>Sử dụng dữ liệu cục bộ (phân mảnh) tại mỗi site giúp giảm thời gian và dung lượng truyền trên mạng</a:t>
            </a:r>
            <a:r>
              <a:rPr lang="en-US" sz="2400" i="1" smtClean="0">
                <a:solidFill>
                  <a:srgbClr val="003300"/>
                </a:solidFill>
                <a:latin typeface="Sitka Heading" panose="02000505000000020004" pitchFamily="2" charset="0"/>
              </a:rPr>
              <a:t>.</a:t>
            </a:r>
            <a:endParaRPr lang="en-US" sz="2400" i="1">
              <a:solidFill>
                <a:srgbClr val="003300"/>
              </a:solidFill>
              <a:latin typeface="Sitka Heading" panose="02000505000000020004" pitchFamily="2" charset="0"/>
            </a:endParaRPr>
          </a:p>
        </p:txBody>
      </p:sp>
      <p:sp>
        <p:nvSpPr>
          <p:cNvPr id="16" name="TextBox 15"/>
          <p:cNvSpPr txBox="1"/>
          <p:nvPr/>
        </p:nvSpPr>
        <p:spPr>
          <a:xfrm>
            <a:off x="405425" y="4104183"/>
            <a:ext cx="8487055" cy="830997"/>
          </a:xfrm>
          <a:prstGeom prst="rect">
            <a:avLst/>
          </a:prstGeom>
          <a:noFill/>
        </p:spPr>
        <p:txBody>
          <a:bodyPr wrap="square" rtlCol="0">
            <a:spAutoFit/>
          </a:bodyPr>
          <a:lstStyle/>
          <a:p>
            <a:pPr marL="342900" indent="-342900">
              <a:buFont typeface="Wingdings" panose="05000000000000000000" pitchFamily="2" charset="2"/>
              <a:buChar char="Ø"/>
            </a:pPr>
            <a:r>
              <a:rPr lang="en-US" sz="2400" i="1" smtClean="0">
                <a:solidFill>
                  <a:srgbClr val="003300"/>
                </a:solidFill>
                <a:latin typeface="+mj-lt"/>
              </a:rPr>
              <a:t>Tính tự trị và xử lý song song nâng cao đáng kể hiệu năng của hệ thống</a:t>
            </a:r>
            <a:r>
              <a:rPr lang="en-US" sz="2400" i="1" smtClean="0">
                <a:solidFill>
                  <a:srgbClr val="003300"/>
                </a:solidFill>
                <a:latin typeface="Sitka Heading" panose="02000505000000020004" pitchFamily="2" charset="0"/>
              </a:rPr>
              <a:t>.</a:t>
            </a:r>
            <a:endParaRPr lang="en-US" sz="2400" i="1">
              <a:solidFill>
                <a:srgbClr val="003300"/>
              </a:solidFill>
              <a:latin typeface="Sitka Heading" panose="02000505000000020004" pitchFamily="2" charset="0"/>
            </a:endParaRPr>
          </a:p>
        </p:txBody>
      </p:sp>
    </p:spTree>
    <p:extLst>
      <p:ext uri="{BB962C8B-B14F-4D97-AF65-F5344CB8AC3E}">
        <p14:creationId xmlns:p14="http://schemas.microsoft.com/office/powerpoint/2010/main" val="12091010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4"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628455" y="2119857"/>
            <a:ext cx="2229335" cy="33744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4999" name="Rectangle 7"/>
          <p:cNvSpPr>
            <a:spLocks noChangeArrowheads="1"/>
          </p:cNvSpPr>
          <p:nvPr/>
        </p:nvSpPr>
        <p:spPr bwMode="auto">
          <a:xfrm>
            <a:off x="2069822" y="2515568"/>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1</a:t>
            </a:r>
          </a:p>
        </p:txBody>
      </p:sp>
      <p:sp>
        <p:nvSpPr>
          <p:cNvPr id="85001" name="Rectangle 9"/>
          <p:cNvSpPr>
            <a:spLocks noChangeArrowheads="1"/>
          </p:cNvSpPr>
          <p:nvPr/>
        </p:nvSpPr>
        <p:spPr bwMode="auto">
          <a:xfrm>
            <a:off x="1657680" y="2925078"/>
            <a:ext cx="1988875"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a:t>
            </a:r>
            <a:r>
              <a:rPr lang="en-US" sz="1860" b="1">
                <a:latin typeface="Book Antiqua"/>
                <a:cs typeface="Book Antiqua"/>
              </a:rPr>
              <a:t>description </a:t>
            </a:r>
            <a:endParaRPr lang="en-US" sz="1860" b="1" dirty="0">
              <a:latin typeface="Book Antiqua"/>
              <a:cs typeface="Book Antiqua"/>
            </a:endParaRPr>
          </a:p>
        </p:txBody>
      </p:sp>
      <p:sp>
        <p:nvSpPr>
          <p:cNvPr id="85003" name="Rectangle 11"/>
          <p:cNvSpPr>
            <a:spLocks noChangeArrowheads="1"/>
          </p:cNvSpPr>
          <p:nvPr/>
        </p:nvSpPr>
        <p:spPr bwMode="auto">
          <a:xfrm>
            <a:off x="2069822" y="3397592"/>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2</a:t>
            </a:r>
          </a:p>
        </p:txBody>
      </p:sp>
      <p:sp>
        <p:nvSpPr>
          <p:cNvPr id="85005" name="Rectangle 13"/>
          <p:cNvSpPr>
            <a:spLocks noChangeArrowheads="1"/>
          </p:cNvSpPr>
          <p:nvPr/>
        </p:nvSpPr>
        <p:spPr bwMode="auto">
          <a:xfrm>
            <a:off x="1657680" y="3807103"/>
            <a:ext cx="210749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a:latin typeface="Book Antiqua"/>
                <a:cs typeface="Book Antiqua"/>
              </a:rPr>
              <a:t>data </a:t>
            </a:r>
            <a:r>
              <a:rPr lang="en-US" sz="1860" b="1" smtClean="0">
                <a:latin typeface="Book Antiqua"/>
                <a:cs typeface="Book Antiqua"/>
              </a:rPr>
              <a:t>description2</a:t>
            </a:r>
            <a:endParaRPr lang="en-US" sz="1860" b="1" dirty="0">
              <a:latin typeface="Book Antiqua"/>
              <a:cs typeface="Book Antiqua"/>
            </a:endParaRPr>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09" name="Rectangle 17"/>
          <p:cNvSpPr>
            <a:spLocks noChangeArrowheads="1"/>
          </p:cNvSpPr>
          <p:nvPr/>
        </p:nvSpPr>
        <p:spPr bwMode="auto">
          <a:xfrm>
            <a:off x="1657680" y="4725127"/>
            <a:ext cx="210749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description 3</a:t>
            </a:r>
          </a:p>
        </p:txBody>
      </p:sp>
      <p:sp>
        <p:nvSpPr>
          <p:cNvPr id="2" name="Rectangle 1"/>
          <p:cNvSpPr/>
          <p:nvPr/>
        </p:nvSpPr>
        <p:spPr>
          <a:xfrm>
            <a:off x="181198" y="1564136"/>
            <a:ext cx="2004075" cy="400110"/>
          </a:xfrm>
          <a:prstGeom prst="rect">
            <a:avLst/>
          </a:prstGeom>
        </p:spPr>
        <p:txBody>
          <a:bodyPr wrap="none">
            <a:spAutoFit/>
          </a:bodyPr>
          <a:lstStyle/>
          <a:p>
            <a:pPr marL="457200" indent="-457200">
              <a:buFont typeface="Wingdings" panose="05000000000000000000" pitchFamily="2" charset="2"/>
              <a:buChar char="q"/>
            </a:pPr>
            <a:r>
              <a:rPr lang="en-US" b="1" dirty="0">
                <a:solidFill>
                  <a:schemeClr val="tx1"/>
                </a:solidFill>
              </a:rPr>
              <a:t>File Systems</a:t>
            </a:r>
          </a:p>
        </p:txBody>
      </p:sp>
      <p:sp>
        <p:nvSpPr>
          <p:cNvPr id="35" name="Rectangle 34"/>
          <p:cNvSpPr/>
          <p:nvPr/>
        </p:nvSpPr>
        <p:spPr>
          <a:xfrm>
            <a:off x="120650" y="780415"/>
            <a:ext cx="6859570" cy="584775"/>
          </a:xfrm>
          <a:prstGeom prst="rect">
            <a:avLst/>
          </a:prstGeom>
        </p:spPr>
        <p:txBody>
          <a:bodyPr wrap="none">
            <a:spAutoFit/>
          </a:bodyPr>
          <a:lstStyle/>
          <a:p>
            <a:r>
              <a:rPr lang="en-US" sz="3200" b="1" smtClean="0">
                <a:solidFill>
                  <a:schemeClr val="tx1"/>
                </a:solidFill>
              </a:rPr>
              <a:t>1. </a:t>
            </a:r>
            <a:r>
              <a:rPr lang="en-US" sz="3200" b="1">
                <a:solidFill>
                  <a:schemeClr val="tx1"/>
                </a:solidFill>
              </a:rPr>
              <a:t>Sự phát triển mô hình xử lý dữ liệu </a:t>
            </a:r>
            <a:endParaRPr lang="en-US" sz="3200" b="1" dirty="0">
              <a:solidFill>
                <a:schemeClr val="tx1"/>
              </a:solidFill>
            </a:endParaRPr>
          </a:p>
        </p:txBody>
      </p:sp>
      <p:grpSp>
        <p:nvGrpSpPr>
          <p:cNvPr id="36" name="Group 4"/>
          <p:cNvGrpSpPr>
            <a:grpSpLocks/>
          </p:cNvGrpSpPr>
          <p:nvPr/>
        </p:nvGrpSpPr>
        <p:grpSpPr bwMode="auto">
          <a:xfrm>
            <a:off x="1180523" y="2158604"/>
            <a:ext cx="6629400" cy="3276600"/>
            <a:chOff x="672" y="1296"/>
            <a:chExt cx="4176" cy="2064"/>
          </a:xfrm>
        </p:grpSpPr>
        <p:grpSp>
          <p:nvGrpSpPr>
            <p:cNvPr id="37" name="Group 5"/>
            <p:cNvGrpSpPr>
              <a:grpSpLocks/>
            </p:cNvGrpSpPr>
            <p:nvPr/>
          </p:nvGrpSpPr>
          <p:grpSpPr bwMode="auto">
            <a:xfrm>
              <a:off x="672" y="1296"/>
              <a:ext cx="3984" cy="2064"/>
              <a:chOff x="624" y="1152"/>
              <a:chExt cx="3984" cy="2064"/>
            </a:xfrm>
          </p:grpSpPr>
          <p:sp>
            <p:nvSpPr>
              <p:cNvPr id="39" name="Rectangle 6"/>
              <p:cNvSpPr>
                <a:spLocks noChangeArrowheads="1"/>
              </p:cNvSpPr>
              <p:nvPr/>
            </p:nvSpPr>
            <p:spPr bwMode="auto">
              <a:xfrm>
                <a:off x="2640" y="1152"/>
                <a:ext cx="480" cy="1968"/>
              </a:xfrm>
              <a:prstGeom prst="rect">
                <a:avLst/>
              </a:prstGeom>
              <a:noFill/>
              <a:ln w="12700" algn="ctr">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solidFill>
                      <a:prstClr val="black"/>
                    </a:solidFill>
                    <a:effectLst/>
                    <a:uLnTx/>
                    <a:uFillTx/>
                    <a:latin typeface="Tahoma" pitchFamily="34" charset="0"/>
                  </a:rPr>
                  <a:t>Hệ</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solidFill>
                      <a:prstClr val="black"/>
                    </a:solidFill>
                    <a:effectLst/>
                    <a:uLnTx/>
                    <a:uFillTx/>
                    <a:latin typeface="Tahoma" pitchFamily="34" charset="0"/>
                  </a:rPr>
                  <a:t>Thống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solidFill>
                      <a:prstClr val="black"/>
                    </a:solidFill>
                    <a:effectLst/>
                    <a:uLnTx/>
                    <a:uFillTx/>
                    <a:latin typeface="Tahoma" pitchFamily="34" charset="0"/>
                  </a:rPr>
                  <a:t>Quản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solidFill>
                      <a:prstClr val="black"/>
                    </a:solidFill>
                    <a:effectLst/>
                    <a:uLnTx/>
                    <a:uFillTx/>
                    <a:latin typeface="Tahoma" pitchFamily="34" charset="0"/>
                  </a:rPr>
                  <a:t>Lý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solidFill>
                      <a:prstClr val="black"/>
                    </a:solidFill>
                    <a:effectLst/>
                    <a:uLnTx/>
                    <a:uFillTx/>
                    <a:latin typeface="Tahoma" pitchFamily="34" charset="0"/>
                  </a:rPr>
                  <a:t>Tập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solidFill>
                      <a:prstClr val="black"/>
                    </a:solidFill>
                    <a:effectLst/>
                    <a:uLnTx/>
                    <a:uFillTx/>
                    <a:latin typeface="Tahoma" pitchFamily="34" charset="0"/>
                  </a:rPr>
                  <a:t>Tin </a:t>
                </a:r>
              </a:p>
            </p:txBody>
          </p:sp>
          <p:grpSp>
            <p:nvGrpSpPr>
              <p:cNvPr id="40" name="Group 7"/>
              <p:cNvGrpSpPr>
                <a:grpSpLocks/>
              </p:cNvGrpSpPr>
              <p:nvPr/>
            </p:nvGrpSpPr>
            <p:grpSpPr bwMode="auto">
              <a:xfrm>
                <a:off x="624" y="1296"/>
                <a:ext cx="1584" cy="384"/>
                <a:chOff x="480" y="1632"/>
                <a:chExt cx="1584" cy="384"/>
              </a:xfrm>
            </p:grpSpPr>
            <p:sp>
              <p:nvSpPr>
                <p:cNvPr id="59" name="Rectangle 8"/>
                <p:cNvSpPr>
                  <a:spLocks noChangeArrowheads="1"/>
                </p:cNvSpPr>
                <p:nvPr/>
              </p:nvSpPr>
              <p:spPr bwMode="auto">
                <a:xfrm>
                  <a:off x="480" y="1632"/>
                  <a:ext cx="1536" cy="384"/>
                </a:xfrm>
                <a:prstGeom prst="rect">
                  <a:avLst/>
                </a:prstGeom>
                <a:noFill/>
                <a:ln w="12700" algn="ctr">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vi-VN" sz="1800" b="0" i="0" u="none" strike="noStrike" kern="0" cap="none" spc="0" normalizeH="0" baseline="0" noProof="0" smtClean="0">
                    <a:ln>
                      <a:noFill/>
                    </a:ln>
                    <a:solidFill>
                      <a:prstClr val="black"/>
                    </a:solidFill>
                    <a:effectLst/>
                    <a:uLnTx/>
                    <a:uFillTx/>
                    <a:latin typeface="Tahoma" pitchFamily="34" charset="0"/>
                  </a:endParaRPr>
                </a:p>
              </p:txBody>
            </p:sp>
            <p:sp>
              <p:nvSpPr>
                <p:cNvPr id="60" name="Text Box 9"/>
                <p:cNvSpPr txBox="1">
                  <a:spLocks noChangeArrowheads="1"/>
                </p:cNvSpPr>
                <p:nvPr/>
              </p:nvSpPr>
              <p:spPr bwMode="auto">
                <a:xfrm>
                  <a:off x="480" y="1632"/>
                  <a:ext cx="1584" cy="192"/>
                </a:xfrm>
                <a:prstGeom prst="rect">
                  <a:avLst/>
                </a:prstGeom>
                <a:noFill/>
                <a:ln w="12700" algn="ctr">
                  <a:noFill/>
                  <a:miter lim="800000"/>
                  <a:headEnd/>
                  <a:tailEnd/>
                </a:ln>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400" b="1" i="0" u="none" strike="noStrike" kern="0" cap="none" spc="0" normalizeH="0" baseline="0" noProof="0" smtClean="0">
                      <a:ln>
                        <a:noFill/>
                      </a:ln>
                      <a:solidFill>
                        <a:prstClr val="black"/>
                      </a:solidFill>
                      <a:effectLst/>
                      <a:uLnTx/>
                      <a:uFillTx/>
                      <a:latin typeface="Tahoma" pitchFamily="34" charset="0"/>
                    </a:rPr>
                    <a:t>Chương trình ứng dụng 1</a:t>
                  </a:r>
                </a:p>
              </p:txBody>
            </p:sp>
            <p:sp>
              <p:nvSpPr>
                <p:cNvPr id="61" name="Rectangle 10"/>
                <p:cNvSpPr>
                  <a:spLocks noChangeArrowheads="1"/>
                </p:cNvSpPr>
                <p:nvPr/>
              </p:nvSpPr>
              <p:spPr bwMode="auto">
                <a:xfrm>
                  <a:off x="864" y="1824"/>
                  <a:ext cx="1152" cy="192"/>
                </a:xfrm>
                <a:prstGeom prst="rect">
                  <a:avLst/>
                </a:prstGeom>
                <a:solidFill>
                  <a:srgbClr val="99CCFF"/>
                </a:solidFill>
                <a:ln w="12700" algn="ctr">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prstClr val="black"/>
                      </a:solidFill>
                      <a:effectLst/>
                      <a:uLnTx/>
                      <a:uFillTx/>
                      <a:latin typeface="Tahoma" pitchFamily="34" charset="0"/>
                    </a:rPr>
                    <a:t>Quản lý dữ liệu</a:t>
                  </a:r>
                </a:p>
              </p:txBody>
            </p:sp>
          </p:grpSp>
          <p:grpSp>
            <p:nvGrpSpPr>
              <p:cNvPr id="41" name="Group 11"/>
              <p:cNvGrpSpPr>
                <a:grpSpLocks/>
              </p:cNvGrpSpPr>
              <p:nvPr/>
            </p:nvGrpSpPr>
            <p:grpSpPr bwMode="auto">
              <a:xfrm>
                <a:off x="624" y="1920"/>
                <a:ext cx="1584" cy="384"/>
                <a:chOff x="480" y="2256"/>
                <a:chExt cx="1584" cy="384"/>
              </a:xfrm>
            </p:grpSpPr>
            <p:sp>
              <p:nvSpPr>
                <p:cNvPr id="56" name="Rectangle 12"/>
                <p:cNvSpPr>
                  <a:spLocks noChangeArrowheads="1"/>
                </p:cNvSpPr>
                <p:nvPr/>
              </p:nvSpPr>
              <p:spPr bwMode="auto">
                <a:xfrm>
                  <a:off x="480" y="2256"/>
                  <a:ext cx="1536" cy="384"/>
                </a:xfrm>
                <a:prstGeom prst="rect">
                  <a:avLst/>
                </a:prstGeom>
                <a:noFill/>
                <a:ln w="12700" algn="ctr">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vi-VN" sz="1800" b="0" i="0" u="none" strike="noStrike" kern="0" cap="none" spc="0" normalizeH="0" baseline="0" noProof="0" smtClean="0">
                    <a:ln>
                      <a:noFill/>
                    </a:ln>
                    <a:solidFill>
                      <a:prstClr val="black"/>
                    </a:solidFill>
                    <a:effectLst/>
                    <a:uLnTx/>
                    <a:uFillTx/>
                    <a:latin typeface="Tahoma" pitchFamily="34" charset="0"/>
                  </a:endParaRPr>
                </a:p>
              </p:txBody>
            </p:sp>
            <p:sp>
              <p:nvSpPr>
                <p:cNvPr id="57" name="Text Box 13"/>
                <p:cNvSpPr txBox="1">
                  <a:spLocks noChangeArrowheads="1"/>
                </p:cNvSpPr>
                <p:nvPr/>
              </p:nvSpPr>
              <p:spPr bwMode="auto">
                <a:xfrm>
                  <a:off x="480" y="2256"/>
                  <a:ext cx="1584" cy="192"/>
                </a:xfrm>
                <a:prstGeom prst="rect">
                  <a:avLst/>
                </a:prstGeom>
                <a:noFill/>
                <a:ln w="12700" algn="ctr">
                  <a:noFill/>
                  <a:miter lim="800000"/>
                  <a:headEnd/>
                  <a:tailEnd/>
                </a:ln>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400" b="1" i="0" u="none" strike="noStrike" kern="0" cap="none" spc="0" normalizeH="0" baseline="0" noProof="0" smtClean="0">
                      <a:ln>
                        <a:noFill/>
                      </a:ln>
                      <a:solidFill>
                        <a:prstClr val="black"/>
                      </a:solidFill>
                      <a:effectLst/>
                      <a:uLnTx/>
                      <a:uFillTx/>
                      <a:latin typeface="Tahoma" pitchFamily="34" charset="0"/>
                    </a:rPr>
                    <a:t>Chương trình ứng dụng 2</a:t>
                  </a:r>
                </a:p>
              </p:txBody>
            </p:sp>
            <p:sp>
              <p:nvSpPr>
                <p:cNvPr id="58" name="Rectangle 14"/>
                <p:cNvSpPr>
                  <a:spLocks noChangeArrowheads="1"/>
                </p:cNvSpPr>
                <p:nvPr/>
              </p:nvSpPr>
              <p:spPr bwMode="auto">
                <a:xfrm>
                  <a:off x="864" y="2448"/>
                  <a:ext cx="1152" cy="192"/>
                </a:xfrm>
                <a:prstGeom prst="rect">
                  <a:avLst/>
                </a:prstGeom>
                <a:solidFill>
                  <a:srgbClr val="FF99CC"/>
                </a:solidFill>
                <a:ln w="12700" algn="ctr">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prstClr val="black"/>
                      </a:solidFill>
                      <a:effectLst/>
                      <a:uLnTx/>
                      <a:uFillTx/>
                      <a:latin typeface="Tahoma" pitchFamily="34" charset="0"/>
                    </a:rPr>
                    <a:t>Quản lý dữ liệu</a:t>
                  </a:r>
                </a:p>
              </p:txBody>
            </p:sp>
          </p:grpSp>
          <p:grpSp>
            <p:nvGrpSpPr>
              <p:cNvPr id="42" name="Group 15"/>
              <p:cNvGrpSpPr>
                <a:grpSpLocks/>
              </p:cNvGrpSpPr>
              <p:nvPr/>
            </p:nvGrpSpPr>
            <p:grpSpPr bwMode="auto">
              <a:xfrm>
                <a:off x="624" y="2544"/>
                <a:ext cx="1584" cy="384"/>
                <a:chOff x="480" y="2928"/>
                <a:chExt cx="1584" cy="384"/>
              </a:xfrm>
            </p:grpSpPr>
            <p:sp>
              <p:nvSpPr>
                <p:cNvPr id="53" name="Rectangle 16"/>
                <p:cNvSpPr>
                  <a:spLocks noChangeArrowheads="1"/>
                </p:cNvSpPr>
                <p:nvPr/>
              </p:nvSpPr>
              <p:spPr bwMode="auto">
                <a:xfrm>
                  <a:off x="480" y="2928"/>
                  <a:ext cx="1536" cy="384"/>
                </a:xfrm>
                <a:prstGeom prst="rect">
                  <a:avLst/>
                </a:prstGeom>
                <a:noFill/>
                <a:ln w="12700" algn="ctr">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vi-VN" sz="1800" b="0" i="0" u="none" strike="noStrike" kern="0" cap="none" spc="0" normalizeH="0" baseline="0" noProof="0" smtClean="0">
                    <a:ln>
                      <a:noFill/>
                    </a:ln>
                    <a:solidFill>
                      <a:prstClr val="black"/>
                    </a:solidFill>
                    <a:effectLst/>
                    <a:uLnTx/>
                    <a:uFillTx/>
                    <a:latin typeface="Tahoma" pitchFamily="34" charset="0"/>
                  </a:endParaRPr>
                </a:p>
              </p:txBody>
            </p:sp>
            <p:sp>
              <p:nvSpPr>
                <p:cNvPr id="54" name="Text Box 17"/>
                <p:cNvSpPr txBox="1">
                  <a:spLocks noChangeArrowheads="1"/>
                </p:cNvSpPr>
                <p:nvPr/>
              </p:nvSpPr>
              <p:spPr bwMode="auto">
                <a:xfrm>
                  <a:off x="480" y="2928"/>
                  <a:ext cx="1584" cy="192"/>
                </a:xfrm>
                <a:prstGeom prst="rect">
                  <a:avLst/>
                </a:prstGeom>
                <a:noFill/>
                <a:ln w="12700" algn="ctr">
                  <a:noFill/>
                  <a:miter lim="800000"/>
                  <a:headEnd/>
                  <a:tailEnd/>
                </a:ln>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400" b="1" i="0" u="none" strike="noStrike" kern="0" cap="none" spc="0" normalizeH="0" baseline="0" noProof="0" smtClean="0">
                      <a:ln>
                        <a:noFill/>
                      </a:ln>
                      <a:solidFill>
                        <a:prstClr val="black"/>
                      </a:solidFill>
                      <a:effectLst/>
                      <a:uLnTx/>
                      <a:uFillTx/>
                      <a:latin typeface="Tahoma" pitchFamily="34" charset="0"/>
                    </a:rPr>
                    <a:t>Chương trình ứng dụng 3</a:t>
                  </a:r>
                </a:p>
              </p:txBody>
            </p:sp>
            <p:sp>
              <p:nvSpPr>
                <p:cNvPr id="55" name="Rectangle 18"/>
                <p:cNvSpPr>
                  <a:spLocks noChangeArrowheads="1"/>
                </p:cNvSpPr>
                <p:nvPr/>
              </p:nvSpPr>
              <p:spPr bwMode="auto">
                <a:xfrm>
                  <a:off x="864" y="3120"/>
                  <a:ext cx="1152" cy="192"/>
                </a:xfrm>
                <a:prstGeom prst="rect">
                  <a:avLst/>
                </a:prstGeom>
                <a:solidFill>
                  <a:srgbClr val="FFFF99"/>
                </a:solidFill>
                <a:ln w="12700" algn="ctr">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prstClr val="black"/>
                      </a:solidFill>
                      <a:effectLst/>
                      <a:uLnTx/>
                      <a:uFillTx/>
                      <a:latin typeface="Tahoma" pitchFamily="34" charset="0"/>
                    </a:rPr>
                    <a:t>Quản lý dữ liệu</a:t>
                  </a:r>
                </a:p>
              </p:txBody>
            </p:sp>
          </p:grpSp>
          <p:grpSp>
            <p:nvGrpSpPr>
              <p:cNvPr id="43" name="Group 19"/>
              <p:cNvGrpSpPr>
                <a:grpSpLocks/>
              </p:cNvGrpSpPr>
              <p:nvPr/>
            </p:nvGrpSpPr>
            <p:grpSpPr bwMode="auto">
              <a:xfrm>
                <a:off x="3648" y="1200"/>
                <a:ext cx="960" cy="2016"/>
                <a:chOff x="4176" y="1248"/>
                <a:chExt cx="960" cy="2016"/>
              </a:xfrm>
            </p:grpSpPr>
            <p:sp>
              <p:nvSpPr>
                <p:cNvPr id="50" name="AutoShape 20"/>
                <p:cNvSpPr>
                  <a:spLocks noChangeArrowheads="1"/>
                </p:cNvSpPr>
                <p:nvPr/>
              </p:nvSpPr>
              <p:spPr bwMode="auto">
                <a:xfrm>
                  <a:off x="4704" y="1728"/>
                  <a:ext cx="432" cy="912"/>
                </a:xfrm>
                <a:prstGeom prst="flowChartMultidocument">
                  <a:avLst/>
                </a:prstGeom>
                <a:solidFill>
                  <a:srgbClr val="FF99CC"/>
                </a:solidFill>
                <a:ln w="12700">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solidFill>
                        <a:prstClr val="black"/>
                      </a:solidFill>
                      <a:effectLst/>
                      <a:uLnTx/>
                      <a:uFillTx/>
                      <a:latin typeface="Tahoma" pitchFamily="34" charset="0"/>
                    </a:rPr>
                    <a:t>Tập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solidFill>
                        <a:prstClr val="black"/>
                      </a:solidFill>
                      <a:effectLst/>
                      <a:uLnTx/>
                      <a:uFillTx/>
                      <a:latin typeface="Tahoma" pitchFamily="34" charset="0"/>
                    </a:rPr>
                    <a:t>tin</a:t>
                  </a:r>
                </a:p>
              </p:txBody>
            </p:sp>
            <p:sp>
              <p:nvSpPr>
                <p:cNvPr id="51" name="AutoShape 21"/>
                <p:cNvSpPr>
                  <a:spLocks noChangeArrowheads="1"/>
                </p:cNvSpPr>
                <p:nvPr/>
              </p:nvSpPr>
              <p:spPr bwMode="auto">
                <a:xfrm>
                  <a:off x="4224" y="1248"/>
                  <a:ext cx="432" cy="912"/>
                </a:xfrm>
                <a:prstGeom prst="flowChartMultidocument">
                  <a:avLst/>
                </a:prstGeom>
                <a:solidFill>
                  <a:srgbClr val="99CCFF"/>
                </a:solidFill>
                <a:ln w="12700">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solidFill>
                        <a:prstClr val="black"/>
                      </a:solidFill>
                      <a:effectLst/>
                      <a:uLnTx/>
                      <a:uFillTx/>
                      <a:latin typeface="Tahoma" pitchFamily="34" charset="0"/>
                    </a:rPr>
                    <a:t>Tập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solidFill>
                        <a:prstClr val="black"/>
                      </a:solidFill>
                      <a:effectLst/>
                      <a:uLnTx/>
                      <a:uFillTx/>
                      <a:latin typeface="Tahoma" pitchFamily="34" charset="0"/>
                    </a:rPr>
                    <a:t>tin</a:t>
                  </a:r>
                </a:p>
              </p:txBody>
            </p:sp>
            <p:sp>
              <p:nvSpPr>
                <p:cNvPr id="52" name="AutoShape 22"/>
                <p:cNvSpPr>
                  <a:spLocks noChangeArrowheads="1"/>
                </p:cNvSpPr>
                <p:nvPr/>
              </p:nvSpPr>
              <p:spPr bwMode="auto">
                <a:xfrm>
                  <a:off x="4176" y="2352"/>
                  <a:ext cx="432" cy="912"/>
                </a:xfrm>
                <a:prstGeom prst="flowChartMultidocument">
                  <a:avLst/>
                </a:prstGeom>
                <a:solidFill>
                  <a:srgbClr val="FFFF99"/>
                </a:solidFill>
                <a:ln w="12700">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solidFill>
                        <a:prstClr val="black"/>
                      </a:solidFill>
                      <a:effectLst/>
                      <a:uLnTx/>
                      <a:uFillTx/>
                      <a:latin typeface="Tahoma" pitchFamily="34" charset="0"/>
                    </a:rPr>
                    <a:t>Tập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solidFill>
                        <a:prstClr val="black"/>
                      </a:solidFill>
                      <a:effectLst/>
                      <a:uLnTx/>
                      <a:uFillTx/>
                      <a:latin typeface="Tahoma" pitchFamily="34" charset="0"/>
                    </a:rPr>
                    <a:t>tin</a:t>
                  </a:r>
                </a:p>
              </p:txBody>
            </p:sp>
          </p:grpSp>
          <p:sp>
            <p:nvSpPr>
              <p:cNvPr id="44" name="Line 23"/>
              <p:cNvSpPr>
                <a:spLocks noChangeShapeType="1"/>
              </p:cNvSpPr>
              <p:nvPr/>
            </p:nvSpPr>
            <p:spPr bwMode="auto">
              <a:xfrm>
                <a:off x="2160" y="1440"/>
                <a:ext cx="480" cy="240"/>
              </a:xfrm>
              <a:prstGeom prst="line">
                <a:avLst/>
              </a:prstGeom>
              <a:noFill/>
              <a:ln w="12700">
                <a:solidFill>
                  <a:sysClr val="windowText" lastClr="000000"/>
                </a:solidFill>
                <a:round/>
                <a:headEnd type="triangle" w="med" len="med"/>
                <a:tailEnd type="triangle" w="med" len="med"/>
              </a:ln>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vi-VN" sz="1800" b="0" i="0" u="none" strike="noStrike" kern="0" cap="none" spc="0" normalizeH="0" baseline="0" noProof="0" smtClean="0">
                  <a:ln>
                    <a:noFill/>
                  </a:ln>
                  <a:solidFill>
                    <a:prstClr val="black"/>
                  </a:solidFill>
                  <a:effectLst/>
                  <a:uLnTx/>
                  <a:uFillTx/>
                  <a:latin typeface="Tahoma" pitchFamily="34" charset="0"/>
                </a:endParaRPr>
              </a:p>
            </p:txBody>
          </p:sp>
          <p:sp>
            <p:nvSpPr>
              <p:cNvPr id="45" name="Line 24"/>
              <p:cNvSpPr>
                <a:spLocks noChangeShapeType="1"/>
              </p:cNvSpPr>
              <p:nvPr/>
            </p:nvSpPr>
            <p:spPr bwMode="auto">
              <a:xfrm flipV="1">
                <a:off x="2160" y="2448"/>
                <a:ext cx="480" cy="336"/>
              </a:xfrm>
              <a:prstGeom prst="line">
                <a:avLst/>
              </a:prstGeom>
              <a:noFill/>
              <a:ln w="12700">
                <a:solidFill>
                  <a:sysClr val="windowText" lastClr="000000"/>
                </a:solidFill>
                <a:round/>
                <a:headEnd type="triangle" w="med" len="med"/>
                <a:tailEnd type="triangle" w="med" len="med"/>
              </a:ln>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vi-VN" sz="1800" b="0" i="0" u="none" strike="noStrike" kern="0" cap="none" spc="0" normalizeH="0" baseline="0" noProof="0" smtClean="0">
                  <a:ln>
                    <a:noFill/>
                  </a:ln>
                  <a:solidFill>
                    <a:prstClr val="black"/>
                  </a:solidFill>
                  <a:effectLst/>
                  <a:uLnTx/>
                  <a:uFillTx/>
                  <a:latin typeface="Tahoma" pitchFamily="34" charset="0"/>
                </a:endParaRPr>
              </a:p>
            </p:txBody>
          </p:sp>
          <p:sp>
            <p:nvSpPr>
              <p:cNvPr id="46" name="Line 25"/>
              <p:cNvSpPr>
                <a:spLocks noChangeShapeType="1"/>
              </p:cNvSpPr>
              <p:nvPr/>
            </p:nvSpPr>
            <p:spPr bwMode="auto">
              <a:xfrm flipV="1">
                <a:off x="2160" y="2112"/>
                <a:ext cx="480" cy="48"/>
              </a:xfrm>
              <a:prstGeom prst="line">
                <a:avLst/>
              </a:prstGeom>
              <a:noFill/>
              <a:ln w="12700">
                <a:solidFill>
                  <a:sysClr val="windowText" lastClr="000000"/>
                </a:solidFill>
                <a:round/>
                <a:headEnd type="triangle" w="med" len="med"/>
                <a:tailEnd type="triangle" w="med" len="med"/>
              </a:ln>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vi-VN" sz="1800" b="0" i="0" u="none" strike="noStrike" kern="0" cap="none" spc="0" normalizeH="0" baseline="0" noProof="0" smtClean="0">
                  <a:ln>
                    <a:noFill/>
                  </a:ln>
                  <a:solidFill>
                    <a:prstClr val="black"/>
                  </a:solidFill>
                  <a:effectLst/>
                  <a:uLnTx/>
                  <a:uFillTx/>
                  <a:latin typeface="Tahoma" pitchFamily="34" charset="0"/>
                </a:endParaRPr>
              </a:p>
            </p:txBody>
          </p:sp>
          <p:sp>
            <p:nvSpPr>
              <p:cNvPr id="47" name="Line 26"/>
              <p:cNvSpPr>
                <a:spLocks noChangeShapeType="1"/>
              </p:cNvSpPr>
              <p:nvPr/>
            </p:nvSpPr>
            <p:spPr bwMode="auto">
              <a:xfrm>
                <a:off x="3120" y="1776"/>
                <a:ext cx="576" cy="0"/>
              </a:xfrm>
              <a:prstGeom prst="line">
                <a:avLst/>
              </a:prstGeom>
              <a:noFill/>
              <a:ln w="12700">
                <a:solidFill>
                  <a:sysClr val="windowText" lastClr="000000"/>
                </a:solidFill>
                <a:round/>
                <a:headEnd type="triangle" w="med" len="med"/>
                <a:tailEnd type="triangle" w="med" len="med"/>
              </a:ln>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vi-VN" sz="1800" b="0" i="0" u="none" strike="noStrike" kern="0" cap="none" spc="0" normalizeH="0" baseline="0" noProof="0" smtClean="0">
                  <a:ln>
                    <a:noFill/>
                  </a:ln>
                  <a:solidFill>
                    <a:prstClr val="black"/>
                  </a:solidFill>
                  <a:effectLst/>
                  <a:uLnTx/>
                  <a:uFillTx/>
                  <a:latin typeface="Tahoma" pitchFamily="34" charset="0"/>
                </a:endParaRPr>
              </a:p>
            </p:txBody>
          </p:sp>
          <p:sp>
            <p:nvSpPr>
              <p:cNvPr id="48" name="Line 27"/>
              <p:cNvSpPr>
                <a:spLocks noChangeShapeType="1"/>
              </p:cNvSpPr>
              <p:nvPr/>
            </p:nvSpPr>
            <p:spPr bwMode="auto">
              <a:xfrm>
                <a:off x="3120" y="2736"/>
                <a:ext cx="528" cy="0"/>
              </a:xfrm>
              <a:prstGeom prst="line">
                <a:avLst/>
              </a:prstGeom>
              <a:noFill/>
              <a:ln w="12700">
                <a:solidFill>
                  <a:sysClr val="windowText" lastClr="000000"/>
                </a:solidFill>
                <a:round/>
                <a:headEnd type="triangle" w="med" len="med"/>
                <a:tailEnd type="triangle" w="med" len="med"/>
              </a:ln>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vi-VN" sz="1800" b="0" i="0" u="none" strike="noStrike" kern="0" cap="none" spc="0" normalizeH="0" baseline="0" noProof="0" smtClean="0">
                  <a:ln>
                    <a:noFill/>
                  </a:ln>
                  <a:solidFill>
                    <a:prstClr val="black"/>
                  </a:solidFill>
                  <a:effectLst/>
                  <a:uLnTx/>
                  <a:uFillTx/>
                  <a:latin typeface="Tahoma" pitchFamily="34" charset="0"/>
                </a:endParaRPr>
              </a:p>
            </p:txBody>
          </p:sp>
          <p:sp>
            <p:nvSpPr>
              <p:cNvPr id="49" name="Line 28"/>
              <p:cNvSpPr>
                <a:spLocks noChangeShapeType="1"/>
              </p:cNvSpPr>
              <p:nvPr/>
            </p:nvSpPr>
            <p:spPr bwMode="auto">
              <a:xfrm>
                <a:off x="3120" y="2208"/>
                <a:ext cx="1056" cy="0"/>
              </a:xfrm>
              <a:prstGeom prst="line">
                <a:avLst/>
              </a:prstGeom>
              <a:noFill/>
              <a:ln w="12700">
                <a:solidFill>
                  <a:sysClr val="windowText" lastClr="000000"/>
                </a:solidFill>
                <a:round/>
                <a:headEnd type="triangle" w="med" len="med"/>
                <a:tailEnd type="triangle" w="med" len="med"/>
              </a:ln>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vi-VN" sz="1800" b="0" i="0" u="none" strike="noStrike" kern="0" cap="none" spc="0" normalizeH="0" baseline="0" noProof="0" smtClean="0">
                  <a:ln>
                    <a:noFill/>
                  </a:ln>
                  <a:solidFill>
                    <a:prstClr val="black"/>
                  </a:solidFill>
                  <a:effectLst/>
                  <a:uLnTx/>
                  <a:uFillTx/>
                  <a:latin typeface="Tahoma" pitchFamily="34" charset="0"/>
                </a:endParaRPr>
              </a:p>
            </p:txBody>
          </p:sp>
        </p:grpSp>
        <p:sp>
          <p:nvSpPr>
            <p:cNvPr id="38" name="Text Box 29"/>
            <p:cNvSpPr txBox="1">
              <a:spLocks noChangeArrowheads="1"/>
            </p:cNvSpPr>
            <p:nvPr/>
          </p:nvSpPr>
          <p:spPr bwMode="auto">
            <a:xfrm>
              <a:off x="4224" y="2832"/>
              <a:ext cx="624" cy="212"/>
            </a:xfrm>
            <a:prstGeom prst="rect">
              <a:avLst/>
            </a:prstGeom>
            <a:noFill/>
            <a:ln w="12700" algn="ctr">
              <a:noFill/>
              <a:miter lim="800000"/>
              <a:headEnd/>
              <a:tailEnd/>
            </a:ln>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600" b="0" i="0" u="none" strike="noStrike" kern="0" cap="none" spc="0" normalizeH="0" baseline="0" noProof="0" smtClean="0">
                  <a:ln>
                    <a:noFill/>
                  </a:ln>
                  <a:solidFill>
                    <a:prstClr val="black"/>
                  </a:solidFill>
                  <a:effectLst/>
                  <a:uLnTx/>
                  <a:uFillTx/>
                  <a:latin typeface="Tahoma" pitchFamily="34" charset="0"/>
                </a:rPr>
                <a:t>Dữ liệu</a:t>
              </a:r>
            </a:p>
          </p:txBody>
        </p:sp>
      </p:grpSp>
    </p:spTree>
    <p:extLst>
      <p:ext uri="{BB962C8B-B14F-4D97-AF65-F5344CB8AC3E}">
        <p14:creationId xmlns:p14="http://schemas.microsoft.com/office/powerpoint/2010/main" val="8034103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36"/>
                                        </p:tgtEl>
                                        <p:attrNameLst>
                                          <p:attrName>ppt_x</p:attrName>
                                        </p:attrNameLst>
                                      </p:cBhvr>
                                      <p:tavLst>
                                        <p:tav tm="0">
                                          <p:val>
                                            <p:strVal val="ppt_x"/>
                                          </p:val>
                                        </p:tav>
                                        <p:tav tm="100000">
                                          <p:val>
                                            <p:strVal val="ppt_x"/>
                                          </p:val>
                                        </p:tav>
                                      </p:tavLst>
                                    </p:anim>
                                    <p:anim calcmode="lin" valueType="num">
                                      <p:cBhvr additive="base">
                                        <p:cTn id="7" dur="500"/>
                                        <p:tgtEl>
                                          <p:spTgt spid="36"/>
                                        </p:tgtEl>
                                        <p:attrNameLst>
                                          <p:attrName>ppt_y</p:attrName>
                                        </p:attrNameLst>
                                      </p:cBhvr>
                                      <p:tavLst>
                                        <p:tav tm="0">
                                          <p:val>
                                            <p:strVal val="ppt_y"/>
                                          </p:val>
                                        </p:tav>
                                        <p:tav tm="100000">
                                          <p:val>
                                            <p:strVal val="1+ppt_h/2"/>
                                          </p:val>
                                        </p:tav>
                                      </p:tavLst>
                                    </p:anim>
                                    <p:set>
                                      <p:cBhvr>
                                        <p:cTn id="8"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01" name="Rectangle 9"/>
          <p:cNvSpPr>
            <a:spLocks noChangeArrowheads="1"/>
          </p:cNvSpPr>
          <p:nvPr/>
        </p:nvSpPr>
        <p:spPr bwMode="auto">
          <a:xfrm>
            <a:off x="1657680" y="2925078"/>
            <a:ext cx="1988875"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a:t>
            </a:r>
            <a:r>
              <a:rPr lang="en-US" sz="1860" b="1">
                <a:latin typeface="Book Antiqua"/>
                <a:cs typeface="Book Antiqua"/>
              </a:rPr>
              <a:t>description </a:t>
            </a:r>
            <a:endParaRPr lang="en-US" sz="1860" b="1" dirty="0">
              <a:latin typeface="Book Antiqua"/>
              <a:cs typeface="Book Antiqua"/>
            </a:endParaRPr>
          </a:p>
        </p:txBody>
      </p:sp>
      <p:sp>
        <p:nvSpPr>
          <p:cNvPr id="85003" name="Rectangle 11"/>
          <p:cNvSpPr>
            <a:spLocks noChangeArrowheads="1"/>
          </p:cNvSpPr>
          <p:nvPr/>
        </p:nvSpPr>
        <p:spPr bwMode="auto">
          <a:xfrm>
            <a:off x="2069822" y="3397592"/>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2</a:t>
            </a:r>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09" name="Rectangle 17"/>
          <p:cNvSpPr>
            <a:spLocks noChangeArrowheads="1"/>
          </p:cNvSpPr>
          <p:nvPr/>
        </p:nvSpPr>
        <p:spPr bwMode="auto">
          <a:xfrm>
            <a:off x="1657680" y="4725127"/>
            <a:ext cx="210749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description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79512" y="1375101"/>
            <a:ext cx="4387740" cy="461665"/>
          </a:xfrm>
          <a:prstGeom prst="rect">
            <a:avLst/>
          </a:prstGeom>
          <a:noFill/>
        </p:spPr>
        <p:txBody>
          <a:bodyPr wrap="none" rtlCol="0">
            <a:spAutoFit/>
          </a:bodyPr>
          <a:lstStyle/>
          <a:p>
            <a:pPr marL="342900" indent="-342900">
              <a:buFont typeface="Wingdings" panose="05000000000000000000" pitchFamily="2" charset="2"/>
              <a:buChar char="q"/>
            </a:pPr>
            <a:r>
              <a:rPr lang="en-US" sz="2400" b="1" i="1">
                <a:solidFill>
                  <a:srgbClr val="003300"/>
                </a:solidFill>
              </a:rPr>
              <a:t>N</a:t>
            </a:r>
            <a:r>
              <a:rPr lang="en-US" sz="2400" b="1" i="1" smtClean="0">
                <a:solidFill>
                  <a:srgbClr val="003300"/>
                </a:solidFill>
              </a:rPr>
              <a:t>âng </a:t>
            </a:r>
            <a:r>
              <a:rPr lang="en-US" sz="2400" b="1" i="1">
                <a:solidFill>
                  <a:srgbClr val="003300"/>
                </a:solidFill>
              </a:rPr>
              <a:t>cao Hiệu </a:t>
            </a:r>
            <a:r>
              <a:rPr lang="en-US" sz="2400" b="1" i="1" smtClean="0">
                <a:solidFill>
                  <a:srgbClr val="003300"/>
                </a:solidFill>
              </a:rPr>
              <a:t>năng hệ thống</a:t>
            </a:r>
            <a:endParaRPr lang="en-US" sz="2400" b="1" i="1">
              <a:solidFill>
                <a:srgbClr val="003300"/>
              </a:solidFill>
            </a:endParaRPr>
          </a:p>
        </p:txBody>
      </p:sp>
      <p:sp>
        <p:nvSpPr>
          <p:cNvPr id="14" name="TextBox 13"/>
          <p:cNvSpPr txBox="1"/>
          <p:nvPr/>
        </p:nvSpPr>
        <p:spPr>
          <a:xfrm>
            <a:off x="343552" y="1991843"/>
            <a:ext cx="8487055" cy="461665"/>
          </a:xfrm>
          <a:prstGeom prst="rect">
            <a:avLst/>
          </a:prstGeom>
          <a:noFill/>
        </p:spPr>
        <p:txBody>
          <a:bodyPr wrap="square" rtlCol="0">
            <a:spAutoFit/>
          </a:bodyPr>
          <a:lstStyle/>
          <a:p>
            <a:pPr marL="342900" indent="-342900">
              <a:buFont typeface="Wingdings" panose="05000000000000000000" pitchFamily="2" charset="2"/>
              <a:buChar char="§"/>
            </a:pPr>
            <a:r>
              <a:rPr lang="en-US" sz="2400" i="1" smtClean="0">
                <a:solidFill>
                  <a:srgbClr val="003300"/>
                </a:solidFill>
                <a:latin typeface="+mj-lt"/>
              </a:rPr>
              <a:t>Yêu cầu:</a:t>
            </a:r>
            <a:endParaRPr lang="en-US" sz="2400" i="1">
              <a:solidFill>
                <a:srgbClr val="003300"/>
              </a:solidFill>
              <a:latin typeface="Sitka Heading" panose="02000505000000020004" pitchFamily="2" charset="0"/>
            </a:endParaRPr>
          </a:p>
        </p:txBody>
      </p:sp>
      <p:sp>
        <p:nvSpPr>
          <p:cNvPr id="16" name="TextBox 15"/>
          <p:cNvSpPr txBox="1"/>
          <p:nvPr/>
        </p:nvSpPr>
        <p:spPr>
          <a:xfrm>
            <a:off x="343552" y="2608585"/>
            <a:ext cx="8487055" cy="1569660"/>
          </a:xfrm>
          <a:prstGeom prst="rect">
            <a:avLst/>
          </a:prstGeom>
          <a:noFill/>
        </p:spPr>
        <p:txBody>
          <a:bodyPr wrap="square" rtlCol="0">
            <a:spAutoFit/>
          </a:bodyPr>
          <a:lstStyle/>
          <a:p>
            <a:pPr marL="800100" lvl="1" indent="-342900">
              <a:lnSpc>
                <a:spcPct val="150000"/>
              </a:lnSpc>
              <a:buFont typeface="Courier New" panose="02070309020205020404" pitchFamily="49" charset="0"/>
              <a:buChar char="o"/>
            </a:pPr>
            <a:r>
              <a:rPr lang="en-US" sz="2400" i="1" smtClean="0">
                <a:solidFill>
                  <a:srgbClr val="003300"/>
                </a:solidFill>
                <a:latin typeface="+mj-lt"/>
              </a:rPr>
              <a:t>Nhân bản phù hợp</a:t>
            </a:r>
          </a:p>
          <a:p>
            <a:pPr marL="800100" lvl="1" indent="-342900">
              <a:lnSpc>
                <a:spcPct val="150000"/>
              </a:lnSpc>
              <a:buFont typeface="Courier New" panose="02070309020205020404" pitchFamily="49" charset="0"/>
              <a:buChar char="o"/>
            </a:pPr>
            <a:r>
              <a:rPr lang="en-US" sz="2400" i="1">
                <a:solidFill>
                  <a:srgbClr val="003300"/>
                </a:solidFill>
              </a:rPr>
              <a:t>Cập nhật các bản </a:t>
            </a:r>
            <a:r>
              <a:rPr lang="en-US" sz="2400" i="1" smtClean="0">
                <a:solidFill>
                  <a:srgbClr val="003300"/>
                </a:solidFill>
              </a:rPr>
              <a:t>sao, </a:t>
            </a:r>
            <a:r>
              <a:rPr lang="en-US" sz="2400" i="1" smtClean="0">
                <a:solidFill>
                  <a:srgbClr val="003300"/>
                </a:solidFill>
                <a:latin typeface="+mj-lt"/>
              </a:rPr>
              <a:t>đảm bảo tính nhất quán</a:t>
            </a:r>
          </a:p>
          <a:p>
            <a:pPr marL="342900" indent="-342900">
              <a:buFont typeface="Wingdings" panose="05000000000000000000" pitchFamily="2" charset="2"/>
              <a:buChar char="§"/>
            </a:pPr>
            <a:endParaRPr lang="en-US" sz="2400" i="1">
              <a:solidFill>
                <a:srgbClr val="003300"/>
              </a:solidFill>
              <a:latin typeface="Sitka Heading" panose="02000505000000020004" pitchFamily="2" charset="0"/>
            </a:endParaRPr>
          </a:p>
        </p:txBody>
      </p:sp>
    </p:spTree>
    <p:extLst>
      <p:ext uri="{BB962C8B-B14F-4D97-AF65-F5344CB8AC3E}">
        <p14:creationId xmlns:p14="http://schemas.microsoft.com/office/powerpoint/2010/main" val="15392823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01" name="Rectangle 9"/>
          <p:cNvSpPr>
            <a:spLocks noChangeArrowheads="1"/>
          </p:cNvSpPr>
          <p:nvPr/>
        </p:nvSpPr>
        <p:spPr bwMode="auto">
          <a:xfrm>
            <a:off x="1657680" y="2925078"/>
            <a:ext cx="1988875"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a:t>
            </a:r>
            <a:r>
              <a:rPr lang="en-US" sz="1860" b="1">
                <a:latin typeface="Book Antiqua"/>
                <a:cs typeface="Book Antiqua"/>
              </a:rPr>
              <a:t>description </a:t>
            </a:r>
            <a:endParaRPr lang="en-US" sz="1860" b="1" dirty="0">
              <a:latin typeface="Book Antiqua"/>
              <a:cs typeface="Book Antiqua"/>
            </a:endParaRPr>
          </a:p>
        </p:txBody>
      </p:sp>
      <p:sp>
        <p:nvSpPr>
          <p:cNvPr id="85003" name="Rectangle 11"/>
          <p:cNvSpPr>
            <a:spLocks noChangeArrowheads="1"/>
          </p:cNvSpPr>
          <p:nvPr/>
        </p:nvSpPr>
        <p:spPr bwMode="auto">
          <a:xfrm>
            <a:off x="2069822" y="3397592"/>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2</a:t>
            </a:r>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09" name="Rectangle 17"/>
          <p:cNvSpPr>
            <a:spLocks noChangeArrowheads="1"/>
          </p:cNvSpPr>
          <p:nvPr/>
        </p:nvSpPr>
        <p:spPr bwMode="auto">
          <a:xfrm>
            <a:off x="1657680" y="4725127"/>
            <a:ext cx="210749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description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79512" y="1375101"/>
            <a:ext cx="4144083" cy="461665"/>
          </a:xfrm>
          <a:prstGeom prst="rect">
            <a:avLst/>
          </a:prstGeom>
          <a:noFill/>
        </p:spPr>
        <p:txBody>
          <a:bodyPr wrap="none" rtlCol="0">
            <a:spAutoFit/>
          </a:bodyPr>
          <a:lstStyle/>
          <a:p>
            <a:pPr marL="342900" indent="-342900">
              <a:buFont typeface="Wingdings" panose="05000000000000000000" pitchFamily="2" charset="2"/>
              <a:buChar char="q"/>
            </a:pPr>
            <a:r>
              <a:rPr lang="en-US" sz="2400" b="1" i="1" smtClean="0">
                <a:solidFill>
                  <a:srgbClr val="003300"/>
                </a:solidFill>
              </a:rPr>
              <a:t>Khả năng mở rộng hệ thống</a:t>
            </a:r>
            <a:endParaRPr lang="en-US" sz="2400" b="1" i="1">
              <a:solidFill>
                <a:srgbClr val="003300"/>
              </a:solidFill>
            </a:endParaRPr>
          </a:p>
        </p:txBody>
      </p:sp>
      <p:sp>
        <p:nvSpPr>
          <p:cNvPr id="14" name="TextBox 13"/>
          <p:cNvSpPr txBox="1"/>
          <p:nvPr/>
        </p:nvSpPr>
        <p:spPr>
          <a:xfrm>
            <a:off x="343552" y="1991843"/>
            <a:ext cx="8487055" cy="1569660"/>
          </a:xfrm>
          <a:prstGeom prst="rect">
            <a:avLst/>
          </a:prstGeom>
          <a:noFill/>
        </p:spPr>
        <p:txBody>
          <a:bodyPr wrap="square" rtlCol="0">
            <a:spAutoFit/>
          </a:bodyPr>
          <a:lstStyle/>
          <a:p>
            <a:pPr marL="342900" indent="-342900">
              <a:buFont typeface="Wingdings" panose="05000000000000000000" pitchFamily="2" charset="2"/>
              <a:buChar char="§"/>
            </a:pPr>
            <a:r>
              <a:rPr lang="en-US" sz="2400" i="1" smtClean="0">
                <a:solidFill>
                  <a:srgbClr val="003300"/>
                </a:solidFill>
                <a:latin typeface="+mj-lt"/>
              </a:rPr>
              <a:t>Do mô hình cấu trúc phân tán nên việc tăng dung lượng dữ liệu hay thêm một hay  nhiều site có thể dễ thực hiện dễ dàng mà không ảnh hưởng tới phần khác của hệ thống.</a:t>
            </a:r>
          </a:p>
          <a:p>
            <a:pPr marL="342900" indent="-342900">
              <a:buFont typeface="Wingdings" panose="05000000000000000000" pitchFamily="2" charset="2"/>
              <a:buChar char="§"/>
            </a:pPr>
            <a:endParaRPr lang="en-US" sz="2400" i="1">
              <a:solidFill>
                <a:srgbClr val="003300"/>
              </a:solidFill>
              <a:latin typeface="Sitka Heading" panose="02000505000000020004" pitchFamily="2" charset="0"/>
            </a:endParaRPr>
          </a:p>
        </p:txBody>
      </p:sp>
    </p:spTree>
    <p:extLst>
      <p:ext uri="{BB962C8B-B14F-4D97-AF65-F5344CB8AC3E}">
        <p14:creationId xmlns:p14="http://schemas.microsoft.com/office/powerpoint/2010/main" val="1839829343"/>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79512" y="1375101"/>
            <a:ext cx="3765774" cy="461665"/>
          </a:xfrm>
          <a:prstGeom prst="rect">
            <a:avLst/>
          </a:prstGeom>
          <a:noFill/>
        </p:spPr>
        <p:txBody>
          <a:bodyPr wrap="none" rtlCol="0">
            <a:spAutoFit/>
          </a:bodyPr>
          <a:lstStyle/>
          <a:p>
            <a:pPr marL="342900" indent="-342900">
              <a:buFont typeface="Wingdings" panose="05000000000000000000" pitchFamily="2" charset="2"/>
              <a:buChar char="q"/>
            </a:pPr>
            <a:r>
              <a:rPr lang="en-US" sz="2400" b="1" i="1" smtClean="0">
                <a:solidFill>
                  <a:srgbClr val="003300"/>
                </a:solidFill>
              </a:rPr>
              <a:t>Các vấn đề cần thực hiện</a:t>
            </a:r>
            <a:endParaRPr lang="en-US" sz="2400" b="1" i="1">
              <a:solidFill>
                <a:srgbClr val="003300"/>
              </a:solidFill>
            </a:endParaRPr>
          </a:p>
        </p:txBody>
      </p:sp>
      <p:sp>
        <p:nvSpPr>
          <p:cNvPr id="14" name="TextBox 13"/>
          <p:cNvSpPr txBox="1"/>
          <p:nvPr/>
        </p:nvSpPr>
        <p:spPr>
          <a:xfrm>
            <a:off x="638466" y="2671307"/>
            <a:ext cx="4437590" cy="461665"/>
          </a:xfrm>
          <a:prstGeom prst="rect">
            <a:avLst/>
          </a:prstGeom>
          <a:noFill/>
        </p:spPr>
        <p:txBody>
          <a:bodyPr wrap="square" rtlCol="0">
            <a:spAutoFit/>
          </a:bodyPr>
          <a:lstStyle/>
          <a:p>
            <a:pPr marL="342900" indent="-342900">
              <a:buFont typeface="Wingdings" panose="05000000000000000000" pitchFamily="2" charset="2"/>
              <a:buChar char="§"/>
            </a:pPr>
            <a:r>
              <a:rPr lang="en-US" sz="2400" i="1" smtClean="0">
                <a:solidFill>
                  <a:srgbClr val="003300"/>
                </a:solidFill>
                <a:latin typeface="+mj-lt"/>
              </a:rPr>
              <a:t>Thiết kế CSDL </a:t>
            </a:r>
            <a:r>
              <a:rPr lang="vi-VN" sz="2400" i="1" smtClean="0">
                <a:solidFill>
                  <a:srgbClr val="003300"/>
                </a:solidFill>
                <a:latin typeface="+mj-lt"/>
              </a:rPr>
              <a:t> phân tán</a:t>
            </a:r>
            <a:endParaRPr lang="en-US" sz="2400" i="1" smtClean="0">
              <a:solidFill>
                <a:srgbClr val="003300"/>
              </a:solidFill>
              <a:latin typeface="+mj-lt"/>
            </a:endParaRPr>
          </a:p>
        </p:txBody>
      </p:sp>
      <p:sp>
        <p:nvSpPr>
          <p:cNvPr id="13" name="TextBox 12"/>
          <p:cNvSpPr txBox="1"/>
          <p:nvPr/>
        </p:nvSpPr>
        <p:spPr>
          <a:xfrm>
            <a:off x="622365" y="3642518"/>
            <a:ext cx="4437590" cy="461665"/>
          </a:xfrm>
          <a:prstGeom prst="rect">
            <a:avLst/>
          </a:prstGeom>
          <a:noFill/>
        </p:spPr>
        <p:txBody>
          <a:bodyPr wrap="square" rtlCol="0">
            <a:spAutoFit/>
          </a:bodyPr>
          <a:lstStyle/>
          <a:p>
            <a:pPr marL="342900" indent="-342900">
              <a:buFont typeface="Wingdings" panose="05000000000000000000" pitchFamily="2" charset="2"/>
              <a:buChar char="§"/>
            </a:pPr>
            <a:r>
              <a:rPr lang="en-US" sz="2400" i="1" smtClean="0">
                <a:solidFill>
                  <a:srgbClr val="003300"/>
                </a:solidFill>
                <a:latin typeface="+mj-lt"/>
              </a:rPr>
              <a:t>Xử lý truy vấn</a:t>
            </a:r>
          </a:p>
        </p:txBody>
      </p:sp>
      <p:sp>
        <p:nvSpPr>
          <p:cNvPr id="15" name="TextBox 14"/>
          <p:cNvSpPr txBox="1"/>
          <p:nvPr/>
        </p:nvSpPr>
        <p:spPr>
          <a:xfrm>
            <a:off x="622365" y="4146574"/>
            <a:ext cx="4437590" cy="461665"/>
          </a:xfrm>
          <a:prstGeom prst="rect">
            <a:avLst/>
          </a:prstGeom>
          <a:noFill/>
        </p:spPr>
        <p:txBody>
          <a:bodyPr wrap="square" rtlCol="0">
            <a:spAutoFit/>
          </a:bodyPr>
          <a:lstStyle/>
          <a:p>
            <a:pPr marL="342900" indent="-342900">
              <a:buFont typeface="Wingdings" panose="05000000000000000000" pitchFamily="2" charset="2"/>
              <a:buChar char="§"/>
            </a:pPr>
            <a:r>
              <a:rPr lang="en-US" sz="2400" i="1" smtClean="0">
                <a:solidFill>
                  <a:srgbClr val="003300"/>
                </a:solidFill>
                <a:latin typeface="+mj-lt"/>
              </a:rPr>
              <a:t>Điều khiển tương tranh</a:t>
            </a:r>
          </a:p>
        </p:txBody>
      </p:sp>
      <p:sp>
        <p:nvSpPr>
          <p:cNvPr id="16" name="TextBox 15"/>
          <p:cNvSpPr txBox="1"/>
          <p:nvPr/>
        </p:nvSpPr>
        <p:spPr>
          <a:xfrm>
            <a:off x="611560" y="4578622"/>
            <a:ext cx="4437590" cy="461665"/>
          </a:xfrm>
          <a:prstGeom prst="rect">
            <a:avLst/>
          </a:prstGeom>
          <a:noFill/>
        </p:spPr>
        <p:txBody>
          <a:bodyPr wrap="square" rtlCol="0">
            <a:spAutoFit/>
          </a:bodyPr>
          <a:lstStyle/>
          <a:p>
            <a:pPr marL="342900" indent="-342900">
              <a:buFont typeface="Wingdings" panose="05000000000000000000" pitchFamily="2" charset="2"/>
              <a:buChar char="§"/>
            </a:pPr>
            <a:r>
              <a:rPr lang="en-US" sz="2400" i="1" smtClean="0">
                <a:solidFill>
                  <a:srgbClr val="003300"/>
                </a:solidFill>
                <a:latin typeface="+mj-lt"/>
              </a:rPr>
              <a:t>Đảm bảo độ tin cậy và sẵn sàng</a:t>
            </a:r>
          </a:p>
        </p:txBody>
      </p:sp>
      <p:sp>
        <p:nvSpPr>
          <p:cNvPr id="17" name="TextBox 16"/>
          <p:cNvSpPr txBox="1"/>
          <p:nvPr/>
        </p:nvSpPr>
        <p:spPr>
          <a:xfrm>
            <a:off x="638466" y="3138462"/>
            <a:ext cx="4437590" cy="461665"/>
          </a:xfrm>
          <a:prstGeom prst="rect">
            <a:avLst/>
          </a:prstGeom>
          <a:noFill/>
        </p:spPr>
        <p:txBody>
          <a:bodyPr wrap="square" rtlCol="0">
            <a:spAutoFit/>
          </a:bodyPr>
          <a:lstStyle/>
          <a:p>
            <a:pPr marL="342900" indent="-342900">
              <a:buFont typeface="Wingdings" panose="05000000000000000000" pitchFamily="2" charset="2"/>
              <a:buChar char="§"/>
            </a:pPr>
            <a:r>
              <a:rPr lang="en-US" sz="2400" i="1" smtClean="0">
                <a:solidFill>
                  <a:srgbClr val="003300"/>
                </a:solidFill>
                <a:latin typeface="+mj-lt"/>
              </a:rPr>
              <a:t>Quản lý danh mục (directory)</a:t>
            </a:r>
          </a:p>
        </p:txBody>
      </p:sp>
      <p:sp>
        <p:nvSpPr>
          <p:cNvPr id="18" name="TextBox 17"/>
          <p:cNvSpPr txBox="1"/>
          <p:nvPr/>
        </p:nvSpPr>
        <p:spPr>
          <a:xfrm>
            <a:off x="611560" y="5003314"/>
            <a:ext cx="4437590" cy="461665"/>
          </a:xfrm>
          <a:prstGeom prst="rect">
            <a:avLst/>
          </a:prstGeom>
          <a:noFill/>
        </p:spPr>
        <p:txBody>
          <a:bodyPr wrap="square" rtlCol="0">
            <a:spAutoFit/>
          </a:bodyPr>
          <a:lstStyle/>
          <a:p>
            <a:pPr marL="342900" indent="-342900">
              <a:buFont typeface="Wingdings" panose="05000000000000000000" pitchFamily="2" charset="2"/>
              <a:buChar char="§"/>
            </a:pPr>
            <a:r>
              <a:rPr lang="en-US" sz="2400" i="1" smtClean="0">
                <a:solidFill>
                  <a:srgbClr val="003300"/>
                </a:solidFill>
                <a:latin typeface="+mj-lt"/>
              </a:rPr>
              <a:t>Nhân bản</a:t>
            </a:r>
          </a:p>
        </p:txBody>
      </p:sp>
      <p:sp>
        <p:nvSpPr>
          <p:cNvPr id="12" name="TextBox 11"/>
          <p:cNvSpPr txBox="1"/>
          <p:nvPr/>
        </p:nvSpPr>
        <p:spPr>
          <a:xfrm>
            <a:off x="638466" y="2244749"/>
            <a:ext cx="4437590" cy="461665"/>
          </a:xfrm>
          <a:prstGeom prst="rect">
            <a:avLst/>
          </a:prstGeom>
          <a:noFill/>
        </p:spPr>
        <p:txBody>
          <a:bodyPr wrap="square" rtlCol="0">
            <a:spAutoFit/>
          </a:bodyPr>
          <a:lstStyle/>
          <a:p>
            <a:pPr marL="342900" indent="-342900">
              <a:buFont typeface="Wingdings" panose="05000000000000000000" pitchFamily="2" charset="2"/>
              <a:buChar char="§"/>
            </a:pPr>
            <a:r>
              <a:rPr lang="en-US" sz="2400" i="1" smtClean="0">
                <a:solidFill>
                  <a:srgbClr val="003300"/>
                </a:solidFill>
                <a:latin typeface="+mj-lt"/>
              </a:rPr>
              <a:t>Thiết kế CSDL </a:t>
            </a:r>
            <a:r>
              <a:rPr lang="vi-VN" sz="2400" i="1">
                <a:solidFill>
                  <a:srgbClr val="003300"/>
                </a:solidFill>
                <a:latin typeface="+mj-lt"/>
              </a:rPr>
              <a:t>t</a:t>
            </a:r>
            <a:r>
              <a:rPr lang="en-US" sz="2400" i="1" smtClean="0">
                <a:solidFill>
                  <a:srgbClr val="003300"/>
                </a:solidFill>
                <a:latin typeface="+mj-lt"/>
              </a:rPr>
              <a:t>ập trung</a:t>
            </a:r>
          </a:p>
        </p:txBody>
      </p:sp>
    </p:spTree>
    <p:extLst>
      <p:ext uri="{BB962C8B-B14F-4D97-AF65-F5344CB8AC3E}">
        <p14:creationId xmlns:p14="http://schemas.microsoft.com/office/powerpoint/2010/main" val="885336574"/>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01" name="Rectangle 9"/>
          <p:cNvSpPr>
            <a:spLocks noChangeArrowheads="1"/>
          </p:cNvSpPr>
          <p:nvPr/>
        </p:nvSpPr>
        <p:spPr bwMode="auto">
          <a:xfrm>
            <a:off x="566459" y="2616044"/>
            <a:ext cx="6685673" cy="1405184"/>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marL="800100" lvl="1" indent="-342900">
              <a:lnSpc>
                <a:spcPct val="100000"/>
              </a:lnSpc>
              <a:spcBef>
                <a:spcPct val="45000"/>
              </a:spcBef>
              <a:buFont typeface="Courier New" panose="02070309020205020404" pitchFamily="49" charset="0"/>
              <a:buChar char="o"/>
            </a:pPr>
            <a:r>
              <a:rPr lang="en-US" sz="2200" smtClean="0">
                <a:solidFill>
                  <a:srgbClr val="003300"/>
                </a:solidFill>
              </a:rPr>
              <a:t>Những gì được phân tán và phân tán như thế nào ?</a:t>
            </a:r>
          </a:p>
          <a:p>
            <a:pPr marL="800100" lvl="1" indent="-342900">
              <a:lnSpc>
                <a:spcPct val="100000"/>
              </a:lnSpc>
              <a:spcBef>
                <a:spcPct val="45000"/>
              </a:spcBef>
              <a:buFont typeface="Courier New" panose="02070309020205020404" pitchFamily="49" charset="0"/>
              <a:buChar char="o"/>
            </a:pPr>
            <a:r>
              <a:rPr lang="en-US" sz="2200" smtClean="0">
                <a:solidFill>
                  <a:srgbClr val="003300"/>
                </a:solidFill>
              </a:rPr>
              <a:t>Phân mảnh và Nhân bản ?</a:t>
            </a:r>
          </a:p>
          <a:p>
            <a:pPr marL="800100" lvl="1" indent="-342900">
              <a:lnSpc>
                <a:spcPct val="100000"/>
              </a:lnSpc>
              <a:spcBef>
                <a:spcPct val="45000"/>
              </a:spcBef>
              <a:buFont typeface="Courier New" panose="02070309020205020404" pitchFamily="49" charset="0"/>
              <a:buChar char="o"/>
            </a:pPr>
            <a:r>
              <a:rPr lang="en-US" sz="2200" smtClean="0">
                <a:solidFill>
                  <a:srgbClr val="003300"/>
                </a:solidFill>
              </a:rPr>
              <a:t>Cấp phát và định vị ?</a:t>
            </a:r>
            <a:endParaRPr lang="en-US" sz="2200" b="1" dirty="0">
              <a:solidFill>
                <a:srgbClr val="003300"/>
              </a:solidFill>
              <a:latin typeface="Book Antiqua"/>
              <a:cs typeface="Book Antiqua"/>
            </a:endParaRPr>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79512" y="1375101"/>
            <a:ext cx="3765774" cy="461665"/>
          </a:xfrm>
          <a:prstGeom prst="rect">
            <a:avLst/>
          </a:prstGeom>
          <a:noFill/>
        </p:spPr>
        <p:txBody>
          <a:bodyPr wrap="none" rtlCol="0">
            <a:spAutoFit/>
          </a:bodyPr>
          <a:lstStyle/>
          <a:p>
            <a:pPr marL="342900" indent="-342900">
              <a:buFont typeface="Wingdings" panose="05000000000000000000" pitchFamily="2" charset="2"/>
              <a:buChar char="q"/>
            </a:pPr>
            <a:r>
              <a:rPr lang="en-US" sz="2400" b="1" i="1" smtClean="0">
                <a:solidFill>
                  <a:srgbClr val="003300"/>
                </a:solidFill>
              </a:rPr>
              <a:t>Các vấn đề cần thực hiện</a:t>
            </a:r>
            <a:endParaRPr lang="en-US" sz="2400" b="1" i="1">
              <a:solidFill>
                <a:srgbClr val="003300"/>
              </a:solidFill>
            </a:endParaRPr>
          </a:p>
        </p:txBody>
      </p:sp>
      <p:sp>
        <p:nvSpPr>
          <p:cNvPr id="14" name="TextBox 13"/>
          <p:cNvSpPr txBox="1"/>
          <p:nvPr/>
        </p:nvSpPr>
        <p:spPr>
          <a:xfrm>
            <a:off x="566459" y="1980844"/>
            <a:ext cx="4437590" cy="523220"/>
          </a:xfrm>
          <a:prstGeom prst="rect">
            <a:avLst/>
          </a:prstGeom>
          <a:noFill/>
        </p:spPr>
        <p:txBody>
          <a:bodyPr wrap="square" rtlCol="0">
            <a:spAutoFit/>
          </a:bodyPr>
          <a:lstStyle/>
          <a:p>
            <a:pPr marL="342900" indent="-342900">
              <a:buFont typeface="Wingdings" panose="05000000000000000000" pitchFamily="2" charset="2"/>
              <a:buChar char="§"/>
            </a:pPr>
            <a:r>
              <a:rPr lang="en-US" sz="2800" i="1" smtClean="0">
                <a:solidFill>
                  <a:srgbClr val="0070C0"/>
                </a:solidFill>
                <a:latin typeface="+mj-lt"/>
              </a:rPr>
              <a:t>Thiết kế CSDL PT</a:t>
            </a:r>
          </a:p>
        </p:txBody>
      </p:sp>
    </p:spTree>
    <p:extLst>
      <p:ext uri="{BB962C8B-B14F-4D97-AF65-F5344CB8AC3E}">
        <p14:creationId xmlns:p14="http://schemas.microsoft.com/office/powerpoint/2010/main" val="1297265394"/>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01" name="Rectangle 9"/>
          <p:cNvSpPr>
            <a:spLocks noChangeArrowheads="1"/>
          </p:cNvSpPr>
          <p:nvPr/>
        </p:nvSpPr>
        <p:spPr bwMode="auto">
          <a:xfrm>
            <a:off x="323528" y="2772074"/>
            <a:ext cx="8182005" cy="3555003"/>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85501" tIns="42001" rIns="85501" bIns="42001">
            <a:spAutoFit/>
          </a:bodyPr>
          <a:lstStyle/>
          <a:p>
            <a:pPr marL="800100" lvl="1" indent="-342900">
              <a:lnSpc>
                <a:spcPct val="100000"/>
              </a:lnSpc>
              <a:spcBef>
                <a:spcPct val="45000"/>
              </a:spcBef>
              <a:buFont typeface="Courier New" panose="02070309020205020404" pitchFamily="49" charset="0"/>
              <a:buChar char="o"/>
            </a:pPr>
            <a:r>
              <a:rPr lang="en-US" sz="2200" smtClean="0">
                <a:solidFill>
                  <a:srgbClr val="003300"/>
                </a:solidFill>
              </a:rPr>
              <a:t>Danh mục (Từ điển danh mục): Mô tả dữ liệu và sự phân tán của dữ liệu,</a:t>
            </a:r>
          </a:p>
          <a:p>
            <a:pPr marL="800100" lvl="1" indent="-342900">
              <a:lnSpc>
                <a:spcPct val="100000"/>
              </a:lnSpc>
              <a:spcBef>
                <a:spcPct val="45000"/>
              </a:spcBef>
              <a:buFont typeface="Courier New" panose="02070309020205020404" pitchFamily="49" charset="0"/>
              <a:buChar char="o"/>
            </a:pPr>
            <a:r>
              <a:rPr lang="en-US" sz="2200" smtClean="0">
                <a:solidFill>
                  <a:srgbClr val="003300"/>
                </a:solidFill>
                <a:latin typeface="Book Antiqua"/>
                <a:cs typeface="Book Antiqua"/>
              </a:rPr>
              <a:t>Mô tả lược đồ: Tên quan hệ, thuộc tính, ràng buộc,</a:t>
            </a:r>
          </a:p>
          <a:p>
            <a:pPr marL="800100" lvl="1" indent="-342900">
              <a:spcBef>
                <a:spcPct val="45000"/>
              </a:spcBef>
              <a:buFont typeface="Courier New" panose="02070309020205020404" pitchFamily="49" charset="0"/>
              <a:buChar char="o"/>
            </a:pPr>
            <a:r>
              <a:rPr lang="en-US" sz="2200">
                <a:solidFill>
                  <a:srgbClr val="003300"/>
                </a:solidFill>
              </a:rPr>
              <a:t>Mô tả việc phân đoạn, cấp phát và định vị dữ li</a:t>
            </a:r>
            <a:r>
              <a:rPr lang="vi-VN" sz="2200">
                <a:solidFill>
                  <a:srgbClr val="003300"/>
                </a:solidFill>
              </a:rPr>
              <a:t>ệ</a:t>
            </a:r>
            <a:r>
              <a:rPr lang="en-US" sz="2200">
                <a:solidFill>
                  <a:srgbClr val="003300"/>
                </a:solidFill>
              </a:rPr>
              <a:t>u (ánh xạ tới tên CSDL địa phương) trong CSDL,</a:t>
            </a:r>
          </a:p>
          <a:p>
            <a:pPr marL="800100" lvl="1" indent="-342900">
              <a:lnSpc>
                <a:spcPct val="100000"/>
              </a:lnSpc>
              <a:spcBef>
                <a:spcPct val="45000"/>
              </a:spcBef>
              <a:buFont typeface="Courier New" panose="02070309020205020404" pitchFamily="49" charset="0"/>
              <a:buChar char="o"/>
            </a:pPr>
            <a:r>
              <a:rPr lang="en-US" sz="2200" smtClean="0">
                <a:solidFill>
                  <a:srgbClr val="003300"/>
                </a:solidFill>
                <a:latin typeface="Book Antiqua"/>
                <a:cs typeface="Book Antiqua"/>
              </a:rPr>
              <a:t>Mô tả cách thức truy cập,</a:t>
            </a:r>
          </a:p>
          <a:p>
            <a:pPr marL="800100" lvl="1" indent="-342900">
              <a:spcBef>
                <a:spcPct val="45000"/>
              </a:spcBef>
              <a:buFont typeface="Courier New" panose="02070309020205020404" pitchFamily="49" charset="0"/>
              <a:buChar char="o"/>
            </a:pPr>
            <a:r>
              <a:rPr lang="en-US" sz="2200">
                <a:solidFill>
                  <a:srgbClr val="003300"/>
                </a:solidFill>
                <a:latin typeface="Book Antiqua"/>
                <a:cs typeface="Book Antiqua"/>
              </a:rPr>
              <a:t>Danh mục : tổng thể của CSDL hoặc cục bộ trên từng site</a:t>
            </a:r>
          </a:p>
          <a:p>
            <a:pPr lvl="1">
              <a:lnSpc>
                <a:spcPct val="100000"/>
              </a:lnSpc>
              <a:spcBef>
                <a:spcPct val="45000"/>
              </a:spcBef>
            </a:pPr>
            <a:endParaRPr lang="en-US" sz="2200" dirty="0">
              <a:solidFill>
                <a:srgbClr val="003300"/>
              </a:solidFill>
              <a:latin typeface="Book Antiqua"/>
              <a:cs typeface="Book Antiqua"/>
            </a:endParaRP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79512" y="1375101"/>
            <a:ext cx="3765774" cy="461665"/>
          </a:xfrm>
          <a:prstGeom prst="rect">
            <a:avLst/>
          </a:prstGeom>
          <a:noFill/>
        </p:spPr>
        <p:txBody>
          <a:bodyPr wrap="none" rtlCol="0">
            <a:spAutoFit/>
          </a:bodyPr>
          <a:lstStyle/>
          <a:p>
            <a:pPr marL="342900" indent="-342900">
              <a:buFont typeface="Wingdings" panose="05000000000000000000" pitchFamily="2" charset="2"/>
              <a:buChar char="q"/>
            </a:pPr>
            <a:r>
              <a:rPr lang="en-US" sz="2400" b="1" i="1" smtClean="0">
                <a:solidFill>
                  <a:srgbClr val="003300"/>
                </a:solidFill>
              </a:rPr>
              <a:t>Các vấn đề cần thực hiện</a:t>
            </a:r>
            <a:endParaRPr lang="en-US" sz="2400" b="1" i="1">
              <a:solidFill>
                <a:srgbClr val="003300"/>
              </a:solidFill>
            </a:endParaRPr>
          </a:p>
        </p:txBody>
      </p:sp>
      <p:sp>
        <p:nvSpPr>
          <p:cNvPr id="14" name="TextBox 13"/>
          <p:cNvSpPr txBox="1"/>
          <p:nvPr/>
        </p:nvSpPr>
        <p:spPr>
          <a:xfrm>
            <a:off x="566458" y="1980844"/>
            <a:ext cx="6490107" cy="523220"/>
          </a:xfrm>
          <a:prstGeom prst="rect">
            <a:avLst/>
          </a:prstGeom>
          <a:noFill/>
        </p:spPr>
        <p:txBody>
          <a:bodyPr wrap="square" rtlCol="0">
            <a:spAutoFit/>
          </a:bodyPr>
          <a:lstStyle/>
          <a:p>
            <a:pPr marL="342900" indent="-342900">
              <a:buFont typeface="Wingdings" panose="05000000000000000000" pitchFamily="2" charset="2"/>
              <a:buChar char="§"/>
            </a:pPr>
            <a:r>
              <a:rPr lang="en-US" sz="2800" i="1" smtClean="0">
                <a:solidFill>
                  <a:srgbClr val="0070C0"/>
                </a:solidFill>
                <a:latin typeface="+mj-lt"/>
              </a:rPr>
              <a:t>Quản lý danh mục (directory/dictionary)</a:t>
            </a:r>
          </a:p>
        </p:txBody>
      </p:sp>
    </p:spTree>
    <p:extLst>
      <p:ext uri="{BB962C8B-B14F-4D97-AF65-F5344CB8AC3E}">
        <p14:creationId xmlns:p14="http://schemas.microsoft.com/office/powerpoint/2010/main" val="2972052920"/>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01" name="Rectangle 9"/>
          <p:cNvSpPr>
            <a:spLocks noChangeArrowheads="1"/>
          </p:cNvSpPr>
          <p:nvPr/>
        </p:nvSpPr>
        <p:spPr bwMode="auto">
          <a:xfrm>
            <a:off x="615273" y="2447987"/>
            <a:ext cx="7485119" cy="2620901"/>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85501" tIns="42001" rIns="85501" bIns="42001">
            <a:spAutoFit/>
          </a:bodyPr>
          <a:lstStyle/>
          <a:p>
            <a:pPr marL="800100" lvl="1" indent="-342900">
              <a:lnSpc>
                <a:spcPct val="100000"/>
              </a:lnSpc>
              <a:spcBef>
                <a:spcPct val="45000"/>
              </a:spcBef>
              <a:buFont typeface="Courier New" panose="02070309020205020404" pitchFamily="49" charset="0"/>
              <a:buChar char="o"/>
            </a:pPr>
            <a:r>
              <a:rPr lang="en-US" sz="2400" i="1" smtClean="0">
                <a:solidFill>
                  <a:srgbClr val="003300"/>
                </a:solidFill>
              </a:rPr>
              <a:t>Chuyển giao dịch của người dùng thành các thao tác với dữ liệu. Tách và chuyển từ giao dịch toàn cục tới cục bộ</a:t>
            </a:r>
            <a:endParaRPr lang="en-US" sz="2400" i="1">
              <a:solidFill>
                <a:srgbClr val="003300"/>
              </a:solidFill>
            </a:endParaRPr>
          </a:p>
          <a:p>
            <a:pPr marL="800100" lvl="1" indent="-342900">
              <a:lnSpc>
                <a:spcPct val="100000"/>
              </a:lnSpc>
              <a:spcBef>
                <a:spcPct val="45000"/>
              </a:spcBef>
              <a:buFont typeface="Courier New" panose="02070309020205020404" pitchFamily="49" charset="0"/>
              <a:buChar char="o"/>
            </a:pPr>
            <a:r>
              <a:rPr lang="en-US" sz="2400" i="1" smtClean="0">
                <a:solidFill>
                  <a:srgbClr val="003300"/>
                </a:solidFill>
              </a:rPr>
              <a:t>Tối ưu câu truy vấn</a:t>
            </a:r>
            <a:r>
              <a:rPr lang="en-US" smtClean="0">
                <a:solidFill>
                  <a:srgbClr val="003300"/>
                </a:solidFill>
              </a:rPr>
              <a:t>: </a:t>
            </a:r>
          </a:p>
          <a:p>
            <a:pPr lvl="2">
              <a:spcBef>
                <a:spcPct val="45000"/>
              </a:spcBef>
            </a:pPr>
            <a:r>
              <a:rPr lang="en-US" b="1" smtClean="0">
                <a:solidFill>
                  <a:srgbClr val="003300"/>
                </a:solidFill>
              </a:rPr>
              <a:t>min {cost </a:t>
            </a:r>
            <a:r>
              <a:rPr lang="en-US" b="1">
                <a:solidFill>
                  <a:srgbClr val="003300"/>
                </a:solidFill>
              </a:rPr>
              <a:t>= data transmission + local processing}</a:t>
            </a:r>
          </a:p>
          <a:p>
            <a:pPr lvl="1">
              <a:lnSpc>
                <a:spcPct val="100000"/>
              </a:lnSpc>
              <a:spcBef>
                <a:spcPct val="45000"/>
              </a:spcBef>
            </a:pPr>
            <a:r>
              <a:rPr lang="en-US" smtClean="0">
                <a:solidFill>
                  <a:srgbClr val="003300"/>
                </a:solidFill>
              </a:rPr>
              <a:t>       </a:t>
            </a:r>
            <a:r>
              <a:rPr lang="en-US" i="1" smtClean="0">
                <a:solidFill>
                  <a:srgbClr val="003300"/>
                </a:solidFill>
              </a:rPr>
              <a:t>Đây là bài toán NP-hard</a:t>
            </a:r>
            <a:endParaRPr lang="en-US" i="1">
              <a:solidFill>
                <a:srgbClr val="003300"/>
              </a:solidFill>
            </a:endParaRP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79512" y="1375101"/>
            <a:ext cx="3765774" cy="461665"/>
          </a:xfrm>
          <a:prstGeom prst="rect">
            <a:avLst/>
          </a:prstGeom>
          <a:noFill/>
        </p:spPr>
        <p:txBody>
          <a:bodyPr wrap="none" rtlCol="0">
            <a:spAutoFit/>
          </a:bodyPr>
          <a:lstStyle/>
          <a:p>
            <a:pPr marL="342900" indent="-342900">
              <a:buFont typeface="Wingdings" panose="05000000000000000000" pitchFamily="2" charset="2"/>
              <a:buChar char="q"/>
            </a:pPr>
            <a:r>
              <a:rPr lang="en-US" sz="2400" b="1" i="1" smtClean="0">
                <a:solidFill>
                  <a:srgbClr val="003300"/>
                </a:solidFill>
              </a:rPr>
              <a:t>Các vấn đề cần thực hiện</a:t>
            </a:r>
            <a:endParaRPr lang="en-US" sz="2400" b="1" i="1">
              <a:solidFill>
                <a:srgbClr val="003300"/>
              </a:solidFill>
            </a:endParaRPr>
          </a:p>
        </p:txBody>
      </p:sp>
      <p:sp>
        <p:nvSpPr>
          <p:cNvPr id="13" name="TextBox 12"/>
          <p:cNvSpPr txBox="1"/>
          <p:nvPr/>
        </p:nvSpPr>
        <p:spPr>
          <a:xfrm>
            <a:off x="490399" y="1911303"/>
            <a:ext cx="4437590" cy="523220"/>
          </a:xfrm>
          <a:prstGeom prst="rect">
            <a:avLst/>
          </a:prstGeom>
          <a:noFill/>
        </p:spPr>
        <p:txBody>
          <a:bodyPr wrap="square" rtlCol="0">
            <a:spAutoFit/>
          </a:bodyPr>
          <a:lstStyle/>
          <a:p>
            <a:pPr marL="342900" indent="-342900">
              <a:buFont typeface="Wingdings" panose="05000000000000000000" pitchFamily="2" charset="2"/>
              <a:buChar char="§"/>
            </a:pPr>
            <a:r>
              <a:rPr lang="en-US" sz="2800" i="1" smtClean="0">
                <a:solidFill>
                  <a:srgbClr val="0070C0"/>
                </a:solidFill>
                <a:latin typeface="+mj-lt"/>
              </a:rPr>
              <a:t>Xử lý truy vấn</a:t>
            </a:r>
          </a:p>
        </p:txBody>
      </p:sp>
    </p:spTree>
    <p:extLst>
      <p:ext uri="{BB962C8B-B14F-4D97-AF65-F5344CB8AC3E}">
        <p14:creationId xmlns:p14="http://schemas.microsoft.com/office/powerpoint/2010/main" val="1026763803"/>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01" name="Rectangle 9"/>
          <p:cNvSpPr>
            <a:spLocks noChangeArrowheads="1"/>
          </p:cNvSpPr>
          <p:nvPr/>
        </p:nvSpPr>
        <p:spPr bwMode="auto">
          <a:xfrm>
            <a:off x="1657680" y="2925078"/>
            <a:ext cx="1988875"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a:t>
            </a:r>
            <a:r>
              <a:rPr lang="en-US" sz="1860" b="1">
                <a:latin typeface="Book Antiqua"/>
                <a:cs typeface="Book Antiqua"/>
              </a:rPr>
              <a:t>description </a:t>
            </a:r>
            <a:endParaRPr lang="en-US" sz="1860" b="1" dirty="0">
              <a:latin typeface="Book Antiqua"/>
              <a:cs typeface="Book Antiqua"/>
            </a:endParaRPr>
          </a:p>
        </p:txBody>
      </p:sp>
      <p:sp>
        <p:nvSpPr>
          <p:cNvPr id="85003" name="Rectangle 11"/>
          <p:cNvSpPr>
            <a:spLocks noChangeArrowheads="1"/>
          </p:cNvSpPr>
          <p:nvPr/>
        </p:nvSpPr>
        <p:spPr bwMode="auto">
          <a:xfrm>
            <a:off x="2069822" y="3397592"/>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2</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79512" y="1375101"/>
            <a:ext cx="3765774" cy="461665"/>
          </a:xfrm>
          <a:prstGeom prst="rect">
            <a:avLst/>
          </a:prstGeom>
          <a:noFill/>
        </p:spPr>
        <p:txBody>
          <a:bodyPr wrap="none" rtlCol="0">
            <a:spAutoFit/>
          </a:bodyPr>
          <a:lstStyle/>
          <a:p>
            <a:pPr marL="342900" indent="-342900">
              <a:buFont typeface="Wingdings" panose="05000000000000000000" pitchFamily="2" charset="2"/>
              <a:buChar char="q"/>
            </a:pPr>
            <a:r>
              <a:rPr lang="en-US" sz="2400" b="1" i="1" smtClean="0">
                <a:solidFill>
                  <a:srgbClr val="003300"/>
                </a:solidFill>
              </a:rPr>
              <a:t>Các vấn đề cần thực hiện</a:t>
            </a:r>
            <a:endParaRPr lang="en-US" sz="2400" b="1" i="1">
              <a:solidFill>
                <a:srgbClr val="003300"/>
              </a:solidFill>
            </a:endParaRPr>
          </a:p>
        </p:txBody>
      </p:sp>
      <p:sp>
        <p:nvSpPr>
          <p:cNvPr id="15" name="TextBox 14"/>
          <p:cNvSpPr txBox="1"/>
          <p:nvPr/>
        </p:nvSpPr>
        <p:spPr>
          <a:xfrm>
            <a:off x="498880" y="1997195"/>
            <a:ext cx="4437590" cy="523220"/>
          </a:xfrm>
          <a:prstGeom prst="rect">
            <a:avLst/>
          </a:prstGeom>
          <a:noFill/>
        </p:spPr>
        <p:txBody>
          <a:bodyPr wrap="square" rtlCol="0">
            <a:spAutoFit/>
          </a:bodyPr>
          <a:lstStyle/>
          <a:p>
            <a:pPr marL="342900" indent="-342900">
              <a:buFont typeface="Wingdings" panose="05000000000000000000" pitchFamily="2" charset="2"/>
              <a:buChar char="§"/>
            </a:pPr>
            <a:r>
              <a:rPr lang="en-US" sz="2800" i="1" smtClean="0">
                <a:solidFill>
                  <a:srgbClr val="0070C0"/>
                </a:solidFill>
                <a:latin typeface="+mj-lt"/>
              </a:rPr>
              <a:t>Điều khiển tương tranh</a:t>
            </a:r>
          </a:p>
        </p:txBody>
      </p:sp>
      <p:sp>
        <p:nvSpPr>
          <p:cNvPr id="2" name="Rectangle 1"/>
          <p:cNvSpPr/>
          <p:nvPr/>
        </p:nvSpPr>
        <p:spPr>
          <a:xfrm>
            <a:off x="760648" y="2603974"/>
            <a:ext cx="7051712" cy="1569660"/>
          </a:xfrm>
          <a:prstGeom prst="rect">
            <a:avLst/>
          </a:prstGeom>
        </p:spPr>
        <p:txBody>
          <a:bodyPr wrap="square">
            <a:spAutoFit/>
          </a:bodyPr>
          <a:lstStyle/>
          <a:p>
            <a:pPr marL="800100" lvl="1" indent="-342900">
              <a:lnSpc>
                <a:spcPct val="100000"/>
              </a:lnSpc>
              <a:spcBef>
                <a:spcPct val="50000"/>
              </a:spcBef>
              <a:buFont typeface="Courier New" panose="02070309020205020404" pitchFamily="49" charset="0"/>
              <a:buChar char="o"/>
            </a:pPr>
            <a:r>
              <a:rPr lang="en-US" sz="2400" smtClean="0">
                <a:solidFill>
                  <a:srgbClr val="003300"/>
                </a:solidFill>
              </a:rPr>
              <a:t>Đồng bộ hóa các thao tác truy cập tương tranh</a:t>
            </a:r>
            <a:endParaRPr lang="en-US" sz="2400">
              <a:solidFill>
                <a:srgbClr val="003300"/>
              </a:solidFill>
            </a:endParaRPr>
          </a:p>
          <a:p>
            <a:pPr marL="800100" lvl="1" indent="-342900">
              <a:lnSpc>
                <a:spcPct val="100000"/>
              </a:lnSpc>
              <a:spcBef>
                <a:spcPct val="50000"/>
              </a:spcBef>
              <a:buFont typeface="Courier New" panose="02070309020205020404" pitchFamily="49" charset="0"/>
              <a:buChar char="o"/>
            </a:pPr>
            <a:r>
              <a:rPr lang="en-US" sz="2400" smtClean="0">
                <a:solidFill>
                  <a:srgbClr val="003300"/>
                </a:solidFill>
              </a:rPr>
              <a:t>Nhất quán và cô lập hiệu lực của giao dịch </a:t>
            </a:r>
          </a:p>
          <a:p>
            <a:pPr marL="800100" lvl="1" indent="-342900">
              <a:lnSpc>
                <a:spcPct val="100000"/>
              </a:lnSpc>
              <a:spcBef>
                <a:spcPct val="50000"/>
              </a:spcBef>
              <a:buFont typeface="Courier New" panose="02070309020205020404" pitchFamily="49" charset="0"/>
              <a:buChar char="o"/>
            </a:pPr>
            <a:r>
              <a:rPr lang="en-US" sz="2400" smtClean="0">
                <a:solidFill>
                  <a:srgbClr val="003300"/>
                </a:solidFill>
              </a:rPr>
              <a:t>Xử lý tắc nghẽn (Deadlock) </a:t>
            </a:r>
            <a:endParaRPr lang="en-US" sz="2400" dirty="0">
              <a:solidFill>
                <a:srgbClr val="003300"/>
              </a:solidFill>
            </a:endParaRPr>
          </a:p>
        </p:txBody>
      </p:sp>
    </p:spTree>
    <p:extLst>
      <p:ext uri="{BB962C8B-B14F-4D97-AF65-F5344CB8AC3E}">
        <p14:creationId xmlns:p14="http://schemas.microsoft.com/office/powerpoint/2010/main" val="3654808295"/>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09" name="Rectangle 17"/>
          <p:cNvSpPr>
            <a:spLocks noChangeArrowheads="1"/>
          </p:cNvSpPr>
          <p:nvPr/>
        </p:nvSpPr>
        <p:spPr bwMode="auto">
          <a:xfrm>
            <a:off x="1657680" y="4725127"/>
            <a:ext cx="210749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description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79512" y="1375101"/>
            <a:ext cx="3765774" cy="461665"/>
          </a:xfrm>
          <a:prstGeom prst="rect">
            <a:avLst/>
          </a:prstGeom>
          <a:noFill/>
        </p:spPr>
        <p:txBody>
          <a:bodyPr wrap="none" rtlCol="0">
            <a:spAutoFit/>
          </a:bodyPr>
          <a:lstStyle/>
          <a:p>
            <a:pPr marL="342900" indent="-342900">
              <a:buFont typeface="Wingdings" panose="05000000000000000000" pitchFamily="2" charset="2"/>
              <a:buChar char="q"/>
            </a:pPr>
            <a:r>
              <a:rPr lang="en-US" sz="2400" b="1" i="1" smtClean="0">
                <a:solidFill>
                  <a:srgbClr val="003300"/>
                </a:solidFill>
              </a:rPr>
              <a:t>Các vấn đề cần thực hiện</a:t>
            </a:r>
            <a:endParaRPr lang="en-US" sz="2400" b="1" i="1">
              <a:solidFill>
                <a:srgbClr val="003300"/>
              </a:solidFill>
            </a:endParaRPr>
          </a:p>
        </p:txBody>
      </p:sp>
      <p:sp>
        <p:nvSpPr>
          <p:cNvPr id="16" name="TextBox 15"/>
          <p:cNvSpPr txBox="1"/>
          <p:nvPr/>
        </p:nvSpPr>
        <p:spPr>
          <a:xfrm>
            <a:off x="433322" y="1906012"/>
            <a:ext cx="6616342" cy="523220"/>
          </a:xfrm>
          <a:prstGeom prst="rect">
            <a:avLst/>
          </a:prstGeom>
          <a:noFill/>
        </p:spPr>
        <p:txBody>
          <a:bodyPr wrap="square" rtlCol="0">
            <a:spAutoFit/>
          </a:bodyPr>
          <a:lstStyle/>
          <a:p>
            <a:pPr marL="342900" indent="-342900">
              <a:buFont typeface="Wingdings" panose="05000000000000000000" pitchFamily="2" charset="2"/>
              <a:buChar char="§"/>
            </a:pPr>
            <a:r>
              <a:rPr lang="en-US" sz="2800" i="1" smtClean="0">
                <a:solidFill>
                  <a:srgbClr val="00B0F0"/>
                </a:solidFill>
                <a:latin typeface="+mj-lt"/>
              </a:rPr>
              <a:t>Đảm bảo độ tin cậy và tính sẵn sàng</a:t>
            </a:r>
          </a:p>
        </p:txBody>
      </p:sp>
      <p:sp>
        <p:nvSpPr>
          <p:cNvPr id="2" name="Rectangle 1"/>
          <p:cNvSpPr/>
          <p:nvPr/>
        </p:nvSpPr>
        <p:spPr>
          <a:xfrm>
            <a:off x="742701" y="2559817"/>
            <a:ext cx="7429699" cy="2492990"/>
          </a:xfrm>
          <a:prstGeom prst="rect">
            <a:avLst/>
          </a:prstGeom>
        </p:spPr>
        <p:txBody>
          <a:bodyPr wrap="square">
            <a:spAutoFit/>
          </a:bodyPr>
          <a:lstStyle/>
          <a:p>
            <a:pPr marL="800100" lvl="1" indent="-342900">
              <a:lnSpc>
                <a:spcPct val="100000"/>
              </a:lnSpc>
              <a:spcBef>
                <a:spcPct val="50000"/>
              </a:spcBef>
              <a:buFont typeface="Courier New" panose="02070309020205020404" pitchFamily="49" charset="0"/>
              <a:buChar char="o"/>
            </a:pPr>
            <a:r>
              <a:rPr lang="en-US" sz="2400" smtClean="0">
                <a:solidFill>
                  <a:srgbClr val="003300"/>
                </a:solidFill>
              </a:rPr>
              <a:t>Đảm bảo bền vững</a:t>
            </a:r>
          </a:p>
          <a:p>
            <a:pPr marL="800100" lvl="1" indent="-342900">
              <a:lnSpc>
                <a:spcPct val="100000"/>
              </a:lnSpc>
              <a:spcBef>
                <a:spcPct val="50000"/>
              </a:spcBef>
              <a:buFont typeface="Courier New" panose="02070309020205020404" pitchFamily="49" charset="0"/>
              <a:buChar char="o"/>
            </a:pPr>
            <a:r>
              <a:rPr lang="en-US" sz="2400">
                <a:solidFill>
                  <a:srgbClr val="003300"/>
                </a:solidFill>
              </a:rPr>
              <a:t>Hệ thống phải có khả năng phát hiện lỗi xảy </a:t>
            </a:r>
            <a:r>
              <a:rPr lang="en-US" sz="2400" smtClean="0">
                <a:solidFill>
                  <a:srgbClr val="003300"/>
                </a:solidFill>
              </a:rPr>
              <a:t>ra, </a:t>
            </a:r>
            <a:r>
              <a:rPr lang="en-US" sz="2400">
                <a:solidFill>
                  <a:srgbClr val="003300"/>
                </a:solidFill>
              </a:rPr>
              <a:t>khôi phục ngay khi xảy ra </a:t>
            </a:r>
            <a:r>
              <a:rPr lang="en-US" sz="2400" smtClean="0">
                <a:solidFill>
                  <a:srgbClr val="003300"/>
                </a:solidFill>
              </a:rPr>
              <a:t>lỗi:</a:t>
            </a:r>
          </a:p>
          <a:p>
            <a:pPr marL="1257300" lvl="2" indent="-342900">
              <a:spcBef>
                <a:spcPct val="50000"/>
              </a:spcBef>
              <a:buFont typeface="Arial" panose="020B0604020202020204" pitchFamily="34" charset="0"/>
              <a:buChar char="•"/>
            </a:pPr>
            <a:r>
              <a:rPr lang="en-US" sz="2400" smtClean="0">
                <a:solidFill>
                  <a:srgbClr val="003300"/>
                </a:solidFill>
              </a:rPr>
              <a:t>Lỗi đường truyền mạng</a:t>
            </a:r>
          </a:p>
          <a:p>
            <a:pPr marL="1257300" lvl="2" indent="-342900">
              <a:spcBef>
                <a:spcPct val="50000"/>
              </a:spcBef>
              <a:buFont typeface="Arial" panose="020B0604020202020204" pitchFamily="34" charset="0"/>
              <a:buChar char="•"/>
            </a:pPr>
            <a:r>
              <a:rPr lang="en-US" sz="2400" smtClean="0">
                <a:solidFill>
                  <a:srgbClr val="003300"/>
                </a:solidFill>
              </a:rPr>
              <a:t>Lỗi khi một số site bị cô lập/không liên lạc được</a:t>
            </a:r>
            <a:endParaRPr lang="en-US" sz="2400" dirty="0">
              <a:solidFill>
                <a:srgbClr val="003300"/>
              </a:solidFill>
            </a:endParaRPr>
          </a:p>
        </p:txBody>
      </p:sp>
    </p:spTree>
    <p:extLst>
      <p:ext uri="{BB962C8B-B14F-4D97-AF65-F5344CB8AC3E}">
        <p14:creationId xmlns:p14="http://schemas.microsoft.com/office/powerpoint/2010/main" val="1893429972"/>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09" name="Rectangle 17"/>
          <p:cNvSpPr>
            <a:spLocks noChangeArrowheads="1"/>
          </p:cNvSpPr>
          <p:nvPr/>
        </p:nvSpPr>
        <p:spPr bwMode="auto">
          <a:xfrm>
            <a:off x="1657680" y="4725127"/>
            <a:ext cx="210749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description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79512" y="1375101"/>
            <a:ext cx="3765774" cy="461665"/>
          </a:xfrm>
          <a:prstGeom prst="rect">
            <a:avLst/>
          </a:prstGeom>
          <a:noFill/>
        </p:spPr>
        <p:txBody>
          <a:bodyPr wrap="none" rtlCol="0">
            <a:spAutoFit/>
          </a:bodyPr>
          <a:lstStyle/>
          <a:p>
            <a:pPr marL="342900" indent="-342900">
              <a:buFont typeface="Wingdings" panose="05000000000000000000" pitchFamily="2" charset="2"/>
              <a:buChar char="q"/>
            </a:pPr>
            <a:r>
              <a:rPr lang="en-US" sz="2400" b="1" i="1" smtClean="0">
                <a:solidFill>
                  <a:srgbClr val="003300"/>
                </a:solidFill>
              </a:rPr>
              <a:t>Các vấn đề cần thực hiện</a:t>
            </a:r>
            <a:endParaRPr lang="en-US" sz="2400" b="1" i="1">
              <a:solidFill>
                <a:srgbClr val="003300"/>
              </a:solidFill>
            </a:endParaRPr>
          </a:p>
        </p:txBody>
      </p:sp>
      <p:sp>
        <p:nvSpPr>
          <p:cNvPr id="16" name="TextBox 15"/>
          <p:cNvSpPr txBox="1"/>
          <p:nvPr/>
        </p:nvSpPr>
        <p:spPr>
          <a:xfrm>
            <a:off x="433322" y="1906012"/>
            <a:ext cx="5434822" cy="523220"/>
          </a:xfrm>
          <a:prstGeom prst="rect">
            <a:avLst/>
          </a:prstGeom>
          <a:noFill/>
        </p:spPr>
        <p:txBody>
          <a:bodyPr wrap="square" rtlCol="0">
            <a:spAutoFit/>
          </a:bodyPr>
          <a:lstStyle/>
          <a:p>
            <a:pPr marL="342900" indent="-342900">
              <a:buFont typeface="Wingdings" panose="05000000000000000000" pitchFamily="2" charset="2"/>
              <a:buChar char="§"/>
            </a:pPr>
            <a:r>
              <a:rPr lang="en-US" sz="2800" i="1" smtClean="0">
                <a:solidFill>
                  <a:srgbClr val="00B0F0"/>
                </a:solidFill>
                <a:latin typeface="+mj-lt"/>
              </a:rPr>
              <a:t>Nhân bản</a:t>
            </a:r>
          </a:p>
        </p:txBody>
      </p:sp>
      <p:sp>
        <p:nvSpPr>
          <p:cNvPr id="2" name="Rectangle 1"/>
          <p:cNvSpPr/>
          <p:nvPr/>
        </p:nvSpPr>
        <p:spPr>
          <a:xfrm>
            <a:off x="742701" y="2559817"/>
            <a:ext cx="7141667" cy="2677656"/>
          </a:xfrm>
          <a:prstGeom prst="rect">
            <a:avLst/>
          </a:prstGeom>
        </p:spPr>
        <p:txBody>
          <a:bodyPr wrap="square">
            <a:spAutoFit/>
          </a:bodyPr>
          <a:lstStyle/>
          <a:p>
            <a:pPr marL="800100" lvl="1" indent="-342900">
              <a:lnSpc>
                <a:spcPct val="100000"/>
              </a:lnSpc>
              <a:spcBef>
                <a:spcPct val="50000"/>
              </a:spcBef>
              <a:buFont typeface="Courier New" panose="02070309020205020404" pitchFamily="49" charset="0"/>
              <a:buChar char="o"/>
            </a:pPr>
            <a:r>
              <a:rPr lang="en-US" sz="2400" smtClean="0">
                <a:solidFill>
                  <a:srgbClr val="003300"/>
                </a:solidFill>
              </a:rPr>
              <a:t>Các bảng được phân mảnh như thế nào</a:t>
            </a:r>
            <a:r>
              <a:rPr lang="vi-VN" sz="2400" smtClean="0">
                <a:solidFill>
                  <a:srgbClr val="003300"/>
                </a:solidFill>
              </a:rPr>
              <a:t>?</a:t>
            </a:r>
            <a:endParaRPr lang="en-US" sz="2400" smtClean="0">
              <a:solidFill>
                <a:srgbClr val="003300"/>
              </a:solidFill>
            </a:endParaRPr>
          </a:p>
          <a:p>
            <a:pPr marL="800100" lvl="1" indent="-342900">
              <a:lnSpc>
                <a:spcPct val="100000"/>
              </a:lnSpc>
              <a:spcBef>
                <a:spcPct val="50000"/>
              </a:spcBef>
              <a:buFont typeface="Courier New" panose="02070309020205020404" pitchFamily="49" charset="0"/>
              <a:buChar char="o"/>
            </a:pPr>
            <a:r>
              <a:rPr lang="en-US" sz="2400" smtClean="0">
                <a:solidFill>
                  <a:srgbClr val="003300"/>
                </a:solidFill>
              </a:rPr>
              <a:t>Các mảnh nhân bản tại các site như thế nào?</a:t>
            </a:r>
          </a:p>
          <a:p>
            <a:pPr marL="1257300" lvl="2" indent="-342900">
              <a:spcBef>
                <a:spcPct val="50000"/>
              </a:spcBef>
              <a:buFont typeface="Arial" panose="020B0604020202020204" pitchFamily="34" charset="0"/>
              <a:buChar char="•"/>
            </a:pPr>
            <a:r>
              <a:rPr lang="en-US" sz="2400" smtClean="0">
                <a:solidFill>
                  <a:srgbClr val="003300"/>
                </a:solidFill>
              </a:rPr>
              <a:t>Không nhân bản (phân hoạch)</a:t>
            </a:r>
          </a:p>
          <a:p>
            <a:pPr marL="1257300" lvl="2" indent="-342900">
              <a:spcBef>
                <a:spcPct val="50000"/>
              </a:spcBef>
              <a:buFont typeface="Arial" panose="020B0604020202020204" pitchFamily="34" charset="0"/>
              <a:buChar char="•"/>
            </a:pPr>
            <a:r>
              <a:rPr lang="en-US" sz="2400" smtClean="0">
                <a:solidFill>
                  <a:srgbClr val="003300"/>
                </a:solidFill>
              </a:rPr>
              <a:t>Nhân bản đầy đủ (full)</a:t>
            </a:r>
          </a:p>
          <a:p>
            <a:pPr marL="1257300" lvl="2" indent="-342900">
              <a:spcBef>
                <a:spcPct val="50000"/>
              </a:spcBef>
              <a:buFont typeface="Arial" panose="020B0604020202020204" pitchFamily="34" charset="0"/>
              <a:buChar char="•"/>
            </a:pPr>
            <a:r>
              <a:rPr lang="en-US" sz="2400" smtClean="0">
                <a:solidFill>
                  <a:srgbClr val="003300"/>
                </a:solidFill>
              </a:rPr>
              <a:t>Nhân bản từng phần</a:t>
            </a:r>
            <a:endParaRPr lang="en-US" sz="2400" dirty="0">
              <a:solidFill>
                <a:srgbClr val="003300"/>
              </a:solidFill>
            </a:endParaRPr>
          </a:p>
        </p:txBody>
      </p:sp>
    </p:spTree>
    <p:extLst>
      <p:ext uri="{BB962C8B-B14F-4D97-AF65-F5344CB8AC3E}">
        <p14:creationId xmlns:p14="http://schemas.microsoft.com/office/powerpoint/2010/main" val="4172302308"/>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09" name="Rectangle 17"/>
          <p:cNvSpPr>
            <a:spLocks noChangeArrowheads="1"/>
          </p:cNvSpPr>
          <p:nvPr/>
        </p:nvSpPr>
        <p:spPr bwMode="auto">
          <a:xfrm>
            <a:off x="1657680" y="4725127"/>
            <a:ext cx="210749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description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79512" y="1375101"/>
            <a:ext cx="3765774" cy="461665"/>
          </a:xfrm>
          <a:prstGeom prst="rect">
            <a:avLst/>
          </a:prstGeom>
          <a:noFill/>
        </p:spPr>
        <p:txBody>
          <a:bodyPr wrap="none" rtlCol="0">
            <a:spAutoFit/>
          </a:bodyPr>
          <a:lstStyle/>
          <a:p>
            <a:pPr marL="342900" indent="-342900">
              <a:buFont typeface="Wingdings" panose="05000000000000000000" pitchFamily="2" charset="2"/>
              <a:buChar char="q"/>
            </a:pPr>
            <a:r>
              <a:rPr lang="en-US" sz="2400" b="1" i="1" smtClean="0">
                <a:solidFill>
                  <a:srgbClr val="003300"/>
                </a:solidFill>
              </a:rPr>
              <a:t>Các vấn đề cần thực hiện</a:t>
            </a:r>
            <a:endParaRPr lang="en-US" sz="2400" b="1" i="1">
              <a:solidFill>
                <a:srgbClr val="003300"/>
              </a:solidFill>
            </a:endParaRPr>
          </a:p>
        </p:txBody>
      </p:sp>
      <p:sp>
        <p:nvSpPr>
          <p:cNvPr id="16" name="TextBox 15"/>
          <p:cNvSpPr txBox="1"/>
          <p:nvPr/>
        </p:nvSpPr>
        <p:spPr>
          <a:xfrm>
            <a:off x="433322" y="1906012"/>
            <a:ext cx="5434822" cy="523220"/>
          </a:xfrm>
          <a:prstGeom prst="rect">
            <a:avLst/>
          </a:prstGeom>
          <a:noFill/>
        </p:spPr>
        <p:txBody>
          <a:bodyPr wrap="square" rtlCol="0">
            <a:spAutoFit/>
          </a:bodyPr>
          <a:lstStyle/>
          <a:p>
            <a:pPr marL="342900" indent="-342900">
              <a:buFont typeface="Wingdings" panose="05000000000000000000" pitchFamily="2" charset="2"/>
              <a:buChar char="§"/>
            </a:pPr>
            <a:r>
              <a:rPr lang="en-US" sz="2800" i="1" smtClean="0">
                <a:solidFill>
                  <a:srgbClr val="00B0F0"/>
                </a:solidFill>
                <a:latin typeface="+mj-lt"/>
              </a:rPr>
              <a:t>Nhân bản</a:t>
            </a:r>
          </a:p>
        </p:txBody>
      </p:sp>
      <p:pic>
        <p:nvPicPr>
          <p:cNvPr id="2" name="Picture 1"/>
          <p:cNvPicPr>
            <a:picLocks noChangeAspect="1"/>
          </p:cNvPicPr>
          <p:nvPr/>
        </p:nvPicPr>
        <p:blipFill>
          <a:blip r:embed="rId3"/>
          <a:stretch>
            <a:fillRect/>
          </a:stretch>
        </p:blipFill>
        <p:spPr>
          <a:xfrm>
            <a:off x="1763688" y="2561306"/>
            <a:ext cx="6162675" cy="3924300"/>
          </a:xfrm>
          <a:prstGeom prst="rect">
            <a:avLst/>
          </a:prstGeom>
        </p:spPr>
      </p:pic>
    </p:spTree>
    <p:extLst>
      <p:ext uri="{BB962C8B-B14F-4D97-AF65-F5344CB8AC3E}">
        <p14:creationId xmlns:p14="http://schemas.microsoft.com/office/powerpoint/2010/main" val="45208435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4999" name="Rectangle 7"/>
          <p:cNvSpPr>
            <a:spLocks noChangeArrowheads="1"/>
          </p:cNvSpPr>
          <p:nvPr/>
        </p:nvSpPr>
        <p:spPr bwMode="auto">
          <a:xfrm>
            <a:off x="2069822" y="2515568"/>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1</a:t>
            </a:r>
          </a:p>
        </p:txBody>
      </p:sp>
      <p:sp>
        <p:nvSpPr>
          <p:cNvPr id="85001" name="Rectangle 9"/>
          <p:cNvSpPr>
            <a:spLocks noChangeArrowheads="1"/>
          </p:cNvSpPr>
          <p:nvPr/>
        </p:nvSpPr>
        <p:spPr bwMode="auto">
          <a:xfrm>
            <a:off x="1657680" y="2925078"/>
            <a:ext cx="1988875"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a:t>
            </a:r>
            <a:r>
              <a:rPr lang="en-US" sz="1860" b="1">
                <a:latin typeface="Book Antiqua"/>
                <a:cs typeface="Book Antiqua"/>
              </a:rPr>
              <a:t>description </a:t>
            </a:r>
            <a:endParaRPr lang="en-US" sz="1860" b="1" dirty="0">
              <a:latin typeface="Book Antiqua"/>
              <a:cs typeface="Book Antiqua"/>
            </a:endParaRPr>
          </a:p>
        </p:txBody>
      </p:sp>
      <p:sp>
        <p:nvSpPr>
          <p:cNvPr id="85003" name="Rectangle 11"/>
          <p:cNvSpPr>
            <a:spLocks noChangeArrowheads="1"/>
          </p:cNvSpPr>
          <p:nvPr/>
        </p:nvSpPr>
        <p:spPr bwMode="auto">
          <a:xfrm>
            <a:off x="2069822" y="3397592"/>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2</a:t>
            </a:r>
          </a:p>
        </p:txBody>
      </p:sp>
      <p:sp>
        <p:nvSpPr>
          <p:cNvPr id="85005" name="Rectangle 13"/>
          <p:cNvSpPr>
            <a:spLocks noChangeArrowheads="1"/>
          </p:cNvSpPr>
          <p:nvPr/>
        </p:nvSpPr>
        <p:spPr bwMode="auto">
          <a:xfrm>
            <a:off x="1657680" y="3807103"/>
            <a:ext cx="210749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a:latin typeface="Book Antiqua"/>
                <a:cs typeface="Book Antiqua"/>
              </a:rPr>
              <a:t>data </a:t>
            </a:r>
            <a:r>
              <a:rPr lang="en-US" sz="1860" b="1" smtClean="0">
                <a:latin typeface="Book Antiqua"/>
                <a:cs typeface="Book Antiqua"/>
              </a:rPr>
              <a:t>description2</a:t>
            </a:r>
            <a:endParaRPr lang="en-US" sz="1860" b="1" dirty="0">
              <a:latin typeface="Book Antiqua"/>
              <a:cs typeface="Book Antiqua"/>
            </a:endParaRPr>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09" name="Rectangle 17"/>
          <p:cNvSpPr>
            <a:spLocks noChangeArrowheads="1"/>
          </p:cNvSpPr>
          <p:nvPr/>
        </p:nvSpPr>
        <p:spPr bwMode="auto">
          <a:xfrm>
            <a:off x="1657680" y="4725127"/>
            <a:ext cx="210749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description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2" name="Rectangle 1"/>
          <p:cNvSpPr/>
          <p:nvPr/>
        </p:nvSpPr>
        <p:spPr>
          <a:xfrm>
            <a:off x="181198" y="1564136"/>
            <a:ext cx="2004075" cy="400110"/>
          </a:xfrm>
          <a:prstGeom prst="rect">
            <a:avLst/>
          </a:prstGeom>
        </p:spPr>
        <p:txBody>
          <a:bodyPr wrap="none">
            <a:spAutoFit/>
          </a:bodyPr>
          <a:lstStyle/>
          <a:p>
            <a:pPr marL="457200" indent="-457200">
              <a:buFont typeface="Wingdings" panose="05000000000000000000" pitchFamily="2" charset="2"/>
              <a:buChar char="q"/>
            </a:pPr>
            <a:r>
              <a:rPr lang="en-US" b="1" dirty="0">
                <a:solidFill>
                  <a:schemeClr val="tx1"/>
                </a:solidFill>
              </a:rPr>
              <a:t>File Systems</a:t>
            </a:r>
          </a:p>
        </p:txBody>
      </p:sp>
      <p:sp>
        <p:nvSpPr>
          <p:cNvPr id="35" name="Rectangle 34"/>
          <p:cNvSpPr/>
          <p:nvPr/>
        </p:nvSpPr>
        <p:spPr>
          <a:xfrm>
            <a:off x="120650" y="780415"/>
            <a:ext cx="6859570" cy="584775"/>
          </a:xfrm>
          <a:prstGeom prst="rect">
            <a:avLst/>
          </a:prstGeom>
        </p:spPr>
        <p:txBody>
          <a:bodyPr wrap="none">
            <a:spAutoFit/>
          </a:bodyPr>
          <a:lstStyle/>
          <a:p>
            <a:r>
              <a:rPr lang="en-US" sz="3200" b="1" smtClean="0">
                <a:solidFill>
                  <a:schemeClr val="tx1"/>
                </a:solidFill>
              </a:rPr>
              <a:t>1. </a:t>
            </a:r>
            <a:r>
              <a:rPr lang="en-US" sz="3200" b="1">
                <a:solidFill>
                  <a:schemeClr val="tx1"/>
                </a:solidFill>
              </a:rPr>
              <a:t>Sự phát triển mô hình xử lý dữ liệu </a:t>
            </a:r>
            <a:endParaRPr lang="en-US" sz="3200" b="1" dirty="0">
              <a:solidFill>
                <a:schemeClr val="tx1"/>
              </a:solidFill>
            </a:endParaRPr>
          </a:p>
        </p:txBody>
      </p:sp>
      <p:sp>
        <p:nvSpPr>
          <p:cNvPr id="62" name="Rectangle 3"/>
          <p:cNvSpPr txBox="1">
            <a:spLocks noChangeArrowheads="1"/>
          </p:cNvSpPr>
          <p:nvPr/>
        </p:nvSpPr>
        <p:spPr>
          <a:xfrm>
            <a:off x="3921474" y="1938166"/>
            <a:ext cx="5162508" cy="3318503"/>
          </a:xfrm>
          <a:prstGeom prst="rect">
            <a:avLst/>
          </a:prstGeom>
        </p:spPr>
        <p:txBody>
          <a:bodyPr/>
          <a:lstStyle>
            <a:lvl1pPr marL="438150" indent="-319088" algn="l" rtl="0" eaLnBrk="1" fontAlgn="base" hangingPunct="1">
              <a:lnSpc>
                <a:spcPct val="105000"/>
              </a:lnSpc>
              <a:spcBef>
                <a:spcPct val="10000"/>
              </a:spcBef>
              <a:spcAft>
                <a:spcPct val="10000"/>
              </a:spcAft>
              <a:buClr>
                <a:schemeClr val="accent1"/>
              </a:buClr>
              <a:buSzPct val="80000"/>
              <a:buFont typeface="Wingdings 2" panose="05020102010507070707" pitchFamily="18" charset="2"/>
              <a:buChar char=""/>
              <a:defRPr sz="2800" kern="1200">
                <a:solidFill>
                  <a:srgbClr val="000099"/>
                </a:solidFill>
                <a:latin typeface="+mn-lt"/>
                <a:ea typeface="+mn-ea"/>
                <a:cs typeface="+mn-cs"/>
              </a:defRPr>
            </a:lvl1pPr>
            <a:lvl2pPr marL="730250" indent="-273050" algn="l" rtl="0" eaLnBrk="1" fontAlgn="base" hangingPunct="1">
              <a:lnSpc>
                <a:spcPct val="105000"/>
              </a:lnSpc>
              <a:spcBef>
                <a:spcPct val="10000"/>
              </a:spcBef>
              <a:spcAft>
                <a:spcPct val="10000"/>
              </a:spcAft>
              <a:buClr>
                <a:schemeClr val="accent2"/>
              </a:buClr>
              <a:buSzPct val="90000"/>
              <a:buFont typeface="Wingdings" panose="05000000000000000000" pitchFamily="2" charset="2"/>
              <a:buChar char=""/>
              <a:defRPr sz="2400" kern="1200">
                <a:solidFill>
                  <a:srgbClr val="003300"/>
                </a:solidFill>
                <a:latin typeface="+mn-lt"/>
                <a:ea typeface="+mn-ea"/>
                <a:cs typeface="+mn-cs"/>
              </a:defRPr>
            </a:lvl2pPr>
            <a:lvl3pPr marL="995363" indent="-228600" algn="l" rtl="0" eaLnBrk="1" fontAlgn="base" hangingPunct="1">
              <a:lnSpc>
                <a:spcPct val="105000"/>
              </a:lnSpc>
              <a:spcBef>
                <a:spcPct val="10000"/>
              </a:spcBef>
              <a:spcAft>
                <a:spcPct val="10000"/>
              </a:spcAft>
              <a:buClr>
                <a:srgbClr val="E66C7D"/>
              </a:buClr>
              <a:buFont typeface="Arial" panose="020B0604020202020204" pitchFamily="34" charset="0"/>
              <a:buChar char="▪"/>
              <a:defRPr sz="2000" kern="1200">
                <a:solidFill>
                  <a:srgbClr val="663300"/>
                </a:solidFill>
                <a:latin typeface="+mn-lt"/>
                <a:ea typeface="+mn-ea"/>
                <a:cs typeface="+mn-cs"/>
              </a:defRPr>
            </a:lvl3pPr>
            <a:lvl4pPr marL="1216025" indent="-182563" algn="l" rtl="0" eaLnBrk="1" fontAlgn="base" hangingPunct="1">
              <a:lnSpc>
                <a:spcPct val="105000"/>
              </a:lnSpc>
              <a:spcBef>
                <a:spcPct val="10000"/>
              </a:spcBef>
              <a:spcAft>
                <a:spcPct val="10000"/>
              </a:spcAft>
              <a:buClr>
                <a:srgbClr val="6BB76D"/>
              </a:buClr>
              <a:buFont typeface="Arial" panose="020B0604020202020204" pitchFamily="34" charset="0"/>
              <a:buChar char="▪"/>
              <a:defRPr kern="1200">
                <a:solidFill>
                  <a:srgbClr val="CC9900"/>
                </a:solidFill>
                <a:latin typeface="+mn-lt"/>
                <a:ea typeface="+mn-ea"/>
                <a:cs typeface="+mn-cs"/>
              </a:defRPr>
            </a:lvl4pPr>
            <a:lvl5pPr marL="1425575" indent="-182563" algn="l" rtl="0" eaLnBrk="1" fontAlgn="base" hangingPunct="1">
              <a:lnSpc>
                <a:spcPct val="105000"/>
              </a:lnSpc>
              <a:spcBef>
                <a:spcPct val="10000"/>
              </a:spcBef>
              <a:spcAft>
                <a:spcPct val="10000"/>
              </a:spcAft>
              <a:buClr>
                <a:srgbClr val="E88651"/>
              </a:buClr>
              <a:buFont typeface="Wingdings 3" panose="05040102010807070707" pitchFamily="18" charset="2"/>
              <a:buChar char=""/>
              <a:defRPr lang="en-US" sz="16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sz="1800" kern="1200" baseline="0">
                <a:solidFill>
                  <a:schemeClr val="tx1"/>
                </a:solidFill>
                <a:latin typeface="+mn-lt"/>
                <a:ea typeface="+mn-ea"/>
                <a:cs typeface="+mn-cs"/>
              </a:defRPr>
            </a:lvl9pPr>
            <a:extLst/>
          </a:lstStyle>
          <a:p>
            <a:r>
              <a:rPr lang="en-US" i="1" smtClean="0"/>
              <a:t>Hạn chế</a:t>
            </a:r>
          </a:p>
          <a:p>
            <a:pPr lvl="1"/>
            <a:r>
              <a:rPr lang="en-US" smtClean="0"/>
              <a:t>Dữ liệu bị trùng lặp và dư thừa</a:t>
            </a:r>
          </a:p>
          <a:p>
            <a:pPr lvl="1"/>
            <a:r>
              <a:rPr lang="en-US" smtClean="0"/>
              <a:t>Thiếu tính nhất quán giữa các dữ liệu</a:t>
            </a:r>
          </a:p>
          <a:p>
            <a:pPr lvl="1"/>
            <a:r>
              <a:rPr lang="en-US" smtClean="0"/>
              <a:t>Khó khăn trong việc truy xuất</a:t>
            </a:r>
          </a:p>
          <a:p>
            <a:pPr lvl="1"/>
            <a:r>
              <a:rPr lang="en-US" smtClean="0"/>
              <a:t>Việc chia sẻ dữ liệu bị hạn chế</a:t>
            </a:r>
          </a:p>
          <a:p>
            <a:pPr lvl="1"/>
            <a:r>
              <a:rPr lang="en-US" smtClean="0"/>
              <a:t>Khó khôi phục</a:t>
            </a:r>
            <a:r>
              <a:rPr lang="vi-VN" smtClean="0"/>
              <a:t>,..</a:t>
            </a:r>
            <a:endParaRPr lang="en-US" smtClean="0"/>
          </a:p>
        </p:txBody>
      </p:sp>
      <p:pic>
        <p:nvPicPr>
          <p:cNvPr id="6" name="Picture 5"/>
          <p:cNvPicPr>
            <a:picLocks noChangeAspect="1"/>
          </p:cNvPicPr>
          <p:nvPr/>
        </p:nvPicPr>
        <p:blipFill>
          <a:blip r:embed="rId3"/>
          <a:stretch>
            <a:fillRect/>
          </a:stretch>
        </p:blipFill>
        <p:spPr>
          <a:xfrm>
            <a:off x="323528" y="2209869"/>
            <a:ext cx="3025038" cy="2686402"/>
          </a:xfrm>
          <a:prstGeom prst="rect">
            <a:avLst/>
          </a:prstGeom>
        </p:spPr>
      </p:pic>
    </p:spTree>
    <p:extLst>
      <p:ext uri="{BB962C8B-B14F-4D97-AF65-F5344CB8AC3E}">
        <p14:creationId xmlns:p14="http://schemas.microsoft.com/office/powerpoint/2010/main" val="30055061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1000"/>
                                        <p:tgtEl>
                                          <p:spTgt spid="62"/>
                                        </p:tgtEl>
                                      </p:cBhvr>
                                    </p:animEffect>
                                    <p:anim calcmode="lin" valueType="num">
                                      <p:cBhvr>
                                        <p:cTn id="8" dur="1000" fill="hold"/>
                                        <p:tgtEl>
                                          <p:spTgt spid="62"/>
                                        </p:tgtEl>
                                        <p:attrNameLst>
                                          <p:attrName>ppt_x</p:attrName>
                                        </p:attrNameLst>
                                      </p:cBhvr>
                                      <p:tavLst>
                                        <p:tav tm="0">
                                          <p:val>
                                            <p:strVal val="#ppt_x"/>
                                          </p:val>
                                        </p:tav>
                                        <p:tav tm="100000">
                                          <p:val>
                                            <p:strVal val="#ppt_x"/>
                                          </p:val>
                                        </p:tav>
                                      </p:tavLst>
                                    </p:anim>
                                    <p:anim calcmode="lin" valueType="num">
                                      <p:cBhvr>
                                        <p:cTn id="9"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09" name="Rectangle 17"/>
          <p:cNvSpPr>
            <a:spLocks noChangeArrowheads="1"/>
          </p:cNvSpPr>
          <p:nvPr/>
        </p:nvSpPr>
        <p:spPr bwMode="auto">
          <a:xfrm>
            <a:off x="1657680" y="4725127"/>
            <a:ext cx="210749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description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79512" y="1375101"/>
            <a:ext cx="3765774" cy="461665"/>
          </a:xfrm>
          <a:prstGeom prst="rect">
            <a:avLst/>
          </a:prstGeom>
          <a:noFill/>
        </p:spPr>
        <p:txBody>
          <a:bodyPr wrap="none" rtlCol="0">
            <a:spAutoFit/>
          </a:bodyPr>
          <a:lstStyle/>
          <a:p>
            <a:pPr marL="342900" indent="-342900">
              <a:buFont typeface="Wingdings" panose="05000000000000000000" pitchFamily="2" charset="2"/>
              <a:buChar char="q"/>
            </a:pPr>
            <a:r>
              <a:rPr lang="en-US" sz="2400" b="1" i="1" smtClean="0">
                <a:solidFill>
                  <a:srgbClr val="003300"/>
                </a:solidFill>
              </a:rPr>
              <a:t>Các vấn đề cần thực hiện</a:t>
            </a:r>
            <a:endParaRPr lang="en-US" sz="2400" b="1" i="1">
              <a:solidFill>
                <a:srgbClr val="003300"/>
              </a:solidFill>
            </a:endParaRPr>
          </a:p>
        </p:txBody>
      </p:sp>
      <p:pic>
        <p:nvPicPr>
          <p:cNvPr id="2" name="Picture 1"/>
          <p:cNvPicPr>
            <a:picLocks noChangeAspect="1"/>
          </p:cNvPicPr>
          <p:nvPr/>
        </p:nvPicPr>
        <p:blipFill>
          <a:blip r:embed="rId3"/>
          <a:stretch>
            <a:fillRect/>
          </a:stretch>
        </p:blipFill>
        <p:spPr>
          <a:xfrm>
            <a:off x="2096135" y="1948018"/>
            <a:ext cx="6143625" cy="4086225"/>
          </a:xfrm>
          <a:prstGeom prst="rect">
            <a:avLst/>
          </a:prstGeom>
        </p:spPr>
      </p:pic>
    </p:spTree>
    <p:extLst>
      <p:ext uri="{BB962C8B-B14F-4D97-AF65-F5344CB8AC3E}">
        <p14:creationId xmlns:p14="http://schemas.microsoft.com/office/powerpoint/2010/main" val="1915401978"/>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09" name="Rectangle 17"/>
          <p:cNvSpPr>
            <a:spLocks noChangeArrowheads="1"/>
          </p:cNvSpPr>
          <p:nvPr/>
        </p:nvSpPr>
        <p:spPr bwMode="auto">
          <a:xfrm>
            <a:off x="1657680" y="4725127"/>
            <a:ext cx="210749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description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79512" y="1375101"/>
            <a:ext cx="6312947" cy="461665"/>
          </a:xfrm>
          <a:prstGeom prst="rect">
            <a:avLst/>
          </a:prstGeom>
          <a:noFill/>
        </p:spPr>
        <p:txBody>
          <a:bodyPr wrap="none" rtlCol="0">
            <a:spAutoFit/>
          </a:bodyPr>
          <a:lstStyle/>
          <a:p>
            <a:pPr marL="342900" indent="-342900">
              <a:buFont typeface="Wingdings" panose="05000000000000000000" pitchFamily="2" charset="2"/>
              <a:buChar char="q"/>
            </a:pPr>
            <a:r>
              <a:rPr lang="en-US" sz="2400" b="1" i="1" smtClean="0">
                <a:solidFill>
                  <a:srgbClr val="0070C0"/>
                </a:solidFill>
              </a:rPr>
              <a:t>Các lựa chọn về kiến trúc triển khai hệ thống</a:t>
            </a:r>
            <a:endParaRPr lang="en-US" sz="2400" b="1" i="1">
              <a:solidFill>
                <a:srgbClr val="0070C0"/>
              </a:solidFill>
            </a:endParaRPr>
          </a:p>
        </p:txBody>
      </p:sp>
      <p:sp>
        <p:nvSpPr>
          <p:cNvPr id="12" name="TextBox 11"/>
          <p:cNvSpPr txBox="1"/>
          <p:nvPr/>
        </p:nvSpPr>
        <p:spPr>
          <a:xfrm>
            <a:off x="467544" y="2030395"/>
            <a:ext cx="8218917" cy="2123658"/>
          </a:xfrm>
          <a:prstGeom prst="rect">
            <a:avLst/>
          </a:prstGeom>
          <a:noFill/>
        </p:spPr>
        <p:txBody>
          <a:bodyPr wrap="none" rtlCol="0">
            <a:spAutoFit/>
          </a:bodyPr>
          <a:lstStyle/>
          <a:p>
            <a:pPr marL="342900" indent="-342900">
              <a:buFont typeface="Wingdings" panose="05000000000000000000" pitchFamily="2" charset="2"/>
              <a:buChar char="§"/>
            </a:pPr>
            <a:r>
              <a:rPr lang="en-US" sz="2400" b="1" smtClean="0">
                <a:solidFill>
                  <a:srgbClr val="003300"/>
                </a:solidFill>
              </a:rPr>
              <a:t>Có thể xem kiến trúc hệ thống dựa trên 3 tiêu chí</a:t>
            </a:r>
            <a:r>
              <a:rPr lang="en-US" sz="2400" b="1" i="1" smtClean="0">
                <a:solidFill>
                  <a:srgbClr val="003300"/>
                </a:solidFill>
              </a:rPr>
              <a:t> : </a:t>
            </a:r>
          </a:p>
          <a:p>
            <a:pPr marL="800100" lvl="1" indent="-342900">
              <a:lnSpc>
                <a:spcPct val="150000"/>
              </a:lnSpc>
              <a:buFont typeface="Courier New" panose="02070309020205020404" pitchFamily="49" charset="0"/>
              <a:buChar char="o"/>
            </a:pPr>
            <a:r>
              <a:rPr lang="en-US" sz="2400" smtClean="0">
                <a:solidFill>
                  <a:srgbClr val="003300"/>
                </a:solidFill>
              </a:rPr>
              <a:t>Mức độ phân tán (D: distribution)</a:t>
            </a:r>
          </a:p>
          <a:p>
            <a:pPr marL="800100" lvl="1" indent="-342900">
              <a:lnSpc>
                <a:spcPct val="150000"/>
              </a:lnSpc>
              <a:buFont typeface="Courier New" panose="02070309020205020404" pitchFamily="49" charset="0"/>
              <a:buChar char="o"/>
            </a:pPr>
            <a:r>
              <a:rPr lang="en-US" sz="2400" smtClean="0">
                <a:solidFill>
                  <a:srgbClr val="003300"/>
                </a:solidFill>
              </a:rPr>
              <a:t>Mức độ tự trị (A: Autonomy – tự vận hành)</a:t>
            </a:r>
          </a:p>
          <a:p>
            <a:pPr marL="800100" lvl="1" indent="-342900">
              <a:lnSpc>
                <a:spcPct val="150000"/>
              </a:lnSpc>
              <a:buFont typeface="Courier New" panose="02070309020205020404" pitchFamily="49" charset="0"/>
              <a:buChar char="o"/>
            </a:pPr>
            <a:r>
              <a:rPr lang="en-US" sz="2400" smtClean="0">
                <a:solidFill>
                  <a:srgbClr val="003300"/>
                </a:solidFill>
              </a:rPr>
              <a:t>Tính  </a:t>
            </a:r>
            <a:r>
              <a:rPr lang="en-US" sz="2400">
                <a:solidFill>
                  <a:srgbClr val="003300"/>
                </a:solidFill>
              </a:rPr>
              <a:t>hỗn hợp </a:t>
            </a:r>
            <a:r>
              <a:rPr lang="en-US" sz="2400" smtClean="0">
                <a:solidFill>
                  <a:srgbClr val="003300"/>
                </a:solidFill>
              </a:rPr>
              <a:t>(H: Heterogeneity – tính </a:t>
            </a:r>
            <a:r>
              <a:rPr lang="en-US" sz="2400">
                <a:solidFill>
                  <a:srgbClr val="003300"/>
                </a:solidFill>
              </a:rPr>
              <a:t>không thuần nhất )</a:t>
            </a:r>
          </a:p>
        </p:txBody>
      </p:sp>
    </p:spTree>
    <p:extLst>
      <p:ext uri="{BB962C8B-B14F-4D97-AF65-F5344CB8AC3E}">
        <p14:creationId xmlns:p14="http://schemas.microsoft.com/office/powerpoint/2010/main" val="2019132923"/>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09" name="Rectangle 17"/>
          <p:cNvSpPr>
            <a:spLocks noChangeArrowheads="1"/>
          </p:cNvSpPr>
          <p:nvPr/>
        </p:nvSpPr>
        <p:spPr bwMode="auto">
          <a:xfrm>
            <a:off x="1657680" y="4725127"/>
            <a:ext cx="210749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description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575791"/>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79512" y="1151855"/>
            <a:ext cx="6312947" cy="461665"/>
          </a:xfrm>
          <a:prstGeom prst="rect">
            <a:avLst/>
          </a:prstGeom>
          <a:noFill/>
        </p:spPr>
        <p:txBody>
          <a:bodyPr wrap="none" rtlCol="0">
            <a:spAutoFit/>
          </a:bodyPr>
          <a:lstStyle/>
          <a:p>
            <a:pPr marL="342900" indent="-342900">
              <a:buFont typeface="Wingdings" panose="05000000000000000000" pitchFamily="2" charset="2"/>
              <a:buChar char="q"/>
            </a:pPr>
            <a:r>
              <a:rPr lang="en-US" sz="2400" b="1" i="1" smtClean="0">
                <a:solidFill>
                  <a:srgbClr val="0070C0"/>
                </a:solidFill>
              </a:rPr>
              <a:t>Các lựa chọn về kiến trúc triển khai hệ thống</a:t>
            </a:r>
            <a:endParaRPr lang="en-US" sz="2400" b="1" i="1">
              <a:solidFill>
                <a:srgbClr val="0070C0"/>
              </a:solidFill>
            </a:endParaRPr>
          </a:p>
        </p:txBody>
      </p:sp>
      <p:sp>
        <p:nvSpPr>
          <p:cNvPr id="12" name="TextBox 11"/>
          <p:cNvSpPr txBox="1"/>
          <p:nvPr/>
        </p:nvSpPr>
        <p:spPr>
          <a:xfrm>
            <a:off x="179512" y="1583903"/>
            <a:ext cx="8352928" cy="4431983"/>
          </a:xfrm>
          <a:prstGeom prst="rect">
            <a:avLst/>
          </a:prstGeom>
          <a:noFill/>
        </p:spPr>
        <p:txBody>
          <a:bodyPr wrap="square" rtlCol="0">
            <a:spAutoFit/>
          </a:bodyPr>
          <a:lstStyle/>
          <a:p>
            <a:pPr marL="800100" lvl="1" indent="-342900">
              <a:lnSpc>
                <a:spcPct val="150000"/>
              </a:lnSpc>
              <a:buFont typeface="Courier New" panose="02070309020205020404" pitchFamily="49" charset="0"/>
              <a:buChar char="o"/>
            </a:pPr>
            <a:r>
              <a:rPr lang="en-US" sz="2800" b="1" smtClean="0">
                <a:solidFill>
                  <a:srgbClr val="0070C0"/>
                </a:solidFill>
              </a:rPr>
              <a:t>Mức độ phân tán </a:t>
            </a:r>
            <a:r>
              <a:rPr lang="en-US" sz="2400" smtClean="0">
                <a:solidFill>
                  <a:srgbClr val="0070C0"/>
                </a:solidFill>
              </a:rPr>
              <a:t>(D: distribution): Độ phân tán của dữ liệu, các thành phần trên một hay nhiều máy; có các mức  độ:</a:t>
            </a:r>
          </a:p>
          <a:p>
            <a:pPr marL="1257300" lvl="2" indent="-342900">
              <a:buFont typeface="Wingdings" panose="05000000000000000000" pitchFamily="2" charset="2"/>
              <a:buChar char="§"/>
            </a:pPr>
            <a:r>
              <a:rPr lang="en-US" sz="2400" smtClean="0">
                <a:solidFill>
                  <a:schemeClr val="tx1"/>
                </a:solidFill>
              </a:rPr>
              <a:t>D0: Không phân tán</a:t>
            </a:r>
          </a:p>
          <a:p>
            <a:pPr marL="1257300" lvl="2" indent="-342900">
              <a:buFont typeface="Wingdings" panose="05000000000000000000" pitchFamily="2" charset="2"/>
              <a:buChar char="§"/>
            </a:pPr>
            <a:r>
              <a:rPr lang="en-US" sz="2400" smtClean="0">
                <a:solidFill>
                  <a:schemeClr val="tx1"/>
                </a:solidFill>
              </a:rPr>
              <a:t>D1: Phân tán kiểu client/sever : </a:t>
            </a:r>
          </a:p>
          <a:p>
            <a:pPr marL="1714500" lvl="3" indent="-342900">
              <a:buFont typeface="Courier New" panose="02070309020205020404" pitchFamily="49" charset="0"/>
              <a:buChar char="o"/>
            </a:pPr>
            <a:r>
              <a:rPr lang="en-US" sz="2400" smtClean="0">
                <a:solidFill>
                  <a:schemeClr val="tx1"/>
                </a:solidFill>
              </a:rPr>
              <a:t>server cung cấp dịch vụ dữ liệu</a:t>
            </a:r>
          </a:p>
          <a:p>
            <a:pPr marL="1714500" lvl="3" indent="-342900">
              <a:buFont typeface="Courier New" panose="02070309020205020404" pitchFamily="49" charset="0"/>
              <a:buChar char="o"/>
            </a:pPr>
            <a:r>
              <a:rPr lang="en-US" sz="2400" smtClean="0">
                <a:solidFill>
                  <a:schemeClr val="tx1"/>
                </a:solidFill>
              </a:rPr>
              <a:t>client cung cấp môi trường ứng dụng và giao diện người dùng</a:t>
            </a:r>
          </a:p>
          <a:p>
            <a:pPr marL="1257300" lvl="2" indent="-342900">
              <a:buFont typeface="Wingdings" panose="05000000000000000000" pitchFamily="2" charset="2"/>
              <a:buChar char="§"/>
            </a:pPr>
            <a:r>
              <a:rPr lang="en-US" sz="2400" smtClean="0">
                <a:solidFill>
                  <a:schemeClr val="tx1"/>
                </a:solidFill>
              </a:rPr>
              <a:t>D2: Phân tán kiểu peer – to – peer (</a:t>
            </a:r>
            <a:r>
              <a:rPr lang="en-US" sz="2400" i="1" smtClean="0">
                <a:solidFill>
                  <a:schemeClr val="tx1"/>
                </a:solidFill>
              </a:rPr>
              <a:t>ngang hàng</a:t>
            </a:r>
            <a:r>
              <a:rPr lang="en-US" sz="2400" smtClean="0">
                <a:solidFill>
                  <a:schemeClr val="tx1"/>
                </a:solidFill>
              </a:rPr>
              <a:t>)</a:t>
            </a:r>
          </a:p>
          <a:p>
            <a:pPr marL="1714500" lvl="3" indent="-342900">
              <a:buFont typeface="Courier New" panose="02070309020205020404" pitchFamily="49" charset="0"/>
              <a:buChar char="o"/>
            </a:pPr>
            <a:r>
              <a:rPr lang="en-US" sz="2400" smtClean="0">
                <a:solidFill>
                  <a:schemeClr val="tx1"/>
                </a:solidFill>
              </a:rPr>
              <a:t>Mỗi site đều có đầy đủ chức năng của HQTCSDL</a:t>
            </a:r>
            <a:endParaRPr lang="en-US" sz="2400" smtClean="0">
              <a:solidFill>
                <a:srgbClr val="0070C0"/>
              </a:solidFill>
            </a:endParaRPr>
          </a:p>
        </p:txBody>
      </p:sp>
    </p:spTree>
    <p:extLst>
      <p:ext uri="{BB962C8B-B14F-4D97-AF65-F5344CB8AC3E}">
        <p14:creationId xmlns:p14="http://schemas.microsoft.com/office/powerpoint/2010/main" val="4174335122"/>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09" name="Rectangle 17"/>
          <p:cNvSpPr>
            <a:spLocks noChangeArrowheads="1"/>
          </p:cNvSpPr>
          <p:nvPr/>
        </p:nvSpPr>
        <p:spPr bwMode="auto">
          <a:xfrm>
            <a:off x="1657680" y="4725127"/>
            <a:ext cx="210749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description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79512" y="1223863"/>
            <a:ext cx="6312947" cy="461665"/>
          </a:xfrm>
          <a:prstGeom prst="rect">
            <a:avLst/>
          </a:prstGeom>
          <a:noFill/>
        </p:spPr>
        <p:txBody>
          <a:bodyPr wrap="none" rtlCol="0">
            <a:spAutoFit/>
          </a:bodyPr>
          <a:lstStyle/>
          <a:p>
            <a:pPr marL="342900" indent="-342900">
              <a:buFont typeface="Wingdings" panose="05000000000000000000" pitchFamily="2" charset="2"/>
              <a:buChar char="q"/>
            </a:pPr>
            <a:r>
              <a:rPr lang="en-US" sz="2400" b="1" i="1" smtClean="0">
                <a:solidFill>
                  <a:srgbClr val="0070C0"/>
                </a:solidFill>
              </a:rPr>
              <a:t>Các lựa chọn về kiến trúc triển khai hệ thống</a:t>
            </a:r>
            <a:endParaRPr lang="en-US" sz="2400" b="1" i="1">
              <a:solidFill>
                <a:srgbClr val="0070C0"/>
              </a:solidFill>
            </a:endParaRPr>
          </a:p>
        </p:txBody>
      </p:sp>
      <p:sp>
        <p:nvSpPr>
          <p:cNvPr id="12" name="TextBox 11"/>
          <p:cNvSpPr txBox="1"/>
          <p:nvPr/>
        </p:nvSpPr>
        <p:spPr>
          <a:xfrm>
            <a:off x="179512" y="1655911"/>
            <a:ext cx="8712967" cy="3924151"/>
          </a:xfrm>
          <a:prstGeom prst="rect">
            <a:avLst/>
          </a:prstGeom>
          <a:noFill/>
        </p:spPr>
        <p:txBody>
          <a:bodyPr wrap="square" rtlCol="0">
            <a:spAutoFit/>
          </a:bodyPr>
          <a:lstStyle/>
          <a:p>
            <a:pPr marL="800100" lvl="1" indent="-342900">
              <a:lnSpc>
                <a:spcPct val="150000"/>
              </a:lnSpc>
              <a:buFont typeface="Courier New" panose="02070309020205020404" pitchFamily="49" charset="0"/>
              <a:buChar char="o"/>
            </a:pPr>
            <a:r>
              <a:rPr lang="en-US" sz="2800" b="1" smtClean="0">
                <a:solidFill>
                  <a:srgbClr val="002060"/>
                </a:solidFill>
              </a:rPr>
              <a:t>Mức độ tự trị </a:t>
            </a:r>
            <a:r>
              <a:rPr lang="en-US" sz="2400" smtClean="0">
                <a:solidFill>
                  <a:schemeClr val="tx1"/>
                </a:solidFill>
              </a:rPr>
              <a:t>(A: Autonomy – tự vận hành)</a:t>
            </a:r>
          </a:p>
          <a:p>
            <a:pPr lvl="2" indent="-274320">
              <a:buFont typeface="Wingdings" panose="05000000000000000000" pitchFamily="2" charset="2"/>
              <a:buChar char="§"/>
            </a:pPr>
            <a:r>
              <a:rPr lang="en-US" sz="2400" smtClean="0">
                <a:solidFill>
                  <a:schemeClr val="tx1"/>
                </a:solidFill>
              </a:rPr>
              <a:t>Sự phân tán điều khiển, mức độ hoạt động độc lập của từng HQTCSDL cục bộ</a:t>
            </a:r>
          </a:p>
          <a:p>
            <a:pPr lvl="2" indent="-274320">
              <a:buFont typeface="Wingdings" panose="05000000000000000000" pitchFamily="2" charset="2"/>
              <a:buChar char="§"/>
            </a:pPr>
            <a:r>
              <a:rPr lang="en-US" sz="2400" smtClean="0">
                <a:solidFill>
                  <a:schemeClr val="tx1"/>
                </a:solidFill>
              </a:rPr>
              <a:t>Thể hiện ở  mức độ:</a:t>
            </a:r>
          </a:p>
          <a:p>
            <a:pPr marL="1257300" lvl="2" indent="-342900">
              <a:lnSpc>
                <a:spcPct val="150000"/>
              </a:lnSpc>
              <a:buFont typeface="Courier New" panose="02070309020205020404" pitchFamily="49" charset="0"/>
              <a:buChar char="o"/>
            </a:pPr>
            <a:r>
              <a:rPr lang="en-US" sz="1800" smtClean="0">
                <a:solidFill>
                  <a:schemeClr val="tx1"/>
                </a:solidFill>
              </a:rPr>
              <a:t>Thao tác cục bộ của HQTCSDL đơn lẻ không ảnh hưởng tới hoạt động của hệ đa CSDL</a:t>
            </a:r>
          </a:p>
          <a:p>
            <a:pPr marL="1257300" lvl="2" indent="-342900">
              <a:lnSpc>
                <a:spcPct val="150000"/>
              </a:lnSpc>
              <a:buFont typeface="Courier New" panose="02070309020205020404" pitchFamily="49" charset="0"/>
              <a:buChar char="o"/>
            </a:pPr>
            <a:r>
              <a:rPr lang="en-US" sz="1800" smtClean="0">
                <a:solidFill>
                  <a:schemeClr val="tx1"/>
                </a:solidFill>
              </a:rPr>
              <a:t>Tối ưu hóa / xử lý truy vấn cục bộ không ảnh bởi thực thi truy vấn toàn cục</a:t>
            </a:r>
          </a:p>
          <a:p>
            <a:pPr marL="1257300" lvl="2" indent="-342900">
              <a:lnSpc>
                <a:spcPct val="150000"/>
              </a:lnSpc>
              <a:buFont typeface="Courier New" panose="02070309020205020404" pitchFamily="49" charset="0"/>
              <a:buChar char="o"/>
            </a:pPr>
            <a:r>
              <a:rPr lang="en-US" sz="1800" smtClean="0">
                <a:solidFill>
                  <a:schemeClr val="tx1"/>
                </a:solidFill>
              </a:rPr>
              <a:t>Tính nhất quán của hệ thống không bị ảnh hưởng khi có HQTCSDL đơn lẻ tham gia hay bị tách rời</a:t>
            </a:r>
          </a:p>
        </p:txBody>
      </p:sp>
    </p:spTree>
    <p:extLst>
      <p:ext uri="{BB962C8B-B14F-4D97-AF65-F5344CB8AC3E}">
        <p14:creationId xmlns:p14="http://schemas.microsoft.com/office/powerpoint/2010/main" val="3337509142"/>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09" name="Rectangle 17"/>
          <p:cNvSpPr>
            <a:spLocks noChangeArrowheads="1"/>
          </p:cNvSpPr>
          <p:nvPr/>
        </p:nvSpPr>
        <p:spPr bwMode="auto">
          <a:xfrm>
            <a:off x="1657680" y="4725127"/>
            <a:ext cx="210749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description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575791"/>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07504" y="1223863"/>
            <a:ext cx="6312947" cy="461665"/>
          </a:xfrm>
          <a:prstGeom prst="rect">
            <a:avLst/>
          </a:prstGeom>
          <a:noFill/>
        </p:spPr>
        <p:txBody>
          <a:bodyPr wrap="none" rtlCol="0">
            <a:spAutoFit/>
          </a:bodyPr>
          <a:lstStyle/>
          <a:p>
            <a:pPr marL="342900" indent="-342900">
              <a:buFont typeface="Wingdings" panose="05000000000000000000" pitchFamily="2" charset="2"/>
              <a:buChar char="q"/>
            </a:pPr>
            <a:r>
              <a:rPr lang="en-US" sz="2400" b="1" i="1" smtClean="0">
                <a:solidFill>
                  <a:srgbClr val="0070C0"/>
                </a:solidFill>
              </a:rPr>
              <a:t>Các lựa chọn về kiến trúc triển khai hệ thống</a:t>
            </a:r>
            <a:endParaRPr lang="en-US" sz="2400" b="1" i="1">
              <a:solidFill>
                <a:srgbClr val="0070C0"/>
              </a:solidFill>
            </a:endParaRPr>
          </a:p>
        </p:txBody>
      </p:sp>
      <p:sp>
        <p:nvSpPr>
          <p:cNvPr id="12" name="TextBox 11"/>
          <p:cNvSpPr txBox="1"/>
          <p:nvPr/>
        </p:nvSpPr>
        <p:spPr>
          <a:xfrm>
            <a:off x="179512" y="1727919"/>
            <a:ext cx="8496943" cy="3970318"/>
          </a:xfrm>
          <a:prstGeom prst="rect">
            <a:avLst/>
          </a:prstGeom>
          <a:noFill/>
        </p:spPr>
        <p:txBody>
          <a:bodyPr wrap="square" rtlCol="0">
            <a:spAutoFit/>
          </a:bodyPr>
          <a:lstStyle/>
          <a:p>
            <a:pPr marL="800100" lvl="1" indent="-342900">
              <a:lnSpc>
                <a:spcPct val="150000"/>
              </a:lnSpc>
              <a:buFont typeface="Courier New" panose="02070309020205020404" pitchFamily="49" charset="0"/>
              <a:buChar char="o"/>
            </a:pPr>
            <a:r>
              <a:rPr lang="en-US" sz="2800" b="1" smtClean="0">
                <a:solidFill>
                  <a:srgbClr val="002060"/>
                </a:solidFill>
              </a:rPr>
              <a:t>Mức độ tự trị </a:t>
            </a:r>
            <a:r>
              <a:rPr lang="en-US" sz="2400" smtClean="0">
                <a:solidFill>
                  <a:schemeClr val="tx1"/>
                </a:solidFill>
              </a:rPr>
              <a:t>(A: Autonomy – tự vận hành)</a:t>
            </a:r>
          </a:p>
          <a:p>
            <a:pPr lvl="2" indent="-274320">
              <a:buFont typeface="Wingdings" panose="05000000000000000000" pitchFamily="2" charset="2"/>
              <a:buChar char="§"/>
            </a:pPr>
            <a:r>
              <a:rPr lang="en-US" sz="2400" smtClean="0">
                <a:solidFill>
                  <a:schemeClr val="tx1"/>
                </a:solidFill>
              </a:rPr>
              <a:t>Mặt khác, có thể thể hiện ở các chiều tự trị:</a:t>
            </a:r>
          </a:p>
          <a:p>
            <a:pPr marL="1383030" lvl="3" indent="-285750">
              <a:lnSpc>
                <a:spcPct val="150000"/>
              </a:lnSpc>
              <a:buFont typeface="Courier New" panose="02070309020205020404" pitchFamily="49" charset="0"/>
              <a:buChar char="o"/>
            </a:pPr>
            <a:r>
              <a:rPr lang="en-US" smtClean="0">
                <a:solidFill>
                  <a:schemeClr val="tx1"/>
                </a:solidFill>
              </a:rPr>
              <a:t>Tự trị thiết kế: HQTCSDL cục bộ tự quyết định việc sử dụng mô hình dữ liệu và kỹ thuật quản lý giao dịch nào.</a:t>
            </a:r>
          </a:p>
          <a:p>
            <a:pPr marL="1383030" lvl="3" indent="-285750">
              <a:lnSpc>
                <a:spcPct val="150000"/>
              </a:lnSpc>
              <a:buFont typeface="Courier New" panose="02070309020205020404" pitchFamily="49" charset="0"/>
              <a:buChar char="o"/>
            </a:pPr>
            <a:r>
              <a:rPr lang="en-US" smtClean="0">
                <a:solidFill>
                  <a:schemeClr val="tx1"/>
                </a:solidFill>
              </a:rPr>
              <a:t>Tự trị truyền thông: Tự quyết định loại thông tin cung cấp cho HQTCSDL khác.</a:t>
            </a:r>
          </a:p>
          <a:p>
            <a:pPr marL="1383030" lvl="3" indent="-285750">
              <a:lnSpc>
                <a:spcPct val="150000"/>
              </a:lnSpc>
              <a:buFont typeface="Courier New" panose="02070309020205020404" pitchFamily="49" charset="0"/>
              <a:buChar char="o"/>
            </a:pPr>
            <a:r>
              <a:rPr lang="en-US" smtClean="0">
                <a:solidFill>
                  <a:schemeClr val="tx1"/>
                </a:solidFill>
              </a:rPr>
              <a:t>Tự trị thực thi: Tự quyết định cách thực thi các giao dịch gửi tới nó</a:t>
            </a:r>
          </a:p>
          <a:p>
            <a:pPr marL="925830" lvl="2" indent="-285750">
              <a:lnSpc>
                <a:spcPct val="150000"/>
              </a:lnSpc>
              <a:buFont typeface="Wingdings" panose="05000000000000000000" pitchFamily="2" charset="2"/>
              <a:buChar char="§"/>
            </a:pPr>
            <a:r>
              <a:rPr lang="en-US" sz="2400" b="1" i="1">
                <a:solidFill>
                  <a:schemeClr val="tx1"/>
                </a:solidFill>
              </a:rPr>
              <a:t>A0: Tích hợp chặt chẽ, A1: Bán tự trị, A2: Cô lập </a:t>
            </a:r>
            <a:endParaRPr lang="en-US" sz="1800" smtClean="0">
              <a:solidFill>
                <a:schemeClr val="tx1"/>
              </a:solidFill>
            </a:endParaRPr>
          </a:p>
        </p:txBody>
      </p:sp>
    </p:spTree>
    <p:extLst>
      <p:ext uri="{BB962C8B-B14F-4D97-AF65-F5344CB8AC3E}">
        <p14:creationId xmlns:p14="http://schemas.microsoft.com/office/powerpoint/2010/main" val="1564510601"/>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09" name="Rectangle 17"/>
          <p:cNvSpPr>
            <a:spLocks noChangeArrowheads="1"/>
          </p:cNvSpPr>
          <p:nvPr/>
        </p:nvSpPr>
        <p:spPr bwMode="auto">
          <a:xfrm>
            <a:off x="1657680" y="4725127"/>
            <a:ext cx="210749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description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79512" y="1375101"/>
            <a:ext cx="6312947" cy="461665"/>
          </a:xfrm>
          <a:prstGeom prst="rect">
            <a:avLst/>
          </a:prstGeom>
          <a:noFill/>
        </p:spPr>
        <p:txBody>
          <a:bodyPr wrap="none" rtlCol="0">
            <a:spAutoFit/>
          </a:bodyPr>
          <a:lstStyle/>
          <a:p>
            <a:pPr marL="342900" indent="-342900">
              <a:buFont typeface="Wingdings" panose="05000000000000000000" pitchFamily="2" charset="2"/>
              <a:buChar char="q"/>
            </a:pPr>
            <a:r>
              <a:rPr lang="en-US" sz="2400" b="1" i="1" smtClean="0">
                <a:solidFill>
                  <a:srgbClr val="0070C0"/>
                </a:solidFill>
              </a:rPr>
              <a:t>Các lựa chọn về kiến trúc triển khai hệ thống</a:t>
            </a:r>
            <a:endParaRPr lang="en-US" sz="2400" b="1" i="1">
              <a:solidFill>
                <a:srgbClr val="0070C0"/>
              </a:solidFill>
            </a:endParaRPr>
          </a:p>
        </p:txBody>
      </p:sp>
      <p:sp>
        <p:nvSpPr>
          <p:cNvPr id="12" name="TextBox 11"/>
          <p:cNvSpPr txBox="1"/>
          <p:nvPr/>
        </p:nvSpPr>
        <p:spPr>
          <a:xfrm>
            <a:off x="179513" y="1817208"/>
            <a:ext cx="8280920" cy="2816156"/>
          </a:xfrm>
          <a:prstGeom prst="rect">
            <a:avLst/>
          </a:prstGeom>
          <a:noFill/>
        </p:spPr>
        <p:txBody>
          <a:bodyPr wrap="square" rtlCol="0">
            <a:spAutoFit/>
          </a:bodyPr>
          <a:lstStyle/>
          <a:p>
            <a:pPr marL="800100" lvl="1" indent="-342900">
              <a:lnSpc>
                <a:spcPct val="150000"/>
              </a:lnSpc>
              <a:buFont typeface="Courier New" panose="02070309020205020404" pitchFamily="49" charset="0"/>
              <a:buChar char="o"/>
            </a:pPr>
            <a:r>
              <a:rPr lang="en-US" sz="2800" b="1" smtClean="0">
                <a:solidFill>
                  <a:srgbClr val="002060"/>
                </a:solidFill>
              </a:rPr>
              <a:t>Tính hỗn hợp </a:t>
            </a:r>
            <a:r>
              <a:rPr lang="en-US" sz="2400" smtClean="0">
                <a:solidFill>
                  <a:srgbClr val="002060"/>
                </a:solidFill>
              </a:rPr>
              <a:t>(H:</a:t>
            </a:r>
            <a:r>
              <a:rPr lang="en-US" smtClean="0">
                <a:solidFill>
                  <a:schemeClr val="tx1"/>
                </a:solidFill>
              </a:rPr>
              <a:t>Heterogeneity)</a:t>
            </a:r>
            <a:endParaRPr lang="en-US">
              <a:solidFill>
                <a:schemeClr val="tx1"/>
              </a:solidFill>
            </a:endParaRPr>
          </a:p>
          <a:p>
            <a:pPr lvl="2" indent="-274320">
              <a:buFont typeface="Wingdings" panose="05000000000000000000" pitchFamily="2" charset="2"/>
              <a:buChar char="§"/>
            </a:pPr>
            <a:r>
              <a:rPr lang="en-US" sz="2400" smtClean="0">
                <a:solidFill>
                  <a:schemeClr val="tx1"/>
                </a:solidFill>
              </a:rPr>
              <a:t>Mức độ khác nhau về: Phần cứng, Hệ đều hành, Truyền thông</a:t>
            </a:r>
          </a:p>
          <a:p>
            <a:pPr lvl="2" indent="-274320">
              <a:buFont typeface="Wingdings" panose="05000000000000000000" pitchFamily="2" charset="2"/>
              <a:buChar char="§"/>
            </a:pPr>
            <a:r>
              <a:rPr lang="en-US" sz="2400" smtClean="0">
                <a:solidFill>
                  <a:schemeClr val="tx1"/>
                </a:solidFill>
              </a:rPr>
              <a:t>Sự khác nhau về Mô hình, Ngôn ngữ, Quản lý giao dịch,..</a:t>
            </a:r>
            <a:r>
              <a:rPr lang="en-US" smtClean="0">
                <a:solidFill>
                  <a:schemeClr val="tx1"/>
                </a:solidFill>
              </a:rPr>
              <a:t>  </a:t>
            </a:r>
          </a:p>
          <a:p>
            <a:pPr marL="925830" lvl="2" indent="-285750">
              <a:lnSpc>
                <a:spcPct val="150000"/>
              </a:lnSpc>
              <a:buFont typeface="Wingdings" panose="05000000000000000000" pitchFamily="2" charset="2"/>
              <a:buChar char="§"/>
            </a:pPr>
            <a:r>
              <a:rPr lang="en-US" sz="2400" i="1" smtClean="0">
                <a:solidFill>
                  <a:schemeClr val="tx1"/>
                </a:solidFill>
              </a:rPr>
              <a:t>H0</a:t>
            </a:r>
            <a:r>
              <a:rPr lang="en-US" sz="2400" i="1">
                <a:solidFill>
                  <a:schemeClr val="tx1"/>
                </a:solidFill>
              </a:rPr>
              <a:t>: </a:t>
            </a:r>
            <a:r>
              <a:rPr lang="en-US" sz="2400" i="1" smtClean="0">
                <a:solidFill>
                  <a:schemeClr val="tx1"/>
                </a:solidFill>
              </a:rPr>
              <a:t>Thuần nhất, H1: Hỗn hợp</a:t>
            </a:r>
            <a:endParaRPr lang="en-US" sz="2400" i="1">
              <a:solidFill>
                <a:schemeClr val="tx1"/>
              </a:solidFill>
            </a:endParaRPr>
          </a:p>
          <a:p>
            <a:pPr marL="1097280" lvl="3">
              <a:lnSpc>
                <a:spcPct val="150000"/>
              </a:lnSpc>
            </a:pPr>
            <a:endParaRPr lang="en-US" sz="1800" smtClean="0">
              <a:solidFill>
                <a:schemeClr val="tx1"/>
              </a:solidFill>
            </a:endParaRPr>
          </a:p>
        </p:txBody>
      </p:sp>
    </p:spTree>
    <p:extLst>
      <p:ext uri="{BB962C8B-B14F-4D97-AF65-F5344CB8AC3E}">
        <p14:creationId xmlns:p14="http://schemas.microsoft.com/office/powerpoint/2010/main" val="2447420786"/>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09" name="Rectangle 17"/>
          <p:cNvSpPr>
            <a:spLocks noChangeArrowheads="1"/>
          </p:cNvSpPr>
          <p:nvPr/>
        </p:nvSpPr>
        <p:spPr bwMode="auto">
          <a:xfrm>
            <a:off x="1657680" y="4725127"/>
            <a:ext cx="210749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description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79512" y="1375101"/>
            <a:ext cx="6312947" cy="461665"/>
          </a:xfrm>
          <a:prstGeom prst="rect">
            <a:avLst/>
          </a:prstGeom>
          <a:noFill/>
        </p:spPr>
        <p:txBody>
          <a:bodyPr wrap="none" rtlCol="0">
            <a:spAutoFit/>
          </a:bodyPr>
          <a:lstStyle/>
          <a:p>
            <a:pPr marL="342900" indent="-342900">
              <a:buFont typeface="Wingdings" panose="05000000000000000000" pitchFamily="2" charset="2"/>
              <a:buChar char="q"/>
            </a:pPr>
            <a:r>
              <a:rPr lang="en-US" sz="2400" b="1" i="1" smtClean="0">
                <a:solidFill>
                  <a:srgbClr val="0070C0"/>
                </a:solidFill>
              </a:rPr>
              <a:t>Các lựa chọn về kiến trúc triển khai hệ thống</a:t>
            </a:r>
            <a:endParaRPr lang="en-US" sz="2400" b="1" i="1">
              <a:solidFill>
                <a:srgbClr val="0070C0"/>
              </a:solidFill>
            </a:endParaRPr>
          </a:p>
        </p:txBody>
      </p:sp>
      <p:pic>
        <p:nvPicPr>
          <p:cNvPr id="5" name="Picture 4"/>
          <p:cNvPicPr>
            <a:picLocks noChangeAspect="1"/>
          </p:cNvPicPr>
          <p:nvPr/>
        </p:nvPicPr>
        <p:blipFill>
          <a:blip r:embed="rId3"/>
          <a:stretch>
            <a:fillRect/>
          </a:stretch>
        </p:blipFill>
        <p:spPr>
          <a:xfrm>
            <a:off x="467544" y="2295681"/>
            <a:ext cx="4924425" cy="3390900"/>
          </a:xfrm>
          <a:prstGeom prst="rect">
            <a:avLst/>
          </a:prstGeom>
        </p:spPr>
      </p:pic>
      <p:sp>
        <p:nvSpPr>
          <p:cNvPr id="2" name="TextBox 1"/>
          <p:cNvSpPr txBox="1"/>
          <p:nvPr/>
        </p:nvSpPr>
        <p:spPr>
          <a:xfrm>
            <a:off x="5218898" y="1907285"/>
            <a:ext cx="3905449" cy="4154984"/>
          </a:xfrm>
          <a:prstGeom prst="rect">
            <a:avLst/>
          </a:prstGeom>
          <a:noFill/>
        </p:spPr>
        <p:txBody>
          <a:bodyPr wrap="square" rtlCol="0">
            <a:spAutoFit/>
          </a:bodyPr>
          <a:lstStyle/>
          <a:p>
            <a:pPr marL="342900" lvl="2" indent="-342900">
              <a:buFont typeface="Wingdings" panose="05000000000000000000" pitchFamily="2" charset="2"/>
              <a:buChar char="§"/>
            </a:pPr>
            <a:r>
              <a:rPr lang="en-US" sz="2400" i="1" smtClean="0">
                <a:solidFill>
                  <a:schemeClr val="tx1"/>
                </a:solidFill>
              </a:rPr>
              <a:t>Độ hỗn hợp:</a:t>
            </a:r>
          </a:p>
          <a:p>
            <a:pPr marL="800100" lvl="3" indent="-342900">
              <a:buFont typeface="Wingdings" panose="05000000000000000000" pitchFamily="2" charset="2"/>
              <a:buChar char="ü"/>
            </a:pPr>
            <a:r>
              <a:rPr lang="en-US" smtClean="0">
                <a:solidFill>
                  <a:schemeClr val="tx1"/>
                </a:solidFill>
              </a:rPr>
              <a:t>H0</a:t>
            </a:r>
            <a:r>
              <a:rPr lang="en-US">
                <a:solidFill>
                  <a:schemeClr val="tx1"/>
                </a:solidFill>
              </a:rPr>
              <a:t>: Thuần nhất, </a:t>
            </a:r>
            <a:endParaRPr lang="en-US" smtClean="0">
              <a:solidFill>
                <a:schemeClr val="tx1"/>
              </a:solidFill>
            </a:endParaRPr>
          </a:p>
          <a:p>
            <a:pPr marL="800100" lvl="3" indent="-342900">
              <a:buFont typeface="Wingdings" panose="05000000000000000000" pitchFamily="2" charset="2"/>
              <a:buChar char="ü"/>
            </a:pPr>
            <a:r>
              <a:rPr lang="en-US" smtClean="0">
                <a:solidFill>
                  <a:schemeClr val="tx1"/>
                </a:solidFill>
              </a:rPr>
              <a:t>H1</a:t>
            </a:r>
            <a:r>
              <a:rPr lang="en-US">
                <a:solidFill>
                  <a:schemeClr val="tx1"/>
                </a:solidFill>
              </a:rPr>
              <a:t>: Hỗn </a:t>
            </a:r>
            <a:r>
              <a:rPr lang="en-US" smtClean="0">
                <a:solidFill>
                  <a:schemeClr val="tx1"/>
                </a:solidFill>
              </a:rPr>
              <a:t>hợp</a:t>
            </a:r>
          </a:p>
          <a:p>
            <a:pPr marL="342900" lvl="2" indent="-342900">
              <a:buFont typeface="Wingdings" panose="05000000000000000000" pitchFamily="2" charset="2"/>
              <a:buChar char="§"/>
            </a:pPr>
            <a:r>
              <a:rPr lang="en-US" i="1" smtClean="0">
                <a:solidFill>
                  <a:schemeClr val="tx1"/>
                </a:solidFill>
              </a:rPr>
              <a:t>Độ Tự trị </a:t>
            </a:r>
            <a:r>
              <a:rPr lang="en-US" smtClean="0">
                <a:solidFill>
                  <a:schemeClr val="tx1"/>
                </a:solidFill>
              </a:rPr>
              <a:t>: </a:t>
            </a:r>
          </a:p>
          <a:p>
            <a:pPr marL="800100" lvl="3" indent="-342900">
              <a:buFont typeface="Wingdings" panose="05000000000000000000" pitchFamily="2" charset="2"/>
              <a:buChar char="ü"/>
            </a:pPr>
            <a:r>
              <a:rPr lang="en-US" smtClean="0">
                <a:solidFill>
                  <a:schemeClr val="tx1"/>
                </a:solidFill>
              </a:rPr>
              <a:t>A0</a:t>
            </a:r>
            <a:r>
              <a:rPr lang="en-US">
                <a:solidFill>
                  <a:schemeClr val="tx1"/>
                </a:solidFill>
              </a:rPr>
              <a:t>: Tích hợp chặt chẽ, </a:t>
            </a:r>
            <a:endParaRPr lang="en-US" smtClean="0">
              <a:solidFill>
                <a:schemeClr val="tx1"/>
              </a:solidFill>
            </a:endParaRPr>
          </a:p>
          <a:p>
            <a:pPr marL="800100" lvl="3" indent="-342900">
              <a:buFont typeface="Wingdings" panose="05000000000000000000" pitchFamily="2" charset="2"/>
              <a:buChar char="ü"/>
            </a:pPr>
            <a:r>
              <a:rPr lang="en-US" smtClean="0">
                <a:solidFill>
                  <a:schemeClr val="tx1"/>
                </a:solidFill>
              </a:rPr>
              <a:t>A1</a:t>
            </a:r>
            <a:r>
              <a:rPr lang="en-US">
                <a:solidFill>
                  <a:schemeClr val="tx1"/>
                </a:solidFill>
              </a:rPr>
              <a:t>: Bán tự trị, </a:t>
            </a:r>
            <a:endParaRPr lang="en-US" smtClean="0">
              <a:solidFill>
                <a:schemeClr val="tx1"/>
              </a:solidFill>
            </a:endParaRPr>
          </a:p>
          <a:p>
            <a:pPr marL="800100" lvl="3" indent="-342900">
              <a:buFont typeface="Wingdings" panose="05000000000000000000" pitchFamily="2" charset="2"/>
              <a:buChar char="ü"/>
            </a:pPr>
            <a:r>
              <a:rPr lang="en-US" smtClean="0">
                <a:solidFill>
                  <a:schemeClr val="tx1"/>
                </a:solidFill>
              </a:rPr>
              <a:t>A2</a:t>
            </a:r>
            <a:r>
              <a:rPr lang="en-US">
                <a:solidFill>
                  <a:schemeClr val="tx1"/>
                </a:solidFill>
              </a:rPr>
              <a:t>: Cô lập </a:t>
            </a:r>
          </a:p>
          <a:p>
            <a:pPr marL="342900" lvl="2" indent="-342900">
              <a:buFont typeface="Wingdings" panose="05000000000000000000" pitchFamily="2" charset="2"/>
              <a:buChar char="§"/>
            </a:pPr>
            <a:r>
              <a:rPr lang="en-US" smtClean="0">
                <a:solidFill>
                  <a:schemeClr val="tx1"/>
                </a:solidFill>
              </a:rPr>
              <a:t>Độ phân tán:</a:t>
            </a:r>
          </a:p>
          <a:p>
            <a:pPr marL="800100" lvl="3" indent="-342900">
              <a:buFont typeface="Wingdings" panose="05000000000000000000" pitchFamily="2" charset="2"/>
              <a:buChar char="ü"/>
            </a:pPr>
            <a:r>
              <a:rPr lang="en-US">
                <a:solidFill>
                  <a:schemeClr val="tx1"/>
                </a:solidFill>
              </a:rPr>
              <a:t>D</a:t>
            </a:r>
            <a:r>
              <a:rPr lang="en-US" smtClean="0">
                <a:solidFill>
                  <a:schemeClr val="tx1"/>
                </a:solidFill>
              </a:rPr>
              <a:t>0: Không phân tán</a:t>
            </a:r>
          </a:p>
          <a:p>
            <a:pPr marL="800100" lvl="3" indent="-342900">
              <a:buFont typeface="Wingdings" panose="05000000000000000000" pitchFamily="2" charset="2"/>
              <a:buChar char="ü"/>
            </a:pPr>
            <a:r>
              <a:rPr lang="en-US">
                <a:solidFill>
                  <a:schemeClr val="tx1"/>
                </a:solidFill>
              </a:rPr>
              <a:t>D</a:t>
            </a:r>
            <a:r>
              <a:rPr lang="en-US" smtClean="0">
                <a:solidFill>
                  <a:schemeClr val="tx1"/>
                </a:solidFill>
              </a:rPr>
              <a:t>1: Phân tán kiểu client/server</a:t>
            </a:r>
          </a:p>
          <a:p>
            <a:pPr marL="800100" lvl="3" indent="-342900">
              <a:buFont typeface="Wingdings" panose="05000000000000000000" pitchFamily="2" charset="2"/>
              <a:buChar char="ü"/>
            </a:pPr>
            <a:r>
              <a:rPr lang="en-US">
                <a:solidFill>
                  <a:schemeClr val="tx1"/>
                </a:solidFill>
              </a:rPr>
              <a:t>D</a:t>
            </a:r>
            <a:r>
              <a:rPr lang="en-US" smtClean="0">
                <a:solidFill>
                  <a:schemeClr val="tx1"/>
                </a:solidFill>
              </a:rPr>
              <a:t>2: </a:t>
            </a:r>
            <a:r>
              <a:rPr lang="en-US">
                <a:solidFill>
                  <a:schemeClr val="tx1"/>
                </a:solidFill>
              </a:rPr>
              <a:t>Phân tán </a:t>
            </a:r>
            <a:r>
              <a:rPr lang="en-US" smtClean="0">
                <a:solidFill>
                  <a:schemeClr val="tx1"/>
                </a:solidFill>
              </a:rPr>
              <a:t>kiểu Peer to Peer</a:t>
            </a:r>
            <a:endParaRPr lang="en-US">
              <a:solidFill>
                <a:schemeClr val="tx1"/>
              </a:solidFill>
            </a:endParaRPr>
          </a:p>
        </p:txBody>
      </p:sp>
    </p:spTree>
    <p:extLst>
      <p:ext uri="{BB962C8B-B14F-4D97-AF65-F5344CB8AC3E}">
        <p14:creationId xmlns:p14="http://schemas.microsoft.com/office/powerpoint/2010/main" val="2466748477"/>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79512" y="1598419"/>
            <a:ext cx="7056784" cy="2862322"/>
          </a:xfrm>
          <a:prstGeom prst="rect">
            <a:avLst/>
          </a:prstGeom>
          <a:noFill/>
        </p:spPr>
        <p:txBody>
          <a:bodyPr wrap="square" rtlCol="0">
            <a:spAutoFit/>
          </a:bodyPr>
          <a:lstStyle/>
          <a:p>
            <a:pPr marL="342900" indent="-342900">
              <a:buFont typeface="Wingdings" panose="05000000000000000000" pitchFamily="2" charset="2"/>
              <a:buChar char="q"/>
            </a:pPr>
            <a:r>
              <a:rPr lang="en-US" sz="2400" b="1" i="1" smtClean="0">
                <a:solidFill>
                  <a:srgbClr val="0070C0"/>
                </a:solidFill>
              </a:rPr>
              <a:t>Các Hệ thống phân tán phổ biến:</a:t>
            </a:r>
          </a:p>
          <a:p>
            <a:endParaRPr lang="en-US" sz="2400" b="1" i="1" smtClean="0">
              <a:solidFill>
                <a:srgbClr val="0070C0"/>
              </a:solidFill>
            </a:endParaRPr>
          </a:p>
          <a:p>
            <a:pPr marL="800100" lvl="1" indent="-342900">
              <a:lnSpc>
                <a:spcPct val="150000"/>
              </a:lnSpc>
              <a:buFont typeface="Wingdings" panose="05000000000000000000" pitchFamily="2" charset="2"/>
              <a:buChar char="§"/>
            </a:pPr>
            <a:r>
              <a:rPr lang="en-US" sz="2400" smtClean="0">
                <a:solidFill>
                  <a:schemeClr val="tx1"/>
                </a:solidFill>
              </a:rPr>
              <a:t>Hệ Client/Server (A</a:t>
            </a:r>
            <a:r>
              <a:rPr lang="en-US" sz="2400" baseline="-25000" smtClean="0">
                <a:solidFill>
                  <a:schemeClr val="tx1"/>
                </a:solidFill>
              </a:rPr>
              <a:t>x</a:t>
            </a:r>
            <a:r>
              <a:rPr lang="en-US" sz="2400" smtClean="0">
                <a:solidFill>
                  <a:schemeClr val="tx1"/>
                </a:solidFill>
              </a:rPr>
              <a:t>, D</a:t>
            </a:r>
            <a:r>
              <a:rPr lang="en-US" sz="2400" baseline="-25000" smtClean="0">
                <a:solidFill>
                  <a:schemeClr val="tx1"/>
                </a:solidFill>
              </a:rPr>
              <a:t>1</a:t>
            </a:r>
            <a:r>
              <a:rPr lang="en-US" sz="2400" smtClean="0">
                <a:solidFill>
                  <a:schemeClr val="tx1"/>
                </a:solidFill>
              </a:rPr>
              <a:t>, H</a:t>
            </a:r>
            <a:r>
              <a:rPr lang="en-US" sz="2400" baseline="-25000" smtClean="0">
                <a:solidFill>
                  <a:schemeClr val="tx1"/>
                </a:solidFill>
              </a:rPr>
              <a:t>y</a:t>
            </a:r>
            <a:r>
              <a:rPr lang="en-US" sz="2400" smtClean="0">
                <a:solidFill>
                  <a:schemeClr val="tx1"/>
                </a:solidFill>
              </a:rPr>
              <a:t>)</a:t>
            </a:r>
          </a:p>
          <a:p>
            <a:pPr marL="800100" lvl="1" indent="-342900">
              <a:lnSpc>
                <a:spcPct val="150000"/>
              </a:lnSpc>
              <a:buFont typeface="Wingdings" panose="05000000000000000000" pitchFamily="2" charset="2"/>
              <a:buChar char="§"/>
            </a:pPr>
            <a:r>
              <a:rPr lang="en-US" sz="2400" smtClean="0">
                <a:solidFill>
                  <a:schemeClr val="tx1"/>
                </a:solidFill>
              </a:rPr>
              <a:t>Hệ Peer to Peer (</a:t>
            </a:r>
            <a:r>
              <a:rPr lang="en-US" sz="2400">
                <a:solidFill>
                  <a:schemeClr val="tx1"/>
                </a:solidFill>
              </a:rPr>
              <a:t>A</a:t>
            </a:r>
            <a:r>
              <a:rPr lang="en-US" sz="2400" baseline="-25000">
                <a:solidFill>
                  <a:schemeClr val="tx1"/>
                </a:solidFill>
              </a:rPr>
              <a:t>x</a:t>
            </a:r>
            <a:r>
              <a:rPr lang="en-US" sz="2400">
                <a:solidFill>
                  <a:schemeClr val="tx1"/>
                </a:solidFill>
              </a:rPr>
              <a:t>, </a:t>
            </a:r>
            <a:r>
              <a:rPr lang="en-US" sz="2400" smtClean="0">
                <a:solidFill>
                  <a:schemeClr val="tx1"/>
                </a:solidFill>
              </a:rPr>
              <a:t>D</a:t>
            </a:r>
            <a:r>
              <a:rPr lang="en-US" sz="2400" baseline="-25000" smtClean="0">
                <a:solidFill>
                  <a:schemeClr val="tx1"/>
                </a:solidFill>
              </a:rPr>
              <a:t>2</a:t>
            </a:r>
            <a:r>
              <a:rPr lang="en-US" sz="2400" smtClean="0">
                <a:solidFill>
                  <a:schemeClr val="tx1"/>
                </a:solidFill>
              </a:rPr>
              <a:t>, H</a:t>
            </a:r>
            <a:r>
              <a:rPr lang="en-US" sz="2400" baseline="-25000" smtClean="0">
                <a:solidFill>
                  <a:schemeClr val="tx1"/>
                </a:solidFill>
              </a:rPr>
              <a:t>y</a:t>
            </a:r>
            <a:r>
              <a:rPr lang="en-US" sz="2400" smtClean="0">
                <a:solidFill>
                  <a:schemeClr val="tx1"/>
                </a:solidFill>
              </a:rPr>
              <a:t>)</a:t>
            </a:r>
          </a:p>
          <a:p>
            <a:pPr marL="800100" lvl="1" indent="-342900">
              <a:lnSpc>
                <a:spcPct val="150000"/>
              </a:lnSpc>
              <a:buFont typeface="Wingdings" panose="05000000000000000000" pitchFamily="2" charset="2"/>
              <a:buChar char="§"/>
            </a:pPr>
            <a:r>
              <a:rPr lang="en-US" sz="2400">
                <a:solidFill>
                  <a:schemeClr val="tx1"/>
                </a:solidFill>
              </a:rPr>
              <a:t>Hệ đa cơ sở dữ liệu (phức hệ) (</a:t>
            </a:r>
            <a:r>
              <a:rPr lang="en-US" sz="2400" smtClean="0">
                <a:solidFill>
                  <a:schemeClr val="tx1"/>
                </a:solidFill>
              </a:rPr>
              <a:t>A</a:t>
            </a:r>
            <a:r>
              <a:rPr lang="en-US" sz="2400" baseline="-25000" smtClean="0">
                <a:solidFill>
                  <a:schemeClr val="tx1"/>
                </a:solidFill>
              </a:rPr>
              <a:t>2</a:t>
            </a:r>
            <a:r>
              <a:rPr lang="en-US" sz="2400" smtClean="0">
                <a:solidFill>
                  <a:schemeClr val="tx1"/>
                </a:solidFill>
              </a:rPr>
              <a:t>, D</a:t>
            </a:r>
            <a:r>
              <a:rPr lang="en-US" sz="2400" baseline="-25000" smtClean="0">
                <a:solidFill>
                  <a:schemeClr val="tx1"/>
                </a:solidFill>
              </a:rPr>
              <a:t>x</a:t>
            </a:r>
            <a:r>
              <a:rPr lang="en-US" sz="2400" smtClean="0">
                <a:solidFill>
                  <a:schemeClr val="tx1"/>
                </a:solidFill>
              </a:rPr>
              <a:t>, </a:t>
            </a:r>
            <a:r>
              <a:rPr lang="en-US" sz="2400">
                <a:solidFill>
                  <a:schemeClr val="tx1"/>
                </a:solidFill>
              </a:rPr>
              <a:t>H</a:t>
            </a:r>
            <a:r>
              <a:rPr lang="en-US" sz="2400" baseline="-25000">
                <a:solidFill>
                  <a:schemeClr val="tx1"/>
                </a:solidFill>
              </a:rPr>
              <a:t>y</a:t>
            </a:r>
            <a:r>
              <a:rPr lang="en-US" sz="2400">
                <a:solidFill>
                  <a:schemeClr val="tx1"/>
                </a:solidFill>
              </a:rPr>
              <a:t>)</a:t>
            </a:r>
          </a:p>
          <a:p>
            <a:pPr marL="800100" lvl="1" indent="-342900">
              <a:buFont typeface="Wingdings" panose="05000000000000000000" pitchFamily="2" charset="2"/>
              <a:buChar char="§"/>
            </a:pPr>
            <a:endParaRPr lang="en-US" sz="2400">
              <a:solidFill>
                <a:schemeClr val="tx1"/>
              </a:solidFill>
            </a:endParaRPr>
          </a:p>
        </p:txBody>
      </p:sp>
    </p:spTree>
    <p:extLst>
      <p:ext uri="{BB962C8B-B14F-4D97-AF65-F5344CB8AC3E}">
        <p14:creationId xmlns:p14="http://schemas.microsoft.com/office/powerpoint/2010/main" val="2253392061"/>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20650" y="1324769"/>
            <a:ext cx="8627814" cy="4524315"/>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sz="2400" b="1" smtClean="0">
                <a:solidFill>
                  <a:schemeClr val="tx1"/>
                </a:solidFill>
              </a:rPr>
              <a:t>Hệ Client/Server </a:t>
            </a:r>
            <a:r>
              <a:rPr lang="en-US" sz="2400" smtClean="0">
                <a:solidFill>
                  <a:schemeClr val="tx1"/>
                </a:solidFill>
              </a:rPr>
              <a:t>(A</a:t>
            </a:r>
            <a:r>
              <a:rPr lang="en-US" sz="2400" baseline="-25000" smtClean="0">
                <a:solidFill>
                  <a:schemeClr val="tx1"/>
                </a:solidFill>
              </a:rPr>
              <a:t>x</a:t>
            </a:r>
            <a:r>
              <a:rPr lang="en-US" sz="2400" smtClean="0">
                <a:solidFill>
                  <a:schemeClr val="tx1"/>
                </a:solidFill>
              </a:rPr>
              <a:t>, D</a:t>
            </a:r>
            <a:r>
              <a:rPr lang="en-US" sz="2400" baseline="-25000" smtClean="0">
                <a:solidFill>
                  <a:schemeClr val="tx1"/>
                </a:solidFill>
              </a:rPr>
              <a:t>1</a:t>
            </a:r>
            <a:r>
              <a:rPr lang="en-US" sz="2400" smtClean="0">
                <a:solidFill>
                  <a:schemeClr val="tx1"/>
                </a:solidFill>
              </a:rPr>
              <a:t>, H</a:t>
            </a:r>
            <a:r>
              <a:rPr lang="en-US" sz="2400" baseline="-25000" smtClean="0">
                <a:solidFill>
                  <a:schemeClr val="tx1"/>
                </a:solidFill>
              </a:rPr>
              <a:t>y</a:t>
            </a:r>
            <a:r>
              <a:rPr lang="en-US" sz="2400" smtClean="0">
                <a:solidFill>
                  <a:schemeClr val="tx1"/>
                </a:solidFill>
              </a:rPr>
              <a:t>)</a:t>
            </a:r>
          </a:p>
          <a:p>
            <a:pPr marL="800100" lvl="1" indent="-342900">
              <a:lnSpc>
                <a:spcPct val="150000"/>
              </a:lnSpc>
              <a:buFont typeface="Wingdings" panose="05000000000000000000" pitchFamily="2" charset="2"/>
              <a:buChar char="§"/>
            </a:pPr>
            <a:r>
              <a:rPr lang="en-US" sz="2400" i="1" smtClean="0">
                <a:solidFill>
                  <a:schemeClr val="tx1"/>
                </a:solidFill>
              </a:rPr>
              <a:t>Hệ thống cung cấp kiến trúc 2 lớp chức năng: Client và Server.</a:t>
            </a:r>
          </a:p>
          <a:p>
            <a:pPr marL="800100" lvl="1" indent="-342900">
              <a:lnSpc>
                <a:spcPct val="150000"/>
              </a:lnSpc>
              <a:buFont typeface="Wingdings" panose="05000000000000000000" pitchFamily="2" charset="2"/>
              <a:buChar char="§"/>
            </a:pPr>
            <a:r>
              <a:rPr lang="en-US" sz="2400" i="1" smtClean="0">
                <a:solidFill>
                  <a:schemeClr val="tx1"/>
                </a:solidFill>
              </a:rPr>
              <a:t>Mô hình CSDL logic là duy nhất, mô hình vật lý có thể phân tán.</a:t>
            </a:r>
          </a:p>
          <a:p>
            <a:pPr marL="914400" lvl="1" indent="-457200">
              <a:lnSpc>
                <a:spcPct val="150000"/>
              </a:lnSpc>
              <a:buFontTx/>
              <a:buAutoNum type="arabicPeriod"/>
            </a:pPr>
            <a:r>
              <a:rPr lang="en-US" sz="2400" smtClean="0">
                <a:solidFill>
                  <a:schemeClr val="tx1"/>
                </a:solidFill>
              </a:rPr>
              <a:t>Lớp chức năng Server: Thực hiện các  chức năng về dữ liệu: Tối ưu hóa truy vấn, quản lý giao dịch, quản lý lưu  trữ dữ liệu,...</a:t>
            </a:r>
            <a:endParaRPr lang="en-US" sz="2400">
              <a:solidFill>
                <a:schemeClr val="tx1"/>
              </a:solidFill>
            </a:endParaRPr>
          </a:p>
        </p:txBody>
      </p:sp>
    </p:spTree>
    <p:extLst>
      <p:ext uri="{BB962C8B-B14F-4D97-AF65-F5344CB8AC3E}">
        <p14:creationId xmlns:p14="http://schemas.microsoft.com/office/powerpoint/2010/main" val="31033524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20650" y="1324769"/>
            <a:ext cx="8411790" cy="4339650"/>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sz="2400" b="1" smtClean="0">
                <a:solidFill>
                  <a:schemeClr val="tx1"/>
                </a:solidFill>
              </a:rPr>
              <a:t>Hệ Client/Server </a:t>
            </a:r>
            <a:r>
              <a:rPr lang="en-US" sz="2400" smtClean="0">
                <a:solidFill>
                  <a:schemeClr val="tx1"/>
                </a:solidFill>
              </a:rPr>
              <a:t>(A</a:t>
            </a:r>
            <a:r>
              <a:rPr lang="en-US" sz="2400" baseline="-25000" smtClean="0">
                <a:solidFill>
                  <a:schemeClr val="tx1"/>
                </a:solidFill>
              </a:rPr>
              <a:t>x</a:t>
            </a:r>
            <a:r>
              <a:rPr lang="en-US" sz="2400" smtClean="0">
                <a:solidFill>
                  <a:schemeClr val="tx1"/>
                </a:solidFill>
              </a:rPr>
              <a:t>, D</a:t>
            </a:r>
            <a:r>
              <a:rPr lang="en-US" sz="2400" baseline="-25000" smtClean="0">
                <a:solidFill>
                  <a:schemeClr val="tx1"/>
                </a:solidFill>
              </a:rPr>
              <a:t>1</a:t>
            </a:r>
            <a:r>
              <a:rPr lang="en-US" sz="2400" smtClean="0">
                <a:solidFill>
                  <a:schemeClr val="tx1"/>
                </a:solidFill>
              </a:rPr>
              <a:t>, H</a:t>
            </a:r>
            <a:r>
              <a:rPr lang="en-US" sz="2400" baseline="-25000" smtClean="0">
                <a:solidFill>
                  <a:schemeClr val="tx1"/>
                </a:solidFill>
              </a:rPr>
              <a:t>y</a:t>
            </a:r>
            <a:r>
              <a:rPr lang="en-US" sz="2400" smtClean="0">
                <a:solidFill>
                  <a:schemeClr val="tx1"/>
                </a:solidFill>
              </a:rPr>
              <a:t>)</a:t>
            </a:r>
          </a:p>
          <a:p>
            <a:pPr marL="800100" lvl="1" indent="-342900">
              <a:lnSpc>
                <a:spcPct val="150000"/>
              </a:lnSpc>
              <a:buFont typeface="Wingdings" panose="05000000000000000000" pitchFamily="2" charset="2"/>
              <a:buChar char="§"/>
            </a:pPr>
            <a:r>
              <a:rPr lang="en-US" sz="2400" i="1" smtClean="0">
                <a:solidFill>
                  <a:schemeClr val="tx1"/>
                </a:solidFill>
              </a:rPr>
              <a:t>Hệ thống cung cấp kiến trúc 2 lớp chức năng: </a:t>
            </a:r>
            <a:r>
              <a:rPr lang="en-US" sz="2400" b="1" i="1" smtClean="0">
                <a:solidFill>
                  <a:schemeClr val="tx1"/>
                </a:solidFill>
              </a:rPr>
              <a:t>Client</a:t>
            </a:r>
            <a:r>
              <a:rPr lang="en-US" sz="2400" i="1" smtClean="0">
                <a:solidFill>
                  <a:schemeClr val="tx1"/>
                </a:solidFill>
              </a:rPr>
              <a:t> và Server</a:t>
            </a:r>
          </a:p>
          <a:p>
            <a:pPr marL="914400" lvl="1" indent="-457200">
              <a:lnSpc>
                <a:spcPct val="150000"/>
              </a:lnSpc>
              <a:buFont typeface="+mj-lt"/>
              <a:buAutoNum type="arabicPeriod" startAt="2"/>
            </a:pPr>
            <a:r>
              <a:rPr lang="en-US" sz="2400" smtClean="0">
                <a:solidFill>
                  <a:schemeClr val="tx1"/>
                </a:solidFill>
              </a:rPr>
              <a:t>Lớp chức năng client: Thực hiện các chức năng phía máy khách: quản lý ứng dụng và giao diện người dùng, truyền truy vấn và nhận kết quả với server, chịu trách nhiệm quản lý và khóa giao dịch phía client.</a:t>
            </a:r>
            <a:endParaRPr lang="en-US" sz="2400">
              <a:solidFill>
                <a:schemeClr val="tx1"/>
              </a:solidFill>
            </a:endParaRPr>
          </a:p>
          <a:p>
            <a:pPr lvl="1"/>
            <a:endParaRPr lang="en-US" sz="2400">
              <a:solidFill>
                <a:schemeClr val="tx1"/>
              </a:solidFill>
            </a:endParaRPr>
          </a:p>
        </p:txBody>
      </p:sp>
    </p:spTree>
    <p:extLst>
      <p:ext uri="{BB962C8B-B14F-4D97-AF65-F5344CB8AC3E}">
        <p14:creationId xmlns:p14="http://schemas.microsoft.com/office/powerpoint/2010/main" val="269847778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98040" y="2464605"/>
            <a:ext cx="2398096" cy="250367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042" name="Rectangle 1026"/>
          <p:cNvSpPr>
            <a:spLocks noGrp="1" noChangeArrowheads="1"/>
          </p:cNvSpPr>
          <p:nvPr>
            <p:ph type="title"/>
          </p:nvPr>
        </p:nvSpPr>
        <p:spPr>
          <a:noFill/>
          <a:ln/>
        </p:spPr>
        <p:txBody>
          <a:bodyPr>
            <a:normAutofit fontScale="90000"/>
          </a:bodyPr>
          <a:lstStyle/>
          <a:p>
            <a:r>
              <a:rPr lang="en-US" smtClean="0"/>
              <a:t>I. Mở đầu</a:t>
            </a:r>
            <a:endParaRPr lang="en-US"/>
          </a:p>
        </p:txBody>
      </p:sp>
      <p:grpSp>
        <p:nvGrpSpPr>
          <p:cNvPr id="87043" name="Group 1027"/>
          <p:cNvGrpSpPr>
            <a:grpSpLocks/>
          </p:cNvGrpSpPr>
          <p:nvPr/>
        </p:nvGrpSpPr>
        <p:grpSpPr bwMode="auto">
          <a:xfrm>
            <a:off x="611560" y="2083781"/>
            <a:ext cx="7876699" cy="3520596"/>
            <a:chOff x="560" y="1232"/>
            <a:chExt cx="4894" cy="2347"/>
          </a:xfrm>
        </p:grpSpPr>
        <p:sp>
          <p:nvSpPr>
            <p:cNvPr id="87044" name="Rectangle 1028"/>
            <p:cNvSpPr>
              <a:spLocks noChangeArrowheads="1"/>
            </p:cNvSpPr>
            <p:nvPr/>
          </p:nvSpPr>
          <p:spPr bwMode="auto">
            <a:xfrm>
              <a:off x="4295" y="1864"/>
              <a:ext cx="1156" cy="1088"/>
            </a:xfrm>
            <a:prstGeom prst="rect">
              <a:avLst/>
            </a:prstGeom>
            <a:solidFill>
              <a:srgbClr val="790015"/>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329" dirty="0">
                <a:latin typeface="Book Antiqua"/>
              </a:endParaRPr>
            </a:p>
          </p:txBody>
        </p:sp>
        <p:sp>
          <p:nvSpPr>
            <p:cNvPr id="87045" name="Oval 1029"/>
            <p:cNvSpPr>
              <a:spLocks noChangeArrowheads="1"/>
            </p:cNvSpPr>
            <p:nvPr/>
          </p:nvSpPr>
          <p:spPr bwMode="auto">
            <a:xfrm>
              <a:off x="4295" y="1784"/>
              <a:ext cx="1156" cy="160"/>
            </a:xfrm>
            <a:prstGeom prst="ellipse">
              <a:avLst/>
            </a:prstGeom>
            <a:solidFill>
              <a:srgbClr val="790015"/>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329" dirty="0">
                <a:latin typeface="Book Antiqua"/>
              </a:endParaRPr>
            </a:p>
          </p:txBody>
        </p:sp>
        <p:grpSp>
          <p:nvGrpSpPr>
            <p:cNvPr id="87046" name="Group 1030"/>
            <p:cNvGrpSpPr>
              <a:grpSpLocks/>
            </p:cNvGrpSpPr>
            <p:nvPr/>
          </p:nvGrpSpPr>
          <p:grpSpPr bwMode="auto">
            <a:xfrm>
              <a:off x="4299" y="2934"/>
              <a:ext cx="1155" cy="153"/>
              <a:chOff x="4299" y="2934"/>
              <a:chExt cx="1155" cy="153"/>
            </a:xfrm>
          </p:grpSpPr>
          <p:sp>
            <p:nvSpPr>
              <p:cNvPr id="87047" name="Arc 1031"/>
              <p:cNvSpPr>
                <a:spLocks/>
              </p:cNvSpPr>
              <p:nvPr/>
            </p:nvSpPr>
            <p:spPr bwMode="auto">
              <a:xfrm>
                <a:off x="4898" y="2934"/>
                <a:ext cx="556" cy="153"/>
              </a:xfrm>
              <a:custGeom>
                <a:avLst/>
                <a:gdLst>
                  <a:gd name="G0" fmla="+- 0 0 0"/>
                  <a:gd name="G1" fmla="+- 141 0 0"/>
                  <a:gd name="G2" fmla="+- 21600 0 0"/>
                  <a:gd name="T0" fmla="*/ 21599 w 21600"/>
                  <a:gd name="T1" fmla="*/ 0 h 21741"/>
                  <a:gd name="T2" fmla="*/ 0 w 21600"/>
                  <a:gd name="T3" fmla="*/ 21741 h 21741"/>
                  <a:gd name="T4" fmla="*/ 0 w 21600"/>
                  <a:gd name="T5" fmla="*/ 141 h 21741"/>
                </a:gdLst>
                <a:ahLst/>
                <a:cxnLst>
                  <a:cxn ang="0">
                    <a:pos x="T0" y="T1"/>
                  </a:cxn>
                  <a:cxn ang="0">
                    <a:pos x="T2" y="T3"/>
                  </a:cxn>
                  <a:cxn ang="0">
                    <a:pos x="T4" y="T5"/>
                  </a:cxn>
                </a:cxnLst>
                <a:rect l="0" t="0" r="r" b="b"/>
                <a:pathLst>
                  <a:path w="21600" h="21741" fill="none" extrusionOk="0">
                    <a:moveTo>
                      <a:pt x="21599" y="-1"/>
                    </a:moveTo>
                    <a:cubicBezTo>
                      <a:pt x="21599" y="46"/>
                      <a:pt x="21600" y="93"/>
                      <a:pt x="21600" y="141"/>
                    </a:cubicBezTo>
                    <a:cubicBezTo>
                      <a:pt x="21600" y="12070"/>
                      <a:pt x="11929" y="21741"/>
                      <a:pt x="-1" y="21741"/>
                    </a:cubicBezTo>
                  </a:path>
                  <a:path w="21600" h="21741" stroke="0" extrusionOk="0">
                    <a:moveTo>
                      <a:pt x="21599" y="-1"/>
                    </a:moveTo>
                    <a:cubicBezTo>
                      <a:pt x="21599" y="46"/>
                      <a:pt x="21600" y="93"/>
                      <a:pt x="21600" y="141"/>
                    </a:cubicBezTo>
                    <a:cubicBezTo>
                      <a:pt x="21600" y="12070"/>
                      <a:pt x="11929" y="21741"/>
                      <a:pt x="-1" y="21741"/>
                    </a:cubicBezTo>
                    <a:lnTo>
                      <a:pt x="0" y="141"/>
                    </a:lnTo>
                    <a:close/>
                  </a:path>
                </a:pathLst>
              </a:custGeom>
              <a:solidFill>
                <a:srgbClr val="790015"/>
              </a:solidFill>
              <a:ln w="12700" cap="rnd">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329" dirty="0">
                  <a:latin typeface="Book Antiqua"/>
                </a:endParaRPr>
              </a:p>
            </p:txBody>
          </p:sp>
          <p:sp>
            <p:nvSpPr>
              <p:cNvPr id="87048" name="Arc 1032"/>
              <p:cNvSpPr>
                <a:spLocks/>
              </p:cNvSpPr>
              <p:nvPr/>
            </p:nvSpPr>
            <p:spPr bwMode="auto">
              <a:xfrm>
                <a:off x="4299" y="2943"/>
                <a:ext cx="606" cy="143"/>
              </a:xfrm>
              <a:custGeom>
                <a:avLst/>
                <a:gdLst>
                  <a:gd name="G0" fmla="+- 21600 0 0"/>
                  <a:gd name="G1" fmla="+- 0 0 0"/>
                  <a:gd name="G2" fmla="+- 21600 0 0"/>
                  <a:gd name="T0" fmla="*/ 21565 w 21600"/>
                  <a:gd name="T1" fmla="*/ 21599 h 21599"/>
                  <a:gd name="T2" fmla="*/ 0 w 21600"/>
                  <a:gd name="T3" fmla="*/ 0 h 21599"/>
                  <a:gd name="T4" fmla="*/ 21600 w 21600"/>
                  <a:gd name="T5" fmla="*/ 0 h 21599"/>
                </a:gdLst>
                <a:ahLst/>
                <a:cxnLst>
                  <a:cxn ang="0">
                    <a:pos x="T0" y="T1"/>
                  </a:cxn>
                  <a:cxn ang="0">
                    <a:pos x="T2" y="T3"/>
                  </a:cxn>
                  <a:cxn ang="0">
                    <a:pos x="T4" y="T5"/>
                  </a:cxn>
                </a:cxnLst>
                <a:rect l="0" t="0" r="r" b="b"/>
                <a:pathLst>
                  <a:path w="21600" h="21599" fill="none" extrusionOk="0">
                    <a:moveTo>
                      <a:pt x="21564" y="21599"/>
                    </a:moveTo>
                    <a:cubicBezTo>
                      <a:pt x="9649" y="21580"/>
                      <a:pt x="-1" y="11915"/>
                      <a:pt x="-1" y="-1"/>
                    </a:cubicBezTo>
                  </a:path>
                  <a:path w="21600" h="21599" stroke="0" extrusionOk="0">
                    <a:moveTo>
                      <a:pt x="21564" y="21599"/>
                    </a:moveTo>
                    <a:cubicBezTo>
                      <a:pt x="9649" y="21580"/>
                      <a:pt x="-1" y="11915"/>
                      <a:pt x="-1" y="-1"/>
                    </a:cubicBezTo>
                    <a:lnTo>
                      <a:pt x="21600" y="0"/>
                    </a:lnTo>
                    <a:close/>
                  </a:path>
                </a:pathLst>
              </a:custGeom>
              <a:solidFill>
                <a:srgbClr val="790015"/>
              </a:solidFill>
              <a:ln w="12700" cap="rnd">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329" dirty="0">
                  <a:latin typeface="Book Antiqua"/>
                </a:endParaRPr>
              </a:p>
            </p:txBody>
          </p:sp>
        </p:grpSp>
        <p:sp>
          <p:nvSpPr>
            <p:cNvPr id="87049" name="Rectangle 1033"/>
            <p:cNvSpPr>
              <a:spLocks noChangeArrowheads="1"/>
            </p:cNvSpPr>
            <p:nvPr/>
          </p:nvSpPr>
          <p:spPr bwMode="auto">
            <a:xfrm>
              <a:off x="4556" y="2308"/>
              <a:ext cx="716" cy="231"/>
            </a:xfrm>
            <a:prstGeom prst="rect">
              <a:avLst/>
            </a:prstGeom>
            <a:solidFill>
              <a:srgbClr val="790015"/>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0118" tIns="29532" rIns="60118" bIns="29532">
              <a:spAutoFit/>
            </a:bodyPr>
            <a:lstStyle/>
            <a:p>
              <a:r>
                <a:rPr lang="en-US" sz="1860" b="1" dirty="0">
                  <a:solidFill>
                    <a:schemeClr val="bg1"/>
                  </a:solidFill>
                  <a:latin typeface="Book Antiqua"/>
                </a:rPr>
                <a:t>database</a:t>
              </a:r>
            </a:p>
          </p:txBody>
        </p:sp>
        <p:sp>
          <p:nvSpPr>
            <p:cNvPr id="87050" name="Rectangle 1034"/>
            <p:cNvSpPr>
              <a:spLocks noChangeArrowheads="1"/>
            </p:cNvSpPr>
            <p:nvPr/>
          </p:nvSpPr>
          <p:spPr bwMode="auto">
            <a:xfrm>
              <a:off x="2653" y="1580"/>
              <a:ext cx="535" cy="231"/>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0118" tIns="29532" rIns="60118" bIns="29532">
              <a:spAutoFit/>
            </a:bodyPr>
            <a:lstStyle/>
            <a:p>
              <a:r>
                <a:rPr lang="en-US" sz="1860" dirty="0">
                  <a:solidFill>
                    <a:srgbClr val="000000"/>
                  </a:solidFill>
                  <a:latin typeface="Book Antiqua"/>
                </a:rPr>
                <a:t>DBMS</a:t>
              </a:r>
            </a:p>
          </p:txBody>
        </p:sp>
        <p:sp>
          <p:nvSpPr>
            <p:cNvPr id="87052" name="Rectangle 1036"/>
            <p:cNvSpPr>
              <a:spLocks noChangeArrowheads="1"/>
            </p:cNvSpPr>
            <p:nvPr/>
          </p:nvSpPr>
          <p:spPr bwMode="auto">
            <a:xfrm>
              <a:off x="578" y="1232"/>
              <a:ext cx="981" cy="498"/>
            </a:xfrm>
            <a:prstGeom prst="rect">
              <a:avLst/>
            </a:prstGeom>
            <a:solidFill>
              <a:schemeClr val="accent5">
                <a:lumMod val="75000"/>
              </a:schemeClr>
            </a:solid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60118" tIns="29532" rIns="60118" bIns="29532">
              <a:spAutoFit/>
            </a:bodyPr>
            <a:lstStyle/>
            <a:p>
              <a:pPr>
                <a:lnSpc>
                  <a:spcPct val="80000"/>
                </a:lnSpc>
              </a:pPr>
              <a:endParaRPr lang="en-US" sz="1860" smtClean="0">
                <a:solidFill>
                  <a:srgbClr val="000000"/>
                </a:solidFill>
                <a:latin typeface="Book Antiqua"/>
              </a:endParaRPr>
            </a:p>
            <a:p>
              <a:pPr>
                <a:lnSpc>
                  <a:spcPct val="80000"/>
                </a:lnSpc>
              </a:pPr>
              <a:r>
                <a:rPr lang="en-US" sz="1860" b="1" smtClean="0">
                  <a:solidFill>
                    <a:srgbClr val="000000"/>
                  </a:solidFill>
                  <a:latin typeface="Book Antiqua"/>
                </a:rPr>
                <a:t>Ứng dụng 1</a:t>
              </a:r>
            </a:p>
            <a:p>
              <a:pPr>
                <a:lnSpc>
                  <a:spcPct val="80000"/>
                </a:lnSpc>
              </a:pPr>
              <a:endParaRPr lang="en-US" sz="1860" dirty="0">
                <a:solidFill>
                  <a:srgbClr val="000000"/>
                </a:solidFill>
                <a:latin typeface="Book Antiqua"/>
              </a:endParaRPr>
            </a:p>
          </p:txBody>
        </p:sp>
        <p:grpSp>
          <p:nvGrpSpPr>
            <p:cNvPr id="87057" name="Group 1041"/>
            <p:cNvGrpSpPr>
              <a:grpSpLocks/>
            </p:cNvGrpSpPr>
            <p:nvPr/>
          </p:nvGrpSpPr>
          <p:grpSpPr bwMode="auto">
            <a:xfrm>
              <a:off x="2287" y="1900"/>
              <a:ext cx="1490" cy="1052"/>
              <a:chOff x="2287" y="1900"/>
              <a:chExt cx="1490" cy="1052"/>
            </a:xfrm>
          </p:grpSpPr>
          <p:sp>
            <p:nvSpPr>
              <p:cNvPr id="87058" name="Rectangle 1042"/>
              <p:cNvSpPr>
                <a:spLocks noChangeArrowheads="1"/>
              </p:cNvSpPr>
              <p:nvPr/>
            </p:nvSpPr>
            <p:spPr bwMode="auto">
              <a:xfrm>
                <a:off x="2287" y="1900"/>
                <a:ext cx="1474" cy="1052"/>
              </a:xfrm>
              <a:prstGeom prst="rect">
                <a:avLst/>
              </a:prstGeom>
              <a:solidFill>
                <a:schemeClr val="accent1"/>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329" dirty="0">
                  <a:latin typeface="Book Antiqua"/>
                </a:endParaRPr>
              </a:p>
            </p:txBody>
          </p:sp>
          <p:sp>
            <p:nvSpPr>
              <p:cNvPr id="87059" name="Line 1043"/>
              <p:cNvSpPr>
                <a:spLocks noChangeShapeType="1"/>
              </p:cNvSpPr>
              <p:nvPr/>
            </p:nvSpPr>
            <p:spPr bwMode="auto">
              <a:xfrm flipV="1">
                <a:off x="2287" y="2432"/>
                <a:ext cx="1490" cy="4"/>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329" dirty="0">
                  <a:latin typeface="Book Antiqua"/>
                </a:endParaRPr>
              </a:p>
            </p:txBody>
          </p:sp>
          <p:sp>
            <p:nvSpPr>
              <p:cNvPr id="87060" name="Line 1044"/>
              <p:cNvSpPr>
                <a:spLocks noChangeShapeType="1"/>
              </p:cNvSpPr>
              <p:nvPr/>
            </p:nvSpPr>
            <p:spPr bwMode="auto">
              <a:xfrm>
                <a:off x="2287" y="2708"/>
                <a:ext cx="1474" cy="1"/>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329" dirty="0">
                  <a:latin typeface="Book Antiqua"/>
                </a:endParaRPr>
              </a:p>
            </p:txBody>
          </p:sp>
          <p:sp>
            <p:nvSpPr>
              <p:cNvPr id="87061" name="Line 1045"/>
              <p:cNvSpPr>
                <a:spLocks noChangeShapeType="1"/>
              </p:cNvSpPr>
              <p:nvPr/>
            </p:nvSpPr>
            <p:spPr bwMode="auto">
              <a:xfrm>
                <a:off x="2295" y="2172"/>
                <a:ext cx="1466" cy="5"/>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329" dirty="0">
                  <a:latin typeface="Book Antiqua"/>
                </a:endParaRPr>
              </a:p>
            </p:txBody>
          </p:sp>
        </p:grpSp>
        <p:sp>
          <p:nvSpPr>
            <p:cNvPr id="87062" name="Rectangle 1046"/>
            <p:cNvSpPr>
              <a:spLocks noChangeArrowheads="1"/>
            </p:cNvSpPr>
            <p:nvPr/>
          </p:nvSpPr>
          <p:spPr bwMode="auto">
            <a:xfrm>
              <a:off x="2310" y="1871"/>
              <a:ext cx="1233" cy="27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0118" tIns="29532" rIns="60118" bIns="29532">
              <a:spAutoFit/>
            </a:bodyPr>
            <a:lstStyle/>
            <a:p>
              <a:r>
                <a:rPr lang="en-US" sz="2259" smtClean="0">
                  <a:solidFill>
                    <a:srgbClr val="000000"/>
                  </a:solidFill>
                  <a:latin typeface="Book Antiqua"/>
                </a:rPr>
                <a:t>Mô tả dữ liệu</a:t>
              </a:r>
              <a:endParaRPr lang="en-US" sz="2259" dirty="0">
                <a:solidFill>
                  <a:srgbClr val="000000"/>
                </a:solidFill>
                <a:latin typeface="Book Antiqua"/>
              </a:endParaRPr>
            </a:p>
          </p:txBody>
        </p:sp>
        <p:sp>
          <p:nvSpPr>
            <p:cNvPr id="87063" name="Rectangle 1047"/>
            <p:cNvSpPr>
              <a:spLocks noChangeArrowheads="1"/>
            </p:cNvSpPr>
            <p:nvPr/>
          </p:nvSpPr>
          <p:spPr bwMode="auto">
            <a:xfrm>
              <a:off x="2296" y="2147"/>
              <a:ext cx="1465" cy="27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0118" tIns="29532" rIns="60118" bIns="29532">
              <a:spAutoFit/>
            </a:bodyPr>
            <a:lstStyle/>
            <a:p>
              <a:r>
                <a:rPr lang="en-US" sz="2259" smtClean="0">
                  <a:solidFill>
                    <a:srgbClr val="000000"/>
                  </a:solidFill>
                  <a:latin typeface="Book Antiqua"/>
                </a:rPr>
                <a:t>Thao tác dữ liệu</a:t>
              </a:r>
              <a:endParaRPr lang="en-US" sz="2259" dirty="0">
                <a:solidFill>
                  <a:srgbClr val="000000"/>
                </a:solidFill>
                <a:latin typeface="Book Antiqua"/>
              </a:endParaRPr>
            </a:p>
          </p:txBody>
        </p:sp>
        <p:sp>
          <p:nvSpPr>
            <p:cNvPr id="87064" name="Rectangle 1048"/>
            <p:cNvSpPr>
              <a:spLocks noChangeArrowheads="1"/>
            </p:cNvSpPr>
            <p:nvPr/>
          </p:nvSpPr>
          <p:spPr bwMode="auto">
            <a:xfrm>
              <a:off x="2331" y="2419"/>
              <a:ext cx="1258" cy="27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60118" tIns="29532" rIns="60118" bIns="29532">
              <a:spAutoFit/>
            </a:bodyPr>
            <a:lstStyle/>
            <a:p>
              <a:r>
                <a:rPr lang="en-US" sz="2259" smtClean="0">
                  <a:solidFill>
                    <a:srgbClr val="000000"/>
                  </a:solidFill>
                  <a:latin typeface="Book Antiqua"/>
                </a:rPr>
                <a:t>Điều khiển</a:t>
              </a:r>
              <a:endParaRPr lang="en-US" sz="2259" dirty="0">
                <a:solidFill>
                  <a:srgbClr val="000000"/>
                </a:solidFill>
                <a:latin typeface="Book Antiqua"/>
              </a:endParaRPr>
            </a:p>
          </p:txBody>
        </p:sp>
        <p:grpSp>
          <p:nvGrpSpPr>
            <p:cNvPr id="87065" name="Group 1049"/>
            <p:cNvGrpSpPr>
              <a:grpSpLocks/>
            </p:cNvGrpSpPr>
            <p:nvPr/>
          </p:nvGrpSpPr>
          <p:grpSpPr bwMode="auto">
            <a:xfrm>
              <a:off x="2916" y="2812"/>
              <a:ext cx="8" cy="120"/>
              <a:chOff x="2916" y="2812"/>
              <a:chExt cx="8" cy="120"/>
            </a:xfrm>
          </p:grpSpPr>
          <p:sp>
            <p:nvSpPr>
              <p:cNvPr id="87066" name="Oval 1050"/>
              <p:cNvSpPr>
                <a:spLocks noChangeArrowheads="1"/>
              </p:cNvSpPr>
              <p:nvPr/>
            </p:nvSpPr>
            <p:spPr bwMode="auto">
              <a:xfrm>
                <a:off x="2916" y="2812"/>
                <a:ext cx="8" cy="8"/>
              </a:xfrm>
              <a:prstGeom prst="ellipse">
                <a:avLst/>
              </a:prstGeom>
              <a:solidFill>
                <a:srgbClr val="000000"/>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329" dirty="0">
                  <a:latin typeface="Book Antiqua"/>
                </a:endParaRPr>
              </a:p>
            </p:txBody>
          </p:sp>
          <p:sp>
            <p:nvSpPr>
              <p:cNvPr id="87067" name="Oval 1051"/>
              <p:cNvSpPr>
                <a:spLocks noChangeArrowheads="1"/>
              </p:cNvSpPr>
              <p:nvPr/>
            </p:nvSpPr>
            <p:spPr bwMode="auto">
              <a:xfrm>
                <a:off x="2916" y="2868"/>
                <a:ext cx="8" cy="8"/>
              </a:xfrm>
              <a:prstGeom prst="ellipse">
                <a:avLst/>
              </a:prstGeom>
              <a:solidFill>
                <a:srgbClr val="000000"/>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329" dirty="0">
                  <a:latin typeface="Book Antiqua"/>
                </a:endParaRPr>
              </a:p>
            </p:txBody>
          </p:sp>
          <p:sp>
            <p:nvSpPr>
              <p:cNvPr id="87068" name="Oval 1052"/>
              <p:cNvSpPr>
                <a:spLocks noChangeArrowheads="1"/>
              </p:cNvSpPr>
              <p:nvPr/>
            </p:nvSpPr>
            <p:spPr bwMode="auto">
              <a:xfrm>
                <a:off x="2916" y="2924"/>
                <a:ext cx="8" cy="8"/>
              </a:xfrm>
              <a:prstGeom prst="ellipse">
                <a:avLst/>
              </a:prstGeom>
              <a:solidFill>
                <a:srgbClr val="000000"/>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329" dirty="0">
                  <a:latin typeface="Book Antiqua"/>
                </a:endParaRPr>
              </a:p>
            </p:txBody>
          </p:sp>
        </p:grpSp>
        <p:sp>
          <p:nvSpPr>
            <p:cNvPr id="87069" name="Line 1053"/>
            <p:cNvSpPr>
              <a:spLocks noChangeShapeType="1"/>
            </p:cNvSpPr>
            <p:nvPr/>
          </p:nvSpPr>
          <p:spPr bwMode="auto">
            <a:xfrm>
              <a:off x="1559" y="2432"/>
              <a:ext cx="712" cy="0"/>
            </a:xfrm>
            <a:prstGeom prst="line">
              <a:avLst/>
            </a:prstGeom>
            <a:noFill/>
            <a:ln w="19050">
              <a:solidFill>
                <a:schemeClr val="tx2"/>
              </a:solidFill>
              <a:round/>
              <a:headEnd type="triangle" w="lg" len="lg"/>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329" dirty="0">
                <a:latin typeface="Book Antiqua"/>
              </a:endParaRPr>
            </a:p>
          </p:txBody>
        </p:sp>
        <p:sp>
          <p:nvSpPr>
            <p:cNvPr id="87070" name="Line 1054"/>
            <p:cNvSpPr>
              <a:spLocks noChangeShapeType="1"/>
            </p:cNvSpPr>
            <p:nvPr/>
          </p:nvSpPr>
          <p:spPr bwMode="auto">
            <a:xfrm>
              <a:off x="1591" y="1580"/>
              <a:ext cx="678" cy="790"/>
            </a:xfrm>
            <a:prstGeom prst="line">
              <a:avLst/>
            </a:prstGeom>
            <a:noFill/>
            <a:ln w="19050">
              <a:solidFill>
                <a:schemeClr val="tx2"/>
              </a:solidFill>
              <a:round/>
              <a:headEnd type="triangle" w="lg" len="lg"/>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329" dirty="0">
                <a:latin typeface="Book Antiqua"/>
              </a:endParaRPr>
            </a:p>
          </p:txBody>
        </p:sp>
        <p:sp>
          <p:nvSpPr>
            <p:cNvPr id="87071" name="Line 1055"/>
            <p:cNvSpPr>
              <a:spLocks noChangeShapeType="1"/>
            </p:cNvSpPr>
            <p:nvPr/>
          </p:nvSpPr>
          <p:spPr bwMode="auto">
            <a:xfrm flipV="1">
              <a:off x="1575" y="2480"/>
              <a:ext cx="722" cy="868"/>
            </a:xfrm>
            <a:prstGeom prst="line">
              <a:avLst/>
            </a:prstGeom>
            <a:noFill/>
            <a:ln w="19050">
              <a:solidFill>
                <a:schemeClr val="tx2"/>
              </a:solidFill>
              <a:round/>
              <a:headEnd type="triangle" w="lg" len="lg"/>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329" dirty="0">
                <a:latin typeface="Book Antiqua"/>
              </a:endParaRPr>
            </a:p>
          </p:txBody>
        </p:sp>
        <p:sp>
          <p:nvSpPr>
            <p:cNvPr id="34" name="Rectangle 1036"/>
            <p:cNvSpPr>
              <a:spLocks noChangeArrowheads="1"/>
            </p:cNvSpPr>
            <p:nvPr/>
          </p:nvSpPr>
          <p:spPr bwMode="auto">
            <a:xfrm>
              <a:off x="560" y="2147"/>
              <a:ext cx="981" cy="498"/>
            </a:xfrm>
            <a:prstGeom prst="rect">
              <a:avLst/>
            </a:prstGeom>
            <a:solidFill>
              <a:schemeClr val="accent5">
                <a:lumMod val="75000"/>
              </a:schemeClr>
            </a:solid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60118" tIns="29532" rIns="60118" bIns="29532">
              <a:spAutoFit/>
            </a:bodyPr>
            <a:lstStyle/>
            <a:p>
              <a:pPr>
                <a:lnSpc>
                  <a:spcPct val="80000"/>
                </a:lnSpc>
              </a:pPr>
              <a:endParaRPr lang="en-US" sz="1860" smtClean="0">
                <a:solidFill>
                  <a:srgbClr val="000000"/>
                </a:solidFill>
                <a:latin typeface="Book Antiqua"/>
              </a:endParaRPr>
            </a:p>
            <a:p>
              <a:pPr>
                <a:lnSpc>
                  <a:spcPct val="80000"/>
                </a:lnSpc>
              </a:pPr>
              <a:r>
                <a:rPr lang="en-US" sz="1860" b="1" smtClean="0">
                  <a:solidFill>
                    <a:srgbClr val="000000"/>
                  </a:solidFill>
                  <a:latin typeface="Book Antiqua"/>
                </a:rPr>
                <a:t>Ứng dụng 2</a:t>
              </a:r>
            </a:p>
            <a:p>
              <a:pPr>
                <a:lnSpc>
                  <a:spcPct val="80000"/>
                </a:lnSpc>
              </a:pPr>
              <a:endParaRPr lang="en-US" sz="1860" dirty="0">
                <a:solidFill>
                  <a:srgbClr val="000000"/>
                </a:solidFill>
                <a:latin typeface="Book Antiqua"/>
              </a:endParaRPr>
            </a:p>
          </p:txBody>
        </p:sp>
        <p:sp>
          <p:nvSpPr>
            <p:cNvPr id="35" name="Rectangle 1036"/>
            <p:cNvSpPr>
              <a:spLocks noChangeArrowheads="1"/>
            </p:cNvSpPr>
            <p:nvPr/>
          </p:nvSpPr>
          <p:spPr bwMode="auto">
            <a:xfrm>
              <a:off x="569" y="3081"/>
              <a:ext cx="981" cy="498"/>
            </a:xfrm>
            <a:prstGeom prst="rect">
              <a:avLst/>
            </a:prstGeom>
            <a:solidFill>
              <a:schemeClr val="accent5">
                <a:lumMod val="75000"/>
              </a:schemeClr>
            </a:solid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60118" tIns="29532" rIns="60118" bIns="29532">
              <a:spAutoFit/>
            </a:bodyPr>
            <a:lstStyle/>
            <a:p>
              <a:pPr>
                <a:lnSpc>
                  <a:spcPct val="80000"/>
                </a:lnSpc>
              </a:pPr>
              <a:endParaRPr lang="en-US" sz="1860" smtClean="0">
                <a:solidFill>
                  <a:srgbClr val="000000"/>
                </a:solidFill>
                <a:latin typeface="Book Antiqua"/>
              </a:endParaRPr>
            </a:p>
            <a:p>
              <a:pPr>
                <a:lnSpc>
                  <a:spcPct val="80000"/>
                </a:lnSpc>
              </a:pPr>
              <a:r>
                <a:rPr lang="en-US" sz="1860" b="1" smtClean="0">
                  <a:solidFill>
                    <a:srgbClr val="000000"/>
                  </a:solidFill>
                  <a:latin typeface="Book Antiqua"/>
                </a:rPr>
                <a:t>Ứng dụng 3</a:t>
              </a:r>
            </a:p>
            <a:p>
              <a:pPr>
                <a:lnSpc>
                  <a:spcPct val="80000"/>
                </a:lnSpc>
              </a:pPr>
              <a:endParaRPr lang="en-US" sz="1860" dirty="0">
                <a:solidFill>
                  <a:srgbClr val="000000"/>
                </a:solidFill>
                <a:latin typeface="Book Antiqua"/>
              </a:endParaRPr>
            </a:p>
          </p:txBody>
        </p:sp>
      </p:grpSp>
      <p:sp>
        <p:nvSpPr>
          <p:cNvPr id="3" name="Left-Right Arrow 2"/>
          <p:cNvSpPr/>
          <p:nvPr/>
        </p:nvSpPr>
        <p:spPr>
          <a:xfrm>
            <a:off x="5868144" y="3705139"/>
            <a:ext cx="731870" cy="34650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120650" y="780415"/>
            <a:ext cx="6859570" cy="584775"/>
          </a:xfrm>
          <a:prstGeom prst="rect">
            <a:avLst/>
          </a:prstGeom>
        </p:spPr>
        <p:txBody>
          <a:bodyPr wrap="none">
            <a:spAutoFit/>
          </a:bodyPr>
          <a:lstStyle/>
          <a:p>
            <a:r>
              <a:rPr lang="en-US" sz="3200" b="1" smtClean="0">
                <a:solidFill>
                  <a:schemeClr val="tx1"/>
                </a:solidFill>
              </a:rPr>
              <a:t>1. Sự phát triển mô hình xử lý dữ liệu </a:t>
            </a:r>
            <a:endParaRPr lang="en-US" sz="3200" b="1" dirty="0">
              <a:solidFill>
                <a:schemeClr val="tx1"/>
              </a:solidFill>
            </a:endParaRPr>
          </a:p>
        </p:txBody>
      </p:sp>
      <p:sp>
        <p:nvSpPr>
          <p:cNvPr id="39" name="Rectangle 38"/>
          <p:cNvSpPr/>
          <p:nvPr/>
        </p:nvSpPr>
        <p:spPr>
          <a:xfrm>
            <a:off x="107504" y="1367879"/>
            <a:ext cx="3576620" cy="400110"/>
          </a:xfrm>
          <a:prstGeom prst="rect">
            <a:avLst/>
          </a:prstGeom>
        </p:spPr>
        <p:txBody>
          <a:bodyPr wrap="none">
            <a:spAutoFit/>
          </a:bodyPr>
          <a:lstStyle/>
          <a:p>
            <a:pPr marL="457200" indent="-457200">
              <a:buFont typeface="Wingdings" panose="05000000000000000000" pitchFamily="2" charset="2"/>
              <a:buChar char="q"/>
            </a:pPr>
            <a:r>
              <a:rPr lang="en-US" b="1" smtClean="0">
                <a:solidFill>
                  <a:schemeClr val="tx1"/>
                </a:solidFill>
              </a:rPr>
              <a:t>Hệ Cơ sở dữ liệu tập trung</a:t>
            </a:r>
            <a:endParaRPr lang="en-US" b="1" dirty="0">
              <a:solidFill>
                <a:schemeClr val="tx1"/>
              </a:solidFill>
            </a:endParaRPr>
          </a:p>
        </p:txBody>
      </p:sp>
    </p:spTree>
    <p:extLst>
      <p:ext uri="{BB962C8B-B14F-4D97-AF65-F5344CB8AC3E}">
        <p14:creationId xmlns:p14="http://schemas.microsoft.com/office/powerpoint/2010/main" val="106596287"/>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20650" y="1324769"/>
            <a:ext cx="5027414" cy="1015663"/>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sz="2400" b="1" smtClean="0">
                <a:solidFill>
                  <a:schemeClr val="tx1"/>
                </a:solidFill>
              </a:rPr>
              <a:t>Hệ Client/Server </a:t>
            </a:r>
            <a:r>
              <a:rPr lang="en-US" sz="2400" smtClean="0">
                <a:solidFill>
                  <a:schemeClr val="tx1"/>
                </a:solidFill>
              </a:rPr>
              <a:t>(A</a:t>
            </a:r>
            <a:r>
              <a:rPr lang="en-US" sz="2400" baseline="-25000" smtClean="0">
                <a:solidFill>
                  <a:schemeClr val="tx1"/>
                </a:solidFill>
              </a:rPr>
              <a:t>x</a:t>
            </a:r>
            <a:r>
              <a:rPr lang="en-US" sz="2400" smtClean="0">
                <a:solidFill>
                  <a:schemeClr val="tx1"/>
                </a:solidFill>
              </a:rPr>
              <a:t>, D</a:t>
            </a:r>
            <a:r>
              <a:rPr lang="en-US" sz="2400" baseline="-25000" smtClean="0">
                <a:solidFill>
                  <a:schemeClr val="tx1"/>
                </a:solidFill>
              </a:rPr>
              <a:t>1</a:t>
            </a:r>
            <a:r>
              <a:rPr lang="en-US" sz="2400" smtClean="0">
                <a:solidFill>
                  <a:schemeClr val="tx1"/>
                </a:solidFill>
              </a:rPr>
              <a:t>, H</a:t>
            </a:r>
            <a:r>
              <a:rPr lang="en-US" sz="2400" baseline="-25000" smtClean="0">
                <a:solidFill>
                  <a:schemeClr val="tx1"/>
                </a:solidFill>
              </a:rPr>
              <a:t>y</a:t>
            </a:r>
            <a:r>
              <a:rPr lang="en-US" sz="2400" smtClean="0">
                <a:solidFill>
                  <a:schemeClr val="tx1"/>
                </a:solidFill>
              </a:rPr>
              <a:t>)</a:t>
            </a:r>
          </a:p>
          <a:p>
            <a:pPr marL="342900" indent="-342900">
              <a:buFont typeface="Wingdings" panose="05000000000000000000" pitchFamily="2" charset="2"/>
              <a:buChar char="§"/>
            </a:pPr>
            <a:r>
              <a:rPr lang="en-US" sz="2400" i="1" smtClean="0">
                <a:solidFill>
                  <a:schemeClr val="tx1"/>
                </a:solidFill>
              </a:rPr>
              <a:t>Kiến trúc tham chiếu chức năng</a:t>
            </a:r>
            <a:endParaRPr lang="en-US" sz="2400" i="1">
              <a:solidFill>
                <a:schemeClr val="tx1"/>
              </a:solidFill>
            </a:endParaRPr>
          </a:p>
        </p:txBody>
      </p:sp>
      <p:pic>
        <p:nvPicPr>
          <p:cNvPr id="9" name="Picture 8" descr="Fig-1-11.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8081" y="1517608"/>
            <a:ext cx="3263165" cy="4575991"/>
          </a:xfrm>
          <a:prstGeom prst="rect">
            <a:avLst/>
          </a:prstGeom>
        </p:spPr>
      </p:pic>
    </p:spTree>
    <p:extLst>
      <p:ext uri="{BB962C8B-B14F-4D97-AF65-F5344CB8AC3E}">
        <p14:creationId xmlns:p14="http://schemas.microsoft.com/office/powerpoint/2010/main" val="4138203621"/>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20650" y="1324769"/>
            <a:ext cx="5603478" cy="1015663"/>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sz="2400" b="1" smtClean="0">
                <a:solidFill>
                  <a:schemeClr val="tx1"/>
                </a:solidFill>
              </a:rPr>
              <a:t>Hệ Client/Server </a:t>
            </a:r>
            <a:r>
              <a:rPr lang="en-US" sz="2400" smtClean="0">
                <a:solidFill>
                  <a:schemeClr val="tx1"/>
                </a:solidFill>
              </a:rPr>
              <a:t>(A</a:t>
            </a:r>
            <a:r>
              <a:rPr lang="en-US" sz="2400" baseline="-25000" smtClean="0">
                <a:solidFill>
                  <a:schemeClr val="tx1"/>
                </a:solidFill>
              </a:rPr>
              <a:t>x</a:t>
            </a:r>
            <a:r>
              <a:rPr lang="en-US" sz="2400" smtClean="0">
                <a:solidFill>
                  <a:schemeClr val="tx1"/>
                </a:solidFill>
              </a:rPr>
              <a:t>, D</a:t>
            </a:r>
            <a:r>
              <a:rPr lang="en-US" sz="2400" baseline="-25000" smtClean="0">
                <a:solidFill>
                  <a:schemeClr val="tx1"/>
                </a:solidFill>
              </a:rPr>
              <a:t>1</a:t>
            </a:r>
            <a:r>
              <a:rPr lang="en-US" sz="2400" smtClean="0">
                <a:solidFill>
                  <a:schemeClr val="tx1"/>
                </a:solidFill>
              </a:rPr>
              <a:t>, H</a:t>
            </a:r>
            <a:r>
              <a:rPr lang="en-US" sz="2400" baseline="-25000" smtClean="0">
                <a:solidFill>
                  <a:schemeClr val="tx1"/>
                </a:solidFill>
              </a:rPr>
              <a:t>y</a:t>
            </a:r>
            <a:r>
              <a:rPr lang="en-US" sz="2400" smtClean="0">
                <a:solidFill>
                  <a:schemeClr val="tx1"/>
                </a:solidFill>
              </a:rPr>
              <a:t>)</a:t>
            </a:r>
          </a:p>
          <a:p>
            <a:pPr marL="342900" indent="-342900">
              <a:buFont typeface="Wingdings" panose="05000000000000000000" pitchFamily="2" charset="2"/>
              <a:buChar char="§"/>
            </a:pPr>
            <a:r>
              <a:rPr lang="en-US" sz="2400" i="1" smtClean="0">
                <a:solidFill>
                  <a:schemeClr val="tx1"/>
                </a:solidFill>
              </a:rPr>
              <a:t>Ưu điểm:</a:t>
            </a:r>
            <a:endParaRPr lang="en-US" sz="2400" i="1">
              <a:solidFill>
                <a:schemeClr val="tx1"/>
              </a:solidFill>
            </a:endParaRPr>
          </a:p>
        </p:txBody>
      </p:sp>
      <p:pic>
        <p:nvPicPr>
          <p:cNvPr id="9" name="Picture 8" descr="Fig-1-11.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32240" y="1517608"/>
            <a:ext cx="1949006" cy="4575991"/>
          </a:xfrm>
          <a:prstGeom prst="rect">
            <a:avLst/>
          </a:prstGeom>
        </p:spPr>
      </p:pic>
      <p:sp>
        <p:nvSpPr>
          <p:cNvPr id="10" name="TextBox 9"/>
          <p:cNvSpPr txBox="1"/>
          <p:nvPr/>
        </p:nvSpPr>
        <p:spPr>
          <a:xfrm>
            <a:off x="461033" y="2423067"/>
            <a:ext cx="5603478" cy="1877437"/>
          </a:xfrm>
          <a:prstGeom prst="rect">
            <a:avLst/>
          </a:prstGeom>
          <a:noFill/>
        </p:spPr>
        <p:txBody>
          <a:bodyPr wrap="square" rtlCol="0">
            <a:spAutoFit/>
          </a:bodyPr>
          <a:lstStyle/>
          <a:p>
            <a:pPr marL="342900" indent="-342900">
              <a:spcBef>
                <a:spcPts val="1200"/>
              </a:spcBef>
              <a:buFont typeface="Courier New" panose="02070309020205020404" pitchFamily="49" charset="0"/>
              <a:buChar char="o"/>
            </a:pPr>
            <a:r>
              <a:rPr lang="en-US" sz="2400" i="1" smtClean="0">
                <a:solidFill>
                  <a:schemeClr val="tx1"/>
                </a:solidFill>
              </a:rPr>
              <a:t>Phân chia công việc hiệu quả</a:t>
            </a:r>
          </a:p>
          <a:p>
            <a:pPr marL="342900" indent="-342900">
              <a:spcBef>
                <a:spcPts val="1200"/>
              </a:spcBef>
              <a:buFont typeface="Courier New" panose="02070309020205020404" pitchFamily="49" charset="0"/>
              <a:buChar char="o"/>
            </a:pPr>
            <a:r>
              <a:rPr lang="en-US" sz="2400" i="1" smtClean="0">
                <a:solidFill>
                  <a:schemeClr val="tx1"/>
                </a:solidFill>
              </a:rPr>
              <a:t>Có chi phí / hiệu năng tốt</a:t>
            </a:r>
          </a:p>
          <a:p>
            <a:pPr marL="342900" indent="-342900">
              <a:spcBef>
                <a:spcPts val="1200"/>
              </a:spcBef>
              <a:buFont typeface="Courier New" panose="02070309020205020404" pitchFamily="49" charset="0"/>
              <a:buChar char="o"/>
            </a:pPr>
            <a:r>
              <a:rPr lang="en-US" sz="2400" i="1" smtClean="0">
                <a:solidFill>
                  <a:schemeClr val="tx1"/>
                </a:solidFill>
              </a:rPr>
              <a:t>Có thể sử dụng công cụ giống nhau trên các  client</a:t>
            </a:r>
            <a:endParaRPr lang="en-US" sz="2400" i="1">
              <a:solidFill>
                <a:schemeClr val="tx1"/>
              </a:solidFill>
            </a:endParaRPr>
          </a:p>
        </p:txBody>
      </p:sp>
    </p:spTree>
    <p:extLst>
      <p:ext uri="{BB962C8B-B14F-4D97-AF65-F5344CB8AC3E}">
        <p14:creationId xmlns:p14="http://schemas.microsoft.com/office/powerpoint/2010/main" val="1431151776"/>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20650" y="1324769"/>
            <a:ext cx="7979742" cy="646331"/>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sz="2400" b="1" smtClean="0">
                <a:solidFill>
                  <a:schemeClr val="tx1"/>
                </a:solidFill>
              </a:rPr>
              <a:t>Hệ Client/Server </a:t>
            </a:r>
            <a:r>
              <a:rPr lang="en-US" sz="2400" smtClean="0">
                <a:solidFill>
                  <a:schemeClr val="tx1"/>
                </a:solidFill>
              </a:rPr>
              <a:t>(A</a:t>
            </a:r>
            <a:r>
              <a:rPr lang="en-US" sz="2400" baseline="-25000" smtClean="0">
                <a:solidFill>
                  <a:schemeClr val="tx1"/>
                </a:solidFill>
              </a:rPr>
              <a:t>x</a:t>
            </a:r>
            <a:r>
              <a:rPr lang="en-US" sz="2400" smtClean="0">
                <a:solidFill>
                  <a:schemeClr val="tx1"/>
                </a:solidFill>
              </a:rPr>
              <a:t>, D</a:t>
            </a:r>
            <a:r>
              <a:rPr lang="en-US" sz="2400" baseline="-25000" smtClean="0">
                <a:solidFill>
                  <a:schemeClr val="tx1"/>
                </a:solidFill>
              </a:rPr>
              <a:t>1</a:t>
            </a:r>
            <a:r>
              <a:rPr lang="en-US" sz="2400" smtClean="0">
                <a:solidFill>
                  <a:schemeClr val="tx1"/>
                </a:solidFill>
              </a:rPr>
              <a:t>, H</a:t>
            </a:r>
            <a:r>
              <a:rPr lang="en-US" sz="2400" baseline="-25000" smtClean="0">
                <a:solidFill>
                  <a:schemeClr val="tx1"/>
                </a:solidFill>
              </a:rPr>
              <a:t>y</a:t>
            </a:r>
            <a:r>
              <a:rPr lang="en-US" sz="2400" smtClean="0">
                <a:solidFill>
                  <a:schemeClr val="tx1"/>
                </a:solidFill>
              </a:rPr>
              <a:t>)</a:t>
            </a:r>
          </a:p>
        </p:txBody>
      </p:sp>
      <p:pic>
        <p:nvPicPr>
          <p:cNvPr id="11" name="Picture 10" descr="Fig-1-12.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61436" y="2547349"/>
            <a:ext cx="2938956" cy="3258620"/>
          </a:xfrm>
          <a:prstGeom prst="rect">
            <a:avLst/>
          </a:prstGeom>
        </p:spPr>
      </p:pic>
      <p:sp>
        <p:nvSpPr>
          <p:cNvPr id="2" name="TextBox 1"/>
          <p:cNvSpPr txBox="1"/>
          <p:nvPr/>
        </p:nvSpPr>
        <p:spPr>
          <a:xfrm>
            <a:off x="336360" y="2188340"/>
            <a:ext cx="4033733" cy="400110"/>
          </a:xfrm>
          <a:prstGeom prst="rect">
            <a:avLst/>
          </a:prstGeom>
          <a:noFill/>
        </p:spPr>
        <p:txBody>
          <a:bodyPr wrap="none" rtlCol="0">
            <a:spAutoFit/>
          </a:bodyPr>
          <a:lstStyle/>
          <a:p>
            <a:r>
              <a:rPr lang="en-US" b="1" i="1" smtClean="0">
                <a:solidFill>
                  <a:schemeClr val="tx1"/>
                </a:solidFill>
              </a:rPr>
              <a:t>Kiến trúc dạng </a:t>
            </a:r>
            <a:r>
              <a:rPr lang="en-US" b="1" i="1">
                <a:solidFill>
                  <a:schemeClr val="tx1"/>
                </a:solidFill>
              </a:rPr>
              <a:t>1 server, nhiều </a:t>
            </a:r>
            <a:r>
              <a:rPr lang="en-US" b="1" i="1" smtClean="0">
                <a:solidFill>
                  <a:schemeClr val="tx1"/>
                </a:solidFill>
              </a:rPr>
              <a:t>client</a:t>
            </a:r>
            <a:endParaRPr lang="en-US" b="1" i="1">
              <a:solidFill>
                <a:schemeClr val="tx1"/>
              </a:solidFill>
            </a:endParaRPr>
          </a:p>
        </p:txBody>
      </p:sp>
      <p:sp>
        <p:nvSpPr>
          <p:cNvPr id="16" name="TextBox 15"/>
          <p:cNvSpPr txBox="1"/>
          <p:nvPr/>
        </p:nvSpPr>
        <p:spPr>
          <a:xfrm>
            <a:off x="345122" y="2935330"/>
            <a:ext cx="4379657" cy="2092881"/>
          </a:xfrm>
          <a:prstGeom prst="rect">
            <a:avLst/>
          </a:prstGeom>
          <a:noFill/>
        </p:spPr>
        <p:txBody>
          <a:bodyPr wrap="square" rtlCol="0">
            <a:spAutoFit/>
          </a:bodyPr>
          <a:lstStyle/>
          <a:p>
            <a:pPr marL="342900" indent="-342900">
              <a:spcBef>
                <a:spcPts val="1200"/>
              </a:spcBef>
              <a:buFont typeface="Arial" panose="020B0604020202020204" pitchFamily="34" charset="0"/>
              <a:buChar char="•"/>
            </a:pPr>
            <a:r>
              <a:rPr lang="en-US" sz="2400" i="1" smtClean="0">
                <a:solidFill>
                  <a:schemeClr val="tx1"/>
                </a:solidFill>
              </a:rPr>
              <a:t>Quản lý dữ liệu như hệ tập trung, trừ việc quản  lý giao dịch và bộ nhớ cache.</a:t>
            </a:r>
          </a:p>
          <a:p>
            <a:pPr marL="342900" indent="-342900">
              <a:spcBef>
                <a:spcPts val="1200"/>
              </a:spcBef>
              <a:buFont typeface="Arial" panose="020B0604020202020204" pitchFamily="34" charset="0"/>
              <a:buChar char="•"/>
            </a:pPr>
            <a:r>
              <a:rPr lang="en-US" sz="2400" i="1" smtClean="0">
                <a:solidFill>
                  <a:schemeClr val="tx1"/>
                </a:solidFill>
              </a:rPr>
              <a:t>Kiến trúc có thể mở rộng: App server  và DB server</a:t>
            </a:r>
            <a:endParaRPr lang="en-US" sz="2400" i="1">
              <a:solidFill>
                <a:schemeClr val="tx1"/>
              </a:solidFill>
            </a:endParaRPr>
          </a:p>
        </p:txBody>
      </p:sp>
    </p:spTree>
    <p:extLst>
      <p:ext uri="{BB962C8B-B14F-4D97-AF65-F5344CB8AC3E}">
        <p14:creationId xmlns:p14="http://schemas.microsoft.com/office/powerpoint/2010/main" val="7719964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20650" y="1324769"/>
            <a:ext cx="7979742" cy="646331"/>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sz="2400" b="1" smtClean="0">
                <a:solidFill>
                  <a:schemeClr val="tx1"/>
                </a:solidFill>
              </a:rPr>
              <a:t>Hệ Client/Server </a:t>
            </a:r>
            <a:r>
              <a:rPr lang="en-US" sz="2400" smtClean="0">
                <a:solidFill>
                  <a:schemeClr val="tx1"/>
                </a:solidFill>
              </a:rPr>
              <a:t>(A</a:t>
            </a:r>
            <a:r>
              <a:rPr lang="en-US" sz="2400" baseline="-25000" smtClean="0">
                <a:solidFill>
                  <a:schemeClr val="tx1"/>
                </a:solidFill>
              </a:rPr>
              <a:t>x</a:t>
            </a:r>
            <a:r>
              <a:rPr lang="en-US" sz="2400" smtClean="0">
                <a:solidFill>
                  <a:schemeClr val="tx1"/>
                </a:solidFill>
              </a:rPr>
              <a:t>, D</a:t>
            </a:r>
            <a:r>
              <a:rPr lang="en-US" sz="2400" baseline="-25000" smtClean="0">
                <a:solidFill>
                  <a:schemeClr val="tx1"/>
                </a:solidFill>
              </a:rPr>
              <a:t>1</a:t>
            </a:r>
            <a:r>
              <a:rPr lang="en-US" sz="2400" smtClean="0">
                <a:solidFill>
                  <a:schemeClr val="tx1"/>
                </a:solidFill>
              </a:rPr>
              <a:t>, H</a:t>
            </a:r>
            <a:r>
              <a:rPr lang="en-US" sz="2400" baseline="-25000" smtClean="0">
                <a:solidFill>
                  <a:schemeClr val="tx1"/>
                </a:solidFill>
              </a:rPr>
              <a:t>y</a:t>
            </a:r>
            <a:r>
              <a:rPr lang="en-US" sz="2400" smtClean="0">
                <a:solidFill>
                  <a:schemeClr val="tx1"/>
                </a:solidFill>
              </a:rPr>
              <a:t>)</a:t>
            </a:r>
          </a:p>
        </p:txBody>
      </p:sp>
      <p:pic>
        <p:nvPicPr>
          <p:cNvPr id="12" name="Picture 11" descr="Fig-1-13.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6208" y="2957601"/>
            <a:ext cx="3107228" cy="3093777"/>
          </a:xfrm>
          <a:prstGeom prst="rect">
            <a:avLst/>
          </a:prstGeom>
        </p:spPr>
      </p:pic>
      <p:sp>
        <p:nvSpPr>
          <p:cNvPr id="3" name="TextBox 2"/>
          <p:cNvSpPr txBox="1"/>
          <p:nvPr/>
        </p:nvSpPr>
        <p:spPr>
          <a:xfrm>
            <a:off x="516208" y="2091028"/>
            <a:ext cx="3145413" cy="400110"/>
          </a:xfrm>
          <a:prstGeom prst="rect">
            <a:avLst/>
          </a:prstGeom>
          <a:noFill/>
        </p:spPr>
        <p:txBody>
          <a:bodyPr wrap="none" rtlCol="0">
            <a:spAutoFit/>
          </a:bodyPr>
          <a:lstStyle/>
          <a:p>
            <a:r>
              <a:rPr lang="en-US" b="1" i="1" smtClean="0">
                <a:solidFill>
                  <a:schemeClr val="tx1"/>
                </a:solidFill>
              </a:rPr>
              <a:t>Kiến trúc dạng </a:t>
            </a:r>
            <a:r>
              <a:rPr lang="en-US" b="1" i="1">
                <a:solidFill>
                  <a:schemeClr val="tx1"/>
                </a:solidFill>
              </a:rPr>
              <a:t>nhiều </a:t>
            </a:r>
            <a:r>
              <a:rPr lang="en-US" b="1" i="1" smtClean="0">
                <a:solidFill>
                  <a:schemeClr val="tx1"/>
                </a:solidFill>
              </a:rPr>
              <a:t>server</a:t>
            </a:r>
            <a:endParaRPr lang="en-US" b="1" i="1">
              <a:solidFill>
                <a:schemeClr val="tx1"/>
              </a:solidFill>
            </a:endParaRPr>
          </a:p>
        </p:txBody>
      </p:sp>
      <p:sp>
        <p:nvSpPr>
          <p:cNvPr id="4" name="TextBox 3"/>
          <p:cNvSpPr txBox="1"/>
          <p:nvPr/>
        </p:nvSpPr>
        <p:spPr>
          <a:xfrm>
            <a:off x="4724159" y="2609091"/>
            <a:ext cx="4329354" cy="3400931"/>
          </a:xfrm>
          <a:prstGeom prst="rect">
            <a:avLst/>
          </a:prstGeom>
          <a:noFill/>
        </p:spPr>
        <p:txBody>
          <a:bodyPr wrap="square" rtlCol="0">
            <a:spAutoFit/>
          </a:bodyPr>
          <a:lstStyle/>
          <a:p>
            <a:r>
              <a:rPr lang="en-US" b="1" i="1" smtClean="0">
                <a:solidFill>
                  <a:schemeClr val="tx1"/>
                </a:solidFill>
              </a:rPr>
              <a:t>Có 2 chiến lược:</a:t>
            </a:r>
            <a:endParaRPr lang="en-US" b="1" i="1">
              <a:solidFill>
                <a:schemeClr val="tx1"/>
              </a:solidFill>
            </a:endParaRPr>
          </a:p>
          <a:p>
            <a:pPr marL="457200" indent="-457200">
              <a:spcBef>
                <a:spcPts val="1200"/>
              </a:spcBef>
              <a:buAutoNum type="arabicPeriod"/>
            </a:pPr>
            <a:r>
              <a:rPr lang="en-US" smtClean="0">
                <a:solidFill>
                  <a:schemeClr val="tx1"/>
                </a:solidFill>
              </a:rPr>
              <a:t>Client quản lý kết nối giữa client với server nó cần (</a:t>
            </a:r>
            <a:r>
              <a:rPr lang="en-US" i="1" smtClean="0">
                <a:solidFill>
                  <a:schemeClr val="tx1"/>
                </a:solidFill>
              </a:rPr>
              <a:t>hệ thống máy khách tự phục vụ)</a:t>
            </a:r>
            <a:endParaRPr lang="en-US" smtClean="0">
              <a:solidFill>
                <a:schemeClr val="tx1"/>
              </a:solidFill>
            </a:endParaRPr>
          </a:p>
          <a:p>
            <a:pPr marL="457200" indent="-457200">
              <a:spcBef>
                <a:spcPts val="3000"/>
              </a:spcBef>
              <a:buFontTx/>
              <a:buAutoNum type="arabicPeriod"/>
            </a:pPr>
            <a:r>
              <a:rPr lang="en-US" smtClean="0">
                <a:solidFill>
                  <a:schemeClr val="tx1"/>
                </a:solidFill>
              </a:rPr>
              <a:t>Client chỉ cần kết </a:t>
            </a:r>
            <a:r>
              <a:rPr lang="en-US">
                <a:solidFill>
                  <a:schemeClr val="tx1"/>
                </a:solidFill>
              </a:rPr>
              <a:t>nối giữa client với server </a:t>
            </a:r>
            <a:r>
              <a:rPr lang="en-US" smtClean="0">
                <a:solidFill>
                  <a:schemeClr val="tx1"/>
                </a:solidFill>
              </a:rPr>
              <a:t>chủ của nó, server chủ đó sẽ kết nối với server khác khi có yêu </a:t>
            </a:r>
            <a:r>
              <a:rPr lang="en-US" smtClean="0">
                <a:solidFill>
                  <a:schemeClr val="tx1"/>
                </a:solidFill>
              </a:rPr>
              <a:t>cầu (</a:t>
            </a:r>
            <a:r>
              <a:rPr lang="en-US" i="1" smtClean="0">
                <a:solidFill>
                  <a:schemeClr val="tx1"/>
                </a:solidFill>
              </a:rPr>
              <a:t>tính </a:t>
            </a:r>
            <a:r>
              <a:rPr lang="en-US" i="1" smtClean="0">
                <a:solidFill>
                  <a:schemeClr val="tx1"/>
                </a:solidFill>
              </a:rPr>
              <a:t>trong suốt cao hơn)</a:t>
            </a:r>
            <a:endParaRPr lang="en-US">
              <a:solidFill>
                <a:schemeClr val="tx1"/>
              </a:solidFill>
            </a:endParaRPr>
          </a:p>
          <a:p>
            <a:pPr marL="457200" indent="-457200">
              <a:buAutoNum type="arabicPeriod"/>
            </a:pPr>
            <a:endParaRPr lang="en-US">
              <a:solidFill>
                <a:schemeClr val="tx1"/>
              </a:solidFill>
            </a:endParaRPr>
          </a:p>
        </p:txBody>
      </p:sp>
    </p:spTree>
    <p:extLst>
      <p:ext uri="{BB962C8B-B14F-4D97-AF65-F5344CB8AC3E}">
        <p14:creationId xmlns:p14="http://schemas.microsoft.com/office/powerpoint/2010/main" val="3637797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20650" y="1425173"/>
            <a:ext cx="7056784" cy="1015663"/>
          </a:xfrm>
          <a:prstGeom prst="rect">
            <a:avLst/>
          </a:prstGeom>
          <a:noFill/>
        </p:spPr>
        <p:txBody>
          <a:bodyPr wrap="square" rtlCol="0">
            <a:spAutoFit/>
          </a:bodyPr>
          <a:lstStyle/>
          <a:p>
            <a:pPr marL="342900" indent="-342900">
              <a:buFont typeface="Wingdings" panose="05000000000000000000" pitchFamily="2" charset="2"/>
              <a:buChar char="q"/>
            </a:pPr>
            <a:r>
              <a:rPr lang="en-US" sz="2400" b="1" i="1" smtClean="0">
                <a:solidFill>
                  <a:srgbClr val="0070C0"/>
                </a:solidFill>
              </a:rPr>
              <a:t>Các Hệ thống phân tán phổ biến:</a:t>
            </a:r>
          </a:p>
          <a:p>
            <a:pPr marL="800100" lvl="1" indent="-342900">
              <a:lnSpc>
                <a:spcPct val="150000"/>
              </a:lnSpc>
              <a:buFont typeface="Wingdings" panose="05000000000000000000" pitchFamily="2" charset="2"/>
              <a:buChar char="v"/>
            </a:pPr>
            <a:r>
              <a:rPr lang="en-US" sz="2400" smtClean="0">
                <a:solidFill>
                  <a:schemeClr val="tx1"/>
                </a:solidFill>
              </a:rPr>
              <a:t>Hệ Peer to Peer (A</a:t>
            </a:r>
            <a:r>
              <a:rPr lang="en-US" sz="2400" baseline="-25000" smtClean="0">
                <a:solidFill>
                  <a:schemeClr val="tx1"/>
                </a:solidFill>
              </a:rPr>
              <a:t>x</a:t>
            </a:r>
            <a:r>
              <a:rPr lang="en-US" sz="2400" smtClean="0">
                <a:solidFill>
                  <a:schemeClr val="tx1"/>
                </a:solidFill>
              </a:rPr>
              <a:t>,D</a:t>
            </a:r>
            <a:r>
              <a:rPr lang="en-US" sz="2400" baseline="-25000" smtClean="0">
                <a:solidFill>
                  <a:schemeClr val="tx1"/>
                </a:solidFill>
              </a:rPr>
              <a:t>2</a:t>
            </a:r>
            <a:r>
              <a:rPr lang="en-US" sz="2400" smtClean="0">
                <a:solidFill>
                  <a:schemeClr val="tx1"/>
                </a:solidFill>
              </a:rPr>
              <a:t>, H</a:t>
            </a:r>
            <a:r>
              <a:rPr lang="en-US" sz="2400" baseline="-25000" smtClean="0">
                <a:solidFill>
                  <a:schemeClr val="tx1"/>
                </a:solidFill>
              </a:rPr>
              <a:t>y</a:t>
            </a:r>
            <a:r>
              <a:rPr lang="en-US" sz="2400" smtClean="0">
                <a:solidFill>
                  <a:schemeClr val="tx1"/>
                </a:solidFill>
              </a:rPr>
              <a:t>)</a:t>
            </a:r>
          </a:p>
        </p:txBody>
      </p:sp>
      <p:sp>
        <p:nvSpPr>
          <p:cNvPr id="2" name="TextBox 1"/>
          <p:cNvSpPr txBox="1"/>
          <p:nvPr/>
        </p:nvSpPr>
        <p:spPr>
          <a:xfrm>
            <a:off x="611560" y="2480667"/>
            <a:ext cx="5843266" cy="960328"/>
          </a:xfrm>
          <a:prstGeom prst="rect">
            <a:avLst/>
          </a:prstGeom>
          <a:noFill/>
        </p:spPr>
        <p:txBody>
          <a:bodyPr wrap="none" rtlCol="0">
            <a:spAutoFit/>
          </a:bodyPr>
          <a:lstStyle/>
          <a:p>
            <a:pPr marL="800100" lvl="1" indent="-342900">
              <a:lnSpc>
                <a:spcPct val="150000"/>
              </a:lnSpc>
              <a:buFont typeface="Courier New" panose="02070309020205020404" pitchFamily="49" charset="0"/>
              <a:buChar char="o"/>
            </a:pPr>
            <a:r>
              <a:rPr lang="en-US" i="1" smtClean="0">
                <a:solidFill>
                  <a:schemeClr val="tx1"/>
                </a:solidFill>
              </a:rPr>
              <a:t>Các hệ có độ phân tán mức cao (D</a:t>
            </a:r>
            <a:r>
              <a:rPr lang="en-US" i="1" baseline="-25000" smtClean="0">
                <a:solidFill>
                  <a:schemeClr val="tx1"/>
                </a:solidFill>
              </a:rPr>
              <a:t>2</a:t>
            </a:r>
            <a:r>
              <a:rPr lang="en-US" i="1" smtClean="0">
                <a:solidFill>
                  <a:schemeClr val="tx1"/>
                </a:solidFill>
              </a:rPr>
              <a:t>)</a:t>
            </a:r>
          </a:p>
          <a:p>
            <a:pPr marL="800100" lvl="1" indent="-342900">
              <a:lnSpc>
                <a:spcPct val="150000"/>
              </a:lnSpc>
              <a:buFont typeface="Courier New" panose="02070309020205020404" pitchFamily="49" charset="0"/>
              <a:buChar char="o"/>
            </a:pPr>
            <a:r>
              <a:rPr lang="en-US" i="1" smtClean="0">
                <a:solidFill>
                  <a:schemeClr val="tx1"/>
                </a:solidFill>
              </a:rPr>
              <a:t>Mức độ tự vận hành, hỗn hợp có thể khác nhau</a:t>
            </a:r>
            <a:endParaRPr lang="en-US" i="1">
              <a:solidFill>
                <a:schemeClr val="tx1"/>
              </a:solidFill>
            </a:endParaRPr>
          </a:p>
        </p:txBody>
      </p:sp>
      <p:sp>
        <p:nvSpPr>
          <p:cNvPr id="10" name="TextBox 9"/>
          <p:cNvSpPr txBox="1"/>
          <p:nvPr/>
        </p:nvSpPr>
        <p:spPr>
          <a:xfrm>
            <a:off x="251520" y="3544479"/>
            <a:ext cx="8424936" cy="2400657"/>
          </a:xfrm>
          <a:prstGeom prst="rect">
            <a:avLst/>
          </a:prstGeom>
          <a:noFill/>
        </p:spPr>
        <p:txBody>
          <a:bodyPr wrap="square" rtlCol="0">
            <a:spAutoFit/>
          </a:bodyPr>
          <a:lstStyle/>
          <a:p>
            <a:pPr marL="800100" lvl="1" indent="-342900">
              <a:lnSpc>
                <a:spcPct val="150000"/>
              </a:lnSpc>
              <a:buFont typeface="Wingdings" panose="05000000000000000000" pitchFamily="2" charset="2"/>
              <a:buChar char="§"/>
            </a:pPr>
            <a:r>
              <a:rPr lang="en-US" i="1" smtClean="0">
                <a:solidFill>
                  <a:schemeClr val="tx1"/>
                </a:solidFill>
              </a:rPr>
              <a:t>Kiến trúc tham chiếu CSDL phân tán:</a:t>
            </a:r>
          </a:p>
          <a:p>
            <a:pPr marL="1257300" lvl="2" indent="-342900">
              <a:lnSpc>
                <a:spcPct val="150000"/>
              </a:lnSpc>
              <a:buFont typeface="Courier New" panose="02070309020205020404" pitchFamily="49" charset="0"/>
              <a:buChar char="o"/>
            </a:pPr>
            <a:r>
              <a:rPr lang="en-US" i="1" smtClean="0">
                <a:solidFill>
                  <a:schemeClr val="tx1"/>
                </a:solidFill>
              </a:rPr>
              <a:t>Mỗi site có lược đồ trong cục bộ (LIS – local internal schema), </a:t>
            </a:r>
            <a:r>
              <a:rPr lang="en-US" i="1">
                <a:solidFill>
                  <a:schemeClr val="tx1"/>
                </a:solidFill>
              </a:rPr>
              <a:t>lược đồ khái niệm cục bộ (LCS – local conceptual schema</a:t>
            </a:r>
            <a:r>
              <a:rPr lang="en-US" i="1" smtClean="0">
                <a:solidFill>
                  <a:schemeClr val="tx1"/>
                </a:solidFill>
              </a:rPr>
              <a:t>)</a:t>
            </a:r>
          </a:p>
          <a:p>
            <a:pPr marL="1257300" lvl="2" indent="-342900">
              <a:lnSpc>
                <a:spcPct val="150000"/>
              </a:lnSpc>
              <a:buFont typeface="Courier New" panose="02070309020205020404" pitchFamily="49" charset="0"/>
              <a:buChar char="o"/>
            </a:pPr>
            <a:r>
              <a:rPr lang="en-US" i="1" smtClean="0">
                <a:solidFill>
                  <a:schemeClr val="tx1"/>
                </a:solidFill>
              </a:rPr>
              <a:t>Có lược đồ khái niệm tổng thể (GCS-global conceptual schem)</a:t>
            </a:r>
          </a:p>
          <a:p>
            <a:pPr marL="1257300" lvl="2" indent="-342900">
              <a:lnSpc>
                <a:spcPct val="150000"/>
              </a:lnSpc>
              <a:buFont typeface="Courier New" panose="02070309020205020404" pitchFamily="49" charset="0"/>
              <a:buChar char="o"/>
            </a:pPr>
            <a:r>
              <a:rPr lang="en-US" i="1" smtClean="0">
                <a:solidFill>
                  <a:schemeClr val="tx1"/>
                </a:solidFill>
              </a:rPr>
              <a:t>Các lược đồ ngoài.</a:t>
            </a:r>
            <a:endParaRPr lang="en-US" i="1">
              <a:solidFill>
                <a:schemeClr val="tx1"/>
              </a:solidFill>
            </a:endParaRPr>
          </a:p>
        </p:txBody>
      </p:sp>
    </p:spTree>
    <p:extLst>
      <p:ext uri="{BB962C8B-B14F-4D97-AF65-F5344CB8AC3E}">
        <p14:creationId xmlns:p14="http://schemas.microsoft.com/office/powerpoint/2010/main" val="33439918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20650" y="1318470"/>
            <a:ext cx="7056784" cy="1015663"/>
          </a:xfrm>
          <a:prstGeom prst="rect">
            <a:avLst/>
          </a:prstGeom>
          <a:noFill/>
        </p:spPr>
        <p:txBody>
          <a:bodyPr wrap="square" rtlCol="0">
            <a:spAutoFit/>
          </a:bodyPr>
          <a:lstStyle/>
          <a:p>
            <a:pPr marL="342900" indent="-342900">
              <a:buFont typeface="Wingdings" panose="05000000000000000000" pitchFamily="2" charset="2"/>
              <a:buChar char="q"/>
            </a:pPr>
            <a:r>
              <a:rPr lang="en-US" sz="2400" b="1" i="1" smtClean="0">
                <a:solidFill>
                  <a:srgbClr val="0070C0"/>
                </a:solidFill>
              </a:rPr>
              <a:t>Các Hệ thống phân tán phổ biến:</a:t>
            </a:r>
          </a:p>
          <a:p>
            <a:pPr marL="800100" lvl="1" indent="-342900">
              <a:lnSpc>
                <a:spcPct val="150000"/>
              </a:lnSpc>
              <a:buFont typeface="Wingdings" panose="05000000000000000000" pitchFamily="2" charset="2"/>
              <a:buChar char="v"/>
            </a:pPr>
            <a:r>
              <a:rPr lang="en-US" sz="2400" smtClean="0">
                <a:solidFill>
                  <a:schemeClr val="tx1"/>
                </a:solidFill>
              </a:rPr>
              <a:t>Hệ Peer to Peer (A</a:t>
            </a:r>
            <a:r>
              <a:rPr lang="en-US" sz="2400" baseline="-25000" smtClean="0">
                <a:solidFill>
                  <a:schemeClr val="tx1"/>
                </a:solidFill>
              </a:rPr>
              <a:t>x</a:t>
            </a:r>
            <a:r>
              <a:rPr lang="en-US" sz="2400" smtClean="0">
                <a:solidFill>
                  <a:schemeClr val="tx1"/>
                </a:solidFill>
              </a:rPr>
              <a:t>,D</a:t>
            </a:r>
            <a:r>
              <a:rPr lang="en-US" sz="2400" baseline="-25000" smtClean="0">
                <a:solidFill>
                  <a:schemeClr val="tx1"/>
                </a:solidFill>
              </a:rPr>
              <a:t>2</a:t>
            </a:r>
            <a:r>
              <a:rPr lang="en-US" sz="2400" smtClean="0">
                <a:solidFill>
                  <a:schemeClr val="tx1"/>
                </a:solidFill>
              </a:rPr>
              <a:t>, H</a:t>
            </a:r>
            <a:r>
              <a:rPr lang="en-US" sz="2400" baseline="-25000" smtClean="0">
                <a:solidFill>
                  <a:schemeClr val="tx1"/>
                </a:solidFill>
              </a:rPr>
              <a:t>y</a:t>
            </a:r>
            <a:r>
              <a:rPr lang="en-US" sz="2400" smtClean="0">
                <a:solidFill>
                  <a:schemeClr val="tx1"/>
                </a:solidFill>
              </a:rPr>
              <a:t>)</a:t>
            </a:r>
          </a:p>
        </p:txBody>
      </p:sp>
      <p:sp>
        <p:nvSpPr>
          <p:cNvPr id="10" name="TextBox 9"/>
          <p:cNvSpPr txBox="1"/>
          <p:nvPr/>
        </p:nvSpPr>
        <p:spPr>
          <a:xfrm>
            <a:off x="424263" y="2409209"/>
            <a:ext cx="3199770" cy="830997"/>
          </a:xfrm>
          <a:prstGeom prst="rect">
            <a:avLst/>
          </a:prstGeom>
          <a:noFill/>
        </p:spPr>
        <p:txBody>
          <a:bodyPr wrap="square" rtlCol="0">
            <a:spAutoFit/>
          </a:bodyPr>
          <a:lstStyle/>
          <a:p>
            <a:pPr lvl="1">
              <a:lnSpc>
                <a:spcPct val="150000"/>
              </a:lnSpc>
            </a:pPr>
            <a:r>
              <a:rPr lang="en-US" sz="1600" i="1" smtClean="0">
                <a:solidFill>
                  <a:schemeClr val="tx1"/>
                </a:solidFill>
              </a:rPr>
              <a:t>Kiến trúc tham chiếu logic CSDL phân tán P-t-P</a:t>
            </a:r>
          </a:p>
        </p:txBody>
      </p:sp>
      <p:pic>
        <p:nvPicPr>
          <p:cNvPr id="3" name="Picture 2"/>
          <p:cNvPicPr>
            <a:picLocks noChangeAspect="1"/>
          </p:cNvPicPr>
          <p:nvPr/>
        </p:nvPicPr>
        <p:blipFill>
          <a:blip r:embed="rId3"/>
          <a:stretch>
            <a:fillRect/>
          </a:stretch>
        </p:blipFill>
        <p:spPr>
          <a:xfrm>
            <a:off x="3872259" y="2339684"/>
            <a:ext cx="3305175" cy="3505200"/>
          </a:xfrm>
          <a:prstGeom prst="rect">
            <a:avLst/>
          </a:prstGeom>
        </p:spPr>
      </p:pic>
      <p:sp>
        <p:nvSpPr>
          <p:cNvPr id="12" name="TextBox 11"/>
          <p:cNvSpPr txBox="1"/>
          <p:nvPr/>
        </p:nvSpPr>
        <p:spPr>
          <a:xfrm>
            <a:off x="544720" y="4373107"/>
            <a:ext cx="2903467" cy="1477328"/>
          </a:xfrm>
          <a:prstGeom prst="rect">
            <a:avLst/>
          </a:prstGeom>
          <a:noFill/>
        </p:spPr>
        <p:txBody>
          <a:bodyPr wrap="square" rtlCol="0">
            <a:spAutoFit/>
          </a:bodyPr>
          <a:lstStyle/>
          <a:p>
            <a:pPr>
              <a:lnSpc>
                <a:spcPct val="150000"/>
              </a:lnSpc>
            </a:pPr>
            <a:r>
              <a:rPr lang="en-US" i="1" smtClean="0">
                <a:solidFill>
                  <a:schemeClr val="tx1"/>
                </a:solidFill>
              </a:rPr>
              <a:t>Được mở rộng từ mô hình ANSI/SPARC, đảm bảo tính trong suốt</a:t>
            </a:r>
          </a:p>
        </p:txBody>
      </p:sp>
    </p:spTree>
    <p:extLst>
      <p:ext uri="{BB962C8B-B14F-4D97-AF65-F5344CB8AC3E}">
        <p14:creationId xmlns:p14="http://schemas.microsoft.com/office/powerpoint/2010/main" val="3812889613"/>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20650" y="1318470"/>
            <a:ext cx="7056784" cy="579967"/>
          </a:xfrm>
          <a:prstGeom prst="rect">
            <a:avLst/>
          </a:prstGeom>
          <a:noFill/>
        </p:spPr>
        <p:txBody>
          <a:bodyPr wrap="square" rtlCol="0">
            <a:spAutoFit/>
          </a:bodyPr>
          <a:lstStyle/>
          <a:p>
            <a:pPr marL="800100" lvl="1" indent="-342900">
              <a:lnSpc>
                <a:spcPct val="150000"/>
              </a:lnSpc>
              <a:buFont typeface="Wingdings" panose="05000000000000000000" pitchFamily="2" charset="2"/>
              <a:buChar char="v"/>
            </a:pPr>
            <a:r>
              <a:rPr lang="en-US" sz="2400" smtClean="0">
                <a:solidFill>
                  <a:schemeClr val="tx1"/>
                </a:solidFill>
              </a:rPr>
              <a:t>Hệ Peer to Peer (A</a:t>
            </a:r>
            <a:r>
              <a:rPr lang="en-US" sz="2400" baseline="-25000" smtClean="0">
                <a:solidFill>
                  <a:schemeClr val="tx1"/>
                </a:solidFill>
              </a:rPr>
              <a:t>x</a:t>
            </a:r>
            <a:r>
              <a:rPr lang="en-US" sz="2400" smtClean="0">
                <a:solidFill>
                  <a:schemeClr val="tx1"/>
                </a:solidFill>
              </a:rPr>
              <a:t>,D</a:t>
            </a:r>
            <a:r>
              <a:rPr lang="en-US" sz="2400" baseline="-25000" smtClean="0">
                <a:solidFill>
                  <a:schemeClr val="tx1"/>
                </a:solidFill>
              </a:rPr>
              <a:t>2</a:t>
            </a:r>
            <a:r>
              <a:rPr lang="en-US" sz="2400" smtClean="0">
                <a:solidFill>
                  <a:schemeClr val="tx1"/>
                </a:solidFill>
              </a:rPr>
              <a:t>, H</a:t>
            </a:r>
            <a:r>
              <a:rPr lang="en-US" sz="2400" baseline="-25000" smtClean="0">
                <a:solidFill>
                  <a:schemeClr val="tx1"/>
                </a:solidFill>
              </a:rPr>
              <a:t>y</a:t>
            </a:r>
            <a:r>
              <a:rPr lang="en-US" sz="2400" smtClean="0">
                <a:solidFill>
                  <a:schemeClr val="tx1"/>
                </a:solidFill>
              </a:rPr>
              <a:t>)</a:t>
            </a:r>
          </a:p>
        </p:txBody>
      </p:sp>
      <p:sp>
        <p:nvSpPr>
          <p:cNvPr id="4" name="TextBox 3"/>
          <p:cNvSpPr txBox="1"/>
          <p:nvPr/>
        </p:nvSpPr>
        <p:spPr>
          <a:xfrm>
            <a:off x="395536" y="2017588"/>
            <a:ext cx="4608512" cy="400110"/>
          </a:xfrm>
          <a:prstGeom prst="rect">
            <a:avLst/>
          </a:prstGeom>
          <a:noFill/>
        </p:spPr>
        <p:txBody>
          <a:bodyPr wrap="square" rtlCol="0">
            <a:spAutoFit/>
          </a:bodyPr>
          <a:lstStyle/>
          <a:p>
            <a:pPr marL="342900" indent="-342900">
              <a:buFont typeface="Courier New" panose="02070309020205020404" pitchFamily="49" charset="0"/>
              <a:buChar char="o"/>
            </a:pPr>
            <a:r>
              <a:rPr lang="en-US" b="1" i="1" smtClean="0">
                <a:solidFill>
                  <a:schemeClr val="tx1"/>
                </a:solidFill>
              </a:rPr>
              <a:t>Kiến trúc các thành phần chức năng </a:t>
            </a:r>
            <a:endParaRPr lang="en-US" b="1" i="1">
              <a:solidFill>
                <a:schemeClr val="tx1"/>
              </a:solidFill>
            </a:endParaRPr>
          </a:p>
        </p:txBody>
      </p:sp>
      <p:sp>
        <p:nvSpPr>
          <p:cNvPr id="39" name="TextBox 38"/>
          <p:cNvSpPr txBox="1"/>
          <p:nvPr/>
        </p:nvSpPr>
        <p:spPr>
          <a:xfrm>
            <a:off x="424440" y="2534100"/>
            <a:ext cx="4870244" cy="1631216"/>
          </a:xfrm>
          <a:prstGeom prst="rect">
            <a:avLst/>
          </a:prstGeom>
          <a:noFill/>
        </p:spPr>
        <p:txBody>
          <a:bodyPr wrap="none" rtlCol="0">
            <a:spAutoFit/>
          </a:bodyPr>
          <a:lstStyle/>
          <a:p>
            <a:r>
              <a:rPr lang="en-US" smtClean="0">
                <a:solidFill>
                  <a:schemeClr val="tx1"/>
                </a:solidFill>
              </a:rPr>
              <a:t>1. Lớp chức năng Xử lý yêu cầu người dùng :</a:t>
            </a:r>
          </a:p>
          <a:p>
            <a:pPr marL="800100" lvl="1" indent="-342900">
              <a:buFont typeface="Arial" panose="020B0604020202020204" pitchFamily="34" charset="0"/>
              <a:buChar char="•"/>
            </a:pPr>
            <a:r>
              <a:rPr lang="en-US" smtClean="0">
                <a:solidFill>
                  <a:schemeClr val="tx1"/>
                </a:solidFill>
              </a:rPr>
              <a:t>Quản lý giao diện</a:t>
            </a:r>
          </a:p>
          <a:p>
            <a:pPr marL="800100" lvl="1" indent="-342900">
              <a:buFont typeface="Arial" panose="020B0604020202020204" pitchFamily="34" charset="0"/>
              <a:buChar char="•"/>
            </a:pPr>
            <a:r>
              <a:rPr lang="en-US" smtClean="0">
                <a:solidFill>
                  <a:schemeClr val="tx1"/>
                </a:solidFill>
              </a:rPr>
              <a:t>Quản lý dữ liệu ngữ nghĩa</a:t>
            </a:r>
          </a:p>
          <a:p>
            <a:pPr marL="800100" lvl="1" indent="-342900">
              <a:buFont typeface="Arial" panose="020B0604020202020204" pitchFamily="34" charset="0"/>
              <a:buChar char="•"/>
            </a:pPr>
            <a:r>
              <a:rPr lang="en-US" smtClean="0">
                <a:solidFill>
                  <a:schemeClr val="tx1"/>
                </a:solidFill>
              </a:rPr>
              <a:t>Tối ưu hóa câu truy vấn toàn cục</a:t>
            </a:r>
          </a:p>
          <a:p>
            <a:pPr marL="800100" lvl="1" indent="-342900">
              <a:buFont typeface="Arial" panose="020B0604020202020204" pitchFamily="34" charset="0"/>
              <a:buChar char="•"/>
            </a:pPr>
            <a:r>
              <a:rPr lang="en-US" smtClean="0">
                <a:solidFill>
                  <a:schemeClr val="tx1"/>
                </a:solidFill>
              </a:rPr>
              <a:t>Điều phối thực hiện truy vấn toàn cục</a:t>
            </a:r>
          </a:p>
        </p:txBody>
      </p:sp>
      <p:sp>
        <p:nvSpPr>
          <p:cNvPr id="44" name="TextBox 43"/>
          <p:cNvSpPr txBox="1"/>
          <p:nvPr/>
        </p:nvSpPr>
        <p:spPr>
          <a:xfrm>
            <a:off x="395536" y="4281718"/>
            <a:ext cx="4608512" cy="1323439"/>
          </a:xfrm>
          <a:prstGeom prst="rect">
            <a:avLst/>
          </a:prstGeom>
          <a:noFill/>
        </p:spPr>
        <p:txBody>
          <a:bodyPr wrap="square" rtlCol="0">
            <a:spAutoFit/>
          </a:bodyPr>
          <a:lstStyle/>
          <a:p>
            <a:r>
              <a:rPr lang="en-US">
                <a:solidFill>
                  <a:schemeClr val="tx1"/>
                </a:solidFill>
              </a:rPr>
              <a:t>2</a:t>
            </a:r>
            <a:r>
              <a:rPr lang="en-US" smtClean="0">
                <a:solidFill>
                  <a:schemeClr val="tx1"/>
                </a:solidFill>
              </a:rPr>
              <a:t>. Lớp chức năng Xử lý dữ liệu :</a:t>
            </a:r>
          </a:p>
          <a:p>
            <a:pPr marL="800100" lvl="1" indent="-342900">
              <a:buFont typeface="Arial" panose="020B0604020202020204" pitchFamily="34" charset="0"/>
              <a:buChar char="•"/>
            </a:pPr>
            <a:r>
              <a:rPr lang="en-US" smtClean="0">
                <a:solidFill>
                  <a:schemeClr val="tx1"/>
                </a:solidFill>
              </a:rPr>
              <a:t>Xử lý truy vấn cục bộ</a:t>
            </a:r>
          </a:p>
          <a:p>
            <a:pPr marL="800100" lvl="1" indent="-342900">
              <a:buFont typeface="Arial" panose="020B0604020202020204" pitchFamily="34" charset="0"/>
              <a:buChar char="•"/>
            </a:pPr>
            <a:r>
              <a:rPr lang="en-US" smtClean="0">
                <a:solidFill>
                  <a:schemeClr val="tx1"/>
                </a:solidFill>
              </a:rPr>
              <a:t>Quản lý khôi phục cục bộ</a:t>
            </a:r>
          </a:p>
          <a:p>
            <a:pPr marL="800100" lvl="1" indent="-342900">
              <a:buFont typeface="Arial" panose="020B0604020202020204" pitchFamily="34" charset="0"/>
              <a:buChar char="•"/>
            </a:pPr>
            <a:r>
              <a:rPr lang="en-US" smtClean="0">
                <a:solidFill>
                  <a:schemeClr val="tx1"/>
                </a:solidFill>
              </a:rPr>
              <a:t>Thực thi: Thực thi câu truy vấn</a:t>
            </a:r>
          </a:p>
        </p:txBody>
      </p:sp>
      <p:pic>
        <p:nvPicPr>
          <p:cNvPr id="46" name="Picture 45"/>
          <p:cNvPicPr>
            <a:picLocks noChangeAspect="1"/>
          </p:cNvPicPr>
          <p:nvPr/>
        </p:nvPicPr>
        <p:blipFill>
          <a:blip r:embed="rId3"/>
          <a:stretch>
            <a:fillRect/>
          </a:stretch>
        </p:blipFill>
        <p:spPr>
          <a:xfrm>
            <a:off x="5220072" y="1304582"/>
            <a:ext cx="3672408" cy="4975520"/>
          </a:xfrm>
          <a:prstGeom prst="rect">
            <a:avLst/>
          </a:prstGeom>
        </p:spPr>
      </p:pic>
    </p:spTree>
    <p:extLst>
      <p:ext uri="{BB962C8B-B14F-4D97-AF65-F5344CB8AC3E}">
        <p14:creationId xmlns:p14="http://schemas.microsoft.com/office/powerpoint/2010/main" val="3769493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575791"/>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20650" y="1137990"/>
            <a:ext cx="7056784" cy="579967"/>
          </a:xfrm>
          <a:prstGeom prst="rect">
            <a:avLst/>
          </a:prstGeom>
          <a:noFill/>
        </p:spPr>
        <p:txBody>
          <a:bodyPr wrap="square" rtlCol="0">
            <a:spAutoFit/>
          </a:bodyPr>
          <a:lstStyle/>
          <a:p>
            <a:pPr marL="800100" lvl="1" indent="-342900">
              <a:lnSpc>
                <a:spcPct val="150000"/>
              </a:lnSpc>
              <a:buFont typeface="Wingdings" panose="05000000000000000000" pitchFamily="2" charset="2"/>
              <a:buChar char="v"/>
            </a:pPr>
            <a:r>
              <a:rPr lang="en-US" sz="2400" smtClean="0">
                <a:solidFill>
                  <a:schemeClr val="tx1"/>
                </a:solidFill>
              </a:rPr>
              <a:t>Hệ Peer to Peer (A</a:t>
            </a:r>
            <a:r>
              <a:rPr lang="en-US" sz="2400" baseline="-25000" smtClean="0">
                <a:solidFill>
                  <a:schemeClr val="tx1"/>
                </a:solidFill>
              </a:rPr>
              <a:t>x</a:t>
            </a:r>
            <a:r>
              <a:rPr lang="en-US" sz="2400" smtClean="0">
                <a:solidFill>
                  <a:schemeClr val="tx1"/>
                </a:solidFill>
              </a:rPr>
              <a:t>,D</a:t>
            </a:r>
            <a:r>
              <a:rPr lang="en-US" sz="2400" baseline="-25000" smtClean="0">
                <a:solidFill>
                  <a:schemeClr val="tx1"/>
                </a:solidFill>
              </a:rPr>
              <a:t>2</a:t>
            </a:r>
            <a:r>
              <a:rPr lang="en-US" sz="2400" smtClean="0">
                <a:solidFill>
                  <a:schemeClr val="tx1"/>
                </a:solidFill>
              </a:rPr>
              <a:t>, H</a:t>
            </a:r>
            <a:r>
              <a:rPr lang="en-US" sz="2400" baseline="-25000" smtClean="0">
                <a:solidFill>
                  <a:schemeClr val="tx1"/>
                </a:solidFill>
              </a:rPr>
              <a:t>y</a:t>
            </a:r>
            <a:r>
              <a:rPr lang="en-US" sz="2400" smtClean="0">
                <a:solidFill>
                  <a:schemeClr val="tx1"/>
                </a:solidFill>
              </a:rPr>
              <a:t>)</a:t>
            </a:r>
          </a:p>
        </p:txBody>
      </p:sp>
      <p:sp>
        <p:nvSpPr>
          <p:cNvPr id="4" name="TextBox 3"/>
          <p:cNvSpPr txBox="1"/>
          <p:nvPr/>
        </p:nvSpPr>
        <p:spPr>
          <a:xfrm>
            <a:off x="395536" y="1837108"/>
            <a:ext cx="4608512" cy="400110"/>
          </a:xfrm>
          <a:prstGeom prst="rect">
            <a:avLst/>
          </a:prstGeom>
          <a:noFill/>
        </p:spPr>
        <p:txBody>
          <a:bodyPr wrap="square" rtlCol="0">
            <a:spAutoFit/>
          </a:bodyPr>
          <a:lstStyle/>
          <a:p>
            <a:pPr marL="342900" indent="-342900">
              <a:buFont typeface="Courier New" panose="02070309020205020404" pitchFamily="49" charset="0"/>
              <a:buChar char="o"/>
            </a:pPr>
            <a:r>
              <a:rPr lang="en-US" b="1" i="1" smtClean="0">
                <a:solidFill>
                  <a:schemeClr val="tx1"/>
                </a:solidFill>
              </a:rPr>
              <a:t>Kiến trúc các thành phần chức năng </a:t>
            </a:r>
            <a:endParaRPr lang="en-US" b="1" i="1">
              <a:solidFill>
                <a:schemeClr val="tx1"/>
              </a:solidFill>
            </a:endParaRPr>
          </a:p>
        </p:txBody>
      </p:sp>
      <p:cxnSp>
        <p:nvCxnSpPr>
          <p:cNvPr id="36" name="Straight Arrow Connector 35"/>
          <p:cNvCxnSpPr/>
          <p:nvPr/>
        </p:nvCxnSpPr>
        <p:spPr>
          <a:xfrm flipV="1">
            <a:off x="7177434" y="3805604"/>
            <a:ext cx="0" cy="2265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24440" y="2353620"/>
            <a:ext cx="4870244" cy="400110"/>
          </a:xfrm>
          <a:prstGeom prst="rect">
            <a:avLst/>
          </a:prstGeom>
          <a:noFill/>
        </p:spPr>
        <p:txBody>
          <a:bodyPr wrap="none" rtlCol="0">
            <a:spAutoFit/>
          </a:bodyPr>
          <a:lstStyle/>
          <a:p>
            <a:r>
              <a:rPr lang="en-US" smtClean="0">
                <a:solidFill>
                  <a:schemeClr val="tx1"/>
                </a:solidFill>
              </a:rPr>
              <a:t>1. Lớp chức năng Xử lý yêu cầu người dùng :</a:t>
            </a:r>
          </a:p>
        </p:txBody>
      </p:sp>
      <p:sp>
        <p:nvSpPr>
          <p:cNvPr id="13" name="TextBox 12"/>
          <p:cNvSpPr txBox="1"/>
          <p:nvPr/>
        </p:nvSpPr>
        <p:spPr>
          <a:xfrm>
            <a:off x="424441" y="2771575"/>
            <a:ext cx="4870244" cy="707886"/>
          </a:xfrm>
          <a:prstGeom prst="rect">
            <a:avLst/>
          </a:prstGeom>
          <a:noFill/>
        </p:spPr>
        <p:txBody>
          <a:bodyPr wrap="square" rtlCol="0">
            <a:spAutoFit/>
          </a:bodyPr>
          <a:lstStyle/>
          <a:p>
            <a:pPr marL="342900" indent="-342900">
              <a:buFont typeface="Arial" panose="020B0604020202020204" pitchFamily="34" charset="0"/>
              <a:buChar char="•"/>
            </a:pPr>
            <a:r>
              <a:rPr lang="en-US" i="1" smtClean="0">
                <a:solidFill>
                  <a:schemeClr val="tx1"/>
                </a:solidFill>
              </a:rPr>
              <a:t>Quản lý giao diện</a:t>
            </a:r>
            <a:r>
              <a:rPr lang="en-US" smtClean="0">
                <a:solidFill>
                  <a:schemeClr val="tx1"/>
                </a:solidFill>
              </a:rPr>
              <a:t>:  Tiếp nhận và đáp ứng yêu cầu từ người dùng, phân tích cú pháp.</a:t>
            </a:r>
          </a:p>
        </p:txBody>
      </p:sp>
      <p:sp>
        <p:nvSpPr>
          <p:cNvPr id="14" name="TextBox 13"/>
          <p:cNvSpPr txBox="1"/>
          <p:nvPr/>
        </p:nvSpPr>
        <p:spPr>
          <a:xfrm>
            <a:off x="444457" y="3491655"/>
            <a:ext cx="4870244" cy="707886"/>
          </a:xfrm>
          <a:prstGeom prst="rect">
            <a:avLst/>
          </a:prstGeom>
          <a:noFill/>
        </p:spPr>
        <p:txBody>
          <a:bodyPr wrap="square" rtlCol="0">
            <a:spAutoFit/>
          </a:bodyPr>
          <a:lstStyle/>
          <a:p>
            <a:pPr marL="342900" indent="-342900">
              <a:buFont typeface="Arial" panose="020B0604020202020204" pitchFamily="34" charset="0"/>
              <a:buChar char="•"/>
            </a:pPr>
            <a:r>
              <a:rPr lang="en-US" i="1" smtClean="0">
                <a:solidFill>
                  <a:schemeClr val="tx1"/>
                </a:solidFill>
              </a:rPr>
              <a:t>Quản lý dữ liệu ngữ nghĩa</a:t>
            </a:r>
            <a:r>
              <a:rPr lang="en-US" smtClean="0">
                <a:solidFill>
                  <a:schemeClr val="tx1"/>
                </a:solidFill>
              </a:rPr>
              <a:t>:  kiểm tra ràng buộc, quyền,...</a:t>
            </a:r>
          </a:p>
        </p:txBody>
      </p:sp>
      <p:sp>
        <p:nvSpPr>
          <p:cNvPr id="15" name="TextBox 14"/>
          <p:cNvSpPr txBox="1"/>
          <p:nvPr/>
        </p:nvSpPr>
        <p:spPr>
          <a:xfrm>
            <a:off x="443664" y="4211735"/>
            <a:ext cx="4870244" cy="1015663"/>
          </a:xfrm>
          <a:prstGeom prst="rect">
            <a:avLst/>
          </a:prstGeom>
          <a:noFill/>
        </p:spPr>
        <p:txBody>
          <a:bodyPr wrap="square" rtlCol="0">
            <a:spAutoFit/>
          </a:bodyPr>
          <a:lstStyle/>
          <a:p>
            <a:pPr marL="342900" indent="-342900">
              <a:buFont typeface="Arial" panose="020B0604020202020204" pitchFamily="34" charset="0"/>
              <a:buChar char="•"/>
            </a:pPr>
            <a:r>
              <a:rPr lang="en-US" i="1" smtClean="0">
                <a:solidFill>
                  <a:schemeClr val="tx1"/>
                </a:solidFill>
              </a:rPr>
              <a:t>Tối ưu hóa</a:t>
            </a:r>
            <a:r>
              <a:rPr lang="en-US" smtClean="0">
                <a:solidFill>
                  <a:schemeClr val="tx1"/>
                </a:solidFill>
              </a:rPr>
              <a:t>: Tối ưu và phân tách truy vấn toàn cục thành truy vấn cục bộ, chọn chiến lược thực hiện </a:t>
            </a:r>
          </a:p>
        </p:txBody>
      </p:sp>
      <p:sp>
        <p:nvSpPr>
          <p:cNvPr id="16" name="TextBox 15"/>
          <p:cNvSpPr txBox="1"/>
          <p:nvPr/>
        </p:nvSpPr>
        <p:spPr>
          <a:xfrm>
            <a:off x="387134" y="5184303"/>
            <a:ext cx="4870244" cy="707886"/>
          </a:xfrm>
          <a:prstGeom prst="rect">
            <a:avLst/>
          </a:prstGeom>
          <a:noFill/>
        </p:spPr>
        <p:txBody>
          <a:bodyPr wrap="square" rtlCol="0">
            <a:spAutoFit/>
          </a:bodyPr>
          <a:lstStyle/>
          <a:p>
            <a:pPr marL="342900" indent="-342900">
              <a:buFont typeface="Arial" panose="020B0604020202020204" pitchFamily="34" charset="0"/>
              <a:buChar char="•"/>
            </a:pPr>
            <a:r>
              <a:rPr lang="en-US" i="1" smtClean="0">
                <a:solidFill>
                  <a:schemeClr val="tx1"/>
                </a:solidFill>
              </a:rPr>
              <a:t>Điều phối Thưc thi</a:t>
            </a:r>
            <a:r>
              <a:rPr lang="en-US" smtClean="0">
                <a:solidFill>
                  <a:schemeClr val="tx1"/>
                </a:solidFill>
              </a:rPr>
              <a:t>: Quản lý giao dịch phân tán, truyền thông với các site khác</a:t>
            </a:r>
          </a:p>
        </p:txBody>
      </p:sp>
      <p:pic>
        <p:nvPicPr>
          <p:cNvPr id="17" name="Picture 16"/>
          <p:cNvPicPr>
            <a:picLocks noChangeAspect="1"/>
          </p:cNvPicPr>
          <p:nvPr/>
        </p:nvPicPr>
        <p:blipFill>
          <a:blip r:embed="rId3"/>
          <a:stretch>
            <a:fillRect/>
          </a:stretch>
        </p:blipFill>
        <p:spPr>
          <a:xfrm>
            <a:off x="5220072" y="1223863"/>
            <a:ext cx="3672408" cy="4975520"/>
          </a:xfrm>
          <a:prstGeom prst="rect">
            <a:avLst/>
          </a:prstGeom>
        </p:spPr>
      </p:pic>
    </p:spTree>
    <p:extLst>
      <p:ext uri="{BB962C8B-B14F-4D97-AF65-F5344CB8AC3E}">
        <p14:creationId xmlns:p14="http://schemas.microsoft.com/office/powerpoint/2010/main" val="32942216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575791"/>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08520" y="1130374"/>
            <a:ext cx="4690911" cy="646331"/>
          </a:xfrm>
          <a:prstGeom prst="rect">
            <a:avLst/>
          </a:prstGeom>
          <a:noFill/>
        </p:spPr>
        <p:txBody>
          <a:bodyPr wrap="square" rtlCol="0">
            <a:spAutoFit/>
          </a:bodyPr>
          <a:lstStyle/>
          <a:p>
            <a:pPr marL="800100" lvl="1" indent="-342900">
              <a:lnSpc>
                <a:spcPct val="150000"/>
              </a:lnSpc>
              <a:buFont typeface="Wingdings" panose="05000000000000000000" pitchFamily="2" charset="2"/>
              <a:buChar char="v"/>
            </a:pPr>
            <a:r>
              <a:rPr lang="en-US" sz="2400" smtClean="0">
                <a:solidFill>
                  <a:schemeClr val="tx1"/>
                </a:solidFill>
              </a:rPr>
              <a:t>Hệ Peer to Peer (A</a:t>
            </a:r>
            <a:r>
              <a:rPr lang="en-US" sz="2400" baseline="-25000" smtClean="0">
                <a:solidFill>
                  <a:schemeClr val="tx1"/>
                </a:solidFill>
              </a:rPr>
              <a:t>x</a:t>
            </a:r>
            <a:r>
              <a:rPr lang="en-US" sz="2400" smtClean="0">
                <a:solidFill>
                  <a:schemeClr val="tx1"/>
                </a:solidFill>
              </a:rPr>
              <a:t>,D</a:t>
            </a:r>
            <a:r>
              <a:rPr lang="en-US" sz="2400" baseline="-25000" smtClean="0">
                <a:solidFill>
                  <a:schemeClr val="tx1"/>
                </a:solidFill>
              </a:rPr>
              <a:t>2</a:t>
            </a:r>
            <a:r>
              <a:rPr lang="en-US" sz="2400" smtClean="0">
                <a:solidFill>
                  <a:schemeClr val="tx1"/>
                </a:solidFill>
              </a:rPr>
              <a:t>,H</a:t>
            </a:r>
            <a:r>
              <a:rPr lang="en-US" sz="2400" baseline="-25000" smtClean="0">
                <a:solidFill>
                  <a:schemeClr val="tx1"/>
                </a:solidFill>
              </a:rPr>
              <a:t>y</a:t>
            </a:r>
            <a:r>
              <a:rPr lang="en-US" sz="2400" smtClean="0">
                <a:solidFill>
                  <a:schemeClr val="tx1"/>
                </a:solidFill>
              </a:rPr>
              <a:t>)</a:t>
            </a:r>
          </a:p>
        </p:txBody>
      </p:sp>
      <p:sp>
        <p:nvSpPr>
          <p:cNvPr id="4" name="TextBox 3"/>
          <p:cNvSpPr txBox="1"/>
          <p:nvPr/>
        </p:nvSpPr>
        <p:spPr>
          <a:xfrm>
            <a:off x="395536" y="1829492"/>
            <a:ext cx="4608512" cy="400110"/>
          </a:xfrm>
          <a:prstGeom prst="rect">
            <a:avLst/>
          </a:prstGeom>
          <a:noFill/>
        </p:spPr>
        <p:txBody>
          <a:bodyPr wrap="square" rtlCol="0">
            <a:spAutoFit/>
          </a:bodyPr>
          <a:lstStyle/>
          <a:p>
            <a:pPr marL="342900" indent="-342900">
              <a:buFont typeface="Courier New" panose="02070309020205020404" pitchFamily="49" charset="0"/>
              <a:buChar char="o"/>
            </a:pPr>
            <a:r>
              <a:rPr lang="en-US" b="1" i="1" smtClean="0">
                <a:solidFill>
                  <a:schemeClr val="tx1"/>
                </a:solidFill>
              </a:rPr>
              <a:t>Kiến trúc các thành phần chức năng </a:t>
            </a:r>
            <a:endParaRPr lang="en-US" b="1" i="1">
              <a:solidFill>
                <a:schemeClr val="tx1"/>
              </a:solidFill>
            </a:endParaRPr>
          </a:p>
        </p:txBody>
      </p:sp>
      <p:sp>
        <p:nvSpPr>
          <p:cNvPr id="44" name="TextBox 43"/>
          <p:cNvSpPr txBox="1"/>
          <p:nvPr/>
        </p:nvSpPr>
        <p:spPr>
          <a:xfrm>
            <a:off x="413419" y="2231975"/>
            <a:ext cx="4608512" cy="400110"/>
          </a:xfrm>
          <a:prstGeom prst="rect">
            <a:avLst/>
          </a:prstGeom>
          <a:noFill/>
        </p:spPr>
        <p:txBody>
          <a:bodyPr wrap="square" rtlCol="0">
            <a:spAutoFit/>
          </a:bodyPr>
          <a:lstStyle/>
          <a:p>
            <a:r>
              <a:rPr lang="en-US">
                <a:solidFill>
                  <a:schemeClr val="tx1"/>
                </a:solidFill>
              </a:rPr>
              <a:t>2</a:t>
            </a:r>
            <a:r>
              <a:rPr lang="en-US" smtClean="0">
                <a:solidFill>
                  <a:schemeClr val="tx1"/>
                </a:solidFill>
              </a:rPr>
              <a:t>. Lớp chức năng Xử lý dữ liệu :</a:t>
            </a:r>
          </a:p>
        </p:txBody>
      </p:sp>
      <p:sp>
        <p:nvSpPr>
          <p:cNvPr id="13" name="TextBox 12"/>
          <p:cNvSpPr txBox="1"/>
          <p:nvPr/>
        </p:nvSpPr>
        <p:spPr>
          <a:xfrm>
            <a:off x="203049" y="2632085"/>
            <a:ext cx="4608512" cy="400110"/>
          </a:xfrm>
          <a:prstGeom prst="rect">
            <a:avLst/>
          </a:prstGeom>
          <a:noFill/>
        </p:spPr>
        <p:txBody>
          <a:bodyPr wrap="square" rtlCol="0">
            <a:spAutoFit/>
          </a:bodyPr>
          <a:lstStyle/>
          <a:p>
            <a:pPr marL="800100" lvl="1" indent="-342900">
              <a:buFont typeface="Arial" panose="020B0604020202020204" pitchFamily="34" charset="0"/>
              <a:buChar char="•"/>
            </a:pPr>
            <a:r>
              <a:rPr lang="en-US" i="1" smtClean="0">
                <a:solidFill>
                  <a:schemeClr val="tx1"/>
                </a:solidFill>
              </a:rPr>
              <a:t>Tối ưu hóa </a:t>
            </a:r>
            <a:r>
              <a:rPr lang="en-US" i="1">
                <a:solidFill>
                  <a:schemeClr val="tx1"/>
                </a:solidFill>
              </a:rPr>
              <a:t>truy vấn cục </a:t>
            </a:r>
            <a:r>
              <a:rPr lang="en-US" i="1" smtClean="0">
                <a:solidFill>
                  <a:schemeClr val="tx1"/>
                </a:solidFill>
              </a:rPr>
              <a:t>bộ</a:t>
            </a:r>
            <a:endParaRPr lang="en-US">
              <a:solidFill>
                <a:schemeClr val="tx1"/>
              </a:solidFill>
            </a:endParaRPr>
          </a:p>
        </p:txBody>
      </p:sp>
      <p:sp>
        <p:nvSpPr>
          <p:cNvPr id="14" name="TextBox 13"/>
          <p:cNvSpPr txBox="1"/>
          <p:nvPr/>
        </p:nvSpPr>
        <p:spPr>
          <a:xfrm>
            <a:off x="203049" y="3165544"/>
            <a:ext cx="4608512" cy="1015663"/>
          </a:xfrm>
          <a:prstGeom prst="rect">
            <a:avLst/>
          </a:prstGeom>
          <a:noFill/>
        </p:spPr>
        <p:txBody>
          <a:bodyPr wrap="square" rtlCol="0">
            <a:spAutoFit/>
          </a:bodyPr>
          <a:lstStyle/>
          <a:p>
            <a:pPr marL="800100" lvl="1" indent="-342900">
              <a:buFont typeface="Arial" panose="020B0604020202020204" pitchFamily="34" charset="0"/>
              <a:buChar char="•"/>
            </a:pPr>
            <a:r>
              <a:rPr lang="en-US" i="1">
                <a:solidFill>
                  <a:schemeClr val="tx1"/>
                </a:solidFill>
              </a:rPr>
              <a:t>Quản lý khôi phục cục </a:t>
            </a:r>
            <a:r>
              <a:rPr lang="en-US" i="1" smtClean="0">
                <a:solidFill>
                  <a:schemeClr val="tx1"/>
                </a:solidFill>
              </a:rPr>
              <a:t>bộ: </a:t>
            </a:r>
            <a:r>
              <a:rPr lang="en-US" smtClean="0">
                <a:solidFill>
                  <a:schemeClr val="tx1"/>
                </a:solidFill>
              </a:rPr>
              <a:t>Đảm bảo hệ thống luôn nhất quán, ngay cả khi xảy ra lỗi</a:t>
            </a:r>
            <a:endParaRPr lang="en-US">
              <a:solidFill>
                <a:schemeClr val="tx1"/>
              </a:solidFill>
            </a:endParaRPr>
          </a:p>
        </p:txBody>
      </p:sp>
      <p:sp>
        <p:nvSpPr>
          <p:cNvPr id="15" name="TextBox 14"/>
          <p:cNvSpPr txBox="1"/>
          <p:nvPr/>
        </p:nvSpPr>
        <p:spPr>
          <a:xfrm>
            <a:off x="228927" y="4128498"/>
            <a:ext cx="4608512" cy="1015663"/>
          </a:xfrm>
          <a:prstGeom prst="rect">
            <a:avLst/>
          </a:prstGeom>
          <a:noFill/>
        </p:spPr>
        <p:txBody>
          <a:bodyPr wrap="square" rtlCol="0">
            <a:spAutoFit/>
          </a:bodyPr>
          <a:lstStyle/>
          <a:p>
            <a:pPr marL="800100" lvl="1" indent="-342900">
              <a:buFont typeface="Arial" panose="020B0604020202020204" pitchFamily="34" charset="0"/>
              <a:buChar char="•"/>
            </a:pPr>
            <a:r>
              <a:rPr lang="en-US" i="1" smtClean="0">
                <a:solidFill>
                  <a:schemeClr val="tx1"/>
                </a:solidFill>
              </a:rPr>
              <a:t>Thực </a:t>
            </a:r>
            <a:r>
              <a:rPr lang="en-US" i="1">
                <a:solidFill>
                  <a:schemeClr val="tx1"/>
                </a:solidFill>
              </a:rPr>
              <a:t>thi</a:t>
            </a:r>
            <a:r>
              <a:rPr lang="en-US">
                <a:solidFill>
                  <a:schemeClr val="tx1"/>
                </a:solidFill>
              </a:rPr>
              <a:t>: Thực thi câu truy </a:t>
            </a:r>
            <a:r>
              <a:rPr lang="en-US" smtClean="0">
                <a:solidFill>
                  <a:schemeClr val="tx1"/>
                </a:solidFill>
              </a:rPr>
              <a:t>vấn, truy xuất vật lý tới dữ liệu, quản lý vùng đệm (cache)....</a:t>
            </a:r>
            <a:endParaRPr lang="en-US">
              <a:solidFill>
                <a:schemeClr val="tx1"/>
              </a:solidFill>
            </a:endParaRPr>
          </a:p>
        </p:txBody>
      </p:sp>
      <p:pic>
        <p:nvPicPr>
          <p:cNvPr id="16" name="Picture 15"/>
          <p:cNvPicPr>
            <a:picLocks noChangeAspect="1"/>
          </p:cNvPicPr>
          <p:nvPr/>
        </p:nvPicPr>
        <p:blipFill>
          <a:blip r:embed="rId3"/>
          <a:stretch>
            <a:fillRect/>
          </a:stretch>
        </p:blipFill>
        <p:spPr>
          <a:xfrm>
            <a:off x="5220072" y="1223863"/>
            <a:ext cx="3672408" cy="4975520"/>
          </a:xfrm>
          <a:prstGeom prst="rect">
            <a:avLst/>
          </a:prstGeom>
        </p:spPr>
      </p:pic>
    </p:spTree>
    <p:extLst>
      <p:ext uri="{BB962C8B-B14F-4D97-AF65-F5344CB8AC3E}">
        <p14:creationId xmlns:p14="http://schemas.microsoft.com/office/powerpoint/2010/main" val="20577910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575791"/>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44280" y="1106978"/>
            <a:ext cx="7452056" cy="661207"/>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sz="2400" b="1">
                <a:solidFill>
                  <a:schemeClr val="tx1"/>
                </a:solidFill>
              </a:rPr>
              <a:t>Hệ đa cơ sở dữ liệu </a:t>
            </a:r>
            <a:r>
              <a:rPr lang="en-US" sz="2400" b="1" smtClean="0">
                <a:solidFill>
                  <a:schemeClr val="tx1"/>
                </a:solidFill>
              </a:rPr>
              <a:t>phân tán</a:t>
            </a:r>
            <a:r>
              <a:rPr lang="en-US" sz="2400" smtClean="0">
                <a:solidFill>
                  <a:schemeClr val="tx1"/>
                </a:solidFill>
              </a:rPr>
              <a:t> </a:t>
            </a:r>
            <a:r>
              <a:rPr lang="en-US" smtClean="0">
                <a:solidFill>
                  <a:schemeClr val="tx1"/>
                </a:solidFill>
              </a:rPr>
              <a:t>(</a:t>
            </a:r>
            <a:r>
              <a:rPr lang="en-US">
                <a:solidFill>
                  <a:schemeClr val="tx1"/>
                </a:solidFill>
              </a:rPr>
              <a:t>A</a:t>
            </a:r>
            <a:r>
              <a:rPr lang="en-US" baseline="-25000">
                <a:solidFill>
                  <a:schemeClr val="tx1"/>
                </a:solidFill>
              </a:rPr>
              <a:t>2</a:t>
            </a:r>
            <a:r>
              <a:rPr lang="en-US">
                <a:solidFill>
                  <a:schemeClr val="tx1"/>
                </a:solidFill>
              </a:rPr>
              <a:t>, D</a:t>
            </a:r>
            <a:r>
              <a:rPr lang="en-US" baseline="-25000">
                <a:solidFill>
                  <a:schemeClr val="tx1"/>
                </a:solidFill>
              </a:rPr>
              <a:t>x</a:t>
            </a:r>
            <a:r>
              <a:rPr lang="en-US">
                <a:solidFill>
                  <a:schemeClr val="tx1"/>
                </a:solidFill>
              </a:rPr>
              <a:t>, </a:t>
            </a:r>
            <a:r>
              <a:rPr lang="en-US" smtClean="0">
                <a:solidFill>
                  <a:schemeClr val="tx1"/>
                </a:solidFill>
              </a:rPr>
              <a:t>H</a:t>
            </a:r>
            <a:r>
              <a:rPr lang="en-US" baseline="-25000" smtClean="0">
                <a:solidFill>
                  <a:schemeClr val="tx1"/>
                </a:solidFill>
              </a:rPr>
              <a:t>y</a:t>
            </a:r>
            <a:r>
              <a:rPr lang="en-US" smtClean="0">
                <a:solidFill>
                  <a:schemeClr val="tx1"/>
                </a:solidFill>
              </a:rPr>
              <a:t>- phức </a:t>
            </a:r>
            <a:r>
              <a:rPr lang="en-US">
                <a:solidFill>
                  <a:schemeClr val="tx1"/>
                </a:solidFill>
              </a:rPr>
              <a:t>hệ) </a:t>
            </a:r>
          </a:p>
        </p:txBody>
      </p:sp>
      <p:sp>
        <p:nvSpPr>
          <p:cNvPr id="4" name="TextBox 3"/>
          <p:cNvSpPr txBox="1"/>
          <p:nvPr/>
        </p:nvSpPr>
        <p:spPr>
          <a:xfrm>
            <a:off x="521132" y="1827336"/>
            <a:ext cx="8011308" cy="3785652"/>
          </a:xfrm>
          <a:prstGeom prst="rect">
            <a:avLst/>
          </a:prstGeom>
          <a:noFill/>
        </p:spPr>
        <p:txBody>
          <a:bodyPr wrap="square" rtlCol="0">
            <a:spAutoFit/>
          </a:bodyPr>
          <a:lstStyle/>
          <a:p>
            <a:pPr marL="342900" indent="-342900">
              <a:lnSpc>
                <a:spcPct val="150000"/>
              </a:lnSpc>
              <a:buFont typeface="Courier New" panose="02070309020205020404" pitchFamily="49" charset="0"/>
              <a:buChar char="o"/>
            </a:pPr>
            <a:r>
              <a:rPr lang="en-US" i="1" smtClean="0">
                <a:solidFill>
                  <a:schemeClr val="tx1"/>
                </a:solidFill>
              </a:rPr>
              <a:t>Gồm nhiều hệ cơ sở dữ liệu phân tán đơn lẻ (tích hợp)</a:t>
            </a:r>
          </a:p>
          <a:p>
            <a:pPr marL="342900" indent="-342900">
              <a:lnSpc>
                <a:spcPct val="150000"/>
              </a:lnSpc>
              <a:buFont typeface="Courier New" panose="02070309020205020404" pitchFamily="49" charset="0"/>
              <a:buChar char="o"/>
            </a:pPr>
            <a:r>
              <a:rPr lang="en-US" i="1" smtClean="0">
                <a:solidFill>
                  <a:schemeClr val="tx1"/>
                </a:solidFill>
              </a:rPr>
              <a:t>Phức hệ quản lý các HQTCSDL thành phần trong hệ thống và các mối tương tác giữa chúng. Nhận và xử lý các truy vấn trước khi chuyển giao cho HQTCSDL thành phần, nhận kết quả từ HQTCSDL thành phần</a:t>
            </a:r>
          </a:p>
          <a:p>
            <a:pPr marL="342900" indent="-342900">
              <a:lnSpc>
                <a:spcPct val="150000"/>
              </a:lnSpc>
              <a:buFont typeface="Courier New" panose="02070309020205020404" pitchFamily="49" charset="0"/>
              <a:buChar char="o"/>
            </a:pPr>
            <a:r>
              <a:rPr lang="en-US" i="1">
                <a:solidFill>
                  <a:schemeClr val="tx1"/>
                </a:solidFill>
              </a:rPr>
              <a:t>Các hệ đơn lẻ là hoàn toàn tự trị (không phụ thuộc vào nhau)</a:t>
            </a:r>
          </a:p>
          <a:p>
            <a:pPr marL="342900" indent="-342900">
              <a:lnSpc>
                <a:spcPct val="150000"/>
              </a:lnSpc>
              <a:buFont typeface="Courier New" panose="02070309020205020404" pitchFamily="49" charset="0"/>
              <a:buChar char="o"/>
            </a:pPr>
            <a:r>
              <a:rPr lang="en-US" i="1" smtClean="0">
                <a:solidFill>
                  <a:schemeClr val="tx1"/>
                </a:solidFill>
              </a:rPr>
              <a:t>Sự </a:t>
            </a:r>
            <a:r>
              <a:rPr lang="en-US" i="1">
                <a:solidFill>
                  <a:schemeClr val="tx1"/>
                </a:solidFill>
              </a:rPr>
              <a:t>tồn tại của mỗi hệ đơn lẻ không tác động tới hệ đơn lẻ khác</a:t>
            </a:r>
          </a:p>
          <a:p>
            <a:pPr>
              <a:lnSpc>
                <a:spcPct val="150000"/>
              </a:lnSpc>
            </a:pPr>
            <a:r>
              <a:rPr lang="en-US" i="1">
                <a:solidFill>
                  <a:schemeClr val="tx1"/>
                </a:solidFill>
              </a:rPr>
              <a:t>      (Hệ thống tích hợp dữ liệu)</a:t>
            </a:r>
          </a:p>
          <a:p>
            <a:pPr>
              <a:lnSpc>
                <a:spcPct val="150000"/>
              </a:lnSpc>
            </a:pPr>
            <a:endParaRPr lang="en-US" i="1">
              <a:solidFill>
                <a:schemeClr val="tx1"/>
              </a:solidFill>
            </a:endParaRPr>
          </a:p>
        </p:txBody>
      </p:sp>
    </p:spTree>
    <p:extLst>
      <p:ext uri="{BB962C8B-B14F-4D97-AF65-F5344CB8AC3E}">
        <p14:creationId xmlns:p14="http://schemas.microsoft.com/office/powerpoint/2010/main" val="26988036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4999" name="Rectangle 7"/>
          <p:cNvSpPr>
            <a:spLocks noChangeArrowheads="1"/>
          </p:cNvSpPr>
          <p:nvPr/>
        </p:nvSpPr>
        <p:spPr bwMode="auto">
          <a:xfrm>
            <a:off x="2069822" y="2515568"/>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1</a:t>
            </a:r>
          </a:p>
        </p:txBody>
      </p:sp>
      <p:sp>
        <p:nvSpPr>
          <p:cNvPr id="85001" name="Rectangle 9"/>
          <p:cNvSpPr>
            <a:spLocks noChangeArrowheads="1"/>
          </p:cNvSpPr>
          <p:nvPr/>
        </p:nvSpPr>
        <p:spPr bwMode="auto">
          <a:xfrm>
            <a:off x="2069822" y="2681623"/>
            <a:ext cx="1988875"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a:t>
            </a:r>
            <a:r>
              <a:rPr lang="en-US" sz="1860" b="1">
                <a:latin typeface="Book Antiqua"/>
                <a:cs typeface="Book Antiqua"/>
              </a:rPr>
              <a:t>description </a:t>
            </a:r>
            <a:endParaRPr lang="en-US" sz="1860" b="1" dirty="0">
              <a:latin typeface="Book Antiqua"/>
              <a:cs typeface="Book Antiqua"/>
            </a:endParaRPr>
          </a:p>
        </p:txBody>
      </p:sp>
      <p:sp>
        <p:nvSpPr>
          <p:cNvPr id="85003" name="Rectangle 11"/>
          <p:cNvSpPr>
            <a:spLocks noChangeArrowheads="1"/>
          </p:cNvSpPr>
          <p:nvPr/>
        </p:nvSpPr>
        <p:spPr bwMode="auto">
          <a:xfrm>
            <a:off x="2069822" y="3397592"/>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2</a:t>
            </a:r>
          </a:p>
        </p:txBody>
      </p:sp>
      <p:sp>
        <p:nvSpPr>
          <p:cNvPr id="85005" name="Rectangle 13"/>
          <p:cNvSpPr>
            <a:spLocks noChangeArrowheads="1"/>
          </p:cNvSpPr>
          <p:nvPr/>
        </p:nvSpPr>
        <p:spPr bwMode="auto">
          <a:xfrm>
            <a:off x="1657680" y="3807103"/>
            <a:ext cx="210749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a:latin typeface="Book Antiqua"/>
                <a:cs typeface="Book Antiqua"/>
              </a:rPr>
              <a:t>data </a:t>
            </a:r>
            <a:r>
              <a:rPr lang="en-US" sz="1860" b="1" smtClean="0">
                <a:latin typeface="Book Antiqua"/>
                <a:cs typeface="Book Antiqua"/>
              </a:rPr>
              <a:t>description2</a:t>
            </a:r>
            <a:endParaRPr lang="en-US" sz="1860" b="1" dirty="0">
              <a:latin typeface="Book Antiqua"/>
              <a:cs typeface="Book Antiqua"/>
            </a:endParaRPr>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2" name="Rectangle 1"/>
          <p:cNvSpPr/>
          <p:nvPr/>
        </p:nvSpPr>
        <p:spPr>
          <a:xfrm>
            <a:off x="181198" y="1439887"/>
            <a:ext cx="4514377" cy="400110"/>
          </a:xfrm>
          <a:prstGeom prst="rect">
            <a:avLst/>
          </a:prstGeom>
        </p:spPr>
        <p:txBody>
          <a:bodyPr wrap="none">
            <a:spAutoFit/>
          </a:bodyPr>
          <a:lstStyle/>
          <a:p>
            <a:pPr marL="457200" indent="-457200">
              <a:buFont typeface="Wingdings" panose="05000000000000000000" pitchFamily="2" charset="2"/>
              <a:buChar char="q"/>
            </a:pPr>
            <a:r>
              <a:rPr lang="en-US" b="1" smtClean="0">
                <a:solidFill>
                  <a:schemeClr val="tx1"/>
                </a:solidFill>
              </a:rPr>
              <a:t>Hệ Quản trị cơ sở dữ liệu tập trung</a:t>
            </a:r>
            <a:endParaRPr lang="en-US" b="1" dirty="0">
              <a:solidFill>
                <a:schemeClr val="tx1"/>
              </a:solidFill>
            </a:endParaRPr>
          </a:p>
        </p:txBody>
      </p:sp>
      <p:sp>
        <p:nvSpPr>
          <p:cNvPr id="35" name="Rectangle 34"/>
          <p:cNvSpPr/>
          <p:nvPr/>
        </p:nvSpPr>
        <p:spPr>
          <a:xfrm>
            <a:off x="120650" y="780415"/>
            <a:ext cx="6859570" cy="584775"/>
          </a:xfrm>
          <a:prstGeom prst="rect">
            <a:avLst/>
          </a:prstGeom>
        </p:spPr>
        <p:txBody>
          <a:bodyPr wrap="none">
            <a:spAutoFit/>
          </a:bodyPr>
          <a:lstStyle/>
          <a:p>
            <a:r>
              <a:rPr lang="en-US" sz="3200" b="1" smtClean="0">
                <a:solidFill>
                  <a:schemeClr val="tx1"/>
                </a:solidFill>
              </a:rPr>
              <a:t>1. Sự phát triển mô hình xử lý dữ liệu </a:t>
            </a:r>
            <a:endParaRPr lang="en-US" sz="3200" b="1" dirty="0">
              <a:solidFill>
                <a:schemeClr val="tx1"/>
              </a:solidFill>
            </a:endParaRPr>
          </a:p>
        </p:txBody>
      </p:sp>
      <p:pic>
        <p:nvPicPr>
          <p:cNvPr id="3" name="Picture 2"/>
          <p:cNvPicPr>
            <a:picLocks noChangeAspect="1"/>
          </p:cNvPicPr>
          <p:nvPr/>
        </p:nvPicPr>
        <p:blipFill>
          <a:blip r:embed="rId3"/>
          <a:stretch>
            <a:fillRect/>
          </a:stretch>
        </p:blipFill>
        <p:spPr>
          <a:xfrm>
            <a:off x="212315" y="2171692"/>
            <a:ext cx="3927637" cy="2186921"/>
          </a:xfrm>
          <a:prstGeom prst="rect">
            <a:avLst/>
          </a:prstGeom>
        </p:spPr>
      </p:pic>
      <p:sp>
        <p:nvSpPr>
          <p:cNvPr id="4" name="TextBox 3"/>
          <p:cNvSpPr txBox="1"/>
          <p:nvPr/>
        </p:nvSpPr>
        <p:spPr>
          <a:xfrm>
            <a:off x="4724159" y="2237667"/>
            <a:ext cx="3888432" cy="1938992"/>
          </a:xfrm>
          <a:prstGeom prst="rect">
            <a:avLst/>
          </a:prstGeom>
          <a:noFill/>
        </p:spPr>
        <p:txBody>
          <a:bodyPr wrap="square" rtlCol="0">
            <a:spAutoFit/>
          </a:bodyPr>
          <a:lstStyle/>
          <a:p>
            <a:pPr marL="342900" indent="-342900">
              <a:buFont typeface="Wingdings" panose="05000000000000000000" pitchFamily="2" charset="2"/>
              <a:buChar char="v"/>
            </a:pPr>
            <a:r>
              <a:rPr lang="en-US" sz="2400" b="1" i="1" smtClean="0">
                <a:solidFill>
                  <a:schemeClr val="tx1"/>
                </a:solidFill>
              </a:rPr>
              <a:t>Một số mô hình </a:t>
            </a:r>
            <a:r>
              <a:rPr lang="en-US" sz="2400" smtClean="0">
                <a:solidFill>
                  <a:schemeClr val="tx1"/>
                </a:solidFill>
              </a:rPr>
              <a:t>:</a:t>
            </a:r>
          </a:p>
          <a:p>
            <a:pPr marL="800100" lvl="1" indent="-342900">
              <a:buFont typeface="Wingdings" panose="05000000000000000000" pitchFamily="2" charset="2"/>
              <a:buChar char="§"/>
            </a:pPr>
            <a:r>
              <a:rPr lang="en-US" sz="2400" smtClean="0">
                <a:solidFill>
                  <a:schemeClr val="tx1"/>
                </a:solidFill>
              </a:rPr>
              <a:t>Mô hình mạng</a:t>
            </a:r>
          </a:p>
          <a:p>
            <a:pPr marL="800100" lvl="1" indent="-342900">
              <a:buFont typeface="Wingdings" panose="05000000000000000000" pitchFamily="2" charset="2"/>
              <a:buChar char="§"/>
            </a:pPr>
            <a:r>
              <a:rPr lang="en-US" sz="2400" smtClean="0">
                <a:solidFill>
                  <a:schemeClr val="tx1"/>
                </a:solidFill>
              </a:rPr>
              <a:t>Mô hình phân cấp</a:t>
            </a:r>
          </a:p>
          <a:p>
            <a:pPr marL="800100" lvl="1" indent="-342900">
              <a:buFont typeface="Wingdings" panose="05000000000000000000" pitchFamily="2" charset="2"/>
              <a:buChar char="§"/>
            </a:pPr>
            <a:r>
              <a:rPr lang="en-US" sz="2400" smtClean="0">
                <a:solidFill>
                  <a:schemeClr val="tx1"/>
                </a:solidFill>
              </a:rPr>
              <a:t>Mô hình quan hệ</a:t>
            </a:r>
          </a:p>
          <a:p>
            <a:pPr marL="800100" lvl="1" indent="-342900">
              <a:buFont typeface="Wingdings" panose="05000000000000000000" pitchFamily="2" charset="2"/>
              <a:buChar char="§"/>
            </a:pPr>
            <a:r>
              <a:rPr lang="en-US" sz="2400" smtClean="0">
                <a:solidFill>
                  <a:schemeClr val="tx1"/>
                </a:solidFill>
              </a:rPr>
              <a:t>....</a:t>
            </a:r>
          </a:p>
        </p:txBody>
      </p:sp>
    </p:spTree>
    <p:extLst>
      <p:ext uri="{BB962C8B-B14F-4D97-AF65-F5344CB8AC3E}">
        <p14:creationId xmlns:p14="http://schemas.microsoft.com/office/powerpoint/2010/main" val="2398134132"/>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575791"/>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44280" y="1106978"/>
            <a:ext cx="6515952" cy="646331"/>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sz="2400" b="1">
                <a:solidFill>
                  <a:schemeClr val="tx1"/>
                </a:solidFill>
              </a:rPr>
              <a:t>Hệ đa cơ sở dữ liệu </a:t>
            </a:r>
            <a:r>
              <a:rPr lang="en-US" sz="2400" b="1" smtClean="0">
                <a:solidFill>
                  <a:schemeClr val="tx1"/>
                </a:solidFill>
              </a:rPr>
              <a:t>phân tán</a:t>
            </a:r>
            <a:endParaRPr lang="en-US" sz="2400">
              <a:solidFill>
                <a:schemeClr val="tx1"/>
              </a:solidFill>
            </a:endParaRPr>
          </a:p>
        </p:txBody>
      </p:sp>
      <p:sp>
        <p:nvSpPr>
          <p:cNvPr id="9" name="TextBox 8"/>
          <p:cNvSpPr txBox="1"/>
          <p:nvPr/>
        </p:nvSpPr>
        <p:spPr>
          <a:xfrm>
            <a:off x="172810" y="1647534"/>
            <a:ext cx="6515952" cy="646331"/>
          </a:xfrm>
          <a:prstGeom prst="rect">
            <a:avLst/>
          </a:prstGeom>
          <a:noFill/>
        </p:spPr>
        <p:txBody>
          <a:bodyPr wrap="square" rtlCol="0">
            <a:spAutoFit/>
          </a:bodyPr>
          <a:lstStyle/>
          <a:p>
            <a:pPr marL="342900" indent="-342900">
              <a:lnSpc>
                <a:spcPct val="150000"/>
              </a:lnSpc>
              <a:buFont typeface="Wingdings" panose="05000000000000000000" pitchFamily="2" charset="2"/>
              <a:buChar char="§"/>
            </a:pPr>
            <a:r>
              <a:rPr lang="en-US" sz="2400" b="1" i="1" smtClean="0">
                <a:solidFill>
                  <a:schemeClr val="tx1"/>
                </a:solidFill>
              </a:rPr>
              <a:t>Các thành phần của đa hệ </a:t>
            </a:r>
            <a:endParaRPr lang="en-US" sz="2400" i="1">
              <a:solidFill>
                <a:schemeClr val="tx1"/>
              </a:solidFill>
            </a:endParaRPr>
          </a:p>
        </p:txBody>
      </p:sp>
      <p:pic>
        <p:nvPicPr>
          <p:cNvPr id="3" name="Picture 2"/>
          <p:cNvPicPr>
            <a:picLocks noChangeAspect="1"/>
          </p:cNvPicPr>
          <p:nvPr/>
        </p:nvPicPr>
        <p:blipFill>
          <a:blip r:embed="rId3"/>
          <a:stretch>
            <a:fillRect/>
          </a:stretch>
        </p:blipFill>
        <p:spPr>
          <a:xfrm>
            <a:off x="1424781" y="2190774"/>
            <a:ext cx="6324600" cy="3857625"/>
          </a:xfrm>
          <a:prstGeom prst="rect">
            <a:avLst/>
          </a:prstGeom>
        </p:spPr>
      </p:pic>
    </p:spTree>
    <p:extLst>
      <p:ext uri="{BB962C8B-B14F-4D97-AF65-F5344CB8AC3E}">
        <p14:creationId xmlns:p14="http://schemas.microsoft.com/office/powerpoint/2010/main" val="1164400934"/>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ChangeArrowheads="1"/>
          </p:cNvSpPr>
          <p:nvPr/>
        </p:nvSpPr>
        <p:spPr bwMode="auto">
          <a:xfrm>
            <a:off x="3032958" y="1800048"/>
            <a:ext cx="648018" cy="540015"/>
          </a:xfrm>
          <a:prstGeom prst="rect">
            <a:avLst/>
          </a:prstGeom>
          <a:solidFill>
            <a:srgbClr val="FFFFFF"/>
          </a:solidFill>
          <a:ln>
            <a:noFill/>
          </a:ln>
          <a:effectLst/>
          <a:extLst>
            <a:ext uri="{91240B29-F687-4f45-9708-019B960494DF}">
              <a14:hiddenLine xmlns="" xmlns:a14="http://schemas.microsoft.com/office/drawing/2010/main" w="1270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44" name="Rectangle 4"/>
          <p:cNvSpPr>
            <a:spLocks noChangeArrowheads="1"/>
          </p:cNvSpPr>
          <p:nvPr/>
        </p:nvSpPr>
        <p:spPr bwMode="auto">
          <a:xfrm>
            <a:off x="2939956" y="1806048"/>
            <a:ext cx="834022" cy="528014"/>
          </a:xfrm>
          <a:prstGeom prst="rect">
            <a:avLst/>
          </a:prstGeom>
          <a:solidFill>
            <a:srgbClr val="FF5008"/>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45" name="Rectangle 5"/>
          <p:cNvSpPr>
            <a:spLocks noChangeArrowheads="1"/>
          </p:cNvSpPr>
          <p:nvPr/>
        </p:nvSpPr>
        <p:spPr bwMode="auto">
          <a:xfrm>
            <a:off x="4310993" y="1794048"/>
            <a:ext cx="648018" cy="540015"/>
          </a:xfrm>
          <a:prstGeom prst="rect">
            <a:avLst/>
          </a:prstGeom>
          <a:solidFill>
            <a:srgbClr val="FFFFFF"/>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46" name="Rectangle 6"/>
          <p:cNvSpPr>
            <a:spLocks noChangeArrowheads="1"/>
          </p:cNvSpPr>
          <p:nvPr/>
        </p:nvSpPr>
        <p:spPr bwMode="auto">
          <a:xfrm>
            <a:off x="4163989" y="2886077"/>
            <a:ext cx="942025" cy="528014"/>
          </a:xfrm>
          <a:prstGeom prst="rect">
            <a:avLst/>
          </a:prstGeom>
          <a:solidFill>
            <a:srgbClr val="FF5008"/>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47" name="Rectangle 7"/>
          <p:cNvSpPr>
            <a:spLocks noChangeArrowheads="1"/>
          </p:cNvSpPr>
          <p:nvPr/>
        </p:nvSpPr>
        <p:spPr bwMode="auto">
          <a:xfrm>
            <a:off x="2258938" y="4843009"/>
            <a:ext cx="648018" cy="540015"/>
          </a:xfrm>
          <a:prstGeom prst="rect">
            <a:avLst/>
          </a:prstGeom>
          <a:solidFill>
            <a:srgbClr val="FFFFFF"/>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48" name="Line 8"/>
          <p:cNvSpPr>
            <a:spLocks noChangeShapeType="1"/>
          </p:cNvSpPr>
          <p:nvPr/>
        </p:nvSpPr>
        <p:spPr bwMode="auto">
          <a:xfrm>
            <a:off x="3280286" y="2331103"/>
            <a:ext cx="1249713" cy="548974"/>
          </a:xfrm>
          <a:prstGeom prst="line">
            <a:avLst/>
          </a:prstGeom>
          <a:noFill/>
          <a:ln w="19050">
            <a:solidFill>
              <a:schemeClr val="tx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49" name="Line 9"/>
          <p:cNvSpPr>
            <a:spLocks noChangeShapeType="1"/>
          </p:cNvSpPr>
          <p:nvPr/>
        </p:nvSpPr>
        <p:spPr bwMode="auto">
          <a:xfrm>
            <a:off x="4650002" y="2283262"/>
            <a:ext cx="0" cy="590815"/>
          </a:xfrm>
          <a:prstGeom prst="line">
            <a:avLst/>
          </a:prstGeom>
          <a:noFill/>
          <a:ln w="19050">
            <a:solidFill>
              <a:schemeClr val="tx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50" name="Line 10"/>
          <p:cNvSpPr>
            <a:spLocks noChangeShapeType="1"/>
          </p:cNvSpPr>
          <p:nvPr/>
        </p:nvSpPr>
        <p:spPr bwMode="auto">
          <a:xfrm flipH="1">
            <a:off x="4752005" y="2328062"/>
            <a:ext cx="1224033" cy="552015"/>
          </a:xfrm>
          <a:prstGeom prst="line">
            <a:avLst/>
          </a:prstGeom>
          <a:noFill/>
          <a:ln w="19050">
            <a:solidFill>
              <a:schemeClr val="tx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51" name="Rectangle 11"/>
          <p:cNvSpPr>
            <a:spLocks noChangeArrowheads="1"/>
          </p:cNvSpPr>
          <p:nvPr/>
        </p:nvSpPr>
        <p:spPr bwMode="auto">
          <a:xfrm>
            <a:off x="5026461" y="1689046"/>
            <a:ext cx="466022" cy="5550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3056" dirty="0">
                <a:solidFill>
                  <a:srgbClr val="000000"/>
                </a:solidFill>
                <a:latin typeface="Book Antiqua"/>
              </a:rPr>
              <a:t>...</a:t>
            </a:r>
          </a:p>
        </p:txBody>
      </p:sp>
      <p:sp>
        <p:nvSpPr>
          <p:cNvPr id="35852" name="Line 12"/>
          <p:cNvSpPr>
            <a:spLocks noChangeShapeType="1"/>
          </p:cNvSpPr>
          <p:nvPr/>
        </p:nvSpPr>
        <p:spPr bwMode="auto">
          <a:xfrm flipH="1">
            <a:off x="3011958" y="3426092"/>
            <a:ext cx="1536041" cy="768021"/>
          </a:xfrm>
          <a:prstGeom prst="line">
            <a:avLst/>
          </a:prstGeom>
          <a:noFill/>
          <a:ln w="19050">
            <a:solidFill>
              <a:schemeClr val="tx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53" name="Line 13"/>
          <p:cNvSpPr>
            <a:spLocks noChangeShapeType="1"/>
          </p:cNvSpPr>
          <p:nvPr/>
        </p:nvSpPr>
        <p:spPr bwMode="auto">
          <a:xfrm>
            <a:off x="4866008" y="3426092"/>
            <a:ext cx="1470040" cy="732020"/>
          </a:xfrm>
          <a:prstGeom prst="line">
            <a:avLst/>
          </a:prstGeom>
          <a:noFill/>
          <a:ln w="19050">
            <a:solidFill>
              <a:schemeClr val="tx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54" name="Line 14"/>
          <p:cNvSpPr>
            <a:spLocks noChangeShapeType="1"/>
          </p:cNvSpPr>
          <p:nvPr/>
        </p:nvSpPr>
        <p:spPr bwMode="auto">
          <a:xfrm>
            <a:off x="4650002" y="3426093"/>
            <a:ext cx="0" cy="510013"/>
          </a:xfrm>
          <a:prstGeom prst="line">
            <a:avLst/>
          </a:prstGeom>
          <a:noFill/>
          <a:ln w="19050">
            <a:solidFill>
              <a:schemeClr val="tx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55" name="Line 15"/>
          <p:cNvSpPr>
            <a:spLocks noChangeShapeType="1"/>
          </p:cNvSpPr>
          <p:nvPr/>
        </p:nvSpPr>
        <p:spPr bwMode="auto">
          <a:xfrm>
            <a:off x="2579946" y="4506121"/>
            <a:ext cx="0" cy="420011"/>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56" name="Line 16"/>
          <p:cNvSpPr>
            <a:spLocks noChangeShapeType="1"/>
          </p:cNvSpPr>
          <p:nvPr/>
        </p:nvSpPr>
        <p:spPr bwMode="auto">
          <a:xfrm>
            <a:off x="2579946" y="4472371"/>
            <a:ext cx="0" cy="420011"/>
          </a:xfrm>
          <a:prstGeom prst="line">
            <a:avLst/>
          </a:prstGeom>
          <a:noFill/>
          <a:ln w="19050">
            <a:solidFill>
              <a:schemeClr val="tx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57" name="Line 17"/>
          <p:cNvSpPr>
            <a:spLocks noChangeShapeType="1"/>
          </p:cNvSpPr>
          <p:nvPr/>
        </p:nvSpPr>
        <p:spPr bwMode="auto">
          <a:xfrm>
            <a:off x="4650002" y="4506121"/>
            <a:ext cx="0" cy="420011"/>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58" name="Line 18"/>
          <p:cNvSpPr>
            <a:spLocks noChangeShapeType="1"/>
          </p:cNvSpPr>
          <p:nvPr/>
        </p:nvSpPr>
        <p:spPr bwMode="auto">
          <a:xfrm>
            <a:off x="4650002" y="4472371"/>
            <a:ext cx="0" cy="420011"/>
          </a:xfrm>
          <a:prstGeom prst="line">
            <a:avLst/>
          </a:prstGeom>
          <a:noFill/>
          <a:ln w="19050">
            <a:solidFill>
              <a:schemeClr val="tx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59" name="Line 19"/>
          <p:cNvSpPr>
            <a:spLocks noChangeShapeType="1"/>
          </p:cNvSpPr>
          <p:nvPr/>
        </p:nvSpPr>
        <p:spPr bwMode="auto">
          <a:xfrm>
            <a:off x="6774060" y="4483621"/>
            <a:ext cx="0" cy="420011"/>
          </a:xfrm>
          <a:prstGeom prst="line">
            <a:avLst/>
          </a:prstGeom>
          <a:noFill/>
          <a:ln w="19050">
            <a:solidFill>
              <a:schemeClr val="tx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60" name="Rectangle 20"/>
          <p:cNvSpPr>
            <a:spLocks noChangeArrowheads="1"/>
          </p:cNvSpPr>
          <p:nvPr/>
        </p:nvSpPr>
        <p:spPr bwMode="auto">
          <a:xfrm>
            <a:off x="4296370" y="2979081"/>
            <a:ext cx="651970" cy="3506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727" b="1" dirty="0">
                <a:solidFill>
                  <a:srgbClr val="000000"/>
                </a:solidFill>
                <a:latin typeface="Book Antiqua"/>
              </a:rPr>
              <a:t>GCS</a:t>
            </a:r>
          </a:p>
        </p:txBody>
      </p:sp>
      <p:sp>
        <p:nvSpPr>
          <p:cNvPr id="35861" name="Rectangle 21"/>
          <p:cNvSpPr>
            <a:spLocks noChangeArrowheads="1"/>
          </p:cNvSpPr>
          <p:nvPr/>
        </p:nvSpPr>
        <p:spPr bwMode="auto">
          <a:xfrm>
            <a:off x="2297649" y="2847077"/>
            <a:ext cx="563805" cy="5550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3056" dirty="0">
                <a:solidFill>
                  <a:srgbClr val="000000"/>
                </a:solidFill>
                <a:latin typeface="Book Antiqua"/>
              </a:rPr>
              <a:t>…</a:t>
            </a:r>
          </a:p>
        </p:txBody>
      </p:sp>
      <p:sp>
        <p:nvSpPr>
          <p:cNvPr id="35862" name="Rectangle 22"/>
          <p:cNvSpPr>
            <a:spLocks noChangeArrowheads="1"/>
          </p:cNvSpPr>
          <p:nvPr/>
        </p:nvSpPr>
        <p:spPr bwMode="auto">
          <a:xfrm>
            <a:off x="6437760" y="2865077"/>
            <a:ext cx="563805" cy="5550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3056" dirty="0">
                <a:solidFill>
                  <a:srgbClr val="000000"/>
                </a:solidFill>
                <a:latin typeface="Book Antiqua"/>
              </a:rPr>
              <a:t>…</a:t>
            </a:r>
          </a:p>
        </p:txBody>
      </p:sp>
      <p:sp>
        <p:nvSpPr>
          <p:cNvPr id="35863" name="Rectangle 23"/>
          <p:cNvSpPr>
            <a:spLocks noChangeArrowheads="1"/>
          </p:cNvSpPr>
          <p:nvPr/>
        </p:nvSpPr>
        <p:spPr bwMode="auto">
          <a:xfrm>
            <a:off x="3000651" y="1899052"/>
            <a:ext cx="700060" cy="3506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727" b="1" dirty="0">
                <a:latin typeface="Book Antiqua"/>
              </a:rPr>
              <a:t>GES</a:t>
            </a:r>
            <a:r>
              <a:rPr lang="en-US" sz="1727" b="1" baseline="-25000" dirty="0">
                <a:latin typeface="Book Antiqua"/>
              </a:rPr>
              <a:t>1</a:t>
            </a:r>
          </a:p>
        </p:txBody>
      </p:sp>
      <p:sp>
        <p:nvSpPr>
          <p:cNvPr id="35864" name="Rectangle 24"/>
          <p:cNvSpPr>
            <a:spLocks noChangeArrowheads="1"/>
          </p:cNvSpPr>
          <p:nvPr/>
        </p:nvSpPr>
        <p:spPr bwMode="auto">
          <a:xfrm>
            <a:off x="4217991" y="1800048"/>
            <a:ext cx="834022" cy="528014"/>
          </a:xfrm>
          <a:prstGeom prst="rect">
            <a:avLst/>
          </a:prstGeom>
          <a:solidFill>
            <a:srgbClr val="FF5008"/>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65" name="Rectangle 25"/>
          <p:cNvSpPr>
            <a:spLocks noChangeArrowheads="1"/>
          </p:cNvSpPr>
          <p:nvPr/>
        </p:nvSpPr>
        <p:spPr bwMode="auto">
          <a:xfrm>
            <a:off x="5568027" y="1788048"/>
            <a:ext cx="834022" cy="528014"/>
          </a:xfrm>
          <a:prstGeom prst="rect">
            <a:avLst/>
          </a:prstGeom>
          <a:solidFill>
            <a:srgbClr val="FF5008"/>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66" name="Rectangle 26"/>
          <p:cNvSpPr>
            <a:spLocks noChangeArrowheads="1"/>
          </p:cNvSpPr>
          <p:nvPr/>
        </p:nvSpPr>
        <p:spPr bwMode="auto">
          <a:xfrm>
            <a:off x="1409915" y="2886077"/>
            <a:ext cx="834022" cy="528014"/>
          </a:xfrm>
          <a:prstGeom prst="rect">
            <a:avLst/>
          </a:prstGeom>
          <a:solidFill>
            <a:srgbClr val="0000FF"/>
          </a:solidFill>
          <a:ln w="12700">
            <a:solidFill>
              <a:srgbClr val="0000FF"/>
            </a:solidFill>
            <a:miter lim="800000"/>
            <a:headEnd/>
            <a:tailEnd/>
          </a:ln>
          <a:effectLst/>
          <a:extLst/>
        </p:spPr>
        <p:txBody>
          <a:bodyPr wrap="none" lIns="86401" tIns="43201" rIns="86401" bIns="43201" anchor="ctr"/>
          <a:lstStyle/>
          <a:p>
            <a:endParaRPr lang="en-US" sz="1329" dirty="0">
              <a:latin typeface="Book Antiqua"/>
            </a:endParaRPr>
          </a:p>
        </p:txBody>
      </p:sp>
      <p:sp>
        <p:nvSpPr>
          <p:cNvPr id="35867" name="Rectangle 27"/>
          <p:cNvSpPr>
            <a:spLocks noChangeArrowheads="1"/>
          </p:cNvSpPr>
          <p:nvPr/>
        </p:nvSpPr>
        <p:spPr bwMode="auto">
          <a:xfrm>
            <a:off x="2939956" y="2886077"/>
            <a:ext cx="834022" cy="528014"/>
          </a:xfrm>
          <a:prstGeom prst="rect">
            <a:avLst/>
          </a:prstGeom>
          <a:solidFill>
            <a:srgbClr val="0000FF"/>
          </a:solidFill>
          <a:ln w="12700">
            <a:solidFill>
              <a:srgbClr val="0000FF"/>
            </a:solidFill>
            <a:miter lim="800000"/>
            <a:headEnd/>
            <a:tailEnd/>
          </a:ln>
          <a:effectLst/>
          <a:extLst/>
        </p:spPr>
        <p:txBody>
          <a:bodyPr wrap="none" lIns="86401" tIns="43201" rIns="86401" bIns="43201" anchor="ctr"/>
          <a:lstStyle/>
          <a:p>
            <a:endParaRPr lang="en-US" sz="1329" dirty="0">
              <a:latin typeface="Book Antiqua"/>
            </a:endParaRPr>
          </a:p>
        </p:txBody>
      </p:sp>
      <p:sp>
        <p:nvSpPr>
          <p:cNvPr id="35868" name="Rectangle 28"/>
          <p:cNvSpPr>
            <a:spLocks noChangeArrowheads="1"/>
          </p:cNvSpPr>
          <p:nvPr/>
        </p:nvSpPr>
        <p:spPr bwMode="auto">
          <a:xfrm>
            <a:off x="2165936" y="3951107"/>
            <a:ext cx="834022" cy="528014"/>
          </a:xfrm>
          <a:prstGeom prst="rect">
            <a:avLst/>
          </a:prstGeom>
          <a:solidFill>
            <a:srgbClr val="FF5008"/>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69" name="Rectangle 29"/>
          <p:cNvSpPr>
            <a:spLocks noChangeArrowheads="1"/>
          </p:cNvSpPr>
          <p:nvPr/>
        </p:nvSpPr>
        <p:spPr bwMode="auto">
          <a:xfrm>
            <a:off x="2165936" y="4914531"/>
            <a:ext cx="834022" cy="528014"/>
          </a:xfrm>
          <a:prstGeom prst="rect">
            <a:avLst/>
          </a:prstGeom>
          <a:solidFill>
            <a:srgbClr val="FF5008"/>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70" name="Rectangle 30"/>
          <p:cNvSpPr>
            <a:spLocks noChangeArrowheads="1"/>
          </p:cNvSpPr>
          <p:nvPr/>
        </p:nvSpPr>
        <p:spPr bwMode="auto">
          <a:xfrm>
            <a:off x="4235991" y="3948106"/>
            <a:ext cx="834022" cy="528014"/>
          </a:xfrm>
          <a:prstGeom prst="rect">
            <a:avLst/>
          </a:prstGeom>
          <a:solidFill>
            <a:srgbClr val="FF5008"/>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71" name="Rectangle 31"/>
          <p:cNvSpPr>
            <a:spLocks noChangeArrowheads="1"/>
          </p:cNvSpPr>
          <p:nvPr/>
        </p:nvSpPr>
        <p:spPr bwMode="auto">
          <a:xfrm>
            <a:off x="4235991" y="4929532"/>
            <a:ext cx="834022" cy="528014"/>
          </a:xfrm>
          <a:prstGeom prst="rect">
            <a:avLst/>
          </a:prstGeom>
          <a:solidFill>
            <a:srgbClr val="FF5008"/>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72" name="Rectangle 32"/>
          <p:cNvSpPr>
            <a:spLocks noChangeArrowheads="1"/>
          </p:cNvSpPr>
          <p:nvPr/>
        </p:nvSpPr>
        <p:spPr bwMode="auto">
          <a:xfrm>
            <a:off x="6342048" y="3948106"/>
            <a:ext cx="834022" cy="528014"/>
          </a:xfrm>
          <a:prstGeom prst="rect">
            <a:avLst/>
          </a:prstGeom>
          <a:solidFill>
            <a:srgbClr val="FF5008"/>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73" name="Rectangle 33"/>
          <p:cNvSpPr>
            <a:spLocks noChangeArrowheads="1"/>
          </p:cNvSpPr>
          <p:nvPr/>
        </p:nvSpPr>
        <p:spPr bwMode="auto">
          <a:xfrm>
            <a:off x="6342048" y="4914531"/>
            <a:ext cx="834022" cy="528014"/>
          </a:xfrm>
          <a:prstGeom prst="rect">
            <a:avLst/>
          </a:prstGeom>
          <a:solidFill>
            <a:srgbClr val="FF5008"/>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74" name="Rectangle 34"/>
          <p:cNvSpPr>
            <a:spLocks noChangeArrowheads="1"/>
          </p:cNvSpPr>
          <p:nvPr/>
        </p:nvSpPr>
        <p:spPr bwMode="auto">
          <a:xfrm>
            <a:off x="5514026" y="2886077"/>
            <a:ext cx="834022" cy="528014"/>
          </a:xfrm>
          <a:prstGeom prst="rect">
            <a:avLst/>
          </a:prstGeom>
          <a:solidFill>
            <a:srgbClr val="0000FF"/>
          </a:solidFill>
          <a:ln w="12700">
            <a:solidFill>
              <a:srgbClr val="0000FF"/>
            </a:solidFill>
            <a:miter lim="800000"/>
            <a:headEnd/>
            <a:tailEnd/>
          </a:ln>
          <a:effectLst/>
          <a:extLst/>
        </p:spPr>
        <p:txBody>
          <a:bodyPr wrap="none" lIns="86401" tIns="43201" rIns="86401" bIns="43201" anchor="ctr"/>
          <a:lstStyle/>
          <a:p>
            <a:endParaRPr lang="en-US" sz="1329" dirty="0">
              <a:latin typeface="Book Antiqua"/>
            </a:endParaRPr>
          </a:p>
        </p:txBody>
      </p:sp>
      <p:sp>
        <p:nvSpPr>
          <p:cNvPr id="35875" name="Rectangle 35"/>
          <p:cNvSpPr>
            <a:spLocks noChangeArrowheads="1"/>
          </p:cNvSpPr>
          <p:nvPr/>
        </p:nvSpPr>
        <p:spPr bwMode="auto">
          <a:xfrm>
            <a:off x="7101069" y="2903438"/>
            <a:ext cx="834022" cy="528014"/>
          </a:xfrm>
          <a:prstGeom prst="rect">
            <a:avLst/>
          </a:prstGeom>
          <a:solidFill>
            <a:srgbClr val="0000FF"/>
          </a:solidFill>
          <a:ln w="12700">
            <a:solidFill>
              <a:srgbClr val="0000FF"/>
            </a:solidFill>
            <a:miter lim="800000"/>
            <a:headEnd/>
            <a:tailEnd/>
          </a:ln>
          <a:effectLst/>
          <a:extLst/>
        </p:spPr>
        <p:txBody>
          <a:bodyPr wrap="none" lIns="86401" tIns="43201" rIns="86401" bIns="43201" anchor="ctr"/>
          <a:lstStyle/>
          <a:p>
            <a:endParaRPr lang="en-US" sz="1329" dirty="0">
              <a:latin typeface="Book Antiqua"/>
            </a:endParaRPr>
          </a:p>
        </p:txBody>
      </p:sp>
      <p:sp>
        <p:nvSpPr>
          <p:cNvPr id="35876" name="Line 36"/>
          <p:cNvSpPr>
            <a:spLocks noChangeShapeType="1"/>
          </p:cNvSpPr>
          <p:nvPr/>
        </p:nvSpPr>
        <p:spPr bwMode="auto">
          <a:xfrm>
            <a:off x="1841926" y="3426093"/>
            <a:ext cx="582016" cy="510013"/>
          </a:xfrm>
          <a:prstGeom prst="line">
            <a:avLst/>
          </a:prstGeom>
          <a:noFill/>
          <a:ln w="19050">
            <a:solidFill>
              <a:schemeClr val="tx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77" name="Line 37"/>
          <p:cNvSpPr>
            <a:spLocks noChangeShapeType="1"/>
          </p:cNvSpPr>
          <p:nvPr/>
        </p:nvSpPr>
        <p:spPr bwMode="auto">
          <a:xfrm>
            <a:off x="5911555" y="3431256"/>
            <a:ext cx="640499" cy="498850"/>
          </a:xfrm>
          <a:prstGeom prst="line">
            <a:avLst/>
          </a:prstGeom>
          <a:noFill/>
          <a:ln w="19050">
            <a:solidFill>
              <a:schemeClr val="tx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78" name="Line 38"/>
          <p:cNvSpPr>
            <a:spLocks noChangeShapeType="1"/>
          </p:cNvSpPr>
          <p:nvPr/>
        </p:nvSpPr>
        <p:spPr bwMode="auto">
          <a:xfrm flipH="1">
            <a:off x="2771952" y="3426093"/>
            <a:ext cx="594016" cy="510013"/>
          </a:xfrm>
          <a:prstGeom prst="line">
            <a:avLst/>
          </a:prstGeom>
          <a:noFill/>
          <a:ln w="19050">
            <a:solidFill>
              <a:schemeClr val="tx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79" name="Line 39"/>
          <p:cNvSpPr>
            <a:spLocks noChangeShapeType="1"/>
          </p:cNvSpPr>
          <p:nvPr/>
        </p:nvSpPr>
        <p:spPr bwMode="auto">
          <a:xfrm flipH="1">
            <a:off x="6912063" y="3426093"/>
            <a:ext cx="594016" cy="510013"/>
          </a:xfrm>
          <a:prstGeom prst="line">
            <a:avLst/>
          </a:prstGeom>
          <a:noFill/>
          <a:ln w="19050">
            <a:solidFill>
              <a:schemeClr val="tx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80" name="Rectangle 40"/>
          <p:cNvSpPr>
            <a:spLocks noChangeArrowheads="1"/>
          </p:cNvSpPr>
          <p:nvPr/>
        </p:nvSpPr>
        <p:spPr bwMode="auto">
          <a:xfrm>
            <a:off x="4309712" y="4041109"/>
            <a:ext cx="676015" cy="3506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727" b="1" dirty="0">
                <a:solidFill>
                  <a:srgbClr val="000000"/>
                </a:solidFill>
                <a:latin typeface="Book Antiqua"/>
              </a:rPr>
              <a:t>LCS</a:t>
            </a:r>
            <a:r>
              <a:rPr lang="en-US" sz="1727" b="1" baseline="-25000" dirty="0">
                <a:solidFill>
                  <a:srgbClr val="000000"/>
                </a:solidFill>
                <a:latin typeface="Book Antiqua"/>
              </a:rPr>
              <a:t>2</a:t>
            </a:r>
          </a:p>
        </p:txBody>
      </p:sp>
      <p:sp>
        <p:nvSpPr>
          <p:cNvPr id="35881" name="Rectangle 41"/>
          <p:cNvSpPr>
            <a:spLocks noChangeArrowheads="1"/>
          </p:cNvSpPr>
          <p:nvPr/>
        </p:nvSpPr>
        <p:spPr bwMode="auto">
          <a:xfrm>
            <a:off x="6407804" y="4041109"/>
            <a:ext cx="684030" cy="3506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727" b="1" dirty="0" err="1">
                <a:solidFill>
                  <a:srgbClr val="000000"/>
                </a:solidFill>
                <a:latin typeface="Book Antiqua"/>
              </a:rPr>
              <a:t>LCS</a:t>
            </a:r>
            <a:r>
              <a:rPr lang="en-US" sz="1727" b="1" i="1" baseline="-25000" dirty="0" err="1">
                <a:solidFill>
                  <a:srgbClr val="000000"/>
                </a:solidFill>
                <a:latin typeface="Book Antiqua"/>
              </a:rPr>
              <a:t>n</a:t>
            </a:r>
            <a:endParaRPr lang="en-US" sz="1727" b="1" i="1" baseline="-25000" dirty="0">
              <a:solidFill>
                <a:srgbClr val="000000"/>
              </a:solidFill>
              <a:latin typeface="Book Antiqua"/>
            </a:endParaRPr>
          </a:p>
        </p:txBody>
      </p:sp>
      <p:sp>
        <p:nvSpPr>
          <p:cNvPr id="35882" name="Rectangle 42"/>
          <p:cNvSpPr>
            <a:spLocks noChangeArrowheads="1"/>
          </p:cNvSpPr>
          <p:nvPr/>
        </p:nvSpPr>
        <p:spPr bwMode="auto">
          <a:xfrm>
            <a:off x="5465734" y="3891105"/>
            <a:ext cx="563805" cy="5550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3056" dirty="0">
                <a:solidFill>
                  <a:srgbClr val="000000"/>
                </a:solidFill>
                <a:latin typeface="Book Antiqua"/>
              </a:rPr>
              <a:t>…</a:t>
            </a:r>
          </a:p>
        </p:txBody>
      </p:sp>
      <p:sp>
        <p:nvSpPr>
          <p:cNvPr id="35883" name="Rectangle 43"/>
          <p:cNvSpPr>
            <a:spLocks noChangeArrowheads="1"/>
          </p:cNvSpPr>
          <p:nvPr/>
        </p:nvSpPr>
        <p:spPr bwMode="auto">
          <a:xfrm>
            <a:off x="5465734" y="4771007"/>
            <a:ext cx="563805" cy="5550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3056" dirty="0">
                <a:solidFill>
                  <a:srgbClr val="000000"/>
                </a:solidFill>
                <a:latin typeface="Book Antiqua"/>
              </a:rPr>
              <a:t>…</a:t>
            </a:r>
          </a:p>
        </p:txBody>
      </p:sp>
      <p:sp>
        <p:nvSpPr>
          <p:cNvPr id="35884" name="Rectangle 44"/>
          <p:cNvSpPr>
            <a:spLocks noChangeArrowheads="1"/>
          </p:cNvSpPr>
          <p:nvPr/>
        </p:nvSpPr>
        <p:spPr bwMode="auto">
          <a:xfrm>
            <a:off x="4346596" y="5004854"/>
            <a:ext cx="602277" cy="3506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727" b="1" dirty="0">
                <a:solidFill>
                  <a:srgbClr val="000000"/>
                </a:solidFill>
                <a:latin typeface="Book Antiqua"/>
              </a:rPr>
              <a:t>LIS</a:t>
            </a:r>
            <a:r>
              <a:rPr lang="en-US" sz="1727" b="1" baseline="-25000" dirty="0">
                <a:solidFill>
                  <a:srgbClr val="000000"/>
                </a:solidFill>
                <a:latin typeface="Book Antiqua"/>
              </a:rPr>
              <a:t>2</a:t>
            </a:r>
          </a:p>
        </p:txBody>
      </p:sp>
      <p:sp>
        <p:nvSpPr>
          <p:cNvPr id="35885" name="Rectangle 45"/>
          <p:cNvSpPr>
            <a:spLocks noChangeArrowheads="1"/>
          </p:cNvSpPr>
          <p:nvPr/>
        </p:nvSpPr>
        <p:spPr bwMode="auto">
          <a:xfrm>
            <a:off x="6444689" y="5004854"/>
            <a:ext cx="610292" cy="3506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727" b="1" dirty="0" err="1">
                <a:solidFill>
                  <a:srgbClr val="000000"/>
                </a:solidFill>
                <a:latin typeface="Book Antiqua"/>
              </a:rPr>
              <a:t>LIS</a:t>
            </a:r>
            <a:r>
              <a:rPr lang="en-US" sz="1727" b="1" i="1" baseline="-25000" dirty="0" err="1">
                <a:solidFill>
                  <a:srgbClr val="000000"/>
                </a:solidFill>
                <a:latin typeface="Book Antiqua"/>
              </a:rPr>
              <a:t>n</a:t>
            </a:r>
            <a:endParaRPr lang="en-US" sz="1727" b="1" i="1" baseline="-25000" dirty="0">
              <a:solidFill>
                <a:srgbClr val="000000"/>
              </a:solidFill>
              <a:latin typeface="Book Antiqua"/>
            </a:endParaRPr>
          </a:p>
        </p:txBody>
      </p:sp>
      <p:sp>
        <p:nvSpPr>
          <p:cNvPr id="35886" name="Rectangle 46"/>
          <p:cNvSpPr>
            <a:spLocks noChangeArrowheads="1"/>
          </p:cNvSpPr>
          <p:nvPr/>
        </p:nvSpPr>
        <p:spPr bwMode="auto">
          <a:xfrm>
            <a:off x="1453566" y="2979081"/>
            <a:ext cx="724105" cy="3506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727" b="1" dirty="0">
                <a:solidFill>
                  <a:schemeClr val="bg1"/>
                </a:solidFill>
                <a:latin typeface="Book Antiqua"/>
              </a:rPr>
              <a:t>LES</a:t>
            </a:r>
            <a:r>
              <a:rPr lang="en-US" sz="1727" b="1" baseline="-25000" dirty="0">
                <a:solidFill>
                  <a:schemeClr val="bg1"/>
                </a:solidFill>
                <a:latin typeface="Book Antiqua"/>
              </a:rPr>
              <a:t>11</a:t>
            </a:r>
          </a:p>
        </p:txBody>
      </p:sp>
      <p:sp>
        <p:nvSpPr>
          <p:cNvPr id="35887" name="Rectangle 47"/>
          <p:cNvSpPr>
            <a:spLocks noChangeArrowheads="1"/>
          </p:cNvSpPr>
          <p:nvPr/>
        </p:nvSpPr>
        <p:spPr bwMode="auto">
          <a:xfrm>
            <a:off x="2981123" y="2979081"/>
            <a:ext cx="732120" cy="3506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727" b="1" dirty="0">
                <a:solidFill>
                  <a:schemeClr val="bg1"/>
                </a:solidFill>
                <a:latin typeface="Book Antiqua"/>
              </a:rPr>
              <a:t>LES</a:t>
            </a:r>
            <a:r>
              <a:rPr lang="en-US" sz="1727" b="1" baseline="-25000" dirty="0">
                <a:solidFill>
                  <a:schemeClr val="bg1"/>
                </a:solidFill>
                <a:latin typeface="Book Antiqua"/>
              </a:rPr>
              <a:t>1</a:t>
            </a:r>
            <a:r>
              <a:rPr lang="en-US" sz="1727" b="1" i="1" baseline="-25000" dirty="0">
                <a:solidFill>
                  <a:schemeClr val="bg1"/>
                </a:solidFill>
                <a:latin typeface="Book Antiqua"/>
              </a:rPr>
              <a:t>n</a:t>
            </a:r>
          </a:p>
        </p:txBody>
      </p:sp>
      <p:sp>
        <p:nvSpPr>
          <p:cNvPr id="35888" name="Rectangle 48"/>
          <p:cNvSpPr>
            <a:spLocks noChangeArrowheads="1"/>
          </p:cNvSpPr>
          <p:nvPr/>
        </p:nvSpPr>
        <p:spPr bwMode="auto">
          <a:xfrm>
            <a:off x="5563741" y="2979081"/>
            <a:ext cx="732120" cy="3506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727" b="1" dirty="0">
                <a:solidFill>
                  <a:schemeClr val="bg1"/>
                </a:solidFill>
                <a:latin typeface="Book Antiqua"/>
              </a:rPr>
              <a:t>LES</a:t>
            </a:r>
            <a:r>
              <a:rPr lang="en-US" sz="1727" b="1" i="1" baseline="-25000" dirty="0">
                <a:solidFill>
                  <a:schemeClr val="bg1"/>
                </a:solidFill>
                <a:latin typeface="Book Antiqua"/>
              </a:rPr>
              <a:t>n</a:t>
            </a:r>
            <a:r>
              <a:rPr lang="en-US" sz="1727" b="1" baseline="-25000" dirty="0">
                <a:solidFill>
                  <a:schemeClr val="bg1"/>
                </a:solidFill>
                <a:latin typeface="Book Antiqua"/>
              </a:rPr>
              <a:t>1</a:t>
            </a:r>
          </a:p>
        </p:txBody>
      </p:sp>
      <p:sp>
        <p:nvSpPr>
          <p:cNvPr id="35889" name="Rectangle 49"/>
          <p:cNvSpPr>
            <a:spLocks noChangeArrowheads="1"/>
          </p:cNvSpPr>
          <p:nvPr/>
        </p:nvSpPr>
        <p:spPr bwMode="auto">
          <a:xfrm>
            <a:off x="7112489" y="2979081"/>
            <a:ext cx="781813" cy="3506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727" b="1" dirty="0" err="1">
                <a:solidFill>
                  <a:schemeClr val="bg1"/>
                </a:solidFill>
                <a:latin typeface="Book Antiqua"/>
              </a:rPr>
              <a:t>LES</a:t>
            </a:r>
            <a:r>
              <a:rPr lang="en-US" sz="1727" b="1" i="1" baseline="-25000" dirty="0" err="1">
                <a:solidFill>
                  <a:schemeClr val="bg1"/>
                </a:solidFill>
                <a:latin typeface="Book Antiqua"/>
              </a:rPr>
              <a:t>nm</a:t>
            </a:r>
            <a:endParaRPr lang="en-US" sz="1727" b="1" i="1" baseline="-25000" dirty="0">
              <a:solidFill>
                <a:schemeClr val="bg1"/>
              </a:solidFill>
              <a:latin typeface="Book Antiqua"/>
            </a:endParaRPr>
          </a:p>
        </p:txBody>
      </p:sp>
      <p:sp>
        <p:nvSpPr>
          <p:cNvPr id="35890" name="Rectangle 50"/>
          <p:cNvSpPr>
            <a:spLocks noChangeArrowheads="1"/>
          </p:cNvSpPr>
          <p:nvPr/>
        </p:nvSpPr>
        <p:spPr bwMode="auto">
          <a:xfrm>
            <a:off x="4278685" y="1893051"/>
            <a:ext cx="700060" cy="3506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727" b="1" dirty="0">
                <a:latin typeface="Book Antiqua"/>
              </a:rPr>
              <a:t>GES</a:t>
            </a:r>
            <a:r>
              <a:rPr lang="en-US" sz="1727" b="1" baseline="-25000" dirty="0">
                <a:latin typeface="Book Antiqua"/>
              </a:rPr>
              <a:t>2</a:t>
            </a:r>
          </a:p>
        </p:txBody>
      </p:sp>
      <p:sp>
        <p:nvSpPr>
          <p:cNvPr id="35891" name="Rectangle 51"/>
          <p:cNvSpPr>
            <a:spLocks noChangeArrowheads="1"/>
          </p:cNvSpPr>
          <p:nvPr/>
        </p:nvSpPr>
        <p:spPr bwMode="auto">
          <a:xfrm>
            <a:off x="5622257" y="1881051"/>
            <a:ext cx="708075" cy="3506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727" b="1" dirty="0" err="1">
                <a:latin typeface="Book Antiqua"/>
              </a:rPr>
              <a:t>GES</a:t>
            </a:r>
            <a:r>
              <a:rPr lang="en-US" sz="1727" b="1" i="1" baseline="-25000" dirty="0" err="1">
                <a:latin typeface="Book Antiqua"/>
              </a:rPr>
              <a:t>n</a:t>
            </a:r>
            <a:endParaRPr lang="en-US" sz="1727" b="1" i="1" baseline="-25000" dirty="0">
              <a:latin typeface="Book Antiqua"/>
            </a:endParaRPr>
          </a:p>
        </p:txBody>
      </p:sp>
      <p:sp>
        <p:nvSpPr>
          <p:cNvPr id="35892" name="Rectangle 52"/>
          <p:cNvSpPr>
            <a:spLocks noChangeArrowheads="1"/>
          </p:cNvSpPr>
          <p:nvPr/>
        </p:nvSpPr>
        <p:spPr bwMode="auto">
          <a:xfrm>
            <a:off x="2276540" y="4989853"/>
            <a:ext cx="602277" cy="3506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727" b="1" dirty="0">
                <a:solidFill>
                  <a:srgbClr val="000000"/>
                </a:solidFill>
                <a:latin typeface="Book Antiqua"/>
              </a:rPr>
              <a:t>LIS</a:t>
            </a:r>
            <a:r>
              <a:rPr lang="en-US" sz="1727" b="1" baseline="-25000" dirty="0">
                <a:solidFill>
                  <a:srgbClr val="000000"/>
                </a:solidFill>
                <a:latin typeface="Book Antiqua"/>
              </a:rPr>
              <a:t>1</a:t>
            </a:r>
          </a:p>
        </p:txBody>
      </p:sp>
      <p:sp>
        <p:nvSpPr>
          <p:cNvPr id="35893" name="Rectangle 53"/>
          <p:cNvSpPr>
            <a:spLocks noChangeArrowheads="1"/>
          </p:cNvSpPr>
          <p:nvPr/>
        </p:nvSpPr>
        <p:spPr bwMode="auto">
          <a:xfrm>
            <a:off x="2239657" y="4044109"/>
            <a:ext cx="676015" cy="3506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727" b="1" dirty="0">
                <a:solidFill>
                  <a:srgbClr val="000000"/>
                </a:solidFill>
                <a:latin typeface="Book Antiqua"/>
              </a:rPr>
              <a:t>LCS</a:t>
            </a:r>
            <a:r>
              <a:rPr lang="en-US" sz="1727" b="1" baseline="-25000" dirty="0">
                <a:solidFill>
                  <a:srgbClr val="000000"/>
                </a:solidFill>
                <a:latin typeface="Book Antiqua"/>
              </a:rPr>
              <a:t>1</a:t>
            </a:r>
          </a:p>
        </p:txBody>
      </p:sp>
      <p:sp>
        <p:nvSpPr>
          <p:cNvPr id="55" name="Rectangle 2"/>
          <p:cNvSpPr>
            <a:spLocks noGrp="1" noChangeArrowheads="1"/>
          </p:cNvSpPr>
          <p:nvPr>
            <p:ph type="title"/>
          </p:nvPr>
        </p:nvSpPr>
        <p:spPr>
          <a:xfrm>
            <a:off x="120650" y="9525"/>
            <a:ext cx="8932863" cy="639763"/>
          </a:xfrm>
          <a:noFill/>
          <a:ln/>
        </p:spPr>
        <p:txBody>
          <a:bodyPr>
            <a:normAutofit fontScale="90000"/>
          </a:bodyPr>
          <a:lstStyle/>
          <a:p>
            <a:r>
              <a:rPr lang="en-US" smtClean="0"/>
              <a:t>I. Mở đầu</a:t>
            </a:r>
            <a:endParaRPr lang="en-US" dirty="0"/>
          </a:p>
        </p:txBody>
      </p:sp>
      <p:sp>
        <p:nvSpPr>
          <p:cNvPr id="56" name="Rectangle 55"/>
          <p:cNvSpPr/>
          <p:nvPr/>
        </p:nvSpPr>
        <p:spPr>
          <a:xfrm>
            <a:off x="120650" y="575791"/>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58" name="TextBox 57"/>
          <p:cNvSpPr txBox="1"/>
          <p:nvPr/>
        </p:nvSpPr>
        <p:spPr>
          <a:xfrm>
            <a:off x="159422" y="1009576"/>
            <a:ext cx="8373018" cy="646331"/>
          </a:xfrm>
          <a:prstGeom prst="rect">
            <a:avLst/>
          </a:prstGeom>
          <a:noFill/>
        </p:spPr>
        <p:txBody>
          <a:bodyPr wrap="square" rtlCol="0">
            <a:spAutoFit/>
          </a:bodyPr>
          <a:lstStyle/>
          <a:p>
            <a:pPr marL="342900" indent="-342900">
              <a:lnSpc>
                <a:spcPct val="150000"/>
              </a:lnSpc>
              <a:buFont typeface="Wingdings" panose="05000000000000000000" pitchFamily="2" charset="2"/>
              <a:buChar char="§"/>
            </a:pPr>
            <a:r>
              <a:rPr lang="en-US" sz="2400" b="1" i="1" smtClean="0">
                <a:solidFill>
                  <a:schemeClr val="tx1"/>
                </a:solidFill>
              </a:rPr>
              <a:t>Kiến trúc logic với lược đồ khái niệm toàn cục của đa hệ</a:t>
            </a:r>
            <a:endParaRPr lang="en-US" sz="2400" i="1">
              <a:solidFill>
                <a:schemeClr val="tx1"/>
              </a:solidFill>
            </a:endParaRPr>
          </a:p>
        </p:txBody>
      </p:sp>
    </p:spTree>
    <p:extLst>
      <p:ext uri="{BB962C8B-B14F-4D97-AF65-F5344CB8AC3E}">
        <p14:creationId xmlns:p14="http://schemas.microsoft.com/office/powerpoint/2010/main" val="15261177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85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8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84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8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8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84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86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8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86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86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8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6" grpId="0" animBg="1"/>
      <p:bldP spid="35848" grpId="0" animBg="1"/>
      <p:bldP spid="35849" grpId="0" animBg="1"/>
      <p:bldP spid="35850" grpId="0" animBg="1"/>
      <p:bldP spid="35851" grpId="0"/>
      <p:bldP spid="35852" grpId="0" animBg="1"/>
      <p:bldP spid="35853" grpId="0" animBg="1"/>
      <p:bldP spid="35854" grpId="0" animBg="1"/>
      <p:bldP spid="35860" grpId="0"/>
      <p:bldP spid="35864" grpId="0" animBg="1"/>
      <p:bldP spid="3586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5"/>
          <p:cNvSpPr>
            <a:spLocks noChangeArrowheads="1"/>
          </p:cNvSpPr>
          <p:nvPr/>
        </p:nvSpPr>
        <p:spPr bwMode="auto">
          <a:xfrm>
            <a:off x="4310993" y="1794048"/>
            <a:ext cx="648018" cy="540015"/>
          </a:xfrm>
          <a:prstGeom prst="rect">
            <a:avLst/>
          </a:prstGeom>
          <a:solidFill>
            <a:srgbClr val="FFFFFF"/>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47" name="Rectangle 7"/>
          <p:cNvSpPr>
            <a:spLocks noChangeArrowheads="1"/>
          </p:cNvSpPr>
          <p:nvPr/>
        </p:nvSpPr>
        <p:spPr bwMode="auto">
          <a:xfrm>
            <a:off x="2258938" y="4843009"/>
            <a:ext cx="648018" cy="540015"/>
          </a:xfrm>
          <a:prstGeom prst="rect">
            <a:avLst/>
          </a:prstGeom>
          <a:solidFill>
            <a:srgbClr val="FFFFFF"/>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55" name="Line 15"/>
          <p:cNvSpPr>
            <a:spLocks noChangeShapeType="1"/>
          </p:cNvSpPr>
          <p:nvPr/>
        </p:nvSpPr>
        <p:spPr bwMode="auto">
          <a:xfrm>
            <a:off x="2579946" y="4506121"/>
            <a:ext cx="0" cy="420011"/>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56" name="Line 16"/>
          <p:cNvSpPr>
            <a:spLocks noChangeShapeType="1"/>
          </p:cNvSpPr>
          <p:nvPr/>
        </p:nvSpPr>
        <p:spPr bwMode="auto">
          <a:xfrm>
            <a:off x="2579946" y="4472371"/>
            <a:ext cx="0" cy="420011"/>
          </a:xfrm>
          <a:prstGeom prst="line">
            <a:avLst/>
          </a:prstGeom>
          <a:noFill/>
          <a:ln w="19050">
            <a:solidFill>
              <a:schemeClr val="tx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59" name="Line 19"/>
          <p:cNvSpPr>
            <a:spLocks noChangeShapeType="1"/>
          </p:cNvSpPr>
          <p:nvPr/>
        </p:nvSpPr>
        <p:spPr bwMode="auto">
          <a:xfrm>
            <a:off x="6774060" y="4483621"/>
            <a:ext cx="0" cy="420011"/>
          </a:xfrm>
          <a:prstGeom prst="line">
            <a:avLst/>
          </a:prstGeom>
          <a:noFill/>
          <a:ln w="19050">
            <a:solidFill>
              <a:schemeClr val="tx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61" name="Rectangle 21"/>
          <p:cNvSpPr>
            <a:spLocks noChangeArrowheads="1"/>
          </p:cNvSpPr>
          <p:nvPr/>
        </p:nvSpPr>
        <p:spPr bwMode="auto">
          <a:xfrm>
            <a:off x="2297649" y="2847077"/>
            <a:ext cx="563805" cy="5550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3056" dirty="0">
                <a:solidFill>
                  <a:srgbClr val="000000"/>
                </a:solidFill>
                <a:latin typeface="Book Antiqua"/>
              </a:rPr>
              <a:t>…</a:t>
            </a:r>
          </a:p>
        </p:txBody>
      </p:sp>
      <p:sp>
        <p:nvSpPr>
          <p:cNvPr id="35862" name="Rectangle 22"/>
          <p:cNvSpPr>
            <a:spLocks noChangeArrowheads="1"/>
          </p:cNvSpPr>
          <p:nvPr/>
        </p:nvSpPr>
        <p:spPr bwMode="auto">
          <a:xfrm>
            <a:off x="6437760" y="2865077"/>
            <a:ext cx="563805" cy="5550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3056" dirty="0">
                <a:solidFill>
                  <a:srgbClr val="000000"/>
                </a:solidFill>
                <a:latin typeface="Book Antiqua"/>
              </a:rPr>
              <a:t>…</a:t>
            </a:r>
          </a:p>
        </p:txBody>
      </p:sp>
      <p:sp>
        <p:nvSpPr>
          <p:cNvPr id="35866" name="Rectangle 26"/>
          <p:cNvSpPr>
            <a:spLocks noChangeArrowheads="1"/>
          </p:cNvSpPr>
          <p:nvPr/>
        </p:nvSpPr>
        <p:spPr bwMode="auto">
          <a:xfrm>
            <a:off x="1409915" y="2886077"/>
            <a:ext cx="834022" cy="528014"/>
          </a:xfrm>
          <a:prstGeom prst="rect">
            <a:avLst/>
          </a:prstGeom>
          <a:solidFill>
            <a:srgbClr val="0000FF"/>
          </a:solidFill>
          <a:ln w="12700">
            <a:solidFill>
              <a:srgbClr val="0000FF"/>
            </a:solidFill>
            <a:miter lim="800000"/>
            <a:headEnd/>
            <a:tailEnd/>
          </a:ln>
          <a:effectLst/>
          <a:extLst/>
        </p:spPr>
        <p:txBody>
          <a:bodyPr wrap="none" lIns="86401" tIns="43201" rIns="86401" bIns="43201" anchor="ctr"/>
          <a:lstStyle/>
          <a:p>
            <a:endParaRPr lang="en-US" sz="1329" dirty="0">
              <a:latin typeface="Book Antiqua"/>
            </a:endParaRPr>
          </a:p>
        </p:txBody>
      </p:sp>
      <p:sp>
        <p:nvSpPr>
          <p:cNvPr id="35867" name="Rectangle 27"/>
          <p:cNvSpPr>
            <a:spLocks noChangeArrowheads="1"/>
          </p:cNvSpPr>
          <p:nvPr/>
        </p:nvSpPr>
        <p:spPr bwMode="auto">
          <a:xfrm>
            <a:off x="2939956" y="2886077"/>
            <a:ext cx="834022" cy="528014"/>
          </a:xfrm>
          <a:prstGeom prst="rect">
            <a:avLst/>
          </a:prstGeom>
          <a:solidFill>
            <a:srgbClr val="0000FF"/>
          </a:solidFill>
          <a:ln w="12700">
            <a:solidFill>
              <a:srgbClr val="0000FF"/>
            </a:solidFill>
            <a:miter lim="800000"/>
            <a:headEnd/>
            <a:tailEnd/>
          </a:ln>
          <a:effectLst/>
          <a:extLst/>
        </p:spPr>
        <p:txBody>
          <a:bodyPr wrap="none" lIns="86401" tIns="43201" rIns="86401" bIns="43201" anchor="ctr"/>
          <a:lstStyle/>
          <a:p>
            <a:endParaRPr lang="en-US" sz="1329" dirty="0">
              <a:latin typeface="Book Antiqua"/>
            </a:endParaRPr>
          </a:p>
        </p:txBody>
      </p:sp>
      <p:sp>
        <p:nvSpPr>
          <p:cNvPr id="35868" name="Rectangle 28"/>
          <p:cNvSpPr>
            <a:spLocks noChangeArrowheads="1"/>
          </p:cNvSpPr>
          <p:nvPr/>
        </p:nvSpPr>
        <p:spPr bwMode="auto">
          <a:xfrm>
            <a:off x="2165936" y="3951107"/>
            <a:ext cx="834022" cy="528014"/>
          </a:xfrm>
          <a:prstGeom prst="rect">
            <a:avLst/>
          </a:prstGeom>
          <a:solidFill>
            <a:srgbClr val="FF5008"/>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69" name="Rectangle 29"/>
          <p:cNvSpPr>
            <a:spLocks noChangeArrowheads="1"/>
          </p:cNvSpPr>
          <p:nvPr/>
        </p:nvSpPr>
        <p:spPr bwMode="auto">
          <a:xfrm>
            <a:off x="2165936" y="4914531"/>
            <a:ext cx="834022" cy="528014"/>
          </a:xfrm>
          <a:prstGeom prst="rect">
            <a:avLst/>
          </a:prstGeom>
          <a:solidFill>
            <a:srgbClr val="FF5008"/>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72" name="Rectangle 32"/>
          <p:cNvSpPr>
            <a:spLocks noChangeArrowheads="1"/>
          </p:cNvSpPr>
          <p:nvPr/>
        </p:nvSpPr>
        <p:spPr bwMode="auto">
          <a:xfrm>
            <a:off x="6342048" y="3948106"/>
            <a:ext cx="834022" cy="528014"/>
          </a:xfrm>
          <a:prstGeom prst="rect">
            <a:avLst/>
          </a:prstGeom>
          <a:solidFill>
            <a:srgbClr val="FF5008"/>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73" name="Rectangle 33"/>
          <p:cNvSpPr>
            <a:spLocks noChangeArrowheads="1"/>
          </p:cNvSpPr>
          <p:nvPr/>
        </p:nvSpPr>
        <p:spPr bwMode="auto">
          <a:xfrm>
            <a:off x="6342048" y="4914531"/>
            <a:ext cx="834022" cy="528014"/>
          </a:xfrm>
          <a:prstGeom prst="rect">
            <a:avLst/>
          </a:prstGeom>
          <a:solidFill>
            <a:srgbClr val="FF5008"/>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74" name="Rectangle 34"/>
          <p:cNvSpPr>
            <a:spLocks noChangeArrowheads="1"/>
          </p:cNvSpPr>
          <p:nvPr/>
        </p:nvSpPr>
        <p:spPr bwMode="auto">
          <a:xfrm>
            <a:off x="5514026" y="2886077"/>
            <a:ext cx="834022" cy="528014"/>
          </a:xfrm>
          <a:prstGeom prst="rect">
            <a:avLst/>
          </a:prstGeom>
          <a:solidFill>
            <a:srgbClr val="0000FF"/>
          </a:solidFill>
          <a:ln w="12700">
            <a:solidFill>
              <a:srgbClr val="0000FF"/>
            </a:solidFill>
            <a:miter lim="800000"/>
            <a:headEnd/>
            <a:tailEnd/>
          </a:ln>
          <a:effectLst/>
          <a:extLst/>
        </p:spPr>
        <p:txBody>
          <a:bodyPr wrap="none" lIns="86401" tIns="43201" rIns="86401" bIns="43201" anchor="ctr"/>
          <a:lstStyle/>
          <a:p>
            <a:endParaRPr lang="en-US" sz="1329" dirty="0">
              <a:latin typeface="Book Antiqua"/>
            </a:endParaRPr>
          </a:p>
        </p:txBody>
      </p:sp>
      <p:sp>
        <p:nvSpPr>
          <p:cNvPr id="35875" name="Rectangle 35"/>
          <p:cNvSpPr>
            <a:spLocks noChangeArrowheads="1"/>
          </p:cNvSpPr>
          <p:nvPr/>
        </p:nvSpPr>
        <p:spPr bwMode="auto">
          <a:xfrm>
            <a:off x="7020272" y="2903438"/>
            <a:ext cx="834022" cy="528014"/>
          </a:xfrm>
          <a:prstGeom prst="rect">
            <a:avLst/>
          </a:prstGeom>
          <a:solidFill>
            <a:srgbClr val="0000FF"/>
          </a:solidFill>
          <a:ln w="12700">
            <a:solidFill>
              <a:srgbClr val="0000FF"/>
            </a:solidFill>
            <a:miter lim="800000"/>
            <a:headEnd/>
            <a:tailEnd/>
          </a:ln>
          <a:effectLst/>
          <a:extLst/>
        </p:spPr>
        <p:txBody>
          <a:bodyPr wrap="none" lIns="86401" tIns="43201" rIns="86401" bIns="43201" anchor="ctr"/>
          <a:lstStyle/>
          <a:p>
            <a:endParaRPr lang="en-US" sz="1329" dirty="0">
              <a:latin typeface="Book Antiqua"/>
            </a:endParaRPr>
          </a:p>
        </p:txBody>
      </p:sp>
      <p:sp>
        <p:nvSpPr>
          <p:cNvPr id="35876" name="Line 36"/>
          <p:cNvSpPr>
            <a:spLocks noChangeShapeType="1"/>
          </p:cNvSpPr>
          <p:nvPr/>
        </p:nvSpPr>
        <p:spPr bwMode="auto">
          <a:xfrm>
            <a:off x="1841926" y="3426093"/>
            <a:ext cx="582016" cy="510013"/>
          </a:xfrm>
          <a:prstGeom prst="line">
            <a:avLst/>
          </a:prstGeom>
          <a:noFill/>
          <a:ln w="19050">
            <a:solidFill>
              <a:schemeClr val="tx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77" name="Line 37"/>
          <p:cNvSpPr>
            <a:spLocks noChangeShapeType="1"/>
          </p:cNvSpPr>
          <p:nvPr/>
        </p:nvSpPr>
        <p:spPr bwMode="auto">
          <a:xfrm>
            <a:off x="5911555" y="3431256"/>
            <a:ext cx="640499" cy="498850"/>
          </a:xfrm>
          <a:prstGeom prst="line">
            <a:avLst/>
          </a:prstGeom>
          <a:noFill/>
          <a:ln w="19050">
            <a:solidFill>
              <a:schemeClr val="tx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78" name="Line 38"/>
          <p:cNvSpPr>
            <a:spLocks noChangeShapeType="1"/>
          </p:cNvSpPr>
          <p:nvPr/>
        </p:nvSpPr>
        <p:spPr bwMode="auto">
          <a:xfrm flipH="1">
            <a:off x="2771952" y="3426093"/>
            <a:ext cx="594016" cy="510013"/>
          </a:xfrm>
          <a:prstGeom prst="line">
            <a:avLst/>
          </a:prstGeom>
          <a:noFill/>
          <a:ln w="19050">
            <a:solidFill>
              <a:schemeClr val="tx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79" name="Line 39"/>
          <p:cNvSpPr>
            <a:spLocks noChangeShapeType="1"/>
          </p:cNvSpPr>
          <p:nvPr/>
        </p:nvSpPr>
        <p:spPr bwMode="auto">
          <a:xfrm flipH="1">
            <a:off x="6912063" y="3426093"/>
            <a:ext cx="594016" cy="510013"/>
          </a:xfrm>
          <a:prstGeom prst="line">
            <a:avLst/>
          </a:prstGeom>
          <a:noFill/>
          <a:ln w="19050">
            <a:solidFill>
              <a:schemeClr val="tx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81" name="Rectangle 41"/>
          <p:cNvSpPr>
            <a:spLocks noChangeArrowheads="1"/>
          </p:cNvSpPr>
          <p:nvPr/>
        </p:nvSpPr>
        <p:spPr bwMode="auto">
          <a:xfrm>
            <a:off x="6407804" y="4041109"/>
            <a:ext cx="684030" cy="3506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727" b="1" dirty="0" err="1">
                <a:solidFill>
                  <a:srgbClr val="000000"/>
                </a:solidFill>
                <a:latin typeface="Book Antiqua"/>
              </a:rPr>
              <a:t>LCS</a:t>
            </a:r>
            <a:r>
              <a:rPr lang="en-US" sz="1727" b="1" i="1" baseline="-25000" dirty="0" err="1">
                <a:solidFill>
                  <a:srgbClr val="000000"/>
                </a:solidFill>
                <a:latin typeface="Book Antiqua"/>
              </a:rPr>
              <a:t>n</a:t>
            </a:r>
            <a:endParaRPr lang="en-US" sz="1727" b="1" i="1" baseline="-25000" dirty="0">
              <a:solidFill>
                <a:srgbClr val="000000"/>
              </a:solidFill>
              <a:latin typeface="Book Antiqua"/>
            </a:endParaRPr>
          </a:p>
        </p:txBody>
      </p:sp>
      <p:sp>
        <p:nvSpPr>
          <p:cNvPr id="35882" name="Rectangle 42"/>
          <p:cNvSpPr>
            <a:spLocks noChangeArrowheads="1"/>
          </p:cNvSpPr>
          <p:nvPr/>
        </p:nvSpPr>
        <p:spPr bwMode="auto">
          <a:xfrm>
            <a:off x="5465734" y="3891105"/>
            <a:ext cx="563805" cy="5550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3056" dirty="0">
                <a:solidFill>
                  <a:srgbClr val="000000"/>
                </a:solidFill>
                <a:latin typeface="Book Antiqua"/>
              </a:rPr>
              <a:t>…</a:t>
            </a:r>
          </a:p>
        </p:txBody>
      </p:sp>
      <p:sp>
        <p:nvSpPr>
          <p:cNvPr id="35883" name="Rectangle 43"/>
          <p:cNvSpPr>
            <a:spLocks noChangeArrowheads="1"/>
          </p:cNvSpPr>
          <p:nvPr/>
        </p:nvSpPr>
        <p:spPr bwMode="auto">
          <a:xfrm>
            <a:off x="5465734" y="4771007"/>
            <a:ext cx="563805" cy="5550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3056" dirty="0">
                <a:solidFill>
                  <a:srgbClr val="000000"/>
                </a:solidFill>
                <a:latin typeface="Book Antiqua"/>
              </a:rPr>
              <a:t>…</a:t>
            </a:r>
          </a:p>
        </p:txBody>
      </p:sp>
      <p:sp>
        <p:nvSpPr>
          <p:cNvPr id="35885" name="Rectangle 45"/>
          <p:cNvSpPr>
            <a:spLocks noChangeArrowheads="1"/>
          </p:cNvSpPr>
          <p:nvPr/>
        </p:nvSpPr>
        <p:spPr bwMode="auto">
          <a:xfrm>
            <a:off x="6444689" y="5004854"/>
            <a:ext cx="610292" cy="3506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727" b="1" dirty="0" err="1">
                <a:solidFill>
                  <a:srgbClr val="000000"/>
                </a:solidFill>
                <a:latin typeface="Book Antiqua"/>
              </a:rPr>
              <a:t>LIS</a:t>
            </a:r>
            <a:r>
              <a:rPr lang="en-US" sz="1727" b="1" i="1" baseline="-25000" dirty="0" err="1">
                <a:solidFill>
                  <a:srgbClr val="000000"/>
                </a:solidFill>
                <a:latin typeface="Book Antiqua"/>
              </a:rPr>
              <a:t>n</a:t>
            </a:r>
            <a:endParaRPr lang="en-US" sz="1727" b="1" i="1" baseline="-25000" dirty="0">
              <a:solidFill>
                <a:srgbClr val="000000"/>
              </a:solidFill>
              <a:latin typeface="Book Antiqua"/>
            </a:endParaRPr>
          </a:p>
        </p:txBody>
      </p:sp>
      <p:sp>
        <p:nvSpPr>
          <p:cNvPr id="35886" name="Rectangle 46"/>
          <p:cNvSpPr>
            <a:spLocks noChangeArrowheads="1"/>
          </p:cNvSpPr>
          <p:nvPr/>
        </p:nvSpPr>
        <p:spPr bwMode="auto">
          <a:xfrm>
            <a:off x="1608013" y="2979081"/>
            <a:ext cx="515715" cy="3506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727" b="1" smtClean="0">
                <a:solidFill>
                  <a:schemeClr val="bg1"/>
                </a:solidFill>
                <a:latin typeface="Book Antiqua"/>
              </a:rPr>
              <a:t>ES</a:t>
            </a:r>
            <a:r>
              <a:rPr lang="en-US" sz="1727" b="1" baseline="-25000" smtClean="0">
                <a:solidFill>
                  <a:schemeClr val="bg1"/>
                </a:solidFill>
                <a:latin typeface="Book Antiqua"/>
              </a:rPr>
              <a:t>1</a:t>
            </a:r>
            <a:endParaRPr lang="en-US" sz="1727" b="1" baseline="-25000" dirty="0">
              <a:solidFill>
                <a:schemeClr val="bg1"/>
              </a:solidFill>
              <a:latin typeface="Book Antiqua"/>
            </a:endParaRPr>
          </a:p>
        </p:txBody>
      </p:sp>
      <p:sp>
        <p:nvSpPr>
          <p:cNvPr id="35887" name="Rectangle 47"/>
          <p:cNvSpPr>
            <a:spLocks noChangeArrowheads="1"/>
          </p:cNvSpPr>
          <p:nvPr/>
        </p:nvSpPr>
        <p:spPr bwMode="auto">
          <a:xfrm>
            <a:off x="3104151" y="2979081"/>
            <a:ext cx="531745" cy="3506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727" b="1" smtClean="0">
                <a:solidFill>
                  <a:schemeClr val="bg1"/>
                </a:solidFill>
                <a:latin typeface="Book Antiqua"/>
              </a:rPr>
              <a:t>ES</a:t>
            </a:r>
            <a:r>
              <a:rPr lang="en-US" sz="1727" b="1" baseline="-25000">
                <a:solidFill>
                  <a:schemeClr val="bg1"/>
                </a:solidFill>
                <a:latin typeface="Book Antiqua"/>
              </a:rPr>
              <a:t>k</a:t>
            </a:r>
            <a:endParaRPr lang="en-US" sz="1727" b="1" i="1" baseline="-25000" dirty="0">
              <a:solidFill>
                <a:schemeClr val="bg1"/>
              </a:solidFill>
              <a:latin typeface="Book Antiqua"/>
            </a:endParaRPr>
          </a:p>
        </p:txBody>
      </p:sp>
      <p:sp>
        <p:nvSpPr>
          <p:cNvPr id="35888" name="Rectangle 48"/>
          <p:cNvSpPr>
            <a:spLocks noChangeArrowheads="1"/>
          </p:cNvSpPr>
          <p:nvPr/>
        </p:nvSpPr>
        <p:spPr bwMode="auto">
          <a:xfrm>
            <a:off x="5702724" y="2979081"/>
            <a:ext cx="597468" cy="3506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727" b="1" smtClean="0">
                <a:solidFill>
                  <a:schemeClr val="bg1"/>
                </a:solidFill>
                <a:latin typeface="Book Antiqua"/>
              </a:rPr>
              <a:t>ES</a:t>
            </a:r>
            <a:r>
              <a:rPr lang="en-US" sz="1727" b="1" i="1" baseline="-25000" smtClean="0">
                <a:solidFill>
                  <a:schemeClr val="bg1"/>
                </a:solidFill>
                <a:latin typeface="Book Antiqua"/>
              </a:rPr>
              <a:t>n</a:t>
            </a:r>
            <a:r>
              <a:rPr lang="en-US" sz="1727" b="1" baseline="-25000" smtClean="0">
                <a:solidFill>
                  <a:schemeClr val="bg1"/>
                </a:solidFill>
                <a:latin typeface="Book Antiqua"/>
              </a:rPr>
              <a:t>1</a:t>
            </a:r>
            <a:endParaRPr lang="en-US" sz="1727" b="1" baseline="-25000" dirty="0">
              <a:solidFill>
                <a:schemeClr val="bg1"/>
              </a:solidFill>
              <a:latin typeface="Book Antiqua"/>
            </a:endParaRPr>
          </a:p>
        </p:txBody>
      </p:sp>
      <p:sp>
        <p:nvSpPr>
          <p:cNvPr id="35889" name="Rectangle 49"/>
          <p:cNvSpPr>
            <a:spLocks noChangeArrowheads="1"/>
          </p:cNvSpPr>
          <p:nvPr/>
        </p:nvSpPr>
        <p:spPr bwMode="auto">
          <a:xfrm>
            <a:off x="7174563" y="2979081"/>
            <a:ext cx="647161" cy="3506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727" b="1" smtClean="0">
                <a:solidFill>
                  <a:schemeClr val="bg1"/>
                </a:solidFill>
                <a:latin typeface="Book Antiqua"/>
              </a:rPr>
              <a:t>ES</a:t>
            </a:r>
            <a:r>
              <a:rPr lang="en-US" sz="1727" b="1" i="1" baseline="-25000" smtClean="0">
                <a:solidFill>
                  <a:schemeClr val="bg1"/>
                </a:solidFill>
                <a:latin typeface="Book Antiqua"/>
              </a:rPr>
              <a:t>nm</a:t>
            </a:r>
            <a:endParaRPr lang="en-US" sz="1727" b="1" i="1" baseline="-25000" dirty="0">
              <a:solidFill>
                <a:schemeClr val="bg1"/>
              </a:solidFill>
              <a:latin typeface="Book Antiqua"/>
            </a:endParaRPr>
          </a:p>
        </p:txBody>
      </p:sp>
      <p:sp>
        <p:nvSpPr>
          <p:cNvPr id="35890" name="Rectangle 50"/>
          <p:cNvSpPr>
            <a:spLocks noChangeArrowheads="1"/>
          </p:cNvSpPr>
          <p:nvPr/>
        </p:nvSpPr>
        <p:spPr bwMode="auto">
          <a:xfrm>
            <a:off x="4278685" y="1893051"/>
            <a:ext cx="700060" cy="3506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727" b="1" dirty="0">
                <a:latin typeface="Book Antiqua"/>
              </a:rPr>
              <a:t>GES</a:t>
            </a:r>
            <a:r>
              <a:rPr lang="en-US" sz="1727" b="1" baseline="-25000" dirty="0">
                <a:latin typeface="Book Antiqua"/>
              </a:rPr>
              <a:t>2</a:t>
            </a:r>
          </a:p>
        </p:txBody>
      </p:sp>
      <p:sp>
        <p:nvSpPr>
          <p:cNvPr id="35891" name="Rectangle 51"/>
          <p:cNvSpPr>
            <a:spLocks noChangeArrowheads="1"/>
          </p:cNvSpPr>
          <p:nvPr/>
        </p:nvSpPr>
        <p:spPr bwMode="auto">
          <a:xfrm>
            <a:off x="5622257" y="1881051"/>
            <a:ext cx="708075" cy="3506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727" b="1" dirty="0" err="1">
                <a:latin typeface="Book Antiqua"/>
              </a:rPr>
              <a:t>GES</a:t>
            </a:r>
            <a:r>
              <a:rPr lang="en-US" sz="1727" b="1" i="1" baseline="-25000" dirty="0" err="1">
                <a:latin typeface="Book Antiqua"/>
              </a:rPr>
              <a:t>n</a:t>
            </a:r>
            <a:endParaRPr lang="en-US" sz="1727" b="1" i="1" baseline="-25000" dirty="0">
              <a:latin typeface="Book Antiqua"/>
            </a:endParaRPr>
          </a:p>
        </p:txBody>
      </p:sp>
      <p:sp>
        <p:nvSpPr>
          <p:cNvPr id="35892" name="Rectangle 52"/>
          <p:cNvSpPr>
            <a:spLocks noChangeArrowheads="1"/>
          </p:cNvSpPr>
          <p:nvPr/>
        </p:nvSpPr>
        <p:spPr bwMode="auto">
          <a:xfrm>
            <a:off x="2276540" y="4989853"/>
            <a:ext cx="602277" cy="3506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727" b="1" dirty="0">
                <a:solidFill>
                  <a:srgbClr val="000000"/>
                </a:solidFill>
                <a:latin typeface="Book Antiqua"/>
              </a:rPr>
              <a:t>LIS</a:t>
            </a:r>
            <a:r>
              <a:rPr lang="en-US" sz="1727" b="1" baseline="-25000" dirty="0">
                <a:solidFill>
                  <a:srgbClr val="000000"/>
                </a:solidFill>
                <a:latin typeface="Book Antiqua"/>
              </a:rPr>
              <a:t>1</a:t>
            </a:r>
          </a:p>
        </p:txBody>
      </p:sp>
      <p:sp>
        <p:nvSpPr>
          <p:cNvPr id="35893" name="Rectangle 53"/>
          <p:cNvSpPr>
            <a:spLocks noChangeArrowheads="1"/>
          </p:cNvSpPr>
          <p:nvPr/>
        </p:nvSpPr>
        <p:spPr bwMode="auto">
          <a:xfrm>
            <a:off x="2239657" y="4044109"/>
            <a:ext cx="676015" cy="3506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727" b="1" dirty="0">
                <a:solidFill>
                  <a:srgbClr val="000000"/>
                </a:solidFill>
                <a:latin typeface="Book Antiqua"/>
              </a:rPr>
              <a:t>LCS</a:t>
            </a:r>
            <a:r>
              <a:rPr lang="en-US" sz="1727" b="1" baseline="-25000" dirty="0">
                <a:solidFill>
                  <a:srgbClr val="000000"/>
                </a:solidFill>
                <a:latin typeface="Book Antiqua"/>
              </a:rPr>
              <a:t>1</a:t>
            </a:r>
          </a:p>
        </p:txBody>
      </p:sp>
      <p:sp>
        <p:nvSpPr>
          <p:cNvPr id="55" name="Rectangle 2"/>
          <p:cNvSpPr>
            <a:spLocks noGrp="1" noChangeArrowheads="1"/>
          </p:cNvSpPr>
          <p:nvPr>
            <p:ph type="title"/>
          </p:nvPr>
        </p:nvSpPr>
        <p:spPr>
          <a:xfrm>
            <a:off x="120650" y="9525"/>
            <a:ext cx="8932863" cy="639763"/>
          </a:xfrm>
          <a:noFill/>
          <a:ln/>
        </p:spPr>
        <p:txBody>
          <a:bodyPr>
            <a:normAutofit fontScale="90000"/>
          </a:bodyPr>
          <a:lstStyle/>
          <a:p>
            <a:r>
              <a:rPr lang="en-US" smtClean="0"/>
              <a:t>I. Mở đầu</a:t>
            </a:r>
            <a:endParaRPr lang="en-US" dirty="0"/>
          </a:p>
        </p:txBody>
      </p:sp>
      <p:sp>
        <p:nvSpPr>
          <p:cNvPr id="56" name="Rectangle 55"/>
          <p:cNvSpPr/>
          <p:nvPr/>
        </p:nvSpPr>
        <p:spPr>
          <a:xfrm>
            <a:off x="120650" y="575791"/>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58" name="TextBox 57"/>
          <p:cNvSpPr txBox="1"/>
          <p:nvPr/>
        </p:nvSpPr>
        <p:spPr>
          <a:xfrm>
            <a:off x="159422" y="1731602"/>
            <a:ext cx="8373018" cy="646331"/>
          </a:xfrm>
          <a:prstGeom prst="rect">
            <a:avLst/>
          </a:prstGeom>
          <a:noFill/>
        </p:spPr>
        <p:txBody>
          <a:bodyPr wrap="square" rtlCol="0">
            <a:spAutoFit/>
          </a:bodyPr>
          <a:lstStyle/>
          <a:p>
            <a:pPr marL="342900" indent="-342900">
              <a:lnSpc>
                <a:spcPct val="150000"/>
              </a:lnSpc>
              <a:buFont typeface="Wingdings" panose="05000000000000000000" pitchFamily="2" charset="2"/>
              <a:buChar char="§"/>
            </a:pPr>
            <a:r>
              <a:rPr lang="en-US" sz="2400" b="1" i="1" smtClean="0">
                <a:solidFill>
                  <a:schemeClr val="tx1"/>
                </a:solidFill>
              </a:rPr>
              <a:t>Kiến trúc logic không có lược đồ khái niệm toàn cục</a:t>
            </a:r>
            <a:endParaRPr lang="en-US" sz="2400" i="1">
              <a:solidFill>
                <a:schemeClr val="tx1"/>
              </a:solidFill>
            </a:endParaRPr>
          </a:p>
        </p:txBody>
      </p:sp>
      <p:cxnSp>
        <p:nvCxnSpPr>
          <p:cNvPr id="3" name="Straight Connector 2"/>
          <p:cNvCxnSpPr>
            <a:stCxn id="35867" idx="2"/>
          </p:cNvCxnSpPr>
          <p:nvPr/>
        </p:nvCxnSpPr>
        <p:spPr>
          <a:xfrm>
            <a:off x="3356967" y="3414091"/>
            <a:ext cx="3080793" cy="516015"/>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a:stCxn id="35879" idx="0"/>
            <a:endCxn id="35878" idx="1"/>
          </p:cNvCxnSpPr>
          <p:nvPr/>
        </p:nvCxnSpPr>
        <p:spPr>
          <a:xfrm flipH="1">
            <a:off x="2771952" y="3426093"/>
            <a:ext cx="4734127" cy="510013"/>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55576" y="3680681"/>
            <a:ext cx="7488832" cy="0"/>
          </a:xfrm>
          <a:prstGeom prst="line">
            <a:avLst/>
          </a:prstGeom>
          <a:ln w="19050">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21862" y="2788673"/>
            <a:ext cx="1144865" cy="707886"/>
          </a:xfrm>
          <a:prstGeom prst="rect">
            <a:avLst/>
          </a:prstGeom>
          <a:noFill/>
        </p:spPr>
        <p:txBody>
          <a:bodyPr wrap="none" rtlCol="0">
            <a:spAutoFit/>
          </a:bodyPr>
          <a:lstStyle/>
          <a:p>
            <a:r>
              <a:rPr lang="en-US" i="1" smtClean="0">
                <a:solidFill>
                  <a:schemeClr val="tx1"/>
                </a:solidFill>
              </a:rPr>
              <a:t>multi DB</a:t>
            </a:r>
          </a:p>
          <a:p>
            <a:r>
              <a:rPr lang="en-US" i="1" smtClean="0">
                <a:solidFill>
                  <a:schemeClr val="tx1"/>
                </a:solidFill>
              </a:rPr>
              <a:t>layer</a:t>
            </a:r>
            <a:endParaRPr lang="en-US" i="1">
              <a:solidFill>
                <a:schemeClr val="tx1"/>
              </a:solidFill>
            </a:endParaRPr>
          </a:p>
        </p:txBody>
      </p:sp>
      <p:sp>
        <p:nvSpPr>
          <p:cNvPr id="65" name="TextBox 64"/>
          <p:cNvSpPr txBox="1"/>
          <p:nvPr/>
        </p:nvSpPr>
        <p:spPr>
          <a:xfrm>
            <a:off x="206948" y="4118428"/>
            <a:ext cx="768159" cy="707886"/>
          </a:xfrm>
          <a:prstGeom prst="rect">
            <a:avLst/>
          </a:prstGeom>
          <a:noFill/>
        </p:spPr>
        <p:txBody>
          <a:bodyPr wrap="none" rtlCol="0">
            <a:spAutoFit/>
          </a:bodyPr>
          <a:lstStyle/>
          <a:p>
            <a:r>
              <a:rPr lang="en-US" i="1" smtClean="0">
                <a:solidFill>
                  <a:schemeClr val="tx1"/>
                </a:solidFill>
              </a:rPr>
              <a:t>Local</a:t>
            </a:r>
          </a:p>
          <a:p>
            <a:r>
              <a:rPr lang="en-US" i="1" smtClean="0">
                <a:solidFill>
                  <a:schemeClr val="tx1"/>
                </a:solidFill>
              </a:rPr>
              <a:t>layer</a:t>
            </a:r>
            <a:endParaRPr lang="en-US" i="1">
              <a:solidFill>
                <a:schemeClr val="tx1"/>
              </a:solidFill>
            </a:endParaRPr>
          </a:p>
        </p:txBody>
      </p:sp>
      <p:sp>
        <p:nvSpPr>
          <p:cNvPr id="66" name="TextBox 65"/>
          <p:cNvSpPr txBox="1"/>
          <p:nvPr/>
        </p:nvSpPr>
        <p:spPr>
          <a:xfrm>
            <a:off x="98991" y="1079847"/>
            <a:ext cx="6515952" cy="646331"/>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sz="2400" b="1">
                <a:solidFill>
                  <a:schemeClr val="tx1"/>
                </a:solidFill>
              </a:rPr>
              <a:t>Hệ đa cơ sở dữ </a:t>
            </a:r>
            <a:r>
              <a:rPr lang="en-US" sz="2400" b="1" smtClean="0">
                <a:solidFill>
                  <a:schemeClr val="tx1"/>
                </a:solidFill>
              </a:rPr>
              <a:t>liệu phân tán</a:t>
            </a:r>
            <a:endParaRPr lang="en-US" sz="2400">
              <a:solidFill>
                <a:schemeClr val="tx1"/>
              </a:solidFill>
            </a:endParaRPr>
          </a:p>
        </p:txBody>
      </p:sp>
    </p:spTree>
    <p:extLst>
      <p:ext uri="{BB962C8B-B14F-4D97-AF65-F5344CB8AC3E}">
        <p14:creationId xmlns:p14="http://schemas.microsoft.com/office/powerpoint/2010/main" val="1594817482"/>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575791"/>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44280" y="1106978"/>
            <a:ext cx="6515952" cy="646331"/>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sz="2400" b="1">
                <a:solidFill>
                  <a:schemeClr val="tx1"/>
                </a:solidFill>
              </a:rPr>
              <a:t>Hệ đa cơ sở dữ liệu </a:t>
            </a:r>
            <a:r>
              <a:rPr lang="en-US" sz="2400" b="1" smtClean="0">
                <a:solidFill>
                  <a:schemeClr val="tx1"/>
                </a:solidFill>
              </a:rPr>
              <a:t>phân tán</a:t>
            </a:r>
            <a:endParaRPr lang="en-US" sz="2400">
              <a:solidFill>
                <a:schemeClr val="tx1"/>
              </a:solidFill>
            </a:endParaRPr>
          </a:p>
        </p:txBody>
      </p:sp>
      <p:sp>
        <p:nvSpPr>
          <p:cNvPr id="9" name="TextBox 8"/>
          <p:cNvSpPr txBox="1"/>
          <p:nvPr/>
        </p:nvSpPr>
        <p:spPr>
          <a:xfrm>
            <a:off x="172810" y="1647534"/>
            <a:ext cx="6515952" cy="646331"/>
          </a:xfrm>
          <a:prstGeom prst="rect">
            <a:avLst/>
          </a:prstGeom>
          <a:noFill/>
        </p:spPr>
        <p:txBody>
          <a:bodyPr wrap="square" rtlCol="0">
            <a:spAutoFit/>
          </a:bodyPr>
          <a:lstStyle/>
          <a:p>
            <a:pPr marL="342900" indent="-342900">
              <a:lnSpc>
                <a:spcPct val="150000"/>
              </a:lnSpc>
              <a:buFont typeface="Wingdings" panose="05000000000000000000" pitchFamily="2" charset="2"/>
              <a:buChar char="§"/>
            </a:pPr>
            <a:r>
              <a:rPr lang="en-US" sz="2400" b="1" i="1" smtClean="0">
                <a:solidFill>
                  <a:schemeClr val="tx1"/>
                </a:solidFill>
              </a:rPr>
              <a:t>Hệ đa ngữ và đơn ngữ: trường hợp hỗn hợp</a:t>
            </a:r>
            <a:endParaRPr lang="en-US" sz="2400" i="1">
              <a:solidFill>
                <a:schemeClr val="tx1"/>
              </a:solidFill>
            </a:endParaRPr>
          </a:p>
        </p:txBody>
      </p:sp>
      <p:sp>
        <p:nvSpPr>
          <p:cNvPr id="10" name="TextBox 9"/>
          <p:cNvSpPr txBox="1"/>
          <p:nvPr/>
        </p:nvSpPr>
        <p:spPr>
          <a:xfrm>
            <a:off x="971600" y="2240277"/>
            <a:ext cx="6840760" cy="4154984"/>
          </a:xfrm>
          <a:prstGeom prst="rect">
            <a:avLst/>
          </a:prstGeom>
          <a:noFill/>
        </p:spPr>
        <p:txBody>
          <a:bodyPr wrap="square" rtlCol="0">
            <a:spAutoFit/>
          </a:bodyPr>
          <a:lstStyle/>
          <a:p>
            <a:pPr marL="342900" indent="-342900">
              <a:buFont typeface="Wingdings" panose="05000000000000000000" pitchFamily="2" charset="2"/>
              <a:buChar char="§"/>
            </a:pPr>
            <a:r>
              <a:rPr lang="en-US" sz="2400" smtClean="0">
                <a:solidFill>
                  <a:schemeClr val="tx1"/>
                </a:solidFill>
              </a:rPr>
              <a:t>Phức hệ Đơn ngữ</a:t>
            </a:r>
          </a:p>
          <a:p>
            <a:pPr marL="800100" lvl="1" indent="-342900">
              <a:buFont typeface="Courier New" panose="02070309020205020404" pitchFamily="49" charset="0"/>
              <a:buChar char="o"/>
            </a:pPr>
            <a:r>
              <a:rPr lang="en-US" sz="2400" smtClean="0">
                <a:solidFill>
                  <a:schemeClr val="tx1"/>
                </a:solidFill>
              </a:rPr>
              <a:t>Các HQTCSDL cục bộ có thể sử dụng các ngôn ngữ, mô hình khác nhau</a:t>
            </a:r>
          </a:p>
          <a:p>
            <a:pPr marL="800100" lvl="1" indent="-342900">
              <a:buFont typeface="Courier New" panose="02070309020205020404" pitchFamily="49" charset="0"/>
              <a:buChar char="o"/>
            </a:pPr>
            <a:r>
              <a:rPr lang="en-US" sz="2400" smtClean="0">
                <a:solidFill>
                  <a:schemeClr val="tx1"/>
                </a:solidFill>
              </a:rPr>
              <a:t>Các ứng dụng truy xuất tới CSDL cục bộ  thông qua lược đồ chung tổng quát</a:t>
            </a:r>
          </a:p>
          <a:p>
            <a:pPr marL="342900" indent="-342900">
              <a:buFont typeface="Wingdings" panose="05000000000000000000" pitchFamily="2" charset="2"/>
              <a:buChar char="§"/>
            </a:pPr>
            <a:r>
              <a:rPr lang="en-US" sz="2400" smtClean="0">
                <a:solidFill>
                  <a:schemeClr val="tx1"/>
                </a:solidFill>
              </a:rPr>
              <a:t>Phức hệ Đa ngữ</a:t>
            </a:r>
          </a:p>
          <a:p>
            <a:pPr marL="800100" lvl="1" indent="-342900">
              <a:buFont typeface="Courier New" panose="02070309020205020404" pitchFamily="49" charset="0"/>
              <a:buChar char="o"/>
            </a:pPr>
            <a:r>
              <a:rPr lang="en-US" sz="2400">
                <a:solidFill>
                  <a:schemeClr val="tx1"/>
                </a:solidFill>
              </a:rPr>
              <a:t>Các HQTCSDL cục bộ có thể sử dụng các ngôn ngữ, mô hình khác nhau</a:t>
            </a:r>
          </a:p>
          <a:p>
            <a:pPr marL="800100" lvl="1" indent="-342900">
              <a:buFont typeface="Courier New" panose="02070309020205020404" pitchFamily="49" charset="0"/>
              <a:buChar char="o"/>
            </a:pPr>
            <a:r>
              <a:rPr lang="en-US" sz="2400">
                <a:solidFill>
                  <a:schemeClr val="tx1"/>
                </a:solidFill>
              </a:rPr>
              <a:t>Các ứng dụng truy xuất tới CSDL cục bộ  thông qua </a:t>
            </a:r>
            <a:r>
              <a:rPr lang="en-US" sz="2400" smtClean="0">
                <a:solidFill>
                  <a:schemeClr val="tx1"/>
                </a:solidFill>
              </a:rPr>
              <a:t>ngôn ngữ của mô hình Cục bộ</a:t>
            </a:r>
            <a:endParaRPr lang="en-US" sz="2400">
              <a:solidFill>
                <a:schemeClr val="tx1"/>
              </a:solidFill>
            </a:endParaRPr>
          </a:p>
          <a:p>
            <a:pPr marL="342900" indent="-342900">
              <a:buFont typeface="Wingdings" panose="05000000000000000000" pitchFamily="2" charset="2"/>
              <a:buChar char="§"/>
            </a:pPr>
            <a:endParaRPr lang="en-US" sz="2400">
              <a:solidFill>
                <a:schemeClr val="tx1"/>
              </a:solidFill>
            </a:endParaRPr>
          </a:p>
        </p:txBody>
      </p:sp>
    </p:spTree>
    <p:extLst>
      <p:ext uri="{BB962C8B-B14F-4D97-AF65-F5344CB8AC3E}">
        <p14:creationId xmlns:p14="http://schemas.microsoft.com/office/powerpoint/2010/main" val="7124649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146189" y="659781"/>
            <a:ext cx="6859570" cy="584775"/>
          </a:xfrm>
          <a:prstGeom prst="rect">
            <a:avLst/>
          </a:prstGeom>
        </p:spPr>
        <p:txBody>
          <a:bodyPr wrap="none">
            <a:spAutoFit/>
          </a:bodyPr>
          <a:lstStyle/>
          <a:p>
            <a:r>
              <a:rPr lang="en-US" sz="3200" b="1" smtClean="0">
                <a:solidFill>
                  <a:schemeClr val="tx1"/>
                </a:solidFill>
              </a:rPr>
              <a:t>1. Sự phát triển mô hình xử lý dữ liệu </a:t>
            </a:r>
            <a:endParaRPr lang="en-US" sz="3200" b="1" dirty="0">
              <a:solidFill>
                <a:schemeClr val="tx1"/>
              </a:solidFill>
            </a:endParaRPr>
          </a:p>
        </p:txBody>
      </p:sp>
      <p:sp>
        <p:nvSpPr>
          <p:cNvPr id="35" name="Rectangle 34"/>
          <p:cNvSpPr/>
          <p:nvPr/>
        </p:nvSpPr>
        <p:spPr>
          <a:xfrm>
            <a:off x="133043" y="1247245"/>
            <a:ext cx="3576620" cy="400110"/>
          </a:xfrm>
          <a:prstGeom prst="rect">
            <a:avLst/>
          </a:prstGeom>
        </p:spPr>
        <p:txBody>
          <a:bodyPr wrap="none">
            <a:spAutoFit/>
          </a:bodyPr>
          <a:lstStyle/>
          <a:p>
            <a:pPr marL="457200" indent="-457200">
              <a:buFont typeface="Wingdings" panose="05000000000000000000" pitchFamily="2" charset="2"/>
              <a:buChar char="q"/>
            </a:pPr>
            <a:r>
              <a:rPr lang="en-US" b="1" smtClean="0">
                <a:solidFill>
                  <a:schemeClr val="tx1"/>
                </a:solidFill>
              </a:rPr>
              <a:t>Hệ Cơ sở dữ liệu tập trung</a:t>
            </a:r>
            <a:endParaRPr lang="en-US" b="1" dirty="0">
              <a:solidFill>
                <a:schemeClr val="tx1"/>
              </a:solidFill>
            </a:endParaRPr>
          </a:p>
        </p:txBody>
      </p:sp>
      <p:sp>
        <p:nvSpPr>
          <p:cNvPr id="2" name="Title 1"/>
          <p:cNvSpPr>
            <a:spLocks noGrp="1"/>
          </p:cNvSpPr>
          <p:nvPr>
            <p:ph type="title"/>
          </p:nvPr>
        </p:nvSpPr>
        <p:spPr/>
        <p:txBody>
          <a:bodyPr>
            <a:normAutofit fontScale="90000"/>
          </a:bodyPr>
          <a:lstStyle/>
          <a:p>
            <a:r>
              <a:rPr lang="en-US" smtClean="0"/>
              <a:t>I. Mở đầu</a:t>
            </a:r>
            <a:endParaRPr lang="en-US"/>
          </a:p>
        </p:txBody>
      </p:sp>
      <p:pic>
        <p:nvPicPr>
          <p:cNvPr id="3" name="Picture 2"/>
          <p:cNvPicPr>
            <a:picLocks noChangeAspect="1"/>
          </p:cNvPicPr>
          <p:nvPr/>
        </p:nvPicPr>
        <p:blipFill>
          <a:blip r:embed="rId3"/>
          <a:stretch>
            <a:fillRect/>
          </a:stretch>
        </p:blipFill>
        <p:spPr>
          <a:xfrm>
            <a:off x="1167606" y="1727597"/>
            <a:ext cx="6838950" cy="4171950"/>
          </a:xfrm>
          <a:prstGeom prst="rect">
            <a:avLst/>
          </a:prstGeom>
        </p:spPr>
      </p:pic>
    </p:spTree>
    <p:extLst>
      <p:ext uri="{BB962C8B-B14F-4D97-AF65-F5344CB8AC3E}">
        <p14:creationId xmlns:p14="http://schemas.microsoft.com/office/powerpoint/2010/main" val="301544707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860032" y="1839997"/>
            <a:ext cx="504056" cy="2479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994" name="Rectangle 2"/>
          <p:cNvSpPr>
            <a:spLocks noGrp="1" noChangeArrowheads="1"/>
          </p:cNvSpPr>
          <p:nvPr>
            <p:ph type="title"/>
          </p:nvPr>
        </p:nvSpPr>
        <p:spPr>
          <a:xfrm>
            <a:off x="120650" y="45196"/>
            <a:ext cx="8932863" cy="639763"/>
          </a:xfrm>
          <a:noFill/>
          <a:ln/>
        </p:spPr>
        <p:txBody>
          <a:bodyPr>
            <a:normAutofit fontScale="90000"/>
          </a:bodyPr>
          <a:lstStyle/>
          <a:p>
            <a:r>
              <a:rPr lang="en-US" smtClean="0"/>
              <a:t>I. Mở đầu</a:t>
            </a:r>
            <a:endParaRPr lang="en-US" dirty="0"/>
          </a:p>
        </p:txBody>
      </p:sp>
      <p:sp>
        <p:nvSpPr>
          <p:cNvPr id="84999" name="Rectangle 7"/>
          <p:cNvSpPr>
            <a:spLocks noChangeArrowheads="1"/>
          </p:cNvSpPr>
          <p:nvPr/>
        </p:nvSpPr>
        <p:spPr bwMode="auto">
          <a:xfrm>
            <a:off x="2069822" y="2515568"/>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1</a:t>
            </a:r>
          </a:p>
        </p:txBody>
      </p:sp>
      <p:sp>
        <p:nvSpPr>
          <p:cNvPr id="85003" name="Rectangle 11"/>
          <p:cNvSpPr>
            <a:spLocks noChangeArrowheads="1"/>
          </p:cNvSpPr>
          <p:nvPr/>
        </p:nvSpPr>
        <p:spPr bwMode="auto">
          <a:xfrm>
            <a:off x="2069822" y="3397592"/>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2</a:t>
            </a:r>
          </a:p>
        </p:txBody>
      </p:sp>
      <p:sp>
        <p:nvSpPr>
          <p:cNvPr id="85005" name="Rectangle 13"/>
          <p:cNvSpPr>
            <a:spLocks noChangeArrowheads="1"/>
          </p:cNvSpPr>
          <p:nvPr/>
        </p:nvSpPr>
        <p:spPr bwMode="auto">
          <a:xfrm>
            <a:off x="1657680" y="3807103"/>
            <a:ext cx="210749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a:latin typeface="Book Antiqua"/>
                <a:cs typeface="Book Antiqua"/>
              </a:rPr>
              <a:t>data </a:t>
            </a:r>
            <a:r>
              <a:rPr lang="en-US" sz="1860" b="1" smtClean="0">
                <a:latin typeface="Book Antiqua"/>
                <a:cs typeface="Book Antiqua"/>
              </a:rPr>
              <a:t>description2</a:t>
            </a:r>
            <a:endParaRPr lang="en-US" sz="1860" b="1" dirty="0">
              <a:latin typeface="Book Antiqua"/>
              <a:cs typeface="Book Antiqua"/>
            </a:endParaRPr>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2" name="Rectangle 1"/>
          <p:cNvSpPr/>
          <p:nvPr/>
        </p:nvSpPr>
        <p:spPr>
          <a:xfrm>
            <a:off x="181198" y="1439887"/>
            <a:ext cx="3576620" cy="400110"/>
          </a:xfrm>
          <a:prstGeom prst="rect">
            <a:avLst/>
          </a:prstGeom>
        </p:spPr>
        <p:txBody>
          <a:bodyPr wrap="none">
            <a:spAutoFit/>
          </a:bodyPr>
          <a:lstStyle/>
          <a:p>
            <a:pPr marL="457200" indent="-457200">
              <a:buFont typeface="Wingdings" panose="05000000000000000000" pitchFamily="2" charset="2"/>
              <a:buChar char="q"/>
            </a:pPr>
            <a:r>
              <a:rPr lang="en-US" b="1" smtClean="0">
                <a:solidFill>
                  <a:schemeClr val="tx1"/>
                </a:solidFill>
              </a:rPr>
              <a:t>Hệ Cơ sở dữ liệu tập trung</a:t>
            </a:r>
            <a:endParaRPr lang="en-US" b="1" dirty="0">
              <a:solidFill>
                <a:schemeClr val="tx1"/>
              </a:solidFill>
            </a:endParaRPr>
          </a:p>
        </p:txBody>
      </p:sp>
      <p:sp>
        <p:nvSpPr>
          <p:cNvPr id="35" name="Rectangle 34"/>
          <p:cNvSpPr/>
          <p:nvPr/>
        </p:nvSpPr>
        <p:spPr>
          <a:xfrm>
            <a:off x="120650" y="780415"/>
            <a:ext cx="6859570" cy="584775"/>
          </a:xfrm>
          <a:prstGeom prst="rect">
            <a:avLst/>
          </a:prstGeom>
        </p:spPr>
        <p:txBody>
          <a:bodyPr wrap="none">
            <a:spAutoFit/>
          </a:bodyPr>
          <a:lstStyle/>
          <a:p>
            <a:r>
              <a:rPr lang="en-US" sz="3200" b="1" smtClean="0">
                <a:solidFill>
                  <a:schemeClr val="tx1"/>
                </a:solidFill>
              </a:rPr>
              <a:t>1. Sự phát triển mô hình xử lý dữ liệu </a:t>
            </a:r>
            <a:endParaRPr lang="en-US" sz="3200" b="1" dirty="0">
              <a:solidFill>
                <a:schemeClr val="tx1"/>
              </a:solidFill>
            </a:endParaRPr>
          </a:p>
        </p:txBody>
      </p:sp>
      <p:pic>
        <p:nvPicPr>
          <p:cNvPr id="15" name="Picture 14" descr="Fig-1-9.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8760" y="1383354"/>
            <a:ext cx="3879229" cy="4695018"/>
          </a:xfrm>
          <a:prstGeom prst="rect">
            <a:avLst/>
          </a:prstGeom>
        </p:spPr>
      </p:pic>
      <p:sp>
        <p:nvSpPr>
          <p:cNvPr id="5" name="TextBox 4"/>
          <p:cNvSpPr txBox="1"/>
          <p:nvPr/>
        </p:nvSpPr>
        <p:spPr>
          <a:xfrm>
            <a:off x="347555" y="1832376"/>
            <a:ext cx="3217634" cy="400110"/>
          </a:xfrm>
          <a:prstGeom prst="rect">
            <a:avLst/>
          </a:prstGeom>
          <a:noFill/>
        </p:spPr>
        <p:txBody>
          <a:bodyPr wrap="square" rtlCol="0">
            <a:spAutoFit/>
          </a:bodyPr>
          <a:lstStyle/>
          <a:p>
            <a:pPr marL="342900" indent="-342900">
              <a:buFont typeface="Arial" panose="020B0604020202020204" pitchFamily="34" charset="0"/>
              <a:buChar char="•"/>
            </a:pPr>
            <a:r>
              <a:rPr lang="en-US" b="1" smtClean="0">
                <a:solidFill>
                  <a:srgbClr val="0070C0"/>
                </a:solidFill>
              </a:rPr>
              <a:t>Các lớp chức năng</a:t>
            </a:r>
            <a:endParaRPr lang="en-US" b="1">
              <a:solidFill>
                <a:srgbClr val="0070C0"/>
              </a:solidFill>
            </a:endParaRPr>
          </a:p>
        </p:txBody>
      </p:sp>
      <p:sp>
        <p:nvSpPr>
          <p:cNvPr id="7" name="Rectangle 6"/>
          <p:cNvSpPr/>
          <p:nvPr/>
        </p:nvSpPr>
        <p:spPr>
          <a:xfrm>
            <a:off x="5580112" y="1728384"/>
            <a:ext cx="2160240" cy="359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28382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4999" name="Rectangle 7"/>
          <p:cNvSpPr>
            <a:spLocks noChangeArrowheads="1"/>
          </p:cNvSpPr>
          <p:nvPr/>
        </p:nvSpPr>
        <p:spPr bwMode="auto">
          <a:xfrm>
            <a:off x="2069822" y="2515568"/>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1</a:t>
            </a:r>
          </a:p>
        </p:txBody>
      </p:sp>
      <p:sp>
        <p:nvSpPr>
          <p:cNvPr id="85001" name="Rectangle 9"/>
          <p:cNvSpPr>
            <a:spLocks noChangeArrowheads="1"/>
          </p:cNvSpPr>
          <p:nvPr/>
        </p:nvSpPr>
        <p:spPr bwMode="auto">
          <a:xfrm>
            <a:off x="381466" y="2332979"/>
            <a:ext cx="5448582" cy="331044"/>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85501" tIns="42001" rIns="85501" bIns="42001">
            <a:spAutoFit/>
          </a:bodyPr>
          <a:lstStyle/>
          <a:p>
            <a:r>
              <a:rPr lang="en-US" sz="1600" b="1" smtClean="0">
                <a:solidFill>
                  <a:srgbClr val="003300"/>
                </a:solidFill>
                <a:latin typeface="Book Antiqua"/>
                <a:cs typeface="Book Antiqua"/>
              </a:rPr>
              <a:t>1. Quản lý giao tiếp với các  ứng dụng của người dùng</a:t>
            </a:r>
          </a:p>
        </p:txBody>
      </p:sp>
      <p:sp>
        <p:nvSpPr>
          <p:cNvPr id="85003" name="Rectangle 11"/>
          <p:cNvSpPr>
            <a:spLocks noChangeArrowheads="1"/>
          </p:cNvSpPr>
          <p:nvPr/>
        </p:nvSpPr>
        <p:spPr bwMode="auto">
          <a:xfrm>
            <a:off x="2069822" y="3397592"/>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2</a:t>
            </a:r>
          </a:p>
        </p:txBody>
      </p:sp>
      <p:sp>
        <p:nvSpPr>
          <p:cNvPr id="85005" name="Rectangle 13"/>
          <p:cNvSpPr>
            <a:spLocks noChangeArrowheads="1"/>
          </p:cNvSpPr>
          <p:nvPr/>
        </p:nvSpPr>
        <p:spPr bwMode="auto">
          <a:xfrm>
            <a:off x="1657680" y="3807103"/>
            <a:ext cx="210749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a:latin typeface="Book Antiqua"/>
                <a:cs typeface="Book Antiqua"/>
              </a:rPr>
              <a:t>data </a:t>
            </a:r>
            <a:r>
              <a:rPr lang="en-US" sz="1860" b="1" smtClean="0">
                <a:latin typeface="Book Antiqua"/>
                <a:cs typeface="Book Antiqua"/>
              </a:rPr>
              <a:t>description2</a:t>
            </a:r>
            <a:endParaRPr lang="en-US" sz="1860" b="1" dirty="0">
              <a:latin typeface="Book Antiqua"/>
              <a:cs typeface="Book Antiqua"/>
            </a:endParaRPr>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2" name="Rectangle 1"/>
          <p:cNvSpPr/>
          <p:nvPr/>
        </p:nvSpPr>
        <p:spPr>
          <a:xfrm>
            <a:off x="181198" y="1439887"/>
            <a:ext cx="3576620" cy="400110"/>
          </a:xfrm>
          <a:prstGeom prst="rect">
            <a:avLst/>
          </a:prstGeom>
        </p:spPr>
        <p:txBody>
          <a:bodyPr wrap="none">
            <a:spAutoFit/>
          </a:bodyPr>
          <a:lstStyle/>
          <a:p>
            <a:pPr marL="457200" indent="-457200">
              <a:buFont typeface="Wingdings" panose="05000000000000000000" pitchFamily="2" charset="2"/>
              <a:buChar char="q"/>
            </a:pPr>
            <a:r>
              <a:rPr lang="en-US" b="1" smtClean="0">
                <a:solidFill>
                  <a:schemeClr val="tx1"/>
                </a:solidFill>
              </a:rPr>
              <a:t>Hệ Cơ sở dữ liệu tập trung</a:t>
            </a:r>
            <a:endParaRPr lang="en-US" b="1" dirty="0">
              <a:solidFill>
                <a:schemeClr val="tx1"/>
              </a:solidFill>
            </a:endParaRPr>
          </a:p>
        </p:txBody>
      </p:sp>
      <p:sp>
        <p:nvSpPr>
          <p:cNvPr id="35" name="Rectangle 34"/>
          <p:cNvSpPr/>
          <p:nvPr/>
        </p:nvSpPr>
        <p:spPr>
          <a:xfrm>
            <a:off x="120650" y="780415"/>
            <a:ext cx="6859570" cy="584775"/>
          </a:xfrm>
          <a:prstGeom prst="rect">
            <a:avLst/>
          </a:prstGeom>
        </p:spPr>
        <p:txBody>
          <a:bodyPr wrap="none">
            <a:spAutoFit/>
          </a:bodyPr>
          <a:lstStyle/>
          <a:p>
            <a:r>
              <a:rPr lang="en-US" sz="3200" b="1" smtClean="0">
                <a:solidFill>
                  <a:schemeClr val="tx1"/>
                </a:solidFill>
              </a:rPr>
              <a:t>1. Sự phát triển mô hình xử lý dữ liệu </a:t>
            </a:r>
            <a:endParaRPr lang="en-US" sz="3200" b="1" dirty="0">
              <a:solidFill>
                <a:schemeClr val="tx1"/>
              </a:solidFill>
            </a:endParaRPr>
          </a:p>
        </p:txBody>
      </p:sp>
      <p:pic>
        <p:nvPicPr>
          <p:cNvPr id="15" name="Picture 14" descr="Fig-1-9.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22677" y="1553029"/>
            <a:ext cx="2843029" cy="3440909"/>
          </a:xfrm>
          <a:prstGeom prst="rect">
            <a:avLst/>
          </a:prstGeom>
        </p:spPr>
      </p:pic>
      <p:sp>
        <p:nvSpPr>
          <p:cNvPr id="5" name="TextBox 4"/>
          <p:cNvSpPr txBox="1"/>
          <p:nvPr/>
        </p:nvSpPr>
        <p:spPr>
          <a:xfrm>
            <a:off x="347555" y="1832376"/>
            <a:ext cx="3217634" cy="400110"/>
          </a:xfrm>
          <a:prstGeom prst="rect">
            <a:avLst/>
          </a:prstGeom>
          <a:noFill/>
        </p:spPr>
        <p:txBody>
          <a:bodyPr wrap="square" rtlCol="0">
            <a:spAutoFit/>
          </a:bodyPr>
          <a:lstStyle/>
          <a:p>
            <a:pPr marL="342900" indent="-342900">
              <a:buFont typeface="Arial" panose="020B0604020202020204" pitchFamily="34" charset="0"/>
              <a:buChar char="•"/>
            </a:pPr>
            <a:r>
              <a:rPr lang="en-US" b="1" smtClean="0">
                <a:solidFill>
                  <a:srgbClr val="0070C0"/>
                </a:solidFill>
              </a:rPr>
              <a:t>Các lớp chức năng</a:t>
            </a:r>
            <a:endParaRPr lang="en-US" b="1">
              <a:solidFill>
                <a:srgbClr val="0070C0"/>
              </a:solidFill>
            </a:endParaRPr>
          </a:p>
        </p:txBody>
      </p:sp>
      <p:sp>
        <p:nvSpPr>
          <p:cNvPr id="18" name="Rectangle 9"/>
          <p:cNvSpPr>
            <a:spLocks noChangeArrowheads="1"/>
          </p:cNvSpPr>
          <p:nvPr/>
        </p:nvSpPr>
        <p:spPr bwMode="auto">
          <a:xfrm>
            <a:off x="383039" y="2737955"/>
            <a:ext cx="5485105" cy="761931"/>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85501" tIns="42001" rIns="85501" bIns="42001">
            <a:spAutoFit/>
          </a:bodyPr>
          <a:lstStyle/>
          <a:p>
            <a:r>
              <a:rPr lang="en-US" sz="1600" b="1" smtClean="0">
                <a:solidFill>
                  <a:srgbClr val="003300"/>
                </a:solidFill>
                <a:latin typeface="Book Antiqua"/>
                <a:cs typeface="Book Antiqua"/>
              </a:rPr>
              <a:t>2</a:t>
            </a:r>
            <a:r>
              <a:rPr lang="en-US" sz="1200" smtClean="0">
                <a:solidFill>
                  <a:srgbClr val="003300"/>
                </a:solidFill>
                <a:latin typeface="Book Antiqua"/>
                <a:cs typeface="Book Antiqua"/>
              </a:rPr>
              <a:t>. </a:t>
            </a:r>
            <a:r>
              <a:rPr lang="en-US" sz="1600" b="1" smtClean="0">
                <a:solidFill>
                  <a:srgbClr val="003300"/>
                </a:solidFill>
                <a:latin typeface="Book Antiqua"/>
                <a:cs typeface="Book Antiqua"/>
              </a:rPr>
              <a:t>Quản lý và xử lý câu truy vấn bằng cách gắn thêm các  mệnh đề kiểm soát toàn vẹn và kểm soát quyền  truy </a:t>
            </a:r>
            <a:r>
              <a:rPr lang="en-US" sz="1600" smtClean="0">
                <a:solidFill>
                  <a:srgbClr val="003300"/>
                </a:solidFill>
                <a:latin typeface="Book Antiqua"/>
                <a:cs typeface="Book Antiqua"/>
              </a:rPr>
              <a:t>cập</a:t>
            </a:r>
          </a:p>
          <a:p>
            <a:pPr marL="457200" indent="-457200">
              <a:buAutoNum type="arabicPeriod"/>
            </a:pPr>
            <a:endParaRPr lang="en-US" sz="1200" dirty="0">
              <a:solidFill>
                <a:srgbClr val="003300"/>
              </a:solidFill>
              <a:latin typeface="Book Antiqua"/>
              <a:cs typeface="Book Antiqua"/>
            </a:endParaRPr>
          </a:p>
        </p:txBody>
      </p:sp>
      <p:sp>
        <p:nvSpPr>
          <p:cNvPr id="19" name="Rectangle 9"/>
          <p:cNvSpPr>
            <a:spLocks noChangeArrowheads="1"/>
          </p:cNvSpPr>
          <p:nvPr/>
        </p:nvSpPr>
        <p:spPr bwMode="auto">
          <a:xfrm>
            <a:off x="352489" y="3411095"/>
            <a:ext cx="5126638" cy="823486"/>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85501" tIns="42001" rIns="85501" bIns="42001">
            <a:spAutoFit/>
          </a:bodyPr>
          <a:lstStyle/>
          <a:p>
            <a:r>
              <a:rPr lang="en-US" sz="1600" b="1">
                <a:solidFill>
                  <a:srgbClr val="003300"/>
                </a:solidFill>
                <a:latin typeface="Book Antiqua"/>
                <a:cs typeface="Book Antiqua"/>
              </a:rPr>
              <a:t>3</a:t>
            </a:r>
            <a:r>
              <a:rPr lang="en-US" sz="1600" b="1" smtClean="0">
                <a:solidFill>
                  <a:srgbClr val="003300"/>
                </a:solidFill>
                <a:latin typeface="Book Antiqua"/>
                <a:cs typeface="Book Antiqua"/>
              </a:rPr>
              <a:t>. Tối ưu hóa câu truy vấn và ánh xạ vào các thao tác truy cập mức thấp hơn</a:t>
            </a:r>
          </a:p>
          <a:p>
            <a:pPr marL="457200" indent="-457200">
              <a:buAutoNum type="arabicPeriod"/>
            </a:pPr>
            <a:endParaRPr lang="en-US" sz="1600" b="1" dirty="0">
              <a:solidFill>
                <a:srgbClr val="003300"/>
              </a:solidFill>
              <a:latin typeface="Book Antiqua"/>
              <a:cs typeface="Book Antiqua"/>
            </a:endParaRPr>
          </a:p>
        </p:txBody>
      </p:sp>
      <p:sp>
        <p:nvSpPr>
          <p:cNvPr id="20" name="Rectangle 9"/>
          <p:cNvSpPr>
            <a:spLocks noChangeArrowheads="1"/>
          </p:cNvSpPr>
          <p:nvPr/>
        </p:nvSpPr>
        <p:spPr bwMode="auto">
          <a:xfrm>
            <a:off x="347555" y="4045715"/>
            <a:ext cx="5448582" cy="515710"/>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85501" tIns="42001" rIns="85501" bIns="42001">
            <a:spAutoFit/>
          </a:bodyPr>
          <a:lstStyle/>
          <a:p>
            <a:r>
              <a:rPr lang="en-US" sz="1600" b="1" smtClean="0">
                <a:solidFill>
                  <a:srgbClr val="003300"/>
                </a:solidFill>
                <a:latin typeface="Book Antiqua"/>
                <a:cs typeface="Book Antiqua"/>
              </a:rPr>
              <a:t>4.Thực hiện câu truy vấn, điều khiển giao tác, đồng bộ,..</a:t>
            </a:r>
          </a:p>
          <a:p>
            <a:pPr marL="457200" indent="-457200">
              <a:buAutoNum type="arabicPeriod"/>
            </a:pPr>
            <a:endParaRPr lang="en-US" sz="1200" dirty="0">
              <a:solidFill>
                <a:srgbClr val="003300"/>
              </a:solidFill>
              <a:latin typeface="Book Antiqua"/>
              <a:cs typeface="Book Antiqua"/>
            </a:endParaRPr>
          </a:p>
        </p:txBody>
      </p:sp>
      <p:sp>
        <p:nvSpPr>
          <p:cNvPr id="21" name="Rectangle 9"/>
          <p:cNvSpPr>
            <a:spLocks noChangeArrowheads="1"/>
          </p:cNvSpPr>
          <p:nvPr/>
        </p:nvSpPr>
        <p:spPr bwMode="auto">
          <a:xfrm>
            <a:off x="416951" y="4596585"/>
            <a:ext cx="4299065" cy="515710"/>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85501" tIns="42001" rIns="85501" bIns="42001">
            <a:spAutoFit/>
          </a:bodyPr>
          <a:lstStyle/>
          <a:p>
            <a:r>
              <a:rPr lang="en-US" sz="1600" b="1" smtClean="0">
                <a:solidFill>
                  <a:srgbClr val="003300"/>
                </a:solidFill>
                <a:latin typeface="Book Antiqua"/>
                <a:cs typeface="Book Antiqua"/>
              </a:rPr>
              <a:t>5.Truy xuất dữ liệu </a:t>
            </a:r>
            <a:r>
              <a:rPr lang="en-US" sz="1200" smtClean="0">
                <a:solidFill>
                  <a:srgbClr val="003300"/>
                </a:solidFill>
                <a:latin typeface="Book Antiqua"/>
                <a:cs typeface="Book Antiqua"/>
              </a:rPr>
              <a:t> </a:t>
            </a:r>
          </a:p>
          <a:p>
            <a:pPr marL="457200" indent="-457200">
              <a:buAutoNum type="arabicPeriod"/>
            </a:pPr>
            <a:endParaRPr lang="en-US" sz="1200" dirty="0">
              <a:solidFill>
                <a:srgbClr val="003300"/>
              </a:solidFill>
              <a:latin typeface="Book Antiqua"/>
              <a:cs typeface="Book Antiqua"/>
            </a:endParaRPr>
          </a:p>
        </p:txBody>
      </p:sp>
      <p:sp>
        <p:nvSpPr>
          <p:cNvPr id="22" name="Rectangle 9"/>
          <p:cNvSpPr>
            <a:spLocks noChangeArrowheads="1"/>
          </p:cNvSpPr>
          <p:nvPr/>
        </p:nvSpPr>
        <p:spPr bwMode="auto">
          <a:xfrm>
            <a:off x="395536" y="5070444"/>
            <a:ext cx="5054630" cy="761931"/>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85501" tIns="42001" rIns="85501" bIns="42001">
            <a:spAutoFit/>
          </a:bodyPr>
          <a:lstStyle/>
          <a:p>
            <a:r>
              <a:rPr lang="en-US" sz="1600" b="1" smtClean="0">
                <a:solidFill>
                  <a:srgbClr val="003300"/>
                </a:solidFill>
                <a:latin typeface="Book Antiqua"/>
                <a:cs typeface="Book Antiqua"/>
              </a:rPr>
              <a:t>6.Điều khiển tương tranh, ghi nhật kí,.khôi phục khi gặp lỗi, ... Đảm bảo tính bền vững,  </a:t>
            </a:r>
          </a:p>
          <a:p>
            <a:pPr marL="457200" indent="-457200">
              <a:buAutoNum type="arabicPeriod"/>
            </a:pPr>
            <a:endParaRPr lang="en-US" sz="1200" dirty="0">
              <a:solidFill>
                <a:srgbClr val="003300"/>
              </a:solidFill>
              <a:latin typeface="Book Antiqua"/>
              <a:cs typeface="Book Antiqua"/>
            </a:endParaRPr>
          </a:p>
        </p:txBody>
      </p:sp>
    </p:spTree>
    <p:extLst>
      <p:ext uri="{BB962C8B-B14F-4D97-AF65-F5344CB8AC3E}">
        <p14:creationId xmlns:p14="http://schemas.microsoft.com/office/powerpoint/2010/main" val="33074911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50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01" grpId="0"/>
      <p:bldP spid="18" grpId="0"/>
      <p:bldP spid="19" grpId="0"/>
      <p:bldP spid="20" grpId="0"/>
      <p:bldP spid="21" grpId="0"/>
      <p:bldP spid="2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HN">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30000" r="10000" b="180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extLst>
    <a:ext uri="{05A4C25C-085E-4340-85A3-A5531E510DB2}">
      <thm15:themeFamily xmlns:thm15="http://schemas.microsoft.com/office/thememl/2012/main" name="Distributed DB.potx" id="{D08F72C4-678B-45D8-BE1D-2E361ACD222A}" vid="{5FC92C8E-6BE6-4FE9-A802-471E47738366}"/>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Distributed DB</Template>
  <TotalTime>0</TotalTime>
  <Words>4610</Words>
  <Application>Microsoft Office PowerPoint</Application>
  <PresentationFormat>Custom</PresentationFormat>
  <Paragraphs>814</Paragraphs>
  <Slides>63</Slides>
  <Notes>61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63</vt:i4>
      </vt:variant>
    </vt:vector>
  </HeadingPairs>
  <TitlesOfParts>
    <vt:vector size="76" baseType="lpstr">
      <vt:lpstr>Arial</vt:lpstr>
      <vt:lpstr>Bernard MT Condensed</vt:lpstr>
      <vt:lpstr>Book Antiqua</vt:lpstr>
      <vt:lpstr>Corbel</vt:lpstr>
      <vt:lpstr>Courier New</vt:lpstr>
      <vt:lpstr>Sitka Heading</vt:lpstr>
      <vt:lpstr>Tahoma</vt:lpstr>
      <vt:lpstr>Times New Roman</vt:lpstr>
      <vt:lpstr>Verdana</vt:lpstr>
      <vt:lpstr>Wingdings</vt:lpstr>
      <vt:lpstr>Wingdings 2</vt:lpstr>
      <vt:lpstr>Wingdings 3</vt:lpstr>
      <vt:lpstr>1_HN</vt:lpstr>
      <vt:lpstr>PowerPoint Presentation</vt:lpstr>
      <vt:lpstr>Nội dung chính</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Chapter One</dc:subject>
  <dc:creator/>
  <cp:lastModifiedBy/>
  <cp:revision>1</cp:revision>
  <dcterms:created xsi:type="dcterms:W3CDTF">2015-01-26T07:34:47Z</dcterms:created>
  <dcterms:modified xsi:type="dcterms:W3CDTF">2020-09-22T06:43:26Z</dcterms:modified>
</cp:coreProperties>
</file>