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95" r:id="rId3"/>
    <p:sldId id="294" r:id="rId4"/>
    <p:sldId id="293" r:id="rId5"/>
    <p:sldId id="279" r:id="rId6"/>
    <p:sldId id="280" r:id="rId7"/>
    <p:sldId id="283" r:id="rId8"/>
    <p:sldId id="281" r:id="rId9"/>
    <p:sldId id="282" r:id="rId10"/>
    <p:sldId id="262" r:id="rId11"/>
    <p:sldId id="284" r:id="rId12"/>
    <p:sldId id="287" r:id="rId13"/>
    <p:sldId id="286" r:id="rId14"/>
    <p:sldId id="288" r:id="rId15"/>
    <p:sldId id="289" r:id="rId16"/>
    <p:sldId id="290" r:id="rId17"/>
    <p:sldId id="291" r:id="rId18"/>
    <p:sldId id="292" r:id="rId19"/>
  </p:sldIdLst>
  <p:sldSz cx="9144000" cy="6858000" type="screen4x3"/>
  <p:notesSz cx="6858000" cy="9144000"/>
  <p:embeddedFontLst>
    <p:embeddedFont>
      <p:font typeface="Lato" panose="020F050202020403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drbzDZ0wILnZNdt62Ob7GLgwd8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78EEA-8A82-2876-1E67-F9D3F23E2BFF}" v="787" dt="2024-12-28T16:11:33.955"/>
    <p1510:client id="{8AD90C59-69EE-EC3C-53F7-E0C937ABF3AC}" v="301" dt="2024-12-28T16:06:00.269"/>
    <p1510:client id="{C9E2301A-29E8-6BA4-1282-EBDFAF3C45C6}" v="6" dt="2024-12-28T15:49:06.796"/>
    <p1510:client id="{F7796F6C-95F8-AB5C-7C9C-3916790C2AD9}" v="646" dt="2024-12-28T16:12:17.813"/>
  </p1510:revLst>
</p1510:revInfo>
</file>

<file path=ppt/tableStyles.xml><?xml version="1.0" encoding="utf-8"?>
<a:tblStyleLst xmlns:a="http://schemas.openxmlformats.org/drawingml/2006/main" def="{AFA571E9-E660-4190-A53E-C4C0A1335FC0}">
  <a:tblStyle styleId="{AFA571E9-E660-4190-A53E-C4C0A1335FC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AFEFC5D-BA20-FCBF-5B3C-21CF54EA1B87}"/>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2C794BFB-05E0-63B2-BFBB-ABCB64E4D9F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DECDAFC9-686F-DC5C-5B53-434989C369D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8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B89D1DE-1654-5E24-1F69-F89B438807A8}"/>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383D285F-0867-55BF-8F85-8FAC215D3E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43D52AC6-9A5E-3ABB-1BCC-7CF59DDB776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67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B89D1DE-1654-5E24-1F69-F89B438807A8}"/>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383D285F-0867-55BF-8F85-8FAC215D3E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43D52AC6-9A5E-3ABB-1BCC-7CF59DDB776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4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3964586-0A3B-7922-E869-9CAE7C3B63C5}"/>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363E1600-4C64-980E-6862-64DE9FF8466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745DAC29-FBDA-8323-2D63-99B7F122B1A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330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B0962D9-5F8A-653E-1FD9-E655EA6E78FD}"/>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BE1D39CA-8E83-395F-09D1-25FEE551094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9BB881A4-2EC1-E774-61FB-870D033973C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29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FCD49FEC-B41C-E426-348B-A9BAADEA9733}"/>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83C7ED83-8E51-F99D-AE05-56511716DF6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89C62489-EB9D-CA0B-2F19-E945583126B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79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FD46B33-4C88-74E3-D624-EDD5632F7533}"/>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77C8E2DE-C668-1979-5391-C756469836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9D8A44CF-327B-2F95-5982-431B2EA82CC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336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B216D611-B83C-D5B6-6832-BBAB67C50D99}"/>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B407390E-D05E-3F93-3C3F-D870344BB62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0849DD7D-F98F-3606-0FBF-C65D55EA32E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301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5"/>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5"/>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1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15"/>
          <p:cNvSpPr txBox="1">
            <a:spLocks noGrp="1"/>
          </p:cNvSpPr>
          <p:nvPr>
            <p:ph type="body" idx="1"/>
          </p:nvPr>
        </p:nvSpPr>
        <p:spPr>
          <a:xfrm>
            <a:off x="234950" y="963168"/>
            <a:ext cx="8674100" cy="513283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wo Content">
  <p:cSld name="2_Two Conten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17"/>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7"/>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1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17"/>
          <p:cNvSpPr txBox="1">
            <a:spLocks noGrp="1"/>
          </p:cNvSpPr>
          <p:nvPr>
            <p:ph type="body" idx="1"/>
          </p:nvPr>
        </p:nvSpPr>
        <p:spPr>
          <a:xfrm>
            <a:off x="528828"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17"/>
          <p:cNvSpPr txBox="1">
            <a:spLocks noGrp="1"/>
          </p:cNvSpPr>
          <p:nvPr>
            <p:ph type="body" idx="2"/>
          </p:nvPr>
        </p:nvSpPr>
        <p:spPr>
          <a:xfrm>
            <a:off x="4572000"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1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Blank">
  <p:cSld name="2_Blank">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18"/>
          <p:cNvSpPr txBox="1">
            <a:spLocks noGrp="1"/>
          </p:cNvSpPr>
          <p:nvPr>
            <p:ph type="body" idx="1"/>
          </p:nvPr>
        </p:nvSpPr>
        <p:spPr>
          <a:xfrm>
            <a:off x="595884"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8"/>
          <p:cNvSpPr txBox="1">
            <a:spLocks noGrp="1"/>
          </p:cNvSpPr>
          <p:nvPr>
            <p:ph type="body" idx="2"/>
          </p:nvPr>
        </p:nvSpPr>
        <p:spPr>
          <a:xfrm>
            <a:off x="4639056"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8"/>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1F3864"/>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18"/>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1F3864"/>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1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1F3864"/>
                </a:solidFill>
                <a:latin typeface="Lato"/>
                <a:ea typeface="Lato"/>
                <a:cs typeface="Lato"/>
                <a:sym typeface="Lato"/>
              </a:defRPr>
            </a:lvl1pPr>
            <a:lvl2pPr marL="0" marR="0" lvl="1" indent="0" algn="r" rtl="0">
              <a:spcBef>
                <a:spcPts val="0"/>
              </a:spcBef>
              <a:buNone/>
              <a:defRPr sz="1200" b="1">
                <a:solidFill>
                  <a:srgbClr val="1F3864"/>
                </a:solidFill>
                <a:latin typeface="Lato"/>
                <a:ea typeface="Lato"/>
                <a:cs typeface="Lato"/>
                <a:sym typeface="Lato"/>
              </a:defRPr>
            </a:lvl2pPr>
            <a:lvl3pPr marL="0" marR="0" lvl="2" indent="0" algn="r" rtl="0">
              <a:spcBef>
                <a:spcPts val="0"/>
              </a:spcBef>
              <a:buNone/>
              <a:defRPr sz="1200" b="1">
                <a:solidFill>
                  <a:srgbClr val="1F3864"/>
                </a:solidFill>
                <a:latin typeface="Lato"/>
                <a:ea typeface="Lato"/>
                <a:cs typeface="Lato"/>
                <a:sym typeface="Lato"/>
              </a:defRPr>
            </a:lvl3pPr>
            <a:lvl4pPr marL="0" marR="0" lvl="3" indent="0" algn="r" rtl="0">
              <a:spcBef>
                <a:spcPts val="0"/>
              </a:spcBef>
              <a:buNone/>
              <a:defRPr sz="1200" b="1">
                <a:solidFill>
                  <a:srgbClr val="1F3864"/>
                </a:solidFill>
                <a:latin typeface="Lato"/>
                <a:ea typeface="Lato"/>
                <a:cs typeface="Lato"/>
                <a:sym typeface="Lato"/>
              </a:defRPr>
            </a:lvl4pPr>
            <a:lvl5pPr marL="0" marR="0" lvl="4" indent="0" algn="r" rtl="0">
              <a:spcBef>
                <a:spcPts val="0"/>
              </a:spcBef>
              <a:buNone/>
              <a:defRPr sz="1200" b="1">
                <a:solidFill>
                  <a:srgbClr val="1F3864"/>
                </a:solidFill>
                <a:latin typeface="Lato"/>
                <a:ea typeface="Lato"/>
                <a:cs typeface="Lato"/>
                <a:sym typeface="Lato"/>
              </a:defRPr>
            </a:lvl5pPr>
            <a:lvl6pPr marL="0" marR="0" lvl="5" indent="0" algn="r" rtl="0">
              <a:spcBef>
                <a:spcPts val="0"/>
              </a:spcBef>
              <a:buNone/>
              <a:defRPr sz="1200" b="1">
                <a:solidFill>
                  <a:srgbClr val="1F3864"/>
                </a:solidFill>
                <a:latin typeface="Lato"/>
                <a:ea typeface="Lato"/>
                <a:cs typeface="Lato"/>
                <a:sym typeface="Lato"/>
              </a:defRPr>
            </a:lvl6pPr>
            <a:lvl7pPr marL="0" marR="0" lvl="6" indent="0" algn="r" rtl="0">
              <a:spcBef>
                <a:spcPts val="0"/>
              </a:spcBef>
              <a:buNone/>
              <a:defRPr sz="1200" b="1">
                <a:solidFill>
                  <a:srgbClr val="1F3864"/>
                </a:solidFill>
                <a:latin typeface="Lato"/>
                <a:ea typeface="Lato"/>
                <a:cs typeface="Lato"/>
                <a:sym typeface="Lato"/>
              </a:defRPr>
            </a:lvl7pPr>
            <a:lvl8pPr marL="0" marR="0" lvl="7" indent="0" algn="r" rtl="0">
              <a:spcBef>
                <a:spcPts val="0"/>
              </a:spcBef>
              <a:buNone/>
              <a:defRPr sz="1200" b="1">
                <a:solidFill>
                  <a:srgbClr val="1F3864"/>
                </a:solidFill>
                <a:latin typeface="Lato"/>
                <a:ea typeface="Lato"/>
                <a:cs typeface="Lato"/>
                <a:sym typeface="Lato"/>
              </a:defRPr>
            </a:lvl8pPr>
            <a:lvl9pPr marL="0" marR="0" lvl="8" indent="0" algn="r" rtl="0">
              <a:spcBef>
                <a:spcPts val="0"/>
              </a:spcBef>
              <a:buNone/>
              <a:defRPr sz="1200" b="1">
                <a:solidFill>
                  <a:srgbClr val="1F3864"/>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omparison">
  <p:cSld name="2_Comparison">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9"/>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1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19"/>
          <p:cNvSpPr txBox="1">
            <a:spLocks noGrp="1"/>
          </p:cNvSpPr>
          <p:nvPr>
            <p:ph type="body" idx="1"/>
          </p:nvPr>
        </p:nvSpPr>
        <p:spPr>
          <a:xfrm>
            <a:off x="234950" y="1227550"/>
            <a:ext cx="8674100" cy="486844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Blank">
  <p:cSld name="3_Blank">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20"/>
          <p:cNvSpPr txBox="1">
            <a:spLocks noGrp="1"/>
          </p:cNvSpPr>
          <p:nvPr>
            <p:ph type="body" idx="1"/>
          </p:nvPr>
        </p:nvSpPr>
        <p:spPr>
          <a:xfrm>
            <a:off x="595884"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20"/>
          <p:cNvSpPr txBox="1">
            <a:spLocks noGrp="1"/>
          </p:cNvSpPr>
          <p:nvPr>
            <p:ph type="body" idx="2"/>
          </p:nvPr>
        </p:nvSpPr>
        <p:spPr>
          <a:xfrm>
            <a:off x="4639056"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20"/>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20"/>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Comparison">
  <p:cSld name="3_Comparison">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1"/>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2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21"/>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21"/>
          <p:cNvSpPr txBox="1">
            <a:spLocks noGrp="1"/>
          </p:cNvSpPr>
          <p:nvPr>
            <p:ph type="body" idx="1"/>
          </p:nvPr>
        </p:nvSpPr>
        <p:spPr>
          <a:xfrm>
            <a:off x="234950" y="1164920"/>
            <a:ext cx="8674100" cy="493107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alphaModFix/>
          </a:blip>
          <a:srcRect/>
          <a:stretch/>
        </p:blipFill>
        <p:spPr>
          <a:xfrm>
            <a:off x="413012" y="398419"/>
            <a:ext cx="2037225" cy="611594"/>
          </a:xfrm>
          <a:prstGeom prst="rect">
            <a:avLst/>
          </a:prstGeom>
          <a:noFill/>
          <a:ln>
            <a:noFill/>
          </a:ln>
        </p:spPr>
      </p:pic>
      <p:sp>
        <p:nvSpPr>
          <p:cNvPr id="65" name="Google Shape;65;p1"/>
          <p:cNvSpPr txBox="1"/>
          <p:nvPr/>
        </p:nvSpPr>
        <p:spPr>
          <a:xfrm>
            <a:off x="413012" y="1551250"/>
            <a:ext cx="7022958" cy="848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400"/>
              <a:buFont typeface="Lato"/>
              <a:buNone/>
            </a:pPr>
            <a:r>
              <a:rPr lang="en-US" sz="3200" b="1" i="0" u="none" strike="noStrike" cap="none">
                <a:solidFill>
                  <a:srgbClr val="C00000"/>
                </a:solidFill>
                <a:latin typeface="Lato"/>
                <a:ea typeface="Lato"/>
                <a:cs typeface="Lato"/>
                <a:sym typeface="Lato"/>
              </a:rPr>
              <a:t>BÁO CÁO MINI-PROJECT LTHDT</a:t>
            </a:r>
            <a:endParaRPr sz="3200" b="1" i="0" u="none" strike="noStrike" cap="none">
              <a:solidFill>
                <a:srgbClr val="C00000"/>
              </a:solidFill>
              <a:latin typeface="Lato"/>
              <a:ea typeface="Lato"/>
              <a:cs typeface="Lato"/>
              <a:sym typeface="Lato"/>
            </a:endParaRPr>
          </a:p>
        </p:txBody>
      </p:sp>
      <p:sp>
        <p:nvSpPr>
          <p:cNvPr id="66" name="Google Shape;66;p1"/>
          <p:cNvSpPr txBox="1"/>
          <p:nvPr/>
        </p:nvSpPr>
        <p:spPr>
          <a:xfrm>
            <a:off x="413012" y="2174713"/>
            <a:ext cx="7342482" cy="848792"/>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C00000"/>
              </a:buClr>
              <a:buSzPts val="2800"/>
              <a:buFont typeface="Lato"/>
              <a:buNone/>
            </a:pPr>
            <a:r>
              <a:rPr lang="en-US" sz="2400" err="1">
                <a:solidFill>
                  <a:srgbClr val="C00000"/>
                </a:solidFill>
                <a:latin typeface="Lato"/>
                <a:ea typeface="Lato"/>
                <a:cs typeface="Lato"/>
                <a:sym typeface="Lato"/>
              </a:rPr>
              <a:t>Đề</a:t>
            </a:r>
            <a:r>
              <a:rPr lang="en-US" sz="2400">
                <a:solidFill>
                  <a:srgbClr val="C00000"/>
                </a:solidFill>
                <a:latin typeface="Lato"/>
                <a:ea typeface="Lato"/>
                <a:cs typeface="Lato"/>
                <a:sym typeface="Lato"/>
              </a:rPr>
              <a:t> </a:t>
            </a:r>
            <a:r>
              <a:rPr lang="en-US" sz="2400" err="1">
                <a:solidFill>
                  <a:srgbClr val="C00000"/>
                </a:solidFill>
                <a:latin typeface="Lato"/>
                <a:ea typeface="Lato"/>
                <a:cs typeface="Lato"/>
                <a:sym typeface="Lato"/>
              </a:rPr>
              <a:t>tài</a:t>
            </a:r>
            <a:r>
              <a:rPr lang="en-US" sz="2400" b="0" i="0" u="none" strike="noStrike" cap="none">
                <a:solidFill>
                  <a:srgbClr val="C00000"/>
                </a:solidFill>
                <a:latin typeface="Lato"/>
                <a:ea typeface="Lato"/>
                <a:cs typeface="Lato"/>
                <a:sym typeface="Lato"/>
              </a:rPr>
              <a:t>:</a:t>
            </a:r>
            <a:r>
              <a:rPr lang="en-US" sz="2400">
                <a:solidFill>
                  <a:srgbClr val="C00000"/>
                </a:solidFill>
                <a:latin typeface="Lato"/>
                <a:ea typeface="Lato"/>
                <a:cs typeface="Lato"/>
                <a:sym typeface="Lato"/>
              </a:rPr>
              <a:t> Visualization of Packet Routing Algorithms</a:t>
            </a:r>
            <a:endParaRPr sz="2400" b="0" i="0" u="none" strike="noStrike" cap="none">
              <a:solidFill>
                <a:srgbClr val="C00000"/>
              </a:solidFill>
              <a:latin typeface="Lato"/>
              <a:ea typeface="Lato"/>
              <a:cs typeface="Lato"/>
              <a:sym typeface="Lato"/>
            </a:endParaRPr>
          </a:p>
        </p:txBody>
      </p:sp>
      <p:sp>
        <p:nvSpPr>
          <p:cNvPr id="2" name="Google Shape;66;p1">
            <a:extLst>
              <a:ext uri="{FF2B5EF4-FFF2-40B4-BE49-F238E27FC236}">
                <a16:creationId xmlns:a16="http://schemas.microsoft.com/office/drawing/2014/main" id="{EC560928-B525-0DC4-B63C-49B8178E3A8A}"/>
              </a:ext>
            </a:extLst>
          </p:cNvPr>
          <p:cNvSpPr txBox="1"/>
          <p:nvPr/>
        </p:nvSpPr>
        <p:spPr>
          <a:xfrm>
            <a:off x="413012" y="2880074"/>
            <a:ext cx="4089977" cy="21405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Nguyễn Thanh Lâm – 20204997</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Nguyễn Ngọc Lan – 20225730</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Vi Dương Khanh – 20225864</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Nguyễn Thế Kiên – 20194597</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Lê Xuân Kỳ - 20226112</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Nguyễn Đăng Tùng Lâm - 20225644</a:t>
            </a:r>
            <a:endParaRPr lang="en-US" sz="1800" b="0" i="0" u="none" strike="noStrike" cap="none">
              <a:solidFill>
                <a:srgbClr val="C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13" name="Google Shape;113;p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4. ÁP DỤNG KỸ THUẬT OOP</a:t>
            </a:r>
            <a:endParaRPr/>
          </a:p>
        </p:txBody>
      </p:sp>
      <p:sp>
        <p:nvSpPr>
          <p:cNvPr id="4" name="Google Shape;73;p2">
            <a:extLst>
              <a:ext uri="{FF2B5EF4-FFF2-40B4-BE49-F238E27FC236}">
                <a16:creationId xmlns:a16="http://schemas.microsoft.com/office/drawing/2014/main" id="{B9DC81B1-4FE8-96F9-4CB0-0E6E135EAB49}"/>
              </a:ext>
            </a:extLst>
          </p:cNvPr>
          <p:cNvSpPr txBox="1">
            <a:spLocks noGrp="1"/>
          </p:cNvSpPr>
          <p:nvPr>
            <p:ph type="body" idx="1"/>
          </p:nvPr>
        </p:nvSpPr>
        <p:spPr>
          <a:xfrm>
            <a:off x="234823" y="1164719"/>
            <a:ext cx="8674100" cy="4773040"/>
          </a:xfrm>
          <a:prstGeom prst="rect">
            <a:avLst/>
          </a:prstGeom>
          <a:noFill/>
          <a:ln>
            <a:noFill/>
          </a:ln>
        </p:spPr>
        <p:txBody>
          <a:bodyPr spcFirstLastPara="1" wrap="square" lIns="91425" tIns="45700" rIns="91425" bIns="45700" anchor="t" anchorCtr="0">
            <a:noAutofit/>
          </a:bodyPr>
          <a:lstStyle/>
          <a:p>
            <a:pPr indent="-457200">
              <a:lnSpc>
                <a:spcPct val="100000"/>
              </a:lnSpc>
              <a:spcBef>
                <a:spcPts val="0"/>
              </a:spcBef>
              <a:buClr>
                <a:srgbClr val="0D0D0D"/>
              </a:buClr>
              <a:buAutoNum type="arabicPeriod"/>
            </a:pPr>
            <a:r>
              <a:rPr lang="en-US" sz="2400">
                <a:latin typeface="Calibri"/>
                <a:cs typeface="Calibri"/>
              </a:rPr>
              <a:t>Inheritance</a:t>
            </a:r>
          </a:p>
          <a:p>
            <a:pPr indent="-457200">
              <a:lnSpc>
                <a:spcPct val="100000"/>
              </a:lnSpc>
              <a:spcBef>
                <a:spcPts val="0"/>
              </a:spcBef>
              <a:buClr>
                <a:srgbClr val="0D0D0D"/>
              </a:buClr>
              <a:buAutoNum type="arabicPeriod"/>
            </a:pPr>
            <a:r>
              <a:rPr lang="en-US" sz="2400">
                <a:latin typeface="Calibri"/>
                <a:cs typeface="Calibri"/>
              </a:rPr>
              <a:t>Polymorphism</a:t>
            </a:r>
          </a:p>
          <a:p>
            <a:pPr indent="-457200">
              <a:lnSpc>
                <a:spcPct val="100000"/>
              </a:lnSpc>
              <a:spcBef>
                <a:spcPts val="0"/>
              </a:spcBef>
              <a:buClr>
                <a:srgbClr val="0D0D0D"/>
              </a:buClr>
              <a:buAutoNum type="arabicPeriod"/>
            </a:pPr>
            <a:r>
              <a:rPr lang="en-US" sz="2400">
                <a:latin typeface="Calibri"/>
                <a:cs typeface="Calibri"/>
              </a:rPr>
              <a:t>Association/Aggregation/Composition</a:t>
            </a:r>
          </a:p>
          <a:p>
            <a:pPr marL="0" indent="0">
              <a:lnSpc>
                <a:spcPct val="100000"/>
              </a:lnSpc>
              <a:spcBef>
                <a:spcPts val="0"/>
              </a:spcBef>
              <a:buClr>
                <a:srgbClr val="0D0D0D"/>
              </a:buClr>
              <a:buNone/>
            </a:pPr>
            <a:endParaRPr lang="en-US" sz="2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23A339-1AA4-4795-831B-C19ED05681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3" name="Title 2">
            <a:extLst>
              <a:ext uri="{FF2B5EF4-FFF2-40B4-BE49-F238E27FC236}">
                <a16:creationId xmlns:a16="http://schemas.microsoft.com/office/drawing/2014/main" id="{A8BC9211-902B-2096-F0BF-747BDE26BD7B}"/>
              </a:ext>
            </a:extLst>
          </p:cNvPr>
          <p:cNvSpPr>
            <a:spLocks noGrp="1"/>
          </p:cNvSpPr>
          <p:nvPr>
            <p:ph type="title"/>
          </p:nvPr>
        </p:nvSpPr>
        <p:spPr/>
        <p:txBody>
          <a:bodyPr/>
          <a:lstStyle/>
          <a:p>
            <a:r>
              <a:rPr lang="en-US"/>
              <a:t>4.1 Inheritance</a:t>
            </a:r>
          </a:p>
        </p:txBody>
      </p:sp>
      <p:sp>
        <p:nvSpPr>
          <p:cNvPr id="4" name="Text Placeholder 3">
            <a:extLst>
              <a:ext uri="{FF2B5EF4-FFF2-40B4-BE49-F238E27FC236}">
                <a16:creationId xmlns:a16="http://schemas.microsoft.com/office/drawing/2014/main" id="{1A323872-A2C9-DD69-D04A-F27985306F3C}"/>
              </a:ext>
            </a:extLst>
          </p:cNvPr>
          <p:cNvSpPr>
            <a:spLocks noGrp="1"/>
          </p:cNvSpPr>
          <p:nvPr>
            <p:ph type="body" idx="1"/>
          </p:nvPr>
        </p:nvSpPr>
        <p:spPr/>
        <p:txBody>
          <a:bodyPr/>
          <a:lstStyle/>
          <a:p>
            <a:pPr algn="just"/>
            <a:r>
              <a:rPr lang="en-US" sz="2400" err="1"/>
              <a:t>Tính</a:t>
            </a:r>
            <a:r>
              <a:rPr lang="en-US" sz="2400"/>
              <a:t> </a:t>
            </a:r>
            <a:r>
              <a:rPr lang="en-US" sz="2400" err="1"/>
              <a:t>thừa</a:t>
            </a:r>
            <a:r>
              <a:rPr lang="en-US" sz="2400"/>
              <a:t> </a:t>
            </a:r>
            <a:r>
              <a:rPr lang="en-US" sz="2400" err="1"/>
              <a:t>hưởng</a:t>
            </a:r>
            <a:r>
              <a:rPr lang="en-US" sz="2400"/>
              <a:t> </a:t>
            </a:r>
            <a:r>
              <a:rPr lang="en-US" sz="2400" err="1"/>
              <a:t>được</a:t>
            </a:r>
            <a:r>
              <a:rPr lang="en-US" sz="2400"/>
              <a:t> </a:t>
            </a:r>
            <a:r>
              <a:rPr lang="en-US" sz="2400" err="1"/>
              <a:t>sử</a:t>
            </a:r>
            <a:r>
              <a:rPr lang="en-US" sz="2400"/>
              <a:t> </a:t>
            </a:r>
            <a:r>
              <a:rPr lang="en-US" sz="2400" err="1"/>
              <a:t>dụng</a:t>
            </a:r>
            <a:r>
              <a:rPr lang="en-US" sz="2400"/>
              <a:t> </a:t>
            </a:r>
            <a:r>
              <a:rPr lang="en-US" sz="2400" err="1"/>
              <a:t>trong</a:t>
            </a:r>
            <a:r>
              <a:rPr lang="en-US" sz="2400"/>
              <a:t> </a:t>
            </a:r>
            <a:r>
              <a:rPr lang="en-US" sz="2400" err="1"/>
              <a:t>quá</a:t>
            </a:r>
            <a:r>
              <a:rPr lang="en-US" sz="2400"/>
              <a:t> </a:t>
            </a:r>
            <a:r>
              <a:rPr lang="en-US" sz="2400" err="1"/>
              <a:t>trình</a:t>
            </a:r>
            <a:r>
              <a:rPr lang="en-US" sz="2400"/>
              <a:t> </a:t>
            </a:r>
            <a:r>
              <a:rPr lang="en-US" sz="2400" err="1"/>
              <a:t>mô</a:t>
            </a:r>
            <a:r>
              <a:rPr lang="en-US" sz="2400"/>
              <a:t> </a:t>
            </a:r>
            <a:r>
              <a:rPr lang="en-US" sz="2400" err="1"/>
              <a:t>hình</a:t>
            </a:r>
            <a:r>
              <a:rPr lang="en-US" sz="2400"/>
              <a:t> </a:t>
            </a:r>
            <a:r>
              <a:rPr lang="en-US" sz="2400" err="1"/>
              <a:t>hóa</a:t>
            </a:r>
            <a:r>
              <a:rPr lang="en-US" sz="2400"/>
              <a:t> </a:t>
            </a:r>
            <a:r>
              <a:rPr lang="en-US" sz="2400" err="1"/>
              <a:t>các</a:t>
            </a:r>
            <a:r>
              <a:rPr lang="en-US" sz="2400"/>
              <a:t> nodes </a:t>
            </a:r>
            <a:r>
              <a:rPr lang="en-US" sz="2400" err="1"/>
              <a:t>trong</a:t>
            </a:r>
            <a:r>
              <a:rPr lang="en-US" sz="2400"/>
              <a:t> </a:t>
            </a:r>
            <a:r>
              <a:rPr lang="en-US" sz="2400" err="1"/>
              <a:t>mạng</a:t>
            </a:r>
            <a:r>
              <a:rPr lang="en-US" sz="2400"/>
              <a:t>.</a:t>
            </a:r>
          </a:p>
          <a:p>
            <a:pPr algn="just"/>
            <a:r>
              <a:rPr lang="en-US" sz="2400"/>
              <a:t>Trong </a:t>
            </a:r>
            <a:r>
              <a:rPr lang="en-US" sz="2400" err="1"/>
              <a:t>mạng</a:t>
            </a:r>
            <a:r>
              <a:rPr lang="en-US" sz="2400"/>
              <a:t> </a:t>
            </a:r>
            <a:r>
              <a:rPr lang="en-US" sz="2400" err="1"/>
              <a:t>có</a:t>
            </a:r>
            <a:r>
              <a:rPr lang="en-US" sz="2400"/>
              <a:t> 4 </a:t>
            </a:r>
            <a:r>
              <a:rPr lang="en-US" sz="2400" err="1"/>
              <a:t>loại</a:t>
            </a:r>
            <a:r>
              <a:rPr lang="en-US" sz="2400"/>
              <a:t> node: Router, hub, switch </a:t>
            </a:r>
            <a:r>
              <a:rPr lang="en-US" sz="2400" err="1"/>
              <a:t>và</a:t>
            </a:r>
            <a:r>
              <a:rPr lang="en-US" sz="2400"/>
              <a:t> computer. </a:t>
            </a:r>
            <a:r>
              <a:rPr lang="en-US" sz="2400" err="1"/>
              <a:t>Cả</a:t>
            </a:r>
            <a:r>
              <a:rPr lang="en-US" sz="2400"/>
              <a:t> 4 </a:t>
            </a:r>
            <a:r>
              <a:rPr lang="en-US" sz="2400" err="1"/>
              <a:t>loại</a:t>
            </a:r>
            <a:r>
              <a:rPr lang="en-US" sz="2400"/>
              <a:t> </a:t>
            </a:r>
            <a:r>
              <a:rPr lang="en-US" sz="2400" err="1"/>
              <a:t>đều</a:t>
            </a:r>
            <a:r>
              <a:rPr lang="en-US" sz="2400"/>
              <a:t> </a:t>
            </a:r>
            <a:r>
              <a:rPr lang="en-US" sz="2400" err="1"/>
              <a:t>có</a:t>
            </a:r>
            <a:r>
              <a:rPr lang="en-US" sz="2400"/>
              <a:t> </a:t>
            </a:r>
            <a:r>
              <a:rPr lang="en-US" sz="2400" err="1"/>
              <a:t>các</a:t>
            </a:r>
            <a:r>
              <a:rPr lang="en-US" sz="2400"/>
              <a:t> </a:t>
            </a:r>
            <a:r>
              <a:rPr lang="en-US" sz="2400" err="1"/>
              <a:t>thông</a:t>
            </a:r>
            <a:r>
              <a:rPr lang="en-US" sz="2400"/>
              <a:t> tin </a:t>
            </a:r>
            <a:r>
              <a:rPr lang="en-US" sz="2400" err="1"/>
              <a:t>cơ</a:t>
            </a:r>
            <a:r>
              <a:rPr lang="en-US" sz="2400"/>
              <a:t> </a:t>
            </a:r>
            <a:r>
              <a:rPr lang="en-US" sz="2400" err="1"/>
              <a:t>bản</a:t>
            </a:r>
            <a:r>
              <a:rPr lang="en-US" sz="2400"/>
              <a:t> </a:t>
            </a:r>
            <a:r>
              <a:rPr lang="en-US" sz="2400" err="1"/>
              <a:t>như</a:t>
            </a:r>
            <a:r>
              <a:rPr lang="en-US" sz="2400"/>
              <a:t> </a:t>
            </a:r>
            <a:r>
              <a:rPr lang="en-US" sz="2400" err="1"/>
              <a:t>địa</a:t>
            </a:r>
            <a:r>
              <a:rPr lang="en-US" sz="2400"/>
              <a:t> </a:t>
            </a:r>
            <a:r>
              <a:rPr lang="en-US" sz="2400" err="1"/>
              <a:t>chỉ</a:t>
            </a:r>
            <a:r>
              <a:rPr lang="en-US" sz="2400"/>
              <a:t> mac, </a:t>
            </a:r>
            <a:r>
              <a:rPr lang="en-US" sz="2400" err="1"/>
              <a:t>ip</a:t>
            </a:r>
            <a:r>
              <a:rPr lang="en-US" sz="2400"/>
              <a:t>, </a:t>
            </a:r>
            <a:r>
              <a:rPr lang="en-US" sz="2400" err="1"/>
              <a:t>tên</a:t>
            </a:r>
            <a:r>
              <a:rPr lang="en-US" sz="2400"/>
              <a:t> </a:t>
            </a:r>
            <a:r>
              <a:rPr lang="en-US" sz="2400" err="1"/>
              <a:t>của</a:t>
            </a:r>
            <a:r>
              <a:rPr lang="en-US" sz="2400"/>
              <a:t> node, </a:t>
            </a:r>
            <a:r>
              <a:rPr lang="en-US" sz="2400" err="1"/>
              <a:t>danh</a:t>
            </a:r>
            <a:r>
              <a:rPr lang="en-US" sz="2400"/>
              <a:t> </a:t>
            </a:r>
            <a:r>
              <a:rPr lang="en-US" sz="2400" err="1"/>
              <a:t>sách</a:t>
            </a:r>
            <a:r>
              <a:rPr lang="en-US" sz="2400"/>
              <a:t> </a:t>
            </a:r>
            <a:r>
              <a:rPr lang="en-US" sz="2400" err="1"/>
              <a:t>các</a:t>
            </a:r>
            <a:r>
              <a:rPr lang="en-US" sz="2400"/>
              <a:t> connections </a:t>
            </a:r>
            <a:r>
              <a:rPr lang="en-US" sz="2400" err="1"/>
              <a:t>và</a:t>
            </a:r>
            <a:r>
              <a:rPr lang="en-US" sz="2400"/>
              <a:t> </a:t>
            </a:r>
            <a:r>
              <a:rPr lang="en-US" sz="2400" err="1"/>
              <a:t>các</a:t>
            </a:r>
            <a:r>
              <a:rPr lang="en-US" sz="2400"/>
              <a:t> </a:t>
            </a:r>
            <a:r>
              <a:rPr lang="en-US" sz="2400" err="1"/>
              <a:t>hàm</a:t>
            </a:r>
            <a:r>
              <a:rPr lang="en-US" sz="2400"/>
              <a:t> setter, getter hay </a:t>
            </a:r>
            <a:r>
              <a:rPr lang="en-US" sz="2400" err="1"/>
              <a:t>các</a:t>
            </a:r>
            <a:r>
              <a:rPr lang="en-US" sz="2400"/>
              <a:t> </a:t>
            </a:r>
            <a:r>
              <a:rPr lang="en-US" sz="2400" err="1"/>
              <a:t>hàm</a:t>
            </a:r>
            <a:r>
              <a:rPr lang="en-US" sz="2400"/>
              <a:t> </a:t>
            </a:r>
            <a:r>
              <a:rPr lang="en-US" sz="2400" err="1"/>
              <a:t>chức</a:t>
            </a:r>
            <a:r>
              <a:rPr lang="en-US" sz="2400"/>
              <a:t> </a:t>
            </a:r>
            <a:r>
              <a:rPr lang="en-US" sz="2400" err="1"/>
              <a:t>năng</a:t>
            </a:r>
            <a:r>
              <a:rPr lang="en-US" sz="2400"/>
              <a:t> </a:t>
            </a:r>
            <a:r>
              <a:rPr lang="en-US" sz="2400" err="1"/>
              <a:t>cơ</a:t>
            </a:r>
            <a:r>
              <a:rPr lang="en-US" sz="2400"/>
              <a:t> </a:t>
            </a:r>
            <a:r>
              <a:rPr lang="en-US" sz="2400" err="1"/>
              <a:t>bản</a:t>
            </a:r>
            <a:r>
              <a:rPr lang="en-US" sz="2400"/>
              <a:t> </a:t>
            </a:r>
            <a:r>
              <a:rPr lang="en-US" sz="2400" err="1"/>
              <a:t>như</a:t>
            </a:r>
            <a:r>
              <a:rPr lang="en-US" sz="2400"/>
              <a:t> </a:t>
            </a:r>
            <a:r>
              <a:rPr lang="en-US" sz="2400" err="1"/>
              <a:t>gửi</a:t>
            </a:r>
            <a:r>
              <a:rPr lang="en-US" sz="2400"/>
              <a:t> </a:t>
            </a:r>
            <a:r>
              <a:rPr lang="en-US" sz="2400" err="1"/>
              <a:t>gói</a:t>
            </a:r>
            <a:r>
              <a:rPr lang="en-US" sz="2400"/>
              <a:t> tin...</a:t>
            </a:r>
          </a:p>
          <a:p>
            <a:pPr algn="just"/>
            <a:r>
              <a:rPr lang="en-US" sz="2400" err="1"/>
              <a:t>Tùy</a:t>
            </a:r>
            <a:r>
              <a:rPr lang="en-US" sz="2400"/>
              <a:t> </a:t>
            </a:r>
            <a:r>
              <a:rPr lang="en-US" sz="2400" err="1"/>
              <a:t>vào</a:t>
            </a:r>
            <a:r>
              <a:rPr lang="en-US" sz="2400"/>
              <a:t> </a:t>
            </a:r>
            <a:r>
              <a:rPr lang="en-US" sz="2400" err="1"/>
              <a:t>loại</a:t>
            </a:r>
            <a:r>
              <a:rPr lang="en-US" sz="2400"/>
              <a:t> node </a:t>
            </a:r>
            <a:r>
              <a:rPr lang="en-US" sz="2400" err="1"/>
              <a:t>sẽ</a:t>
            </a:r>
            <a:r>
              <a:rPr lang="en-US" sz="2400"/>
              <a:t> </a:t>
            </a:r>
            <a:r>
              <a:rPr lang="en-US" sz="2400" err="1"/>
              <a:t>có</a:t>
            </a:r>
            <a:r>
              <a:rPr lang="en-US" sz="2400"/>
              <a:t> </a:t>
            </a:r>
            <a:r>
              <a:rPr lang="en-US" sz="2400" err="1"/>
              <a:t>chế</a:t>
            </a:r>
            <a:r>
              <a:rPr lang="en-US" sz="2400"/>
              <a:t> </a:t>
            </a:r>
            <a:r>
              <a:rPr lang="en-US" sz="2400" err="1"/>
              <a:t>độ</a:t>
            </a:r>
            <a:r>
              <a:rPr lang="en-US" sz="2400"/>
              <a:t> </a:t>
            </a:r>
            <a:r>
              <a:rPr lang="en-US" sz="2400" err="1"/>
              <a:t>chuyển</a:t>
            </a:r>
            <a:r>
              <a:rPr lang="en-US" sz="2400"/>
              <a:t> </a:t>
            </a:r>
            <a:r>
              <a:rPr lang="en-US" sz="2400" err="1"/>
              <a:t>tiếp</a:t>
            </a:r>
            <a:r>
              <a:rPr lang="en-US" sz="2400"/>
              <a:t> </a:t>
            </a:r>
            <a:r>
              <a:rPr lang="en-US" sz="2400" err="1"/>
              <a:t>khác</a:t>
            </a:r>
            <a:r>
              <a:rPr lang="en-US" sz="2400"/>
              <a:t> </a:t>
            </a:r>
            <a:r>
              <a:rPr lang="en-US" sz="2400" err="1"/>
              <a:t>nhau</a:t>
            </a:r>
            <a:r>
              <a:rPr lang="en-US" sz="2400"/>
              <a:t>: router </a:t>
            </a:r>
            <a:r>
              <a:rPr lang="en-US" sz="2400" err="1"/>
              <a:t>chuyển</a:t>
            </a:r>
            <a:r>
              <a:rPr lang="en-US" sz="2400"/>
              <a:t> </a:t>
            </a:r>
            <a:r>
              <a:rPr lang="en-US" sz="2400" err="1"/>
              <a:t>tiếp</a:t>
            </a:r>
            <a:r>
              <a:rPr lang="en-US" sz="2400"/>
              <a:t> </a:t>
            </a:r>
            <a:r>
              <a:rPr lang="en-US" sz="2400" err="1"/>
              <a:t>bằng</a:t>
            </a:r>
            <a:r>
              <a:rPr lang="en-US" sz="2400"/>
              <a:t> </a:t>
            </a:r>
            <a:r>
              <a:rPr lang="en-US" sz="2400" err="1"/>
              <a:t>cách</a:t>
            </a:r>
            <a:r>
              <a:rPr lang="en-US" sz="2400"/>
              <a:t> </a:t>
            </a:r>
            <a:r>
              <a:rPr lang="en-US" sz="2400" err="1"/>
              <a:t>tra</a:t>
            </a:r>
            <a:r>
              <a:rPr lang="en-US" sz="2400"/>
              <a:t> </a:t>
            </a:r>
            <a:r>
              <a:rPr lang="en-US" sz="2400" err="1"/>
              <a:t>cứu</a:t>
            </a:r>
            <a:r>
              <a:rPr lang="en-US" sz="2400"/>
              <a:t> </a:t>
            </a:r>
            <a:r>
              <a:rPr lang="en-US" sz="2400" err="1"/>
              <a:t>trong</a:t>
            </a:r>
            <a:r>
              <a:rPr lang="en-US" sz="2400"/>
              <a:t> </a:t>
            </a:r>
            <a:r>
              <a:rPr lang="en-US" sz="2400" err="1"/>
              <a:t>bảng</a:t>
            </a:r>
            <a:r>
              <a:rPr lang="en-US" sz="2400"/>
              <a:t> routing, switch </a:t>
            </a:r>
            <a:r>
              <a:rPr lang="en-US" sz="2400" err="1"/>
              <a:t>sử</a:t>
            </a:r>
            <a:r>
              <a:rPr lang="en-US" sz="2400"/>
              <a:t> </a:t>
            </a:r>
            <a:r>
              <a:rPr lang="en-US" sz="2400" err="1"/>
              <a:t>dụng</a:t>
            </a:r>
            <a:r>
              <a:rPr lang="en-US" sz="2400"/>
              <a:t> </a:t>
            </a:r>
            <a:r>
              <a:rPr lang="en-US" sz="2400" err="1"/>
              <a:t>bảng</a:t>
            </a:r>
            <a:r>
              <a:rPr lang="en-US" sz="2400"/>
              <a:t> MAC, computer </a:t>
            </a:r>
            <a:r>
              <a:rPr lang="en-US" sz="2400" err="1"/>
              <a:t>sẽ</a:t>
            </a:r>
            <a:r>
              <a:rPr lang="en-US" sz="2400"/>
              <a:t> </a:t>
            </a:r>
            <a:r>
              <a:rPr lang="en-US" sz="2400" err="1"/>
              <a:t>tìm</a:t>
            </a:r>
            <a:r>
              <a:rPr lang="en-US" sz="2400"/>
              <a:t> </a:t>
            </a:r>
            <a:r>
              <a:rPr lang="en-US" sz="2400" err="1"/>
              <a:t>xem</a:t>
            </a:r>
            <a:r>
              <a:rPr lang="en-US" sz="2400"/>
              <a:t> </a:t>
            </a:r>
            <a:r>
              <a:rPr lang="en-US" sz="2400" err="1"/>
              <a:t>có</a:t>
            </a:r>
            <a:r>
              <a:rPr lang="en-US" sz="2400"/>
              <a:t> </a:t>
            </a:r>
            <a:r>
              <a:rPr lang="en-US" sz="2400" err="1"/>
              <a:t>kết</a:t>
            </a:r>
            <a:r>
              <a:rPr lang="en-US" sz="2400"/>
              <a:t> </a:t>
            </a:r>
            <a:r>
              <a:rPr lang="en-US" sz="2400" err="1"/>
              <a:t>nối</a:t>
            </a:r>
            <a:r>
              <a:rPr lang="en-US" sz="2400"/>
              <a:t> </a:t>
            </a:r>
            <a:r>
              <a:rPr lang="en-US" sz="2400" err="1"/>
              <a:t>trực</a:t>
            </a:r>
            <a:r>
              <a:rPr lang="en-US" sz="2400"/>
              <a:t> </a:t>
            </a:r>
            <a:r>
              <a:rPr lang="en-US" sz="2400" err="1"/>
              <a:t>tiếp</a:t>
            </a:r>
            <a:r>
              <a:rPr lang="en-US" sz="2400"/>
              <a:t> </a:t>
            </a:r>
            <a:r>
              <a:rPr lang="en-US" sz="2400" err="1"/>
              <a:t>không</a:t>
            </a:r>
            <a:r>
              <a:rPr lang="en-US" sz="2400"/>
              <a:t> </a:t>
            </a:r>
            <a:r>
              <a:rPr lang="en-US" sz="2400" err="1"/>
              <a:t>nếu</a:t>
            </a:r>
            <a:r>
              <a:rPr lang="en-US" sz="2400"/>
              <a:t> </a:t>
            </a:r>
            <a:r>
              <a:rPr lang="en-US" sz="2400" err="1"/>
              <a:t>không</a:t>
            </a:r>
            <a:r>
              <a:rPr lang="en-US" sz="2400"/>
              <a:t> </a:t>
            </a:r>
            <a:r>
              <a:rPr lang="en-US" sz="2400" err="1"/>
              <a:t>thì</a:t>
            </a:r>
            <a:r>
              <a:rPr lang="en-US" sz="2400"/>
              <a:t> </a:t>
            </a:r>
            <a:r>
              <a:rPr lang="en-US" sz="2400" err="1"/>
              <a:t>gửi</a:t>
            </a:r>
            <a:r>
              <a:rPr lang="en-US" sz="2400"/>
              <a:t> qua default gateway </a:t>
            </a:r>
            <a:r>
              <a:rPr lang="en-US" sz="2400" err="1"/>
              <a:t>còn</a:t>
            </a:r>
            <a:r>
              <a:rPr lang="en-US" sz="2400"/>
              <a:t> hub </a:t>
            </a:r>
            <a:r>
              <a:rPr lang="en-US" sz="2400" err="1"/>
              <a:t>sẽ</a:t>
            </a:r>
            <a:r>
              <a:rPr lang="en-US" sz="2400"/>
              <a:t> </a:t>
            </a:r>
            <a:r>
              <a:rPr lang="en-US" sz="2400" err="1"/>
              <a:t>boardcast</a:t>
            </a:r>
            <a:r>
              <a:rPr lang="en-US" sz="2400"/>
              <a:t> </a:t>
            </a:r>
            <a:r>
              <a:rPr lang="en-US" sz="2400" err="1"/>
              <a:t>gói</a:t>
            </a:r>
            <a:r>
              <a:rPr lang="en-US" sz="2400"/>
              <a:t> tin. </a:t>
            </a:r>
            <a:r>
              <a:rPr lang="en-US" sz="2400" err="1"/>
              <a:t>Vì</a:t>
            </a:r>
            <a:r>
              <a:rPr lang="en-US" sz="2400"/>
              <a:t> </a:t>
            </a:r>
            <a:r>
              <a:rPr lang="en-US" sz="2400" err="1"/>
              <a:t>vậy</a:t>
            </a:r>
            <a:r>
              <a:rPr lang="en-US" sz="2400"/>
              <a:t> </a:t>
            </a:r>
            <a:r>
              <a:rPr lang="en-US" sz="2400" err="1"/>
              <a:t>nên</a:t>
            </a:r>
            <a:r>
              <a:rPr lang="en-US" sz="2400"/>
              <a:t> </a:t>
            </a:r>
            <a:r>
              <a:rPr lang="en-US" sz="2400" err="1"/>
              <a:t>chúng</a:t>
            </a:r>
            <a:r>
              <a:rPr lang="en-US" sz="2400"/>
              <a:t> </a:t>
            </a:r>
            <a:r>
              <a:rPr lang="en-US" sz="2400" err="1"/>
              <a:t>đều</a:t>
            </a:r>
            <a:r>
              <a:rPr lang="en-US" sz="2400"/>
              <a:t> </a:t>
            </a:r>
            <a:r>
              <a:rPr lang="en-US" sz="2400" err="1"/>
              <a:t>phải</a:t>
            </a:r>
            <a:r>
              <a:rPr lang="en-US" sz="2400"/>
              <a:t> </a:t>
            </a:r>
            <a:r>
              <a:rPr lang="en-US" sz="2400" err="1"/>
              <a:t>ghi</a:t>
            </a:r>
            <a:r>
              <a:rPr lang="en-US" sz="2400"/>
              <a:t> </a:t>
            </a:r>
            <a:r>
              <a:rPr lang="en-US" sz="2400" err="1"/>
              <a:t>đè</a:t>
            </a:r>
            <a:r>
              <a:rPr lang="en-US" sz="2400"/>
              <a:t> </a:t>
            </a:r>
            <a:r>
              <a:rPr lang="en-US" sz="2400" err="1"/>
              <a:t>phương</a:t>
            </a:r>
            <a:r>
              <a:rPr lang="en-US" sz="2400"/>
              <a:t> </a:t>
            </a:r>
            <a:r>
              <a:rPr lang="en-US" sz="2400" err="1"/>
              <a:t>thức</a:t>
            </a:r>
            <a:r>
              <a:rPr lang="en-US" sz="2400"/>
              <a:t> </a:t>
            </a:r>
            <a:r>
              <a:rPr lang="en-US" sz="2400" err="1"/>
              <a:t>routePacket</a:t>
            </a:r>
            <a:r>
              <a:rPr lang="en-US" sz="2400"/>
              <a:t> </a:t>
            </a:r>
            <a:r>
              <a:rPr lang="en-US" sz="2400" err="1"/>
              <a:t>để</a:t>
            </a:r>
            <a:r>
              <a:rPr lang="en-US" sz="2400"/>
              <a:t> </a:t>
            </a:r>
            <a:r>
              <a:rPr lang="en-US" sz="2400" err="1"/>
              <a:t>phù</a:t>
            </a:r>
            <a:r>
              <a:rPr lang="en-US" sz="2400"/>
              <a:t> </a:t>
            </a:r>
            <a:r>
              <a:rPr lang="en-US" sz="2400" err="1"/>
              <a:t>hợp</a:t>
            </a:r>
            <a:r>
              <a:rPr lang="en-US" sz="2400"/>
              <a:t> </a:t>
            </a:r>
            <a:r>
              <a:rPr lang="en-US" sz="2400" err="1"/>
              <a:t>với</a:t>
            </a:r>
            <a:r>
              <a:rPr lang="en-US" sz="2400"/>
              <a:t> </a:t>
            </a:r>
            <a:r>
              <a:rPr lang="en-US" sz="2400" err="1"/>
              <a:t>cách</a:t>
            </a:r>
            <a:r>
              <a:rPr lang="en-US" sz="2400"/>
              <a:t> </a:t>
            </a:r>
            <a:r>
              <a:rPr lang="en-US" sz="2400" err="1"/>
              <a:t>hoạt</a:t>
            </a:r>
            <a:r>
              <a:rPr lang="en-US" sz="2400"/>
              <a:t> </a:t>
            </a:r>
            <a:r>
              <a:rPr lang="en-US" sz="2400" err="1"/>
              <a:t>động</a:t>
            </a:r>
            <a:r>
              <a:rPr lang="en-US" sz="2400"/>
              <a:t> </a:t>
            </a:r>
            <a:r>
              <a:rPr lang="en-US" sz="2400" err="1"/>
              <a:t>của</a:t>
            </a:r>
            <a:r>
              <a:rPr lang="en-US" sz="2400"/>
              <a:t> </a:t>
            </a:r>
            <a:r>
              <a:rPr lang="en-US" sz="2400" err="1"/>
              <a:t>loại</a:t>
            </a:r>
            <a:r>
              <a:rPr lang="en-US" sz="2400"/>
              <a:t> node.</a:t>
            </a:r>
          </a:p>
        </p:txBody>
      </p:sp>
    </p:spTree>
    <p:extLst>
      <p:ext uri="{BB962C8B-B14F-4D97-AF65-F5344CB8AC3E}">
        <p14:creationId xmlns:p14="http://schemas.microsoft.com/office/powerpoint/2010/main" val="192799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r>
              <a:rPr lang="en-US"/>
              <a:t>4.2 Polymorphism</a:t>
            </a:r>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p:txBody>
          <a:bodyPr/>
          <a:lstStyle/>
          <a:p>
            <a:r>
              <a:rPr lang="en-US" b="1"/>
              <a:t>Polymorphism: </a:t>
            </a:r>
            <a:r>
              <a:rPr lang="en-US" err="1"/>
              <a:t>tính</a:t>
            </a:r>
            <a:r>
              <a:rPr lang="en-US"/>
              <a:t> </a:t>
            </a:r>
            <a:r>
              <a:rPr lang="en-US" err="1"/>
              <a:t>linh</a:t>
            </a:r>
            <a:r>
              <a:rPr lang="en-US"/>
              <a:t> </a:t>
            </a:r>
            <a:r>
              <a:rPr lang="en-US" err="1"/>
              <a:t>hoạt</a:t>
            </a:r>
            <a:r>
              <a:rPr lang="en-US"/>
              <a:t>, </a:t>
            </a:r>
            <a:r>
              <a:rPr lang="en-US" err="1"/>
              <a:t>cho</a:t>
            </a:r>
            <a:r>
              <a:rPr lang="en-US"/>
              <a:t> </a:t>
            </a:r>
            <a:r>
              <a:rPr lang="en-US" err="1"/>
              <a:t>phép</a:t>
            </a:r>
            <a:r>
              <a:rPr lang="en-US"/>
              <a:t> </a:t>
            </a:r>
            <a:r>
              <a:rPr lang="en-US" err="1"/>
              <a:t>các</a:t>
            </a:r>
            <a:r>
              <a:rPr lang="en-US"/>
              <a:t> </a:t>
            </a:r>
            <a:r>
              <a:rPr lang="en-US" err="1"/>
              <a:t>loại</a:t>
            </a:r>
            <a:r>
              <a:rPr lang="en-US"/>
              <a:t> node </a:t>
            </a:r>
            <a:r>
              <a:rPr lang="en-US" err="1"/>
              <a:t>định</a:t>
            </a:r>
            <a:r>
              <a:rPr lang="en-US"/>
              <a:t> </a:t>
            </a:r>
            <a:r>
              <a:rPr lang="en-US" err="1"/>
              <a:t>tuyến</a:t>
            </a:r>
            <a:r>
              <a:rPr lang="en-US"/>
              <a:t> </a:t>
            </a:r>
            <a:r>
              <a:rPr lang="en-US" err="1"/>
              <a:t>gói</a:t>
            </a:r>
            <a:r>
              <a:rPr lang="en-US"/>
              <a:t> tin </a:t>
            </a:r>
            <a:r>
              <a:rPr lang="en-US" err="1"/>
              <a:t>theo</a:t>
            </a:r>
            <a:r>
              <a:rPr lang="en-US"/>
              <a:t> </a:t>
            </a:r>
            <a:r>
              <a:rPr lang="en-US" err="1"/>
              <a:t>cách</a:t>
            </a:r>
            <a:r>
              <a:rPr lang="en-US"/>
              <a:t> </a:t>
            </a:r>
            <a:r>
              <a:rPr lang="en-US" err="1"/>
              <a:t>khác</a:t>
            </a:r>
            <a:r>
              <a:rPr lang="en-US"/>
              <a:t> </a:t>
            </a:r>
            <a:r>
              <a:rPr lang="en-US" err="1"/>
              <a:t>nhau</a:t>
            </a:r>
            <a:r>
              <a:rPr lang="en-US"/>
              <a:t> </a:t>
            </a:r>
            <a:r>
              <a:rPr lang="en-US" err="1"/>
              <a:t>và</a:t>
            </a:r>
            <a:r>
              <a:rPr lang="en-US"/>
              <a:t> </a:t>
            </a:r>
            <a:r>
              <a:rPr lang="en-US" err="1"/>
              <a:t>hỗ</a:t>
            </a:r>
            <a:r>
              <a:rPr lang="en-US"/>
              <a:t> </a:t>
            </a:r>
            <a:r>
              <a:rPr lang="en-US" err="1"/>
              <a:t>trợ</a:t>
            </a:r>
            <a:r>
              <a:rPr lang="en-US"/>
              <a:t> </a:t>
            </a:r>
            <a:r>
              <a:rPr lang="en-US" err="1"/>
              <a:t>thuật</a:t>
            </a:r>
            <a:r>
              <a:rPr lang="en-US"/>
              <a:t> </a:t>
            </a:r>
            <a:r>
              <a:rPr lang="en-US" err="1"/>
              <a:t>toán</a:t>
            </a:r>
            <a:r>
              <a:rPr lang="en-US"/>
              <a:t> </a:t>
            </a:r>
            <a:r>
              <a:rPr lang="en-US" err="1"/>
              <a:t>định</a:t>
            </a:r>
            <a:r>
              <a:rPr lang="en-US"/>
              <a:t> </a:t>
            </a:r>
            <a:r>
              <a:rPr lang="en-US" err="1"/>
              <a:t>tuyến</a:t>
            </a:r>
            <a:r>
              <a:rPr lang="en-US"/>
              <a:t> </a:t>
            </a:r>
            <a:r>
              <a:rPr lang="en-US" err="1"/>
              <a:t>thay</a:t>
            </a:r>
            <a:r>
              <a:rPr lang="en-US"/>
              <a:t> </a:t>
            </a:r>
            <a:r>
              <a:rPr lang="en-US" err="1"/>
              <a:t>đổi</a:t>
            </a:r>
            <a:r>
              <a:rPr lang="en-US"/>
              <a:t> </a:t>
            </a:r>
            <a:r>
              <a:rPr lang="en-US" err="1"/>
              <a:t>linh</a:t>
            </a:r>
            <a:r>
              <a:rPr lang="en-US"/>
              <a:t> </a:t>
            </a:r>
            <a:r>
              <a:rPr lang="en-US" err="1"/>
              <a:t>hoạt</a:t>
            </a:r>
            <a:r>
              <a:rPr lang="en-US"/>
              <a:t>.</a:t>
            </a:r>
          </a:p>
          <a:p>
            <a:r>
              <a:rPr lang="en-US" err="1"/>
              <a:t>Tính</a:t>
            </a:r>
            <a:r>
              <a:rPr lang="en-US"/>
              <a:t> </a:t>
            </a:r>
            <a:r>
              <a:rPr lang="en-US" err="1"/>
              <a:t>đa</a:t>
            </a:r>
            <a:r>
              <a:rPr lang="en-US"/>
              <a:t> </a:t>
            </a:r>
            <a:r>
              <a:rPr lang="en-US" err="1"/>
              <a:t>hình</a:t>
            </a:r>
            <a:r>
              <a:rPr lang="en-US"/>
              <a:t> </a:t>
            </a:r>
            <a:r>
              <a:rPr lang="en-US" err="1"/>
              <a:t>được</a:t>
            </a:r>
            <a:r>
              <a:rPr lang="en-US"/>
              <a:t> </a:t>
            </a:r>
            <a:r>
              <a:rPr lang="en-US" err="1"/>
              <a:t>sử</a:t>
            </a:r>
            <a:r>
              <a:rPr lang="en-US"/>
              <a:t> </a:t>
            </a:r>
            <a:r>
              <a:rPr lang="en-US" err="1"/>
              <a:t>dụng</a:t>
            </a:r>
            <a:r>
              <a:rPr lang="en-US"/>
              <a:t> </a:t>
            </a:r>
            <a:r>
              <a:rPr lang="en-US" err="1"/>
              <a:t>để</a:t>
            </a:r>
            <a:r>
              <a:rPr lang="en-US"/>
              <a:t> override method </a:t>
            </a:r>
            <a:r>
              <a:rPr lang="en-US" err="1"/>
              <a:t>routePacket</a:t>
            </a:r>
            <a:r>
              <a:rPr lang="en-US"/>
              <a:t>, </a:t>
            </a:r>
            <a:r>
              <a:rPr lang="en-US" err="1"/>
              <a:t>để</a:t>
            </a:r>
            <a:r>
              <a:rPr lang="en-US"/>
              <a:t> </a:t>
            </a:r>
            <a:r>
              <a:rPr lang="en-US" err="1"/>
              <a:t>tùy</a:t>
            </a:r>
            <a:r>
              <a:rPr lang="en-US"/>
              <a:t> </a:t>
            </a:r>
            <a:r>
              <a:rPr lang="en-US" err="1"/>
              <a:t>chỉnh</a:t>
            </a:r>
            <a:r>
              <a:rPr lang="en-US"/>
              <a:t> </a:t>
            </a:r>
            <a:r>
              <a:rPr lang="en-US" err="1"/>
              <a:t>cách</a:t>
            </a:r>
            <a:r>
              <a:rPr lang="en-US"/>
              <a:t> </a:t>
            </a:r>
            <a:r>
              <a:rPr lang="en-US" err="1"/>
              <a:t>thức</a:t>
            </a:r>
            <a:r>
              <a:rPr lang="en-US"/>
              <a:t> </a:t>
            </a:r>
            <a:r>
              <a:rPr lang="en-US" err="1"/>
              <a:t>hoạt</a:t>
            </a:r>
            <a:r>
              <a:rPr lang="en-US"/>
              <a:t> </a:t>
            </a:r>
            <a:r>
              <a:rPr lang="en-US" err="1"/>
              <a:t>động</a:t>
            </a:r>
            <a:r>
              <a:rPr lang="en-US"/>
              <a:t> </a:t>
            </a:r>
            <a:r>
              <a:rPr lang="en-US" err="1"/>
              <a:t>theo</a:t>
            </a:r>
            <a:r>
              <a:rPr lang="en-US"/>
              <a:t> </a:t>
            </a:r>
            <a:r>
              <a:rPr lang="en-US" err="1"/>
              <a:t>từng</a:t>
            </a:r>
            <a:r>
              <a:rPr lang="en-US"/>
              <a:t> </a:t>
            </a:r>
            <a:r>
              <a:rPr lang="en-US" err="1"/>
              <a:t>loại</a:t>
            </a:r>
            <a:r>
              <a:rPr lang="en-US"/>
              <a:t> node.</a:t>
            </a:r>
          </a:p>
          <a:p>
            <a:r>
              <a:rPr lang="en-US"/>
              <a:t>Override method </a:t>
            </a:r>
            <a:r>
              <a:rPr lang="en-US" err="1"/>
              <a:t>computeRoutingTable</a:t>
            </a:r>
            <a:r>
              <a:rPr lang="en-US"/>
              <a:t> </a:t>
            </a:r>
            <a:r>
              <a:rPr lang="en-US" err="1"/>
              <a:t>của</a:t>
            </a:r>
            <a:r>
              <a:rPr lang="en-US"/>
              <a:t> abstract class </a:t>
            </a:r>
            <a:r>
              <a:rPr lang="en-US" err="1"/>
              <a:t>RoutingAlgorithm</a:t>
            </a:r>
            <a:r>
              <a:rPr lang="en-US"/>
              <a:t>, </a:t>
            </a:r>
            <a:r>
              <a:rPr lang="en-US" err="1"/>
              <a:t>cho</a:t>
            </a:r>
            <a:r>
              <a:rPr lang="en-US"/>
              <a:t> </a:t>
            </a:r>
            <a:r>
              <a:rPr lang="en-US" err="1"/>
              <a:t>phép</a:t>
            </a:r>
            <a:r>
              <a:rPr lang="en-US"/>
              <a:t> </a:t>
            </a:r>
            <a:r>
              <a:rPr lang="en-US" err="1"/>
              <a:t>chương</a:t>
            </a:r>
            <a:r>
              <a:rPr lang="en-US"/>
              <a:t> </a:t>
            </a:r>
            <a:r>
              <a:rPr lang="en-US" err="1"/>
              <a:t>trình</a:t>
            </a:r>
            <a:r>
              <a:rPr lang="en-US"/>
              <a:t> </a:t>
            </a:r>
            <a:r>
              <a:rPr lang="en-US" err="1"/>
              <a:t>sử</a:t>
            </a:r>
            <a:r>
              <a:rPr lang="en-US"/>
              <a:t> </a:t>
            </a:r>
            <a:r>
              <a:rPr lang="en-US" err="1"/>
              <a:t>dụng</a:t>
            </a:r>
            <a:r>
              <a:rPr lang="en-US"/>
              <a:t> </a:t>
            </a:r>
            <a:r>
              <a:rPr lang="en-US" err="1"/>
              <a:t>nhiều</a:t>
            </a:r>
            <a:r>
              <a:rPr lang="en-US"/>
              <a:t> </a:t>
            </a:r>
            <a:r>
              <a:rPr lang="en-US" err="1"/>
              <a:t>thuật</a:t>
            </a:r>
            <a:r>
              <a:rPr lang="en-US"/>
              <a:t> </a:t>
            </a:r>
            <a:r>
              <a:rPr lang="en-US" err="1"/>
              <a:t>toán</a:t>
            </a:r>
            <a:r>
              <a:rPr lang="en-US"/>
              <a:t> </a:t>
            </a:r>
            <a:r>
              <a:rPr lang="en-US" err="1"/>
              <a:t>định</a:t>
            </a:r>
            <a:r>
              <a:rPr lang="en-US"/>
              <a:t> </a:t>
            </a:r>
            <a:r>
              <a:rPr lang="en-US" err="1"/>
              <a:t>tuyến</a:t>
            </a:r>
            <a:r>
              <a:rPr lang="en-US"/>
              <a:t>.</a:t>
            </a:r>
          </a:p>
          <a:p>
            <a:endParaRPr lang="en-US"/>
          </a:p>
          <a:p>
            <a:endParaRPr lang="en-US"/>
          </a:p>
          <a:p>
            <a:endParaRPr lang="en-US"/>
          </a:p>
        </p:txBody>
      </p:sp>
    </p:spTree>
    <p:extLst>
      <p:ext uri="{BB962C8B-B14F-4D97-AF65-F5344CB8AC3E}">
        <p14:creationId xmlns:p14="http://schemas.microsoft.com/office/powerpoint/2010/main" val="304637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p:txBody>
          <a:bodyPr/>
          <a:lstStyle/>
          <a:p>
            <a:pPr algn="just"/>
            <a:r>
              <a:rPr lang="en-US" b="1"/>
              <a:t>Association: </a:t>
            </a:r>
            <a:r>
              <a:rPr lang="en-US" err="1"/>
              <a:t>Được</a:t>
            </a:r>
            <a:r>
              <a:rPr lang="en-US"/>
              <a:t> </a:t>
            </a:r>
            <a:r>
              <a:rPr lang="en-US" err="1"/>
              <a:t>sử</a:t>
            </a:r>
            <a:r>
              <a:rPr lang="en-US"/>
              <a:t> </a:t>
            </a:r>
            <a:r>
              <a:rPr lang="en-US" err="1"/>
              <a:t>dụng</a:t>
            </a:r>
            <a:r>
              <a:rPr lang="en-US"/>
              <a:t> </a:t>
            </a:r>
            <a:r>
              <a:rPr lang="en-US" err="1"/>
              <a:t>để</a:t>
            </a:r>
            <a:r>
              <a:rPr lang="en-US"/>
              <a:t> </a:t>
            </a:r>
            <a:r>
              <a:rPr lang="en-US" err="1"/>
              <a:t>mô</a:t>
            </a:r>
            <a:r>
              <a:rPr lang="en-US"/>
              <a:t> </a:t>
            </a:r>
            <a:r>
              <a:rPr lang="en-US" err="1"/>
              <a:t>tả</a:t>
            </a:r>
            <a:r>
              <a:rPr lang="en-US"/>
              <a:t> </a:t>
            </a:r>
            <a:r>
              <a:rPr lang="en-US" err="1"/>
              <a:t>mối</a:t>
            </a:r>
            <a:r>
              <a:rPr lang="en-US"/>
              <a:t> </a:t>
            </a:r>
            <a:r>
              <a:rPr lang="en-US" err="1"/>
              <a:t>quan</a:t>
            </a:r>
            <a:r>
              <a:rPr lang="en-US"/>
              <a:t> </a:t>
            </a:r>
            <a:r>
              <a:rPr lang="en-US" err="1"/>
              <a:t>hệ</a:t>
            </a:r>
            <a:r>
              <a:rPr lang="en-US"/>
              <a:t> </a:t>
            </a:r>
            <a:r>
              <a:rPr lang="en-US" err="1"/>
              <a:t>giữa</a:t>
            </a:r>
            <a:r>
              <a:rPr lang="en-US"/>
              <a:t> Node </a:t>
            </a:r>
            <a:r>
              <a:rPr lang="en-US" err="1"/>
              <a:t>và</a:t>
            </a:r>
            <a:r>
              <a:rPr lang="en-US"/>
              <a:t> Packet </a:t>
            </a:r>
            <a:r>
              <a:rPr lang="en-US" err="1"/>
              <a:t>trong</a:t>
            </a:r>
            <a:r>
              <a:rPr lang="en-US"/>
              <a:t> </a:t>
            </a:r>
            <a:r>
              <a:rPr lang="en-US" err="1"/>
              <a:t>hệ</a:t>
            </a:r>
            <a:r>
              <a:rPr lang="en-US"/>
              <a:t> </a:t>
            </a:r>
            <a:r>
              <a:rPr lang="en-US" err="1"/>
              <a:t>thống</a:t>
            </a:r>
            <a:r>
              <a:rPr lang="en-US"/>
              <a:t> </a:t>
            </a:r>
            <a:r>
              <a:rPr lang="en-US" err="1"/>
              <a:t>mạng</a:t>
            </a:r>
            <a:r>
              <a:rPr lang="en-US"/>
              <a:t> </a:t>
            </a:r>
            <a:endParaRPr lang="vi-VN"/>
          </a:p>
          <a:p>
            <a:pPr algn="just"/>
            <a:r>
              <a:rPr lang="en-US" err="1"/>
              <a:t>Mỗi</a:t>
            </a:r>
            <a:r>
              <a:rPr lang="en-US"/>
              <a:t> Node </a:t>
            </a:r>
            <a:r>
              <a:rPr lang="en-US" err="1"/>
              <a:t>có</a:t>
            </a:r>
            <a:r>
              <a:rPr lang="en-US"/>
              <a:t> </a:t>
            </a:r>
            <a:r>
              <a:rPr lang="en-US" err="1"/>
              <a:t>khả</a:t>
            </a:r>
            <a:r>
              <a:rPr lang="en-US"/>
              <a:t> </a:t>
            </a:r>
            <a:r>
              <a:rPr lang="en-US" err="1"/>
              <a:t>năng</a:t>
            </a:r>
            <a:r>
              <a:rPr lang="en-US"/>
              <a:t> </a:t>
            </a:r>
            <a:r>
              <a:rPr lang="en-US" err="1"/>
              <a:t>lưu</a:t>
            </a:r>
            <a:r>
              <a:rPr lang="en-US"/>
              <a:t> </a:t>
            </a:r>
            <a:r>
              <a:rPr lang="en-US" err="1"/>
              <a:t>trữ</a:t>
            </a:r>
            <a:r>
              <a:rPr lang="en-US"/>
              <a:t> </a:t>
            </a:r>
            <a:r>
              <a:rPr lang="en-US" err="1"/>
              <a:t>hoặc</a:t>
            </a:r>
            <a:r>
              <a:rPr lang="en-US"/>
              <a:t> </a:t>
            </a:r>
            <a:r>
              <a:rPr lang="en-US" err="1"/>
              <a:t>quản</a:t>
            </a:r>
            <a:r>
              <a:rPr lang="en-US"/>
              <a:t> </a:t>
            </a:r>
            <a:r>
              <a:rPr lang="en-US" err="1"/>
              <a:t>lý</a:t>
            </a:r>
            <a:r>
              <a:rPr lang="en-US"/>
              <a:t> </a:t>
            </a:r>
            <a:r>
              <a:rPr lang="en-US" err="1"/>
              <a:t>một</a:t>
            </a:r>
            <a:r>
              <a:rPr lang="en-US"/>
              <a:t> </a:t>
            </a:r>
            <a:r>
              <a:rPr lang="en-US" err="1"/>
              <a:t>hoặc</a:t>
            </a:r>
            <a:r>
              <a:rPr lang="en-US"/>
              <a:t> </a:t>
            </a:r>
            <a:r>
              <a:rPr lang="en-US" err="1"/>
              <a:t>nhiều</a:t>
            </a:r>
            <a:r>
              <a:rPr lang="en-US"/>
              <a:t> Packet, </a:t>
            </a:r>
            <a:r>
              <a:rPr lang="en-US" err="1"/>
              <a:t>nhưng</a:t>
            </a:r>
            <a:r>
              <a:rPr lang="en-US"/>
              <a:t> </a:t>
            </a:r>
            <a:r>
              <a:rPr lang="en-US" err="1"/>
              <a:t>không</a:t>
            </a:r>
            <a:r>
              <a:rPr lang="en-US"/>
              <a:t> </a:t>
            </a:r>
            <a:r>
              <a:rPr lang="en-US" err="1"/>
              <a:t>sở</a:t>
            </a:r>
            <a:r>
              <a:rPr lang="en-US"/>
              <a:t> </a:t>
            </a:r>
            <a:r>
              <a:rPr lang="en-US" err="1"/>
              <a:t>hữu</a:t>
            </a:r>
            <a:r>
              <a:rPr lang="en-US"/>
              <a:t> </a:t>
            </a:r>
            <a:r>
              <a:rPr lang="en-US" err="1"/>
              <a:t>và</a:t>
            </a:r>
            <a:r>
              <a:rPr lang="en-US"/>
              <a:t> </a:t>
            </a:r>
            <a:r>
              <a:rPr lang="en-US" err="1"/>
              <a:t>vòng</a:t>
            </a:r>
            <a:r>
              <a:rPr lang="en-US"/>
              <a:t> </a:t>
            </a:r>
            <a:r>
              <a:rPr lang="en-US" err="1"/>
              <a:t>đời</a:t>
            </a:r>
            <a:r>
              <a:rPr lang="en-US"/>
              <a:t> </a:t>
            </a:r>
            <a:r>
              <a:rPr lang="en-US" err="1"/>
              <a:t>của</a:t>
            </a:r>
            <a:r>
              <a:rPr lang="en-US"/>
              <a:t> Packet </a:t>
            </a:r>
            <a:r>
              <a:rPr lang="en-US" err="1"/>
              <a:t>không</a:t>
            </a:r>
            <a:r>
              <a:rPr lang="en-US"/>
              <a:t> </a:t>
            </a:r>
            <a:r>
              <a:rPr lang="en-US" err="1"/>
              <a:t>bị</a:t>
            </a:r>
            <a:r>
              <a:rPr lang="en-US"/>
              <a:t> </a:t>
            </a:r>
            <a:r>
              <a:rPr lang="en-US" err="1"/>
              <a:t>ràng</a:t>
            </a:r>
            <a:r>
              <a:rPr lang="en-US"/>
              <a:t> </a:t>
            </a:r>
            <a:r>
              <a:rPr lang="en-US" err="1"/>
              <a:t>buộc</a:t>
            </a:r>
            <a:r>
              <a:rPr lang="en-US"/>
              <a:t> </a:t>
            </a:r>
            <a:r>
              <a:rPr lang="en-US" err="1"/>
              <a:t>với</a:t>
            </a:r>
            <a:r>
              <a:rPr lang="en-US"/>
              <a:t> </a:t>
            </a:r>
            <a:r>
              <a:rPr lang="en-US" err="1"/>
              <a:t>vòng</a:t>
            </a:r>
            <a:r>
              <a:rPr lang="en-US"/>
              <a:t> </a:t>
            </a:r>
            <a:r>
              <a:rPr lang="en-US" err="1"/>
              <a:t>đời</a:t>
            </a:r>
            <a:r>
              <a:rPr lang="en-US"/>
              <a:t> </a:t>
            </a:r>
            <a:r>
              <a:rPr lang="en-US" err="1"/>
              <a:t>của</a:t>
            </a:r>
            <a:r>
              <a:rPr lang="en-US"/>
              <a:t> Node. </a:t>
            </a:r>
            <a:endParaRPr lang="vi-VN"/>
          </a:p>
          <a:p>
            <a:pPr algn="just"/>
            <a:r>
              <a:rPr lang="en-US"/>
              <a:t>Các Packet </a:t>
            </a:r>
            <a:r>
              <a:rPr lang="en-US" err="1"/>
              <a:t>có</a:t>
            </a:r>
            <a:r>
              <a:rPr lang="en-US"/>
              <a:t> </a:t>
            </a:r>
            <a:r>
              <a:rPr lang="en-US" err="1"/>
              <a:t>thể</a:t>
            </a:r>
            <a:r>
              <a:rPr lang="en-US"/>
              <a:t> di </a:t>
            </a:r>
            <a:r>
              <a:rPr lang="en-US" err="1"/>
              <a:t>chuyển</a:t>
            </a:r>
            <a:r>
              <a:rPr lang="en-US"/>
              <a:t> </a:t>
            </a:r>
            <a:r>
              <a:rPr lang="en-US" err="1"/>
              <a:t>từ</a:t>
            </a:r>
            <a:r>
              <a:rPr lang="en-US"/>
              <a:t> Node </a:t>
            </a:r>
            <a:r>
              <a:rPr lang="en-US" err="1"/>
              <a:t>này</a:t>
            </a:r>
            <a:r>
              <a:rPr lang="en-US"/>
              <a:t> sang Node </a:t>
            </a:r>
            <a:r>
              <a:rPr lang="en-US" err="1"/>
              <a:t>khác</a:t>
            </a:r>
            <a:r>
              <a:rPr lang="en-US"/>
              <a:t> </a:t>
            </a:r>
            <a:r>
              <a:rPr lang="en-US" err="1"/>
              <a:t>trong</a:t>
            </a:r>
            <a:r>
              <a:rPr lang="en-US"/>
              <a:t> </a:t>
            </a:r>
            <a:r>
              <a:rPr lang="en-US" err="1"/>
              <a:t>mạng</a:t>
            </a:r>
            <a:r>
              <a:rPr lang="en-US"/>
              <a:t>, </a:t>
            </a:r>
            <a:r>
              <a:rPr lang="en-US" err="1"/>
              <a:t>tùy</a:t>
            </a:r>
            <a:r>
              <a:rPr lang="en-US"/>
              <a:t> </a:t>
            </a:r>
            <a:r>
              <a:rPr lang="en-US" err="1"/>
              <a:t>thuộc</a:t>
            </a:r>
            <a:r>
              <a:rPr lang="en-US"/>
              <a:t> </a:t>
            </a:r>
            <a:r>
              <a:rPr lang="en-US" err="1"/>
              <a:t>vào</a:t>
            </a:r>
            <a:r>
              <a:rPr lang="en-US"/>
              <a:t> </a:t>
            </a:r>
            <a:r>
              <a:rPr lang="en-US" err="1"/>
              <a:t>cách</a:t>
            </a:r>
            <a:r>
              <a:rPr lang="en-US"/>
              <a:t> </a:t>
            </a:r>
            <a:r>
              <a:rPr lang="en-US" err="1"/>
              <a:t>thức</a:t>
            </a:r>
            <a:r>
              <a:rPr lang="en-US"/>
              <a:t> </a:t>
            </a:r>
            <a:r>
              <a:rPr lang="en-US" err="1"/>
              <a:t>chuyển</a:t>
            </a:r>
            <a:r>
              <a:rPr lang="en-US"/>
              <a:t> </a:t>
            </a:r>
            <a:r>
              <a:rPr lang="en-US" err="1"/>
              <a:t>tiếp</a:t>
            </a:r>
            <a:r>
              <a:rPr lang="en-US"/>
              <a:t> </a:t>
            </a:r>
            <a:r>
              <a:rPr lang="en-US" err="1"/>
              <a:t>và</a:t>
            </a:r>
            <a:r>
              <a:rPr lang="en-US"/>
              <a:t> </a:t>
            </a:r>
            <a:r>
              <a:rPr lang="en-US" err="1"/>
              <a:t>xử</a:t>
            </a:r>
            <a:r>
              <a:rPr lang="en-US"/>
              <a:t> </a:t>
            </a:r>
            <a:r>
              <a:rPr lang="en-US" err="1"/>
              <a:t>lý</a:t>
            </a:r>
            <a:r>
              <a:rPr lang="en-US"/>
              <a:t> </a:t>
            </a:r>
            <a:r>
              <a:rPr lang="en-US" err="1"/>
              <a:t>của</a:t>
            </a:r>
            <a:r>
              <a:rPr lang="en-US"/>
              <a:t> </a:t>
            </a:r>
            <a:r>
              <a:rPr lang="en-US" err="1"/>
              <a:t>mỗi</a:t>
            </a:r>
            <a:r>
              <a:rPr lang="en-US"/>
              <a:t> Node (Router, Switch, Hub, Computer). Cho </a:t>
            </a:r>
            <a:r>
              <a:rPr lang="en-US" err="1"/>
              <a:t>phép</a:t>
            </a:r>
            <a:r>
              <a:rPr lang="en-US"/>
              <a:t> </a:t>
            </a:r>
            <a:r>
              <a:rPr lang="en-US" err="1"/>
              <a:t>các</a:t>
            </a:r>
            <a:r>
              <a:rPr lang="en-US"/>
              <a:t> Packet </a:t>
            </a:r>
            <a:r>
              <a:rPr lang="en-US" err="1"/>
              <a:t>tồn</a:t>
            </a:r>
            <a:r>
              <a:rPr lang="en-US"/>
              <a:t> </a:t>
            </a:r>
            <a:r>
              <a:rPr lang="en-US" err="1"/>
              <a:t>tại</a:t>
            </a:r>
            <a:r>
              <a:rPr lang="en-US"/>
              <a:t> </a:t>
            </a:r>
            <a:r>
              <a:rPr lang="en-US" err="1"/>
              <a:t>độc</a:t>
            </a:r>
            <a:r>
              <a:rPr lang="en-US"/>
              <a:t> </a:t>
            </a:r>
            <a:r>
              <a:rPr lang="en-US" err="1"/>
              <a:t>lập</a:t>
            </a:r>
            <a:r>
              <a:rPr lang="en-US"/>
              <a:t> </a:t>
            </a:r>
            <a:r>
              <a:rPr lang="en-US" err="1"/>
              <a:t>và</a:t>
            </a:r>
            <a:r>
              <a:rPr lang="en-US"/>
              <a:t> </a:t>
            </a:r>
            <a:r>
              <a:rPr lang="en-US" err="1"/>
              <a:t>có</a:t>
            </a:r>
            <a:r>
              <a:rPr lang="en-US"/>
              <a:t> </a:t>
            </a:r>
            <a:r>
              <a:rPr lang="en-US" err="1"/>
              <a:t>thể</a:t>
            </a:r>
            <a:r>
              <a:rPr lang="en-US"/>
              <a:t> </a:t>
            </a:r>
            <a:r>
              <a:rPr lang="en-US" err="1"/>
              <a:t>được</a:t>
            </a:r>
            <a:r>
              <a:rPr lang="en-US"/>
              <a:t> </a:t>
            </a:r>
            <a:r>
              <a:rPr lang="en-US" err="1"/>
              <a:t>truyền</a:t>
            </a:r>
            <a:r>
              <a:rPr lang="en-US"/>
              <a:t> qua </a:t>
            </a:r>
            <a:r>
              <a:rPr lang="en-US" err="1"/>
              <a:t>nhiều</a:t>
            </a:r>
            <a:r>
              <a:rPr lang="en-US"/>
              <a:t> Node </a:t>
            </a:r>
            <a:r>
              <a:rPr lang="en-US" err="1"/>
              <a:t>mà</a:t>
            </a:r>
            <a:r>
              <a:rPr lang="en-US"/>
              <a:t> </a:t>
            </a:r>
            <a:r>
              <a:rPr lang="en-US" err="1"/>
              <a:t>không</a:t>
            </a:r>
            <a:r>
              <a:rPr lang="en-US"/>
              <a:t> </a:t>
            </a:r>
            <a:r>
              <a:rPr lang="en-US" err="1"/>
              <a:t>yêu</a:t>
            </a:r>
            <a:r>
              <a:rPr lang="en-US"/>
              <a:t> </a:t>
            </a:r>
            <a:r>
              <a:rPr lang="en-US" err="1"/>
              <a:t>cầu</a:t>
            </a:r>
            <a:r>
              <a:rPr lang="en-US"/>
              <a:t> </a:t>
            </a:r>
            <a:r>
              <a:rPr lang="en-US" err="1"/>
              <a:t>một</a:t>
            </a:r>
            <a:r>
              <a:rPr lang="en-US"/>
              <a:t> Node </a:t>
            </a:r>
            <a:r>
              <a:rPr lang="en-US" err="1"/>
              <a:t>phải</a:t>
            </a:r>
            <a:r>
              <a:rPr lang="en-US"/>
              <a:t> </a:t>
            </a:r>
            <a:r>
              <a:rPr lang="en-US" err="1"/>
              <a:t>duy</a:t>
            </a:r>
            <a:r>
              <a:rPr lang="en-US"/>
              <a:t> </a:t>
            </a:r>
            <a:r>
              <a:rPr lang="en-US" err="1"/>
              <a:t>trì</a:t>
            </a:r>
            <a:r>
              <a:rPr lang="en-US"/>
              <a:t> </a:t>
            </a:r>
            <a:r>
              <a:rPr lang="en-US" err="1"/>
              <a:t>và</a:t>
            </a:r>
            <a:r>
              <a:rPr lang="en-US"/>
              <a:t> </a:t>
            </a:r>
            <a:r>
              <a:rPr lang="en-US" err="1"/>
              <a:t>quản</a:t>
            </a:r>
            <a:r>
              <a:rPr lang="en-US"/>
              <a:t> </a:t>
            </a:r>
            <a:r>
              <a:rPr lang="en-US" err="1"/>
              <a:t>lý</a:t>
            </a:r>
            <a:r>
              <a:rPr lang="en-US"/>
              <a:t> Packet </a:t>
            </a:r>
            <a:r>
              <a:rPr lang="en-US" err="1"/>
              <a:t>suốt</a:t>
            </a:r>
            <a:r>
              <a:rPr lang="en-US"/>
              <a:t> </a:t>
            </a:r>
            <a:r>
              <a:rPr lang="en-US" err="1"/>
              <a:t>vòng</a:t>
            </a:r>
            <a:r>
              <a:rPr lang="en-US"/>
              <a:t> </a:t>
            </a:r>
            <a:r>
              <a:rPr lang="en-US" err="1"/>
              <a:t>đời</a:t>
            </a:r>
            <a:r>
              <a:rPr lang="en-US"/>
              <a:t> </a:t>
            </a:r>
            <a:r>
              <a:rPr lang="en-US" err="1"/>
              <a:t>của</a:t>
            </a:r>
            <a:r>
              <a:rPr lang="en-US"/>
              <a:t> </a:t>
            </a:r>
            <a:r>
              <a:rPr lang="en-US" err="1"/>
              <a:t>chúng</a:t>
            </a:r>
            <a:r>
              <a:rPr lang="en-US"/>
              <a:t>.</a:t>
            </a:r>
          </a:p>
          <a:p>
            <a:pPr algn="just"/>
            <a:endParaRPr lang="en-US"/>
          </a:p>
        </p:txBody>
      </p:sp>
    </p:spTree>
    <p:extLst>
      <p:ext uri="{BB962C8B-B14F-4D97-AF65-F5344CB8AC3E}">
        <p14:creationId xmlns:p14="http://schemas.microsoft.com/office/powerpoint/2010/main" val="221185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111383" y="860195"/>
            <a:ext cx="8921235" cy="5132832"/>
          </a:xfrm>
        </p:spPr>
        <p:txBody>
          <a:bodyPr/>
          <a:lstStyle/>
          <a:p>
            <a:pPr algn="just"/>
            <a:r>
              <a:rPr lang="en-US" b="1">
                <a:solidFill>
                  <a:srgbClr val="000000"/>
                </a:solidFill>
              </a:rPr>
              <a:t>Composition</a:t>
            </a:r>
          </a:p>
          <a:p>
            <a:pPr algn="just"/>
            <a:r>
              <a:rPr lang="en-US" err="1"/>
              <a:t>Được</a:t>
            </a:r>
            <a:r>
              <a:rPr lang="en-US"/>
              <a:t> </a:t>
            </a:r>
            <a:r>
              <a:rPr lang="en-US" err="1"/>
              <a:t>sử</a:t>
            </a:r>
            <a:r>
              <a:rPr lang="en-US"/>
              <a:t> </a:t>
            </a:r>
            <a:r>
              <a:rPr lang="en-US" err="1"/>
              <a:t>dụng</a:t>
            </a:r>
            <a:r>
              <a:rPr lang="en-US"/>
              <a:t> </a:t>
            </a:r>
            <a:r>
              <a:rPr lang="en-US" err="1"/>
              <a:t>để</a:t>
            </a:r>
            <a:r>
              <a:rPr lang="en-US"/>
              <a:t> </a:t>
            </a:r>
            <a:r>
              <a:rPr lang="en-US" err="1"/>
              <a:t>mô</a:t>
            </a:r>
            <a:r>
              <a:rPr lang="en-US"/>
              <a:t> </a:t>
            </a:r>
            <a:r>
              <a:rPr lang="en-US" err="1"/>
              <a:t>tả</a:t>
            </a:r>
            <a:r>
              <a:rPr lang="en-US"/>
              <a:t> </a:t>
            </a:r>
            <a:r>
              <a:rPr lang="en-US" err="1"/>
              <a:t>các</a:t>
            </a:r>
            <a:r>
              <a:rPr lang="en-US"/>
              <a:t> </a:t>
            </a:r>
            <a:r>
              <a:rPr lang="en-US" err="1"/>
              <a:t>mối</a:t>
            </a:r>
            <a:r>
              <a:rPr lang="en-US"/>
              <a:t> </a:t>
            </a:r>
            <a:r>
              <a:rPr lang="en-US" err="1"/>
              <a:t>quan</a:t>
            </a:r>
            <a:r>
              <a:rPr lang="en-US"/>
              <a:t> </a:t>
            </a:r>
            <a:r>
              <a:rPr lang="en-US" err="1"/>
              <a:t>hệ</a:t>
            </a:r>
            <a:r>
              <a:rPr lang="en-US"/>
              <a:t>: Network </a:t>
            </a:r>
            <a:r>
              <a:rPr lang="en-US" err="1"/>
              <a:t>và</a:t>
            </a:r>
            <a:r>
              <a:rPr lang="en-US"/>
              <a:t> Node, Node </a:t>
            </a:r>
            <a:r>
              <a:rPr lang="en-US" err="1"/>
              <a:t>và</a:t>
            </a:r>
            <a:r>
              <a:rPr lang="en-US"/>
              <a:t> Connection, Switch </a:t>
            </a:r>
            <a:r>
              <a:rPr lang="en-US" err="1"/>
              <a:t>và</a:t>
            </a:r>
            <a:r>
              <a:rPr lang="en-US"/>
              <a:t> Port, Router </a:t>
            </a:r>
            <a:r>
              <a:rPr lang="en-US" err="1"/>
              <a:t>và</a:t>
            </a:r>
            <a:r>
              <a:rPr lang="en-US"/>
              <a:t> Port, Switch </a:t>
            </a:r>
            <a:r>
              <a:rPr lang="en-US" err="1"/>
              <a:t>và</a:t>
            </a:r>
            <a:r>
              <a:rPr lang="en-US"/>
              <a:t> </a:t>
            </a:r>
            <a:r>
              <a:rPr lang="en-US" err="1"/>
              <a:t>MACAddressEntry</a:t>
            </a:r>
            <a:r>
              <a:rPr lang="en-US"/>
              <a:t>, Router </a:t>
            </a:r>
            <a:r>
              <a:rPr lang="en-US" err="1"/>
              <a:t>và</a:t>
            </a:r>
            <a:r>
              <a:rPr lang="en-US"/>
              <a:t> </a:t>
            </a:r>
            <a:r>
              <a:rPr lang="en-US" err="1"/>
              <a:t>RoutingEntry</a:t>
            </a:r>
            <a:r>
              <a:rPr lang="en-US"/>
              <a:t>, Connection </a:t>
            </a:r>
            <a:r>
              <a:rPr lang="en-US" err="1"/>
              <a:t>và</a:t>
            </a:r>
            <a:r>
              <a:rPr lang="en-US"/>
              <a:t> </a:t>
            </a:r>
            <a:r>
              <a:rPr lang="en-US" err="1"/>
              <a:t>ActivePacket</a:t>
            </a:r>
            <a:r>
              <a:rPr lang="en-US"/>
              <a:t>.</a:t>
            </a:r>
          </a:p>
        </p:txBody>
      </p:sp>
    </p:spTree>
    <p:extLst>
      <p:ext uri="{BB962C8B-B14F-4D97-AF65-F5344CB8AC3E}">
        <p14:creationId xmlns:p14="http://schemas.microsoft.com/office/powerpoint/2010/main" val="316308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111383" y="860195"/>
            <a:ext cx="8921235" cy="5132832"/>
          </a:xfrm>
        </p:spPr>
        <p:txBody>
          <a:bodyPr/>
          <a:lstStyle/>
          <a:p>
            <a:pPr algn="just"/>
            <a:r>
              <a:rPr lang="en-US" b="1">
                <a:solidFill>
                  <a:srgbClr val="000000"/>
                </a:solidFill>
              </a:rPr>
              <a:t>Composition</a:t>
            </a:r>
          </a:p>
          <a:p>
            <a:pPr algn="just"/>
            <a:r>
              <a:rPr lang="en-US" b="1"/>
              <a:t>Network </a:t>
            </a:r>
            <a:r>
              <a:rPr lang="en-US" b="1" err="1"/>
              <a:t>và</a:t>
            </a:r>
            <a:r>
              <a:rPr lang="en-US" b="1"/>
              <a:t> Node:</a:t>
            </a:r>
            <a:r>
              <a:rPr lang="en-US"/>
              <a:t> </a:t>
            </a:r>
            <a:r>
              <a:rPr lang="en-US" err="1"/>
              <a:t>Một</a:t>
            </a:r>
            <a:r>
              <a:rPr lang="en-US"/>
              <a:t> Network </a:t>
            </a:r>
            <a:r>
              <a:rPr lang="en-US" err="1"/>
              <a:t>sẽ</a:t>
            </a:r>
            <a:r>
              <a:rPr lang="en-US"/>
              <a:t> </a:t>
            </a:r>
            <a:r>
              <a:rPr lang="en-US" err="1"/>
              <a:t>chứa</a:t>
            </a:r>
            <a:r>
              <a:rPr lang="en-US"/>
              <a:t> </a:t>
            </a:r>
            <a:r>
              <a:rPr lang="en-US" err="1"/>
              <a:t>nhiều</a:t>
            </a:r>
            <a:r>
              <a:rPr lang="en-US"/>
              <a:t> Node (Router, Switch, Computer, Hub) </a:t>
            </a:r>
            <a:r>
              <a:rPr lang="en-US" err="1"/>
              <a:t>và</a:t>
            </a:r>
            <a:r>
              <a:rPr lang="en-US"/>
              <a:t> </a:t>
            </a:r>
            <a:r>
              <a:rPr lang="en-US" err="1"/>
              <a:t>chịu</a:t>
            </a:r>
            <a:r>
              <a:rPr lang="en-US"/>
              <a:t> </a:t>
            </a:r>
            <a:r>
              <a:rPr lang="en-US" err="1"/>
              <a:t>trách</a:t>
            </a:r>
            <a:r>
              <a:rPr lang="en-US"/>
              <a:t> </a:t>
            </a:r>
            <a:r>
              <a:rPr lang="en-US" err="1"/>
              <a:t>nhiệm</a:t>
            </a:r>
            <a:r>
              <a:rPr lang="en-US"/>
              <a:t> </a:t>
            </a:r>
            <a:r>
              <a:rPr lang="en-US" err="1"/>
              <a:t>quản</a:t>
            </a:r>
            <a:r>
              <a:rPr lang="en-US"/>
              <a:t> </a:t>
            </a:r>
            <a:r>
              <a:rPr lang="en-US" err="1"/>
              <a:t>lý</a:t>
            </a:r>
            <a:r>
              <a:rPr lang="en-US"/>
              <a:t> </a:t>
            </a:r>
            <a:r>
              <a:rPr lang="en-US" err="1"/>
              <a:t>vòng</a:t>
            </a:r>
            <a:r>
              <a:rPr lang="en-US"/>
              <a:t> </a:t>
            </a:r>
            <a:r>
              <a:rPr lang="en-US" err="1"/>
              <a:t>đời</a:t>
            </a:r>
            <a:r>
              <a:rPr lang="en-US"/>
              <a:t> </a:t>
            </a:r>
            <a:r>
              <a:rPr lang="en-US" err="1"/>
              <a:t>của</a:t>
            </a:r>
            <a:r>
              <a:rPr lang="en-US"/>
              <a:t> </a:t>
            </a:r>
            <a:r>
              <a:rPr lang="en-US" err="1"/>
              <a:t>các</a:t>
            </a:r>
            <a:r>
              <a:rPr lang="en-US"/>
              <a:t> Node </a:t>
            </a:r>
            <a:r>
              <a:rPr lang="en-US" err="1"/>
              <a:t>này</a:t>
            </a:r>
            <a:r>
              <a:rPr lang="en-US"/>
              <a:t>. Khi Network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Node </a:t>
            </a:r>
            <a:r>
              <a:rPr lang="en-US" err="1"/>
              <a:t>trong</a:t>
            </a:r>
            <a:r>
              <a:rPr lang="en-US"/>
              <a:t> </a:t>
            </a:r>
            <a:r>
              <a:rPr lang="en-US" err="1"/>
              <a:t>đó</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theo</a:t>
            </a:r>
            <a:r>
              <a:rPr lang="en-US"/>
              <a:t>, </a:t>
            </a:r>
            <a:r>
              <a:rPr lang="en-US" err="1"/>
              <a:t>đảm</a:t>
            </a:r>
            <a:r>
              <a:rPr lang="en-US"/>
              <a:t> </a:t>
            </a:r>
            <a:r>
              <a:rPr lang="en-US" err="1"/>
              <a:t>bảo</a:t>
            </a:r>
            <a:r>
              <a:rPr lang="en-US"/>
              <a:t> </a:t>
            </a:r>
            <a:r>
              <a:rPr lang="en-US" err="1"/>
              <a:t>rằng</a:t>
            </a:r>
            <a:r>
              <a:rPr lang="en-US"/>
              <a:t> </a:t>
            </a:r>
            <a:r>
              <a:rPr lang="en-US" err="1"/>
              <a:t>không</a:t>
            </a:r>
            <a:r>
              <a:rPr lang="en-US"/>
              <a:t> </a:t>
            </a:r>
            <a:r>
              <a:rPr lang="en-US" err="1"/>
              <a:t>có</a:t>
            </a:r>
            <a:r>
              <a:rPr lang="en-US"/>
              <a:t> Node </a:t>
            </a:r>
            <a:r>
              <a:rPr lang="en-US" err="1"/>
              <a:t>nào</a:t>
            </a:r>
            <a:r>
              <a:rPr lang="en-US"/>
              <a:t> </a:t>
            </a:r>
            <a:r>
              <a:rPr lang="en-US" err="1"/>
              <a:t>còn</a:t>
            </a:r>
            <a:r>
              <a:rPr lang="en-US"/>
              <a:t> </a:t>
            </a:r>
            <a:r>
              <a:rPr lang="en-US" err="1"/>
              <a:t>tồn</a:t>
            </a:r>
            <a:r>
              <a:rPr lang="en-US"/>
              <a:t> </a:t>
            </a:r>
            <a:r>
              <a:rPr lang="en-US" err="1"/>
              <a:t>tại</a:t>
            </a:r>
            <a:r>
              <a:rPr lang="en-US"/>
              <a:t> </a:t>
            </a:r>
            <a:r>
              <a:rPr lang="en-US" err="1"/>
              <a:t>mà</a:t>
            </a:r>
            <a:r>
              <a:rPr lang="en-US"/>
              <a:t> </a:t>
            </a:r>
            <a:r>
              <a:rPr lang="en-US" err="1"/>
              <a:t>không</a:t>
            </a:r>
            <a:r>
              <a:rPr lang="en-US"/>
              <a:t> </a:t>
            </a:r>
            <a:r>
              <a:rPr lang="en-US" err="1"/>
              <a:t>thuộc</a:t>
            </a:r>
            <a:r>
              <a:rPr lang="en-US"/>
              <a:t> </a:t>
            </a:r>
            <a:r>
              <a:rPr lang="en-US" err="1"/>
              <a:t>về</a:t>
            </a:r>
            <a:r>
              <a:rPr lang="en-US"/>
              <a:t> </a:t>
            </a:r>
            <a:r>
              <a:rPr lang="en-US" err="1"/>
              <a:t>một</a:t>
            </a:r>
            <a:r>
              <a:rPr lang="en-US"/>
              <a:t> Network.</a:t>
            </a:r>
          </a:p>
          <a:p>
            <a:pPr algn="just"/>
            <a:r>
              <a:rPr lang="en-US" b="1"/>
              <a:t>Node </a:t>
            </a:r>
            <a:r>
              <a:rPr lang="en-US" b="1" err="1"/>
              <a:t>và</a:t>
            </a:r>
            <a:r>
              <a:rPr lang="en-US" b="1"/>
              <a:t> Connection:</a:t>
            </a:r>
            <a:r>
              <a:rPr lang="en-US"/>
              <a:t> </a:t>
            </a:r>
            <a:r>
              <a:rPr lang="en-US" err="1"/>
              <a:t>Một</a:t>
            </a:r>
            <a:r>
              <a:rPr lang="en-US"/>
              <a:t> Node </a:t>
            </a:r>
            <a:r>
              <a:rPr lang="en-US" err="1"/>
              <a:t>có</a:t>
            </a:r>
            <a:r>
              <a:rPr lang="en-US"/>
              <a:t> </a:t>
            </a:r>
            <a:r>
              <a:rPr lang="en-US" err="1"/>
              <a:t>thể</a:t>
            </a:r>
            <a:r>
              <a:rPr lang="en-US"/>
              <a:t> </a:t>
            </a:r>
            <a:r>
              <a:rPr lang="en-US" err="1"/>
              <a:t>sở</a:t>
            </a:r>
            <a:r>
              <a:rPr lang="en-US"/>
              <a:t> </a:t>
            </a:r>
            <a:r>
              <a:rPr lang="en-US" err="1"/>
              <a:t>hữu</a:t>
            </a:r>
            <a:r>
              <a:rPr lang="en-US"/>
              <a:t> </a:t>
            </a:r>
            <a:r>
              <a:rPr lang="en-US" err="1"/>
              <a:t>và</a:t>
            </a:r>
            <a:r>
              <a:rPr lang="en-US"/>
              <a:t> </a:t>
            </a:r>
            <a:r>
              <a:rPr lang="en-US" err="1"/>
              <a:t>quản</a:t>
            </a:r>
            <a:r>
              <a:rPr lang="en-US"/>
              <a:t> </a:t>
            </a:r>
            <a:r>
              <a:rPr lang="en-US" err="1"/>
              <a:t>lý</a:t>
            </a:r>
            <a:r>
              <a:rPr lang="en-US"/>
              <a:t> </a:t>
            </a:r>
            <a:r>
              <a:rPr lang="en-US" err="1"/>
              <a:t>nhiều</a:t>
            </a:r>
            <a:r>
              <a:rPr lang="en-US"/>
              <a:t> Connection, </a:t>
            </a:r>
            <a:r>
              <a:rPr lang="en-US" err="1"/>
              <a:t>mỗi</a:t>
            </a:r>
            <a:r>
              <a:rPr lang="en-US"/>
              <a:t> Connection </a:t>
            </a:r>
            <a:r>
              <a:rPr lang="en-US" err="1"/>
              <a:t>kết</a:t>
            </a:r>
            <a:r>
              <a:rPr lang="en-US"/>
              <a:t> </a:t>
            </a:r>
            <a:r>
              <a:rPr lang="en-US" err="1"/>
              <a:t>nối</a:t>
            </a:r>
            <a:r>
              <a:rPr lang="en-US"/>
              <a:t> Node </a:t>
            </a:r>
            <a:r>
              <a:rPr lang="en-US" err="1"/>
              <a:t>này</a:t>
            </a:r>
            <a:r>
              <a:rPr lang="en-US"/>
              <a:t> </a:t>
            </a:r>
            <a:r>
              <a:rPr lang="en-US" err="1"/>
              <a:t>với</a:t>
            </a:r>
            <a:r>
              <a:rPr lang="en-US"/>
              <a:t> Node </a:t>
            </a:r>
            <a:r>
              <a:rPr lang="en-US" err="1"/>
              <a:t>khác</a:t>
            </a:r>
            <a:r>
              <a:rPr lang="en-US"/>
              <a:t> </a:t>
            </a:r>
            <a:r>
              <a:rPr lang="en-US" err="1"/>
              <a:t>trong</a:t>
            </a:r>
            <a:r>
              <a:rPr lang="en-US"/>
              <a:t> </a:t>
            </a:r>
            <a:r>
              <a:rPr lang="en-US" err="1"/>
              <a:t>mạng</a:t>
            </a:r>
            <a:r>
              <a:rPr lang="en-US"/>
              <a:t>. </a:t>
            </a:r>
            <a:r>
              <a:rPr lang="en-US" err="1"/>
              <a:t>Nếu</a:t>
            </a:r>
            <a:r>
              <a:rPr lang="en-US"/>
              <a:t> Node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Connection </a:t>
            </a:r>
            <a:r>
              <a:rPr lang="en-US" err="1"/>
              <a:t>liên</a:t>
            </a:r>
            <a:r>
              <a:rPr lang="en-US"/>
              <a:t> </a:t>
            </a:r>
            <a:r>
              <a:rPr lang="en-US" err="1"/>
              <a:t>quan</a:t>
            </a:r>
            <a:r>
              <a:rPr lang="en-US"/>
              <a:t> </a:t>
            </a:r>
            <a:r>
              <a:rPr lang="en-US" err="1"/>
              <a:t>sẽ</a:t>
            </a:r>
            <a:r>
              <a:rPr lang="en-US"/>
              <a:t> </a:t>
            </a:r>
            <a:r>
              <a:rPr lang="en-US" err="1"/>
              <a:t>bị</a:t>
            </a:r>
            <a:r>
              <a:rPr lang="en-US"/>
              <a:t> </a:t>
            </a:r>
            <a:r>
              <a:rPr lang="en-US" err="1"/>
              <a:t>xóa</a:t>
            </a:r>
            <a:r>
              <a:rPr lang="en-US"/>
              <a:t> </a:t>
            </a:r>
            <a:r>
              <a:rPr lang="en-US" err="1"/>
              <a:t>theo</a:t>
            </a:r>
            <a:r>
              <a:rPr lang="en-US"/>
              <a:t>, </a:t>
            </a:r>
            <a:r>
              <a:rPr lang="en-US" err="1"/>
              <a:t>vì</a:t>
            </a:r>
            <a:r>
              <a:rPr lang="en-US"/>
              <a:t> </a:t>
            </a:r>
            <a:r>
              <a:rPr lang="en-US" err="1"/>
              <a:t>các</a:t>
            </a:r>
            <a:r>
              <a:rPr lang="en-US"/>
              <a:t> Connection </a:t>
            </a:r>
            <a:r>
              <a:rPr lang="en-US" err="1"/>
              <a:t>này</a:t>
            </a:r>
            <a:r>
              <a:rPr lang="en-US"/>
              <a:t> </a:t>
            </a:r>
            <a:r>
              <a:rPr lang="en-US" err="1"/>
              <a:t>không</a:t>
            </a:r>
            <a:r>
              <a:rPr lang="en-US"/>
              <a:t> </a:t>
            </a:r>
            <a:r>
              <a:rPr lang="en-US" err="1"/>
              <a:t>thể</a:t>
            </a:r>
            <a:r>
              <a:rPr lang="en-US"/>
              <a:t> </a:t>
            </a:r>
            <a:r>
              <a:rPr lang="en-US" err="1"/>
              <a:t>tồn</a:t>
            </a:r>
            <a:r>
              <a:rPr lang="en-US"/>
              <a:t> </a:t>
            </a:r>
            <a:r>
              <a:rPr lang="en-US" err="1"/>
              <a:t>tại</a:t>
            </a:r>
            <a:r>
              <a:rPr lang="en-US"/>
              <a:t> </a:t>
            </a:r>
            <a:r>
              <a:rPr lang="en-US" err="1"/>
              <a:t>nếu</a:t>
            </a:r>
            <a:r>
              <a:rPr lang="en-US"/>
              <a:t> </a:t>
            </a:r>
            <a:r>
              <a:rPr lang="en-US" err="1"/>
              <a:t>không</a:t>
            </a:r>
            <a:r>
              <a:rPr lang="en-US"/>
              <a:t> </a:t>
            </a:r>
            <a:r>
              <a:rPr lang="en-US" err="1"/>
              <a:t>có</a:t>
            </a:r>
            <a:r>
              <a:rPr lang="en-US"/>
              <a:t> Node </a:t>
            </a:r>
            <a:r>
              <a:rPr lang="en-US" err="1"/>
              <a:t>để</a:t>
            </a:r>
            <a:r>
              <a:rPr lang="en-US"/>
              <a:t> </a:t>
            </a:r>
            <a:r>
              <a:rPr lang="en-US" err="1"/>
              <a:t>kết</a:t>
            </a:r>
            <a:r>
              <a:rPr lang="en-US"/>
              <a:t> </a:t>
            </a:r>
            <a:r>
              <a:rPr lang="en-US" err="1"/>
              <a:t>nối</a:t>
            </a:r>
            <a:r>
              <a:rPr lang="en-US"/>
              <a:t>.</a:t>
            </a:r>
          </a:p>
        </p:txBody>
      </p:sp>
    </p:spTree>
    <p:extLst>
      <p:ext uri="{BB962C8B-B14F-4D97-AF65-F5344CB8AC3E}">
        <p14:creationId xmlns:p14="http://schemas.microsoft.com/office/powerpoint/2010/main" val="63655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111383" y="860195"/>
            <a:ext cx="8921235" cy="5132832"/>
          </a:xfrm>
        </p:spPr>
        <p:txBody>
          <a:bodyPr/>
          <a:lstStyle/>
          <a:p>
            <a:pPr algn="just"/>
            <a:r>
              <a:rPr lang="en-US" b="1">
                <a:solidFill>
                  <a:srgbClr val="000000"/>
                </a:solidFill>
              </a:rPr>
              <a:t>Composition</a:t>
            </a:r>
          </a:p>
          <a:p>
            <a:pPr algn="just"/>
            <a:r>
              <a:rPr lang="en-US" b="1"/>
              <a:t>Switch </a:t>
            </a:r>
            <a:r>
              <a:rPr lang="en-US" b="1" err="1"/>
              <a:t>và</a:t>
            </a:r>
            <a:r>
              <a:rPr lang="en-US" b="1"/>
              <a:t> Port</a:t>
            </a:r>
            <a:r>
              <a:rPr lang="en-US"/>
              <a:t>: </a:t>
            </a:r>
            <a:r>
              <a:rPr lang="en-US" err="1"/>
              <a:t>Mỗi</a:t>
            </a:r>
            <a:r>
              <a:rPr lang="en-US"/>
              <a:t> Switch </a:t>
            </a:r>
            <a:r>
              <a:rPr lang="en-US" err="1"/>
              <a:t>có</a:t>
            </a:r>
            <a:r>
              <a:rPr lang="en-US"/>
              <a:t> </a:t>
            </a:r>
            <a:r>
              <a:rPr lang="en-US" err="1"/>
              <a:t>thể</a:t>
            </a:r>
            <a:r>
              <a:rPr lang="en-US"/>
              <a:t> </a:t>
            </a:r>
            <a:r>
              <a:rPr lang="en-US" err="1"/>
              <a:t>chứa</a:t>
            </a:r>
            <a:r>
              <a:rPr lang="en-US"/>
              <a:t> </a:t>
            </a:r>
            <a:r>
              <a:rPr lang="en-US" err="1"/>
              <a:t>nhiều</a:t>
            </a:r>
            <a:r>
              <a:rPr lang="en-US"/>
              <a:t> Port, </a:t>
            </a:r>
            <a:r>
              <a:rPr lang="en-US" err="1"/>
              <a:t>và</a:t>
            </a:r>
            <a:r>
              <a:rPr lang="en-US"/>
              <a:t> </a:t>
            </a:r>
            <a:r>
              <a:rPr lang="en-US" err="1"/>
              <a:t>khi</a:t>
            </a:r>
            <a:r>
              <a:rPr lang="en-US"/>
              <a:t> Switch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Port </a:t>
            </a:r>
            <a:r>
              <a:rPr lang="en-US" err="1"/>
              <a:t>liên</a:t>
            </a:r>
            <a:r>
              <a:rPr lang="en-US"/>
              <a:t> </a:t>
            </a:r>
            <a:r>
              <a:rPr lang="en-US" err="1"/>
              <a:t>quan</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theo.</a:t>
            </a:r>
            <a:r>
              <a:rPr lang="en-US"/>
              <a:t> Các Port </a:t>
            </a:r>
            <a:r>
              <a:rPr lang="en-US" err="1"/>
              <a:t>không</a:t>
            </a:r>
            <a:r>
              <a:rPr lang="en-US"/>
              <a:t> </a:t>
            </a:r>
            <a:r>
              <a:rPr lang="en-US" err="1"/>
              <a:t>thể</a:t>
            </a:r>
            <a:r>
              <a:rPr lang="en-US"/>
              <a:t> </a:t>
            </a:r>
            <a:r>
              <a:rPr lang="en-US" err="1"/>
              <a:t>tồn</a:t>
            </a:r>
            <a:r>
              <a:rPr lang="en-US"/>
              <a:t> </a:t>
            </a:r>
            <a:r>
              <a:rPr lang="en-US" err="1"/>
              <a:t>tại</a:t>
            </a:r>
            <a:r>
              <a:rPr lang="en-US"/>
              <a:t> </a:t>
            </a:r>
            <a:r>
              <a:rPr lang="en-US" err="1"/>
              <a:t>độc</a:t>
            </a:r>
            <a:r>
              <a:rPr lang="en-US"/>
              <a:t> </a:t>
            </a:r>
            <a:r>
              <a:rPr lang="en-US" err="1"/>
              <a:t>lập</a:t>
            </a:r>
            <a:r>
              <a:rPr lang="en-US"/>
              <a:t> </a:t>
            </a:r>
            <a:r>
              <a:rPr lang="en-US" err="1"/>
              <a:t>mà</a:t>
            </a:r>
            <a:r>
              <a:rPr lang="en-US"/>
              <a:t> </a:t>
            </a:r>
            <a:r>
              <a:rPr lang="en-US" err="1"/>
              <a:t>không</a:t>
            </a:r>
            <a:r>
              <a:rPr lang="en-US"/>
              <a:t> </a:t>
            </a:r>
            <a:r>
              <a:rPr lang="en-US" err="1"/>
              <a:t>có</a:t>
            </a:r>
            <a:r>
              <a:rPr lang="en-US"/>
              <a:t> Switch.</a:t>
            </a:r>
          </a:p>
          <a:p>
            <a:pPr algn="just"/>
            <a:r>
              <a:rPr lang="en-US" b="1"/>
              <a:t>Router </a:t>
            </a:r>
            <a:r>
              <a:rPr lang="en-US" b="1" err="1"/>
              <a:t>và</a:t>
            </a:r>
            <a:r>
              <a:rPr lang="en-US" b="1"/>
              <a:t> Port</a:t>
            </a:r>
            <a:r>
              <a:rPr lang="en-US"/>
              <a:t>: </a:t>
            </a:r>
            <a:r>
              <a:rPr lang="en-US" err="1"/>
              <a:t>Tương</a:t>
            </a:r>
            <a:r>
              <a:rPr lang="en-US"/>
              <a:t> </a:t>
            </a:r>
            <a:r>
              <a:rPr lang="en-US" err="1"/>
              <a:t>tự</a:t>
            </a:r>
            <a:r>
              <a:rPr lang="en-US"/>
              <a:t>, </a:t>
            </a:r>
            <a:r>
              <a:rPr lang="en-US" err="1"/>
              <a:t>một</a:t>
            </a:r>
            <a:r>
              <a:rPr lang="en-US"/>
              <a:t> Router </a:t>
            </a:r>
            <a:r>
              <a:rPr lang="en-US" err="1"/>
              <a:t>sở</a:t>
            </a:r>
            <a:r>
              <a:rPr lang="en-US"/>
              <a:t> </a:t>
            </a:r>
            <a:r>
              <a:rPr lang="en-US" err="1"/>
              <a:t>hữu</a:t>
            </a:r>
            <a:r>
              <a:rPr lang="en-US"/>
              <a:t> </a:t>
            </a:r>
            <a:r>
              <a:rPr lang="en-US" err="1"/>
              <a:t>nhiều</a:t>
            </a:r>
            <a:r>
              <a:rPr lang="en-US"/>
              <a:t> Port </a:t>
            </a:r>
            <a:r>
              <a:rPr lang="en-US" err="1"/>
              <a:t>để</a:t>
            </a:r>
            <a:r>
              <a:rPr lang="en-US"/>
              <a:t> </a:t>
            </a:r>
            <a:r>
              <a:rPr lang="en-US" err="1"/>
              <a:t>kết</a:t>
            </a:r>
            <a:r>
              <a:rPr lang="en-US"/>
              <a:t> </a:t>
            </a:r>
            <a:r>
              <a:rPr lang="en-US" err="1"/>
              <a:t>nối</a:t>
            </a:r>
            <a:r>
              <a:rPr lang="en-US"/>
              <a:t> </a:t>
            </a:r>
            <a:r>
              <a:rPr lang="en-US" err="1"/>
              <a:t>với</a:t>
            </a:r>
            <a:r>
              <a:rPr lang="en-US"/>
              <a:t> </a:t>
            </a:r>
            <a:r>
              <a:rPr lang="en-US" err="1"/>
              <a:t>các</a:t>
            </a:r>
            <a:r>
              <a:rPr lang="en-US"/>
              <a:t> Node </a:t>
            </a:r>
            <a:r>
              <a:rPr lang="en-US" err="1"/>
              <a:t>khác</a:t>
            </a:r>
            <a:r>
              <a:rPr lang="en-US"/>
              <a:t> </a:t>
            </a:r>
            <a:r>
              <a:rPr lang="en-US" err="1"/>
              <a:t>trong</a:t>
            </a:r>
            <a:r>
              <a:rPr lang="en-US"/>
              <a:t> </a:t>
            </a:r>
            <a:r>
              <a:rPr lang="en-US" err="1"/>
              <a:t>mạng</a:t>
            </a:r>
            <a:r>
              <a:rPr lang="en-US"/>
              <a:t>. </a:t>
            </a:r>
            <a:r>
              <a:rPr lang="en-US" err="1"/>
              <a:t>Nếu</a:t>
            </a:r>
            <a:r>
              <a:rPr lang="en-US"/>
              <a:t> Router </a:t>
            </a:r>
            <a:r>
              <a:rPr lang="en-US" err="1"/>
              <a:t>bị</a:t>
            </a:r>
            <a:r>
              <a:rPr lang="en-US"/>
              <a:t> </a:t>
            </a:r>
            <a:r>
              <a:rPr lang="en-US" err="1"/>
              <a:t>xóa</a:t>
            </a:r>
            <a:r>
              <a:rPr lang="en-US"/>
              <a:t>, </a:t>
            </a:r>
            <a:r>
              <a:rPr lang="en-US" err="1"/>
              <a:t>các</a:t>
            </a:r>
            <a:r>
              <a:rPr lang="en-US"/>
              <a:t> Port </a:t>
            </a:r>
            <a:r>
              <a:rPr lang="en-US" err="1"/>
              <a:t>của</a:t>
            </a:r>
            <a:r>
              <a:rPr lang="en-US"/>
              <a:t> </a:t>
            </a:r>
            <a:r>
              <a:rPr lang="en-US" err="1"/>
              <a:t>nó</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vì</a:t>
            </a:r>
            <a:r>
              <a:rPr lang="en-US"/>
              <a:t> </a:t>
            </a:r>
            <a:r>
              <a:rPr lang="en-US" err="1"/>
              <a:t>các</a:t>
            </a:r>
            <a:r>
              <a:rPr lang="en-US"/>
              <a:t> Port </a:t>
            </a:r>
            <a:r>
              <a:rPr lang="en-US" err="1"/>
              <a:t>này</a:t>
            </a:r>
            <a:r>
              <a:rPr lang="en-US"/>
              <a:t> </a:t>
            </a:r>
            <a:r>
              <a:rPr lang="en-US" err="1"/>
              <a:t>không</a:t>
            </a:r>
            <a:r>
              <a:rPr lang="en-US"/>
              <a:t> </a:t>
            </a:r>
            <a:r>
              <a:rPr lang="en-US" err="1"/>
              <a:t>thể</a:t>
            </a:r>
            <a:r>
              <a:rPr lang="en-US"/>
              <a:t> </a:t>
            </a:r>
            <a:r>
              <a:rPr lang="en-US" err="1"/>
              <a:t>tồn</a:t>
            </a:r>
            <a:r>
              <a:rPr lang="en-US"/>
              <a:t> </a:t>
            </a:r>
            <a:r>
              <a:rPr lang="en-US" err="1"/>
              <a:t>tại</a:t>
            </a:r>
            <a:r>
              <a:rPr lang="en-US"/>
              <a:t> </a:t>
            </a:r>
            <a:r>
              <a:rPr lang="en-US" err="1"/>
              <a:t>mà</a:t>
            </a:r>
            <a:r>
              <a:rPr lang="en-US"/>
              <a:t> </a:t>
            </a:r>
            <a:r>
              <a:rPr lang="en-US" err="1"/>
              <a:t>không</a:t>
            </a:r>
            <a:r>
              <a:rPr lang="en-US"/>
              <a:t> </a:t>
            </a:r>
            <a:r>
              <a:rPr lang="en-US" err="1"/>
              <a:t>có</a:t>
            </a:r>
            <a:r>
              <a:rPr lang="en-US"/>
              <a:t> Router.</a:t>
            </a:r>
          </a:p>
        </p:txBody>
      </p:sp>
    </p:spTree>
    <p:extLst>
      <p:ext uri="{BB962C8B-B14F-4D97-AF65-F5344CB8AC3E}">
        <p14:creationId xmlns:p14="http://schemas.microsoft.com/office/powerpoint/2010/main" val="415791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348221" y="860195"/>
            <a:ext cx="8447560" cy="5132832"/>
          </a:xfrm>
        </p:spPr>
        <p:txBody>
          <a:bodyPr/>
          <a:lstStyle/>
          <a:p>
            <a:pPr algn="just"/>
            <a:r>
              <a:rPr lang="en-US" b="1">
                <a:solidFill>
                  <a:srgbClr val="000000"/>
                </a:solidFill>
              </a:rPr>
              <a:t>Composition</a:t>
            </a:r>
          </a:p>
          <a:p>
            <a:pPr algn="just"/>
            <a:r>
              <a:rPr lang="en-US" b="1"/>
              <a:t>Switch </a:t>
            </a:r>
            <a:r>
              <a:rPr lang="en-US" b="1" err="1"/>
              <a:t>và</a:t>
            </a:r>
            <a:r>
              <a:rPr lang="en-US" b="1"/>
              <a:t> </a:t>
            </a:r>
            <a:r>
              <a:rPr lang="en-US" b="1" err="1"/>
              <a:t>MACAddressEntry</a:t>
            </a:r>
            <a:r>
              <a:rPr lang="en-US"/>
              <a:t>: </a:t>
            </a:r>
            <a:r>
              <a:rPr lang="en-US" err="1"/>
              <a:t>Một</a:t>
            </a:r>
            <a:r>
              <a:rPr lang="en-US"/>
              <a:t> Switch </a:t>
            </a:r>
            <a:r>
              <a:rPr lang="en-US" err="1"/>
              <a:t>quản</a:t>
            </a:r>
            <a:r>
              <a:rPr lang="en-US"/>
              <a:t> </a:t>
            </a:r>
            <a:r>
              <a:rPr lang="en-US" err="1"/>
              <a:t>lý</a:t>
            </a:r>
            <a:r>
              <a:rPr lang="en-US"/>
              <a:t> </a:t>
            </a:r>
            <a:r>
              <a:rPr lang="en-US" err="1"/>
              <a:t>nhiều</a:t>
            </a:r>
            <a:r>
              <a:rPr lang="en-US"/>
              <a:t> </a:t>
            </a:r>
            <a:r>
              <a:rPr lang="en-US" err="1"/>
              <a:t>MACAddressEntry</a:t>
            </a:r>
            <a:r>
              <a:rPr lang="en-US"/>
              <a:t>, </a:t>
            </a:r>
            <a:r>
              <a:rPr lang="en-US" err="1"/>
              <a:t>mỗi</a:t>
            </a:r>
            <a:r>
              <a:rPr lang="en-US"/>
              <a:t> </a:t>
            </a:r>
            <a:r>
              <a:rPr lang="en-US" err="1"/>
              <a:t>MACAddressEntry</a:t>
            </a:r>
            <a:r>
              <a:rPr lang="en-US"/>
              <a:t> </a:t>
            </a:r>
            <a:r>
              <a:rPr lang="en-US" err="1"/>
              <a:t>đại</a:t>
            </a:r>
            <a:r>
              <a:rPr lang="en-US"/>
              <a:t> </a:t>
            </a:r>
            <a:r>
              <a:rPr lang="en-US" err="1"/>
              <a:t>diện</a:t>
            </a:r>
            <a:r>
              <a:rPr lang="en-US"/>
              <a:t> </a:t>
            </a:r>
            <a:r>
              <a:rPr lang="en-US" err="1"/>
              <a:t>cho</a:t>
            </a:r>
            <a:r>
              <a:rPr lang="en-US"/>
              <a:t> </a:t>
            </a:r>
            <a:r>
              <a:rPr lang="en-US" err="1"/>
              <a:t>một</a:t>
            </a:r>
            <a:r>
              <a:rPr lang="en-US"/>
              <a:t> </a:t>
            </a:r>
            <a:r>
              <a:rPr lang="en-US" err="1"/>
              <a:t>địa</a:t>
            </a:r>
            <a:r>
              <a:rPr lang="en-US"/>
              <a:t> </a:t>
            </a:r>
            <a:r>
              <a:rPr lang="en-US" err="1"/>
              <a:t>chỉ</a:t>
            </a:r>
            <a:r>
              <a:rPr lang="en-US"/>
              <a:t> MAC </a:t>
            </a:r>
            <a:r>
              <a:rPr lang="en-US" err="1"/>
              <a:t>được</a:t>
            </a:r>
            <a:r>
              <a:rPr lang="en-US"/>
              <a:t> </a:t>
            </a:r>
            <a:r>
              <a:rPr lang="en-US" err="1"/>
              <a:t>lưu</a:t>
            </a:r>
            <a:r>
              <a:rPr lang="en-US"/>
              <a:t> </a:t>
            </a:r>
            <a:r>
              <a:rPr lang="en-US" err="1"/>
              <a:t>trữ</a:t>
            </a:r>
            <a:r>
              <a:rPr lang="en-US"/>
              <a:t> </a:t>
            </a:r>
            <a:r>
              <a:rPr lang="en-US" err="1"/>
              <a:t>trong</a:t>
            </a:r>
            <a:r>
              <a:rPr lang="en-US"/>
              <a:t> </a:t>
            </a:r>
            <a:r>
              <a:rPr lang="en-US" err="1"/>
              <a:t>bảng</a:t>
            </a:r>
            <a:r>
              <a:rPr lang="en-US"/>
              <a:t> MAC </a:t>
            </a:r>
            <a:r>
              <a:rPr lang="en-US" err="1"/>
              <a:t>của</a:t>
            </a:r>
            <a:r>
              <a:rPr lang="en-US"/>
              <a:t> Switch. Khi Switch </a:t>
            </a:r>
            <a:r>
              <a:rPr lang="en-US" err="1"/>
              <a:t>bị</a:t>
            </a:r>
            <a:r>
              <a:rPr lang="en-US"/>
              <a:t> </a:t>
            </a:r>
            <a:r>
              <a:rPr lang="en-US" err="1"/>
              <a:t>xóa</a:t>
            </a:r>
            <a:r>
              <a:rPr lang="en-US"/>
              <a:t>, </a:t>
            </a:r>
            <a:r>
              <a:rPr lang="en-US" err="1"/>
              <a:t>các</a:t>
            </a:r>
            <a:r>
              <a:rPr lang="en-US"/>
              <a:t> </a:t>
            </a:r>
            <a:r>
              <a:rPr lang="en-US" err="1"/>
              <a:t>MACAddressEntry</a:t>
            </a:r>
            <a:r>
              <a:rPr lang="en-US"/>
              <a:t> </a:t>
            </a:r>
            <a:r>
              <a:rPr lang="en-US" err="1"/>
              <a:t>của</a:t>
            </a:r>
            <a:r>
              <a:rPr lang="en-US"/>
              <a:t> </a:t>
            </a:r>
            <a:r>
              <a:rPr lang="en-US" err="1"/>
              <a:t>nó</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theo.</a:t>
            </a:r>
          </a:p>
          <a:p>
            <a:pPr algn="just"/>
            <a:r>
              <a:rPr lang="en-US" b="1"/>
              <a:t>Router </a:t>
            </a:r>
            <a:r>
              <a:rPr lang="en-US" b="1" err="1"/>
              <a:t>và</a:t>
            </a:r>
            <a:r>
              <a:rPr lang="en-US" b="1"/>
              <a:t> </a:t>
            </a:r>
            <a:r>
              <a:rPr lang="en-US" b="1" err="1"/>
              <a:t>RoutingEntry</a:t>
            </a:r>
            <a:r>
              <a:rPr lang="en-US"/>
              <a:t>: </a:t>
            </a:r>
            <a:r>
              <a:rPr lang="en-US" err="1"/>
              <a:t>Tương</a:t>
            </a:r>
            <a:r>
              <a:rPr lang="en-US"/>
              <a:t> </a:t>
            </a:r>
            <a:r>
              <a:rPr lang="en-US" err="1"/>
              <a:t>tự</a:t>
            </a:r>
            <a:r>
              <a:rPr lang="en-US"/>
              <a:t>, </a:t>
            </a:r>
            <a:r>
              <a:rPr lang="en-US" err="1"/>
              <a:t>một</a:t>
            </a:r>
            <a:r>
              <a:rPr lang="en-US"/>
              <a:t> Router </a:t>
            </a:r>
            <a:r>
              <a:rPr lang="en-US" err="1"/>
              <a:t>sẽ</a:t>
            </a:r>
            <a:r>
              <a:rPr lang="en-US"/>
              <a:t> </a:t>
            </a:r>
            <a:r>
              <a:rPr lang="en-US" err="1"/>
              <a:t>sở</a:t>
            </a:r>
            <a:r>
              <a:rPr lang="en-US"/>
              <a:t> </a:t>
            </a:r>
            <a:r>
              <a:rPr lang="en-US" err="1"/>
              <a:t>hữu</a:t>
            </a:r>
            <a:r>
              <a:rPr lang="en-US"/>
              <a:t> </a:t>
            </a:r>
            <a:r>
              <a:rPr lang="en-US" err="1"/>
              <a:t>nhiều</a:t>
            </a:r>
            <a:r>
              <a:rPr lang="en-US"/>
              <a:t> </a:t>
            </a:r>
            <a:r>
              <a:rPr lang="en-US" err="1"/>
              <a:t>RoutingEntry</a:t>
            </a:r>
            <a:r>
              <a:rPr lang="en-US"/>
              <a:t> </a:t>
            </a:r>
            <a:r>
              <a:rPr lang="en-US" err="1"/>
              <a:t>trong</a:t>
            </a:r>
            <a:r>
              <a:rPr lang="en-US"/>
              <a:t> </a:t>
            </a:r>
            <a:r>
              <a:rPr lang="en-US" err="1"/>
              <a:t>bảng</a:t>
            </a:r>
            <a:r>
              <a:rPr lang="en-US"/>
              <a:t> </a:t>
            </a:r>
            <a:r>
              <a:rPr lang="en-US" err="1"/>
              <a:t>định</a:t>
            </a:r>
            <a:r>
              <a:rPr lang="en-US"/>
              <a:t> </a:t>
            </a:r>
            <a:r>
              <a:rPr lang="en-US" err="1"/>
              <a:t>tuyến</a:t>
            </a:r>
            <a:r>
              <a:rPr lang="en-US"/>
              <a:t> </a:t>
            </a:r>
            <a:r>
              <a:rPr lang="en-US" err="1"/>
              <a:t>của</a:t>
            </a:r>
            <a:r>
              <a:rPr lang="en-US"/>
              <a:t> </a:t>
            </a:r>
            <a:r>
              <a:rPr lang="en-US" err="1"/>
              <a:t>mình</a:t>
            </a:r>
            <a:r>
              <a:rPr lang="en-US"/>
              <a:t>. Khi Router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a:t>
            </a:r>
            <a:r>
              <a:rPr lang="en-US" err="1"/>
              <a:t>RoutingEntry</a:t>
            </a:r>
            <a:r>
              <a:rPr lang="en-US"/>
              <a:t> </a:t>
            </a:r>
            <a:r>
              <a:rPr lang="en-US" err="1"/>
              <a:t>liên</a:t>
            </a:r>
            <a:r>
              <a:rPr lang="en-US"/>
              <a:t> </a:t>
            </a:r>
            <a:r>
              <a:rPr lang="en-US" err="1"/>
              <a:t>quan</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theo</a:t>
            </a:r>
            <a:r>
              <a:rPr lang="en-US"/>
              <a:t>, </a:t>
            </a:r>
            <a:r>
              <a:rPr lang="en-US" err="1"/>
              <a:t>vì</a:t>
            </a:r>
            <a:r>
              <a:rPr lang="en-US"/>
              <a:t> </a:t>
            </a:r>
            <a:r>
              <a:rPr lang="en-US" err="1"/>
              <a:t>các</a:t>
            </a:r>
            <a:r>
              <a:rPr lang="en-US"/>
              <a:t> </a:t>
            </a:r>
            <a:r>
              <a:rPr lang="en-US" err="1"/>
              <a:t>RoutingEntry</a:t>
            </a:r>
            <a:r>
              <a:rPr lang="en-US"/>
              <a:t> </a:t>
            </a:r>
            <a:r>
              <a:rPr lang="en-US" err="1"/>
              <a:t>này</a:t>
            </a:r>
            <a:r>
              <a:rPr lang="en-US"/>
              <a:t> </a:t>
            </a:r>
            <a:r>
              <a:rPr lang="en-US" err="1"/>
              <a:t>không</a:t>
            </a:r>
            <a:r>
              <a:rPr lang="en-US"/>
              <a:t> </a:t>
            </a:r>
            <a:r>
              <a:rPr lang="en-US" err="1"/>
              <a:t>thể</a:t>
            </a:r>
            <a:r>
              <a:rPr lang="en-US"/>
              <a:t> </a:t>
            </a:r>
            <a:r>
              <a:rPr lang="en-US" err="1"/>
              <a:t>tồn</a:t>
            </a:r>
            <a:r>
              <a:rPr lang="en-US"/>
              <a:t> </a:t>
            </a:r>
            <a:r>
              <a:rPr lang="en-US" err="1"/>
              <a:t>tại</a:t>
            </a:r>
            <a:r>
              <a:rPr lang="en-US"/>
              <a:t> </a:t>
            </a:r>
            <a:r>
              <a:rPr lang="en-US" err="1"/>
              <a:t>mà</a:t>
            </a:r>
            <a:r>
              <a:rPr lang="en-US"/>
              <a:t> </a:t>
            </a:r>
            <a:r>
              <a:rPr lang="en-US" err="1"/>
              <a:t>không</a:t>
            </a:r>
            <a:r>
              <a:rPr lang="en-US"/>
              <a:t> </a:t>
            </a:r>
            <a:r>
              <a:rPr lang="en-US" err="1"/>
              <a:t>có</a:t>
            </a:r>
            <a:r>
              <a:rPr lang="en-US"/>
              <a:t> Router.</a:t>
            </a:r>
          </a:p>
          <a:p>
            <a:pPr algn="just"/>
            <a:endParaRPr lang="en-US"/>
          </a:p>
          <a:p>
            <a:pPr algn="just"/>
            <a:endParaRPr lang="en-US"/>
          </a:p>
        </p:txBody>
      </p:sp>
    </p:spTree>
    <p:extLst>
      <p:ext uri="{BB962C8B-B14F-4D97-AF65-F5344CB8AC3E}">
        <p14:creationId xmlns:p14="http://schemas.microsoft.com/office/powerpoint/2010/main" val="189160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348221" y="860195"/>
            <a:ext cx="8447560" cy="5132832"/>
          </a:xfrm>
        </p:spPr>
        <p:txBody>
          <a:bodyPr/>
          <a:lstStyle/>
          <a:p>
            <a:pPr algn="just"/>
            <a:r>
              <a:rPr lang="en-US" b="1">
                <a:solidFill>
                  <a:srgbClr val="000000"/>
                </a:solidFill>
              </a:rPr>
              <a:t>Composition</a:t>
            </a:r>
          </a:p>
          <a:p>
            <a:pPr algn="just"/>
            <a:r>
              <a:rPr lang="en-US" b="1"/>
              <a:t>Connection </a:t>
            </a:r>
            <a:r>
              <a:rPr lang="en-US" b="1" err="1"/>
              <a:t>và</a:t>
            </a:r>
            <a:r>
              <a:rPr lang="en-US" b="1"/>
              <a:t> </a:t>
            </a:r>
            <a:r>
              <a:rPr lang="en-US" b="1" err="1"/>
              <a:t>ActivePacket</a:t>
            </a:r>
            <a:r>
              <a:rPr lang="en-US"/>
              <a:t>: </a:t>
            </a:r>
            <a:r>
              <a:rPr lang="en-US" err="1"/>
              <a:t>Một</a:t>
            </a:r>
            <a:r>
              <a:rPr lang="en-US"/>
              <a:t> Connection </a:t>
            </a:r>
            <a:r>
              <a:rPr lang="en-US" err="1"/>
              <a:t>có</a:t>
            </a:r>
            <a:r>
              <a:rPr lang="en-US"/>
              <a:t> </a:t>
            </a:r>
            <a:r>
              <a:rPr lang="en-US" err="1"/>
              <a:t>thể</a:t>
            </a:r>
            <a:r>
              <a:rPr lang="en-US"/>
              <a:t> </a:t>
            </a:r>
            <a:r>
              <a:rPr lang="en-US" err="1"/>
              <a:t>chứa</a:t>
            </a:r>
            <a:r>
              <a:rPr lang="en-US"/>
              <a:t> </a:t>
            </a:r>
            <a:r>
              <a:rPr lang="en-US" err="1"/>
              <a:t>nhiều</a:t>
            </a:r>
            <a:r>
              <a:rPr lang="en-US"/>
              <a:t> </a:t>
            </a:r>
            <a:r>
              <a:rPr lang="en-US" err="1"/>
              <a:t>ActivePacket</a:t>
            </a:r>
            <a:r>
              <a:rPr lang="en-US"/>
              <a:t> </a:t>
            </a:r>
            <a:r>
              <a:rPr lang="en-US" err="1"/>
              <a:t>trong</a:t>
            </a:r>
            <a:r>
              <a:rPr lang="en-US"/>
              <a:t> </a:t>
            </a:r>
            <a:r>
              <a:rPr lang="en-US" err="1"/>
              <a:t>quá</a:t>
            </a:r>
            <a:r>
              <a:rPr lang="en-US"/>
              <a:t> </a:t>
            </a:r>
            <a:r>
              <a:rPr lang="en-US" err="1"/>
              <a:t>trình</a:t>
            </a:r>
            <a:r>
              <a:rPr lang="en-US"/>
              <a:t> </a:t>
            </a:r>
            <a:r>
              <a:rPr lang="en-US" err="1"/>
              <a:t>truyền</a:t>
            </a:r>
            <a:r>
              <a:rPr lang="en-US"/>
              <a:t> </a:t>
            </a:r>
            <a:r>
              <a:rPr lang="en-US" err="1"/>
              <a:t>tải</a:t>
            </a:r>
            <a:r>
              <a:rPr lang="en-US"/>
              <a:t>. </a:t>
            </a:r>
            <a:r>
              <a:rPr lang="en-US" err="1"/>
              <a:t>Nếu</a:t>
            </a:r>
            <a:r>
              <a:rPr lang="en-US"/>
              <a:t> Connection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a:t>
            </a:r>
            <a:r>
              <a:rPr lang="en-US" err="1"/>
              <a:t>ActivePacket</a:t>
            </a:r>
            <a:r>
              <a:rPr lang="en-US"/>
              <a:t> </a:t>
            </a:r>
            <a:r>
              <a:rPr lang="en-US" err="1"/>
              <a:t>liên</a:t>
            </a:r>
            <a:r>
              <a:rPr lang="en-US"/>
              <a:t> </a:t>
            </a:r>
            <a:r>
              <a:rPr lang="en-US" err="1"/>
              <a:t>quan</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vì</a:t>
            </a:r>
            <a:r>
              <a:rPr lang="en-US"/>
              <a:t> </a:t>
            </a:r>
            <a:r>
              <a:rPr lang="en-US" err="1"/>
              <a:t>chúng</a:t>
            </a:r>
            <a:r>
              <a:rPr lang="en-US"/>
              <a:t> </a:t>
            </a:r>
            <a:r>
              <a:rPr lang="en-US" err="1"/>
              <a:t>không</a:t>
            </a:r>
            <a:r>
              <a:rPr lang="en-US"/>
              <a:t> </a:t>
            </a:r>
            <a:r>
              <a:rPr lang="en-US" err="1"/>
              <a:t>thể</a:t>
            </a:r>
            <a:r>
              <a:rPr lang="en-US"/>
              <a:t> </a:t>
            </a:r>
            <a:r>
              <a:rPr lang="en-US" err="1"/>
              <a:t>tồn</a:t>
            </a:r>
            <a:r>
              <a:rPr lang="en-US"/>
              <a:t> </a:t>
            </a:r>
            <a:r>
              <a:rPr lang="en-US" err="1"/>
              <a:t>tại</a:t>
            </a:r>
            <a:r>
              <a:rPr lang="en-US"/>
              <a:t> </a:t>
            </a:r>
            <a:r>
              <a:rPr lang="en-US" err="1"/>
              <a:t>nếu</a:t>
            </a:r>
            <a:r>
              <a:rPr lang="en-US"/>
              <a:t> </a:t>
            </a:r>
            <a:r>
              <a:rPr lang="en-US" err="1"/>
              <a:t>không</a:t>
            </a:r>
            <a:r>
              <a:rPr lang="en-US"/>
              <a:t> </a:t>
            </a:r>
            <a:r>
              <a:rPr lang="en-US" err="1"/>
              <a:t>có</a:t>
            </a:r>
            <a:r>
              <a:rPr lang="en-US"/>
              <a:t> Connection </a:t>
            </a:r>
            <a:r>
              <a:rPr lang="en-US" err="1"/>
              <a:t>để</a:t>
            </a:r>
            <a:r>
              <a:rPr lang="en-US"/>
              <a:t> </a:t>
            </a:r>
            <a:r>
              <a:rPr lang="en-US" err="1"/>
              <a:t>truyền</a:t>
            </a:r>
            <a:r>
              <a:rPr lang="en-US"/>
              <a:t> </a:t>
            </a:r>
            <a:r>
              <a:rPr lang="en-US" err="1"/>
              <a:t>đi</a:t>
            </a:r>
            <a:r>
              <a:rPr lang="en-US"/>
              <a:t>.</a:t>
            </a:r>
          </a:p>
          <a:p>
            <a:pPr algn="just"/>
            <a:endParaRPr lang="en-US"/>
          </a:p>
          <a:p>
            <a:pPr algn="just"/>
            <a:endParaRPr lang="en-US"/>
          </a:p>
        </p:txBody>
      </p:sp>
    </p:spTree>
    <p:extLst>
      <p:ext uri="{BB962C8B-B14F-4D97-AF65-F5344CB8AC3E}">
        <p14:creationId xmlns:p14="http://schemas.microsoft.com/office/powerpoint/2010/main" val="399278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4F29E9E3-23BE-788A-56B3-1771BB738182}"/>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663970E6-24E6-9438-34C0-B6AF4773F4EB}"/>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13" name="Google Shape;113;p7">
            <a:extLst>
              <a:ext uri="{FF2B5EF4-FFF2-40B4-BE49-F238E27FC236}">
                <a16:creationId xmlns:a16="http://schemas.microsoft.com/office/drawing/2014/main" id="{F6BFA1FF-547F-9BC5-632B-39C41832CD14}"/>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THÀNH VIÊN</a:t>
            </a:r>
            <a:endParaRPr/>
          </a:p>
        </p:txBody>
      </p:sp>
      <p:graphicFrame>
        <p:nvGraphicFramePr>
          <p:cNvPr id="2" name="Table 1">
            <a:extLst>
              <a:ext uri="{FF2B5EF4-FFF2-40B4-BE49-F238E27FC236}">
                <a16:creationId xmlns:a16="http://schemas.microsoft.com/office/drawing/2014/main" id="{86F2D40A-EB1E-68B5-86EF-8990AB3CD6E7}"/>
              </a:ext>
            </a:extLst>
          </p:cNvPr>
          <p:cNvGraphicFramePr>
            <a:graphicFrameLocks noGrp="1"/>
          </p:cNvGraphicFramePr>
          <p:nvPr>
            <p:extLst>
              <p:ext uri="{D42A27DB-BD31-4B8C-83A1-F6EECF244321}">
                <p14:modId xmlns:p14="http://schemas.microsoft.com/office/powerpoint/2010/main" val="373915717"/>
              </p:ext>
            </p:extLst>
          </p:nvPr>
        </p:nvGraphicFramePr>
        <p:xfrm>
          <a:off x="483079" y="974785"/>
          <a:ext cx="8195095" cy="5318429"/>
        </p:xfrm>
        <a:graphic>
          <a:graphicData uri="http://schemas.openxmlformats.org/drawingml/2006/table">
            <a:tbl>
              <a:tblPr firstRow="1" bandRow="1">
                <a:tableStyleId>{AFA571E9-E660-4190-A53E-C4C0A1335FC0}</a:tableStyleId>
              </a:tblPr>
              <a:tblGrid>
                <a:gridCol w="2176848">
                  <a:extLst>
                    <a:ext uri="{9D8B030D-6E8A-4147-A177-3AD203B41FA5}">
                      <a16:colId xmlns:a16="http://schemas.microsoft.com/office/drawing/2014/main" val="1559222152"/>
                    </a:ext>
                  </a:extLst>
                </a:gridCol>
                <a:gridCol w="4066127">
                  <a:extLst>
                    <a:ext uri="{9D8B030D-6E8A-4147-A177-3AD203B41FA5}">
                      <a16:colId xmlns:a16="http://schemas.microsoft.com/office/drawing/2014/main" val="1829026461"/>
                    </a:ext>
                  </a:extLst>
                </a:gridCol>
                <a:gridCol w="1952120">
                  <a:extLst>
                    <a:ext uri="{9D8B030D-6E8A-4147-A177-3AD203B41FA5}">
                      <a16:colId xmlns:a16="http://schemas.microsoft.com/office/drawing/2014/main" val="596112657"/>
                    </a:ext>
                  </a:extLst>
                </a:gridCol>
              </a:tblGrid>
              <a:tr h="320425">
                <a:tc>
                  <a:txBody>
                    <a:bodyPr/>
                    <a:lstStyle/>
                    <a:p>
                      <a:pPr algn="ctr"/>
                      <a:r>
                        <a:rPr lang="en-US"/>
                        <a:t>Thành </a:t>
                      </a:r>
                      <a:r>
                        <a:rPr lang="en-US" err="1"/>
                        <a:t>viên</a:t>
                      </a:r>
                      <a:endParaRPr lang="en-US"/>
                    </a:p>
                  </a:txBody>
                  <a:tcPr anchor="ctr"/>
                </a:tc>
                <a:tc>
                  <a:txBody>
                    <a:bodyPr/>
                    <a:lstStyle/>
                    <a:p>
                      <a:pPr algn="ctr"/>
                      <a:r>
                        <a:rPr lang="en-US"/>
                        <a:t>Công </a:t>
                      </a:r>
                      <a:r>
                        <a:rPr lang="en-US" err="1"/>
                        <a:t>việc</a:t>
                      </a:r>
                      <a:endParaRPr lang="en-US"/>
                    </a:p>
                  </a:txBody>
                  <a:tcPr anchor="ctr"/>
                </a:tc>
                <a:tc>
                  <a:txBody>
                    <a:bodyPr/>
                    <a:lstStyle/>
                    <a:p>
                      <a:pPr algn="ctr"/>
                      <a:r>
                        <a:rPr lang="en-US" err="1"/>
                        <a:t>Tỉ</a:t>
                      </a:r>
                      <a:r>
                        <a:rPr lang="en-US"/>
                        <a:t> </a:t>
                      </a:r>
                      <a:r>
                        <a:rPr lang="en-US" err="1"/>
                        <a:t>lệ</a:t>
                      </a:r>
                      <a:r>
                        <a:rPr lang="en-US"/>
                        <a:t> </a:t>
                      </a:r>
                      <a:r>
                        <a:rPr lang="en-US" err="1"/>
                        <a:t>đóng</a:t>
                      </a:r>
                      <a:r>
                        <a:rPr lang="en-US"/>
                        <a:t> </a:t>
                      </a:r>
                      <a:r>
                        <a:rPr lang="en-US" err="1"/>
                        <a:t>góp</a:t>
                      </a:r>
                      <a:endParaRPr lang="en-US"/>
                    </a:p>
                  </a:txBody>
                  <a:tcPr anchor="ctr"/>
                </a:tc>
                <a:extLst>
                  <a:ext uri="{0D108BD9-81ED-4DB2-BD59-A6C34878D82A}">
                    <a16:rowId xmlns:a16="http://schemas.microsoft.com/office/drawing/2014/main" val="2181057245"/>
                  </a:ext>
                </a:extLst>
              </a:tr>
              <a:tr h="816426">
                <a:tc>
                  <a:txBody>
                    <a:bodyPr/>
                    <a:lstStyle/>
                    <a:p>
                      <a:pPr algn="ctr"/>
                      <a:r>
                        <a:rPr lang="en-US"/>
                        <a:t>Nguyễn Thanh Lâm </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b="0" i="0" u="none" strike="noStrike" cap="none">
                          <a:solidFill>
                            <a:schemeClr val="dk1"/>
                          </a:solidFill>
                          <a:effectLst/>
                          <a:latin typeface="Calibri"/>
                          <a:ea typeface="Calibri"/>
                          <a:cs typeface="Calibri"/>
                          <a:sym typeface="Arial"/>
                        </a:rPr>
                        <a:t>Viết tài liệu hướng dẫn, chuẩn bị báo cáo</a:t>
                      </a:r>
                    </a:p>
                  </a:txBody>
                  <a:tcPr anchor="ctr"/>
                </a:tc>
                <a:tc>
                  <a:txBody>
                    <a:bodyPr/>
                    <a:lstStyle/>
                    <a:p>
                      <a:pPr algn="ctr"/>
                      <a:r>
                        <a:rPr lang="en-US"/>
                        <a:t>15%</a:t>
                      </a:r>
                    </a:p>
                  </a:txBody>
                  <a:tcPr anchor="ctr"/>
                </a:tc>
                <a:extLst>
                  <a:ext uri="{0D108BD9-81ED-4DB2-BD59-A6C34878D82A}">
                    <a16:rowId xmlns:a16="http://schemas.microsoft.com/office/drawing/2014/main" val="874605595"/>
                  </a:ext>
                </a:extLst>
              </a:tr>
              <a:tr h="632072">
                <a:tc>
                  <a:txBody>
                    <a:bodyPr/>
                    <a:lstStyle/>
                    <a:p>
                      <a:pPr algn="ctr"/>
                      <a:r>
                        <a:rPr lang="en-US"/>
                        <a:t>Nguyễn Ngọc Lan </a:t>
                      </a:r>
                    </a:p>
                  </a:txBody>
                  <a:tcPr anchor="ctr"/>
                </a:tc>
                <a:tc>
                  <a:txBody>
                    <a:bodyPr/>
                    <a:lstStyle/>
                    <a:p>
                      <a:pPr lvl="0" algn="ctr">
                        <a:buNone/>
                      </a:pPr>
                      <a:r>
                        <a:rPr lang="vi-VN" sz="1400" b="0" i="0" u="none" strike="noStrike" cap="none" baseline="0" noProof="0" err="1">
                          <a:solidFill>
                            <a:srgbClr val="000000"/>
                          </a:solidFill>
                          <a:effectLst/>
                          <a:latin typeface="Calibri"/>
                        </a:rPr>
                        <a:t>Class</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Node</a:t>
                      </a:r>
                      <a:r>
                        <a:rPr lang="vi-VN" sz="1400" b="0" i="0" u="none" strike="noStrike" cap="none" baseline="0" noProof="0">
                          <a:solidFill>
                            <a:srgbClr val="000000"/>
                          </a:solidFill>
                          <a:effectLst/>
                          <a:latin typeface="Calibri"/>
                        </a:rPr>
                        <a:t> </a:t>
                      </a:r>
                      <a:r>
                        <a:rPr lang="vi-VN" sz="1400" b="0" i="0" u="none" strike="noStrike" cap="none" baseline="0" noProof="0">
                          <a:solidFill>
                            <a:srgbClr val="000000"/>
                          </a:solidFill>
                          <a:effectLst/>
                          <a:latin typeface="Calibri"/>
                          <a:sym typeface="Arial"/>
                        </a:rPr>
                        <a:t>(</a:t>
                      </a:r>
                      <a:r>
                        <a:rPr lang="vi-VN" sz="1400" b="0" i="0" u="none" strike="noStrike" cap="none" baseline="0" noProof="0" err="1">
                          <a:solidFill>
                            <a:srgbClr val="000000"/>
                          </a:solidFill>
                          <a:effectLst/>
                          <a:latin typeface="Calibri"/>
                        </a:rPr>
                        <a:t>Computer</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Hub</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Switch</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MacAddressEntry</a:t>
                      </a:r>
                      <a:r>
                        <a:rPr lang="vi-VN" sz="1400" b="0" i="0" u="none" strike="noStrike" cap="none" baseline="0" noProof="0">
                          <a:solidFill>
                            <a:srgbClr val="000000"/>
                          </a:solidFill>
                          <a:effectLst/>
                          <a:latin typeface="Calibri"/>
                          <a:sym typeface="Arial"/>
                        </a:rPr>
                        <a:t>, </a:t>
                      </a:r>
                      <a:r>
                        <a:rPr lang="vi-VN" sz="1400" b="0" i="0" u="none" strike="noStrike" cap="none" baseline="0" noProof="0" err="1">
                          <a:solidFill>
                            <a:srgbClr val="000000"/>
                          </a:solidFill>
                          <a:effectLst/>
                          <a:latin typeface="Calibri"/>
                        </a:rPr>
                        <a:t>Port</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sym typeface="Arial"/>
                        </a:rPr>
                        <a:t>Dijkstra</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AdjListNode</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ActivePacket</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Class</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diagram</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Usecase</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diagram</a:t>
                      </a:r>
                      <a:endParaRPr lang="vi-VN" err="1">
                        <a:sym typeface="Arial"/>
                      </a:endParaRPr>
                    </a:p>
                  </a:txBody>
                  <a:tcPr anchor="ctr"/>
                </a:tc>
                <a:tc>
                  <a:txBody>
                    <a:bodyPr/>
                    <a:lstStyle/>
                    <a:p>
                      <a:pPr algn="ctr"/>
                      <a:r>
                        <a:rPr lang="en-US"/>
                        <a:t>20%</a:t>
                      </a:r>
                    </a:p>
                  </a:txBody>
                  <a:tcPr anchor="ctr"/>
                </a:tc>
                <a:extLst>
                  <a:ext uri="{0D108BD9-81ED-4DB2-BD59-A6C34878D82A}">
                    <a16:rowId xmlns:a16="http://schemas.microsoft.com/office/drawing/2014/main" val="2747975014"/>
                  </a:ext>
                </a:extLst>
              </a:tr>
              <a:tr h="632072">
                <a:tc>
                  <a:txBody>
                    <a:bodyPr/>
                    <a:lstStyle/>
                    <a:p>
                      <a:pPr algn="ctr"/>
                      <a:r>
                        <a:rPr lang="vi-VN"/>
                        <a:t>Vi Dương Khanh </a:t>
                      </a: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err="1">
                          <a:solidFill>
                            <a:schemeClr val="dk1"/>
                          </a:solidFill>
                          <a:effectLst/>
                          <a:latin typeface="Calibri"/>
                          <a:ea typeface="Calibri"/>
                          <a:cs typeface="Calibri"/>
                          <a:sym typeface="Arial"/>
                        </a:rPr>
                        <a:t>Tạo</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lớp</a:t>
                      </a:r>
                      <a:r>
                        <a:rPr lang="en-US" sz="1400" b="0" i="0" u="none" strike="noStrike" cap="none">
                          <a:solidFill>
                            <a:schemeClr val="dk1"/>
                          </a:solidFill>
                          <a:effectLst/>
                          <a:latin typeface="Calibri"/>
                          <a:ea typeface="Calibri"/>
                          <a:cs typeface="Calibri"/>
                          <a:sym typeface="Arial"/>
                        </a:rPr>
                        <a:t> Packet </a:t>
                      </a:r>
                      <a:r>
                        <a:rPr lang="en-US" sz="1400" b="0" i="0" u="none" strike="noStrike" cap="none" err="1">
                          <a:solidFill>
                            <a:schemeClr val="dk1"/>
                          </a:solidFill>
                          <a:effectLst/>
                          <a:latin typeface="Calibri"/>
                          <a:ea typeface="Calibri"/>
                          <a:cs typeface="Calibri"/>
                          <a:sym typeface="Arial"/>
                        </a:rPr>
                        <a:t>và</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cài</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đặt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thuật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toán</a:t>
                      </a:r>
                      <a:r>
                        <a:rPr lang="en-US" sz="1400" b="0" i="0" u="none" strike="noStrike" cap="none">
                          <a:solidFill>
                            <a:schemeClr val="dk1"/>
                          </a:solidFill>
                          <a:effectLst/>
                          <a:latin typeface="Calibri"/>
                          <a:ea typeface="Calibri"/>
                          <a:cs typeface="Calibri"/>
                          <a:sym typeface="Arial"/>
                        </a:rPr>
                        <a:t> Bellman-Ford</a:t>
                      </a:r>
                    </a:p>
                  </a:txBody>
                  <a:tcPr anchor="ctr"/>
                </a:tc>
                <a:tc>
                  <a:txBody>
                    <a:bodyPr/>
                    <a:lstStyle/>
                    <a:p>
                      <a:pPr algn="ctr"/>
                      <a:r>
                        <a:rPr lang="en-US"/>
                        <a:t>15%</a:t>
                      </a:r>
                    </a:p>
                  </a:txBody>
                  <a:tcPr anchor="ctr"/>
                </a:tc>
                <a:extLst>
                  <a:ext uri="{0D108BD9-81ED-4DB2-BD59-A6C34878D82A}">
                    <a16:rowId xmlns:a16="http://schemas.microsoft.com/office/drawing/2014/main" val="2121198131"/>
                  </a:ext>
                </a:extLst>
              </a:tr>
              <a:tr h="1000780">
                <a:tc>
                  <a:txBody>
                    <a:bodyPr/>
                    <a:lstStyle/>
                    <a:p>
                      <a:pPr algn="ctr"/>
                      <a:r>
                        <a:rPr lang="en-US"/>
                        <a:t>Nguyễn </a:t>
                      </a:r>
                      <a:r>
                        <a:rPr lang="en-US" err="1"/>
                        <a:t>Thế</a:t>
                      </a:r>
                      <a:r>
                        <a:rPr lang="en-US"/>
                        <a:t> Kiên </a:t>
                      </a: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400" b="0" i="0" u="none" strike="noStrike" cap="none" err="1">
                          <a:solidFill>
                            <a:schemeClr val="dk1"/>
                          </a:solidFill>
                          <a:effectLst/>
                          <a:latin typeface="Calibri"/>
                          <a:ea typeface="Calibri"/>
                          <a:cs typeface="Calibri"/>
                          <a:sym typeface="Arial"/>
                        </a:rPr>
                        <a:t>Thiết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kế</a:t>
                      </a:r>
                      <a:r>
                        <a:rPr lang="en-US" sz="1400" b="0" i="0" u="none" strike="noStrike" cap="none">
                          <a:solidFill>
                            <a:schemeClr val="dk1"/>
                          </a:solidFill>
                          <a:effectLst/>
                          <a:latin typeface="Calibri"/>
                          <a:ea typeface="Calibri"/>
                          <a:cs typeface="Calibri"/>
                          <a:sym typeface="Arial"/>
                        </a:rPr>
                        <a:t> GUI: </a:t>
                      </a:r>
                      <a:r>
                        <a:rPr lang="en-US" sz="1400" b="0" i="0" u="none" strike="noStrike" cap="none" err="1">
                          <a:solidFill>
                            <a:schemeClr val="dk1"/>
                          </a:solidFill>
                          <a:effectLst/>
                          <a:latin typeface="Calibri"/>
                          <a:ea typeface="Calibri"/>
                          <a:cs typeface="Calibri"/>
                          <a:sym typeface="Arial"/>
                        </a:rPr>
                        <a:t>giao</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diện</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chính</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bảng</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định</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tuyến</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và</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tích</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hợp</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với</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thuật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toán</a:t>
                      </a:r>
                      <a:r>
                        <a:rPr lang="en-US" sz="1400" b="0" i="0" u="none" strike="noStrike" cap="none">
                          <a:solidFill>
                            <a:schemeClr val="dk1"/>
                          </a:solidFill>
                          <a:effectLst/>
                          <a:latin typeface="Calibri"/>
                          <a:ea typeface="Calibri"/>
                          <a:cs typeface="Calibri"/>
                        </a:rPr>
                        <a:t>.</a:t>
                      </a:r>
                      <a:endParaRPr lang="en-US" sz="1400" b="0" i="0" u="none" strike="noStrike" cap="none" err="1">
                        <a:solidFill>
                          <a:schemeClr val="dk1"/>
                        </a:solidFill>
                        <a:effectLst/>
                        <a:latin typeface="Calibri"/>
                        <a:ea typeface="Calibri"/>
                        <a:cs typeface="Calibri"/>
                        <a:sym typeface="Arial"/>
                      </a:endParaRPr>
                    </a:p>
                  </a:txBody>
                  <a:tcPr anchor="ctr"/>
                </a:tc>
                <a:tc>
                  <a:txBody>
                    <a:bodyPr/>
                    <a:lstStyle/>
                    <a:p>
                      <a:pPr algn="ctr"/>
                      <a:r>
                        <a:rPr lang="en-US"/>
                        <a:t>15%</a:t>
                      </a:r>
                    </a:p>
                  </a:txBody>
                  <a:tcPr anchor="ctr"/>
                </a:tc>
                <a:extLst>
                  <a:ext uri="{0D108BD9-81ED-4DB2-BD59-A6C34878D82A}">
                    <a16:rowId xmlns:a16="http://schemas.microsoft.com/office/drawing/2014/main" val="3517944678"/>
                  </a:ext>
                </a:extLst>
              </a:tr>
              <a:tr h="1000780">
                <a:tc>
                  <a:txBody>
                    <a:bodyPr/>
                    <a:lstStyle/>
                    <a:p>
                      <a:pPr algn="ctr"/>
                      <a:r>
                        <a:rPr lang="en-US"/>
                        <a:t>Lê Xuân </a:t>
                      </a:r>
                      <a:r>
                        <a:rPr lang="en-US" err="1"/>
                        <a:t>Kỳ</a:t>
                      </a:r>
                      <a:r>
                        <a:rPr lang="en-US"/>
                        <a:t> </a:t>
                      </a: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400" b="0" i="0" u="none" strike="noStrike" cap="none" err="1">
                          <a:solidFill>
                            <a:schemeClr val="dk1"/>
                          </a:solidFill>
                          <a:effectLst/>
                          <a:latin typeface="Calibri"/>
                          <a:ea typeface="Calibri"/>
                          <a:cs typeface="Calibri"/>
                          <a:sym typeface="Arial"/>
                        </a:rPr>
                        <a:t>Viết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lớp</a:t>
                      </a:r>
                      <a:r>
                        <a:rPr lang="en-US" sz="1400" b="0" i="0" u="none" strike="noStrike" cap="none">
                          <a:solidFill>
                            <a:schemeClr val="dk1"/>
                          </a:solidFill>
                          <a:effectLst/>
                          <a:latin typeface="Calibri"/>
                          <a:ea typeface="Calibri"/>
                          <a:cs typeface="Calibri"/>
                          <a:sym typeface="Arial"/>
                        </a:rPr>
                        <a:t> Router</a:t>
                      </a:r>
                      <a:r>
                        <a:rPr lang="en-US" sz="1400" b="0" i="0" u="none" strike="noStrike" cap="none">
                          <a:solidFill>
                            <a:schemeClr val="dk1"/>
                          </a:solidFill>
                          <a:effectLst/>
                          <a:latin typeface="Calibri"/>
                          <a:ea typeface="Calibri"/>
                          <a:cs typeface="Calibri"/>
                        </a:rPr>
                        <a:t>, Connection</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và</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tạo</a:t>
                      </a:r>
                      <a:r>
                        <a:rPr lang="en-US" sz="1400" b="0" i="0" u="none" strike="noStrike" cap="none">
                          <a:solidFill>
                            <a:schemeClr val="dk1"/>
                          </a:solidFill>
                          <a:effectLst/>
                          <a:latin typeface="Calibri"/>
                          <a:ea typeface="Calibri"/>
                          <a:cs typeface="Calibri"/>
                          <a:sym typeface="Arial"/>
                        </a:rPr>
                        <a:t> Abstract Class </a:t>
                      </a:r>
                      <a:r>
                        <a:rPr lang="en-US" sz="1400" b="0" i="0" u="none" strike="noStrike" cap="none" err="1">
                          <a:solidFill>
                            <a:schemeClr val="dk1"/>
                          </a:solidFill>
                          <a:effectLst/>
                          <a:latin typeface="Calibri"/>
                          <a:ea typeface="Calibri"/>
                          <a:cs typeface="Calibri"/>
                          <a:sym typeface="Arial"/>
                        </a:rPr>
                        <a:t>RoutingAlgorithm</a:t>
                      </a:r>
                      <a:r>
                        <a:rPr lang="en-US" sz="1400" b="0" i="0" u="none" strike="noStrike" cap="none">
                          <a:solidFill>
                            <a:schemeClr val="dk1"/>
                          </a:solidFill>
                          <a:effectLst/>
                          <a:latin typeface="Calibri"/>
                          <a:ea typeface="Calibri"/>
                          <a:cs typeface="Calibri"/>
                        </a:rPr>
                        <a:t>. </a:t>
                      </a:r>
                      <a:r>
                        <a:rPr lang="en-US" sz="1400" b="0" i="0" u="none" strike="noStrike" cap="none" err="1">
                          <a:solidFill>
                            <a:schemeClr val="dk1"/>
                          </a:solidFill>
                          <a:effectLst/>
                          <a:latin typeface="Calibri"/>
                          <a:ea typeface="Calibri"/>
                          <a:cs typeface="Calibri"/>
                        </a:rPr>
                        <a:t>Viết</a:t>
                      </a:r>
                      <a:r>
                        <a:rPr lang="en-US" sz="1400" b="0" i="0" u="none" strike="noStrike" cap="none">
                          <a:solidFill>
                            <a:schemeClr val="dk1"/>
                          </a:solidFill>
                          <a:effectLst/>
                          <a:latin typeface="Calibri"/>
                          <a:ea typeface="Calibri"/>
                          <a:cs typeface="Calibri"/>
                        </a:rPr>
                        <a:t> help screen.</a:t>
                      </a:r>
                      <a:endParaRPr lang="en-US" sz="1400" b="0" i="0" u="none" strike="noStrike" cap="none">
                        <a:solidFill>
                          <a:schemeClr val="dk1"/>
                        </a:solidFill>
                        <a:effectLst/>
                        <a:latin typeface="Calibri"/>
                        <a:ea typeface="Calibri"/>
                        <a:cs typeface="Calibri"/>
                        <a:sym typeface="Arial"/>
                      </a:endParaRPr>
                    </a:p>
                    <a:p>
                      <a:pPr algn="ctr"/>
                      <a:endParaRPr lang="en-US"/>
                    </a:p>
                  </a:txBody>
                  <a:tcPr anchor="ctr"/>
                </a:tc>
                <a:tc>
                  <a:txBody>
                    <a:bodyPr/>
                    <a:lstStyle/>
                    <a:p>
                      <a:pPr algn="ctr"/>
                      <a:r>
                        <a:rPr lang="en-US"/>
                        <a:t>20%</a:t>
                      </a:r>
                    </a:p>
                  </a:txBody>
                  <a:tcPr anchor="ctr"/>
                </a:tc>
                <a:extLst>
                  <a:ext uri="{0D108BD9-81ED-4DB2-BD59-A6C34878D82A}">
                    <a16:rowId xmlns:a16="http://schemas.microsoft.com/office/drawing/2014/main" val="1960642144"/>
                  </a:ext>
                </a:extLst>
              </a:tr>
              <a:tr h="816426">
                <a:tc>
                  <a:txBody>
                    <a:bodyPr/>
                    <a:lstStyle/>
                    <a:p>
                      <a:pPr algn="ctr"/>
                      <a:r>
                        <a:rPr lang="en-US"/>
                        <a:t>Nguyễn </a:t>
                      </a:r>
                      <a:r>
                        <a:rPr lang="en-US" err="1"/>
                        <a:t>Đăng</a:t>
                      </a:r>
                      <a:r>
                        <a:rPr lang="en-US"/>
                        <a:t> Tùng Lâm </a:t>
                      </a: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400" b="0" i="0" u="none" strike="noStrike" cap="none" err="1">
                          <a:solidFill>
                            <a:schemeClr val="dk1"/>
                          </a:solidFill>
                          <a:effectLst/>
                          <a:latin typeface="Calibri"/>
                          <a:ea typeface="Calibri"/>
                          <a:cs typeface="Calibri"/>
                          <a:sym typeface="Arial"/>
                        </a:rPr>
                        <a:t>Tạo</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rPr>
                        <a:t>lớp</a:t>
                      </a:r>
                      <a:r>
                        <a:rPr lang="en-US" sz="1400" b="0" i="0" u="none" strike="noStrike" cap="none">
                          <a:solidFill>
                            <a:schemeClr val="dk1"/>
                          </a:solidFill>
                          <a:effectLst/>
                          <a:latin typeface="Calibri"/>
                          <a:ea typeface="Calibri"/>
                          <a:cs typeface="Calibri"/>
                        </a:rPr>
                        <a:t> Network</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và</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cài</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đặt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thuật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toán</a:t>
                      </a:r>
                      <a:r>
                        <a:rPr lang="en-US" sz="1400" b="0" i="0" u="none" strike="noStrike" cap="none">
                          <a:solidFill>
                            <a:schemeClr val="dk1"/>
                          </a:solidFill>
                          <a:effectLst/>
                          <a:latin typeface="Calibri"/>
                          <a:ea typeface="Calibri"/>
                          <a:cs typeface="Calibri"/>
                          <a:sym typeface="Arial"/>
                        </a:rPr>
                        <a:t> Flooding</a:t>
                      </a:r>
                    </a:p>
                  </a:txBody>
                  <a:tcPr anchor="ctr"/>
                </a:tc>
                <a:tc>
                  <a:txBody>
                    <a:bodyPr/>
                    <a:lstStyle/>
                    <a:p>
                      <a:pPr algn="ctr"/>
                      <a:r>
                        <a:rPr lang="en-US"/>
                        <a:t>15%</a:t>
                      </a:r>
                    </a:p>
                  </a:txBody>
                  <a:tcPr anchor="ctr"/>
                </a:tc>
                <a:extLst>
                  <a:ext uri="{0D108BD9-81ED-4DB2-BD59-A6C34878D82A}">
                    <a16:rowId xmlns:a16="http://schemas.microsoft.com/office/drawing/2014/main" val="106296889"/>
                  </a:ext>
                </a:extLst>
              </a:tr>
            </a:tbl>
          </a:graphicData>
        </a:graphic>
      </p:graphicFrame>
    </p:spTree>
    <p:extLst>
      <p:ext uri="{BB962C8B-B14F-4D97-AF65-F5344CB8AC3E}">
        <p14:creationId xmlns:p14="http://schemas.microsoft.com/office/powerpoint/2010/main" val="21950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6DF0CEEF-D60F-0EBD-86DD-24FA3C816A50}"/>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19313F72-B6EC-2742-8743-9AA81BABADCD}"/>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13" name="Google Shape;113;p7">
            <a:extLst>
              <a:ext uri="{FF2B5EF4-FFF2-40B4-BE49-F238E27FC236}">
                <a16:creationId xmlns:a16="http://schemas.microsoft.com/office/drawing/2014/main" id="{D9CA91B0-577C-EC99-D812-8018E9D57FF6}"/>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r>
              <a:rPr lang="en-US" err="1"/>
              <a:t>Nội</a:t>
            </a:r>
            <a:r>
              <a:rPr lang="en-US"/>
              <a:t> dung</a:t>
            </a:r>
            <a:endParaRPr/>
          </a:p>
        </p:txBody>
      </p:sp>
      <p:sp>
        <p:nvSpPr>
          <p:cNvPr id="4" name="Google Shape;73;p2">
            <a:extLst>
              <a:ext uri="{FF2B5EF4-FFF2-40B4-BE49-F238E27FC236}">
                <a16:creationId xmlns:a16="http://schemas.microsoft.com/office/drawing/2014/main" id="{E4220514-4703-10FE-9976-7BC3410B764E}"/>
              </a:ext>
            </a:extLst>
          </p:cNvPr>
          <p:cNvSpPr txBox="1">
            <a:spLocks noGrp="1"/>
          </p:cNvSpPr>
          <p:nvPr>
            <p:ph type="body" idx="1"/>
          </p:nvPr>
        </p:nvSpPr>
        <p:spPr>
          <a:xfrm>
            <a:off x="234823" y="1164719"/>
            <a:ext cx="8674100" cy="4773040"/>
          </a:xfrm>
          <a:prstGeom prst="rect">
            <a:avLst/>
          </a:prstGeom>
          <a:noFill/>
          <a:ln>
            <a:noFill/>
          </a:ln>
        </p:spPr>
        <p:txBody>
          <a:bodyPr spcFirstLastPara="1" wrap="square" lIns="91425" tIns="45700" rIns="91425" bIns="45700" anchor="t" anchorCtr="0">
            <a:noAutofit/>
          </a:bodyPr>
          <a:lstStyle/>
          <a:p>
            <a:pPr marL="0" indent="0" algn="just">
              <a:lnSpc>
                <a:spcPct val="100000"/>
              </a:lnSpc>
              <a:spcBef>
                <a:spcPts val="0"/>
              </a:spcBef>
              <a:buClr>
                <a:srgbClr val="0D0D0D"/>
              </a:buClr>
              <a:buNone/>
            </a:pPr>
            <a:endParaRPr lang="vi-VN" sz="3600">
              <a:latin typeface="Calibri"/>
              <a:cs typeface="Calibri"/>
            </a:endParaRPr>
          </a:p>
          <a:p>
            <a:pPr indent="-457200" algn="just">
              <a:lnSpc>
                <a:spcPct val="100000"/>
              </a:lnSpc>
              <a:spcBef>
                <a:spcPts val="0"/>
              </a:spcBef>
              <a:buClr>
                <a:srgbClr val="0D0D0D"/>
              </a:buClr>
              <a:buAutoNum type="arabicPeriod"/>
            </a:pPr>
            <a:r>
              <a:rPr lang="vi-VN" sz="3600">
                <a:latin typeface="Calibri"/>
                <a:cs typeface="Calibri"/>
              </a:rPr>
              <a:t>Nêu vấn đề</a:t>
            </a:r>
            <a:endParaRPr lang="vi-VN" sz="3600"/>
          </a:p>
          <a:p>
            <a:pPr indent="-457200" algn="just">
              <a:lnSpc>
                <a:spcPct val="100000"/>
              </a:lnSpc>
              <a:spcBef>
                <a:spcPts val="0"/>
              </a:spcBef>
              <a:buClr>
                <a:srgbClr val="0D0D0D"/>
              </a:buClr>
              <a:buAutoNum type="arabicPeriod"/>
            </a:pPr>
            <a:r>
              <a:rPr lang="vi-VN" sz="3600" err="1">
                <a:latin typeface="Calibri"/>
                <a:cs typeface="Calibri"/>
              </a:rPr>
              <a:t>Usecase</a:t>
            </a:r>
            <a:r>
              <a:rPr lang="vi-VN" sz="3600">
                <a:latin typeface="Calibri"/>
                <a:cs typeface="Calibri"/>
              </a:rPr>
              <a:t> </a:t>
            </a:r>
            <a:r>
              <a:rPr lang="vi-VN" sz="3600" err="1">
                <a:latin typeface="Calibri"/>
                <a:cs typeface="Calibri"/>
              </a:rPr>
              <a:t>Diagram</a:t>
            </a:r>
            <a:endParaRPr lang="vi-VN" sz="3600">
              <a:latin typeface="Calibri"/>
              <a:cs typeface="Calibri"/>
            </a:endParaRPr>
          </a:p>
          <a:p>
            <a:pPr indent="-457200" algn="just">
              <a:lnSpc>
                <a:spcPct val="100000"/>
              </a:lnSpc>
              <a:spcBef>
                <a:spcPts val="0"/>
              </a:spcBef>
              <a:buClr>
                <a:srgbClr val="0D0D0D"/>
              </a:buClr>
              <a:buAutoNum type="arabicPeriod"/>
            </a:pPr>
            <a:r>
              <a:rPr lang="vi-VN" sz="3600" err="1">
                <a:latin typeface="Calibri"/>
                <a:cs typeface="Calibri"/>
              </a:rPr>
              <a:t>Class</a:t>
            </a:r>
            <a:r>
              <a:rPr lang="vi-VN" sz="3600">
                <a:latin typeface="Calibri"/>
                <a:cs typeface="Calibri"/>
              </a:rPr>
              <a:t> </a:t>
            </a:r>
            <a:r>
              <a:rPr lang="vi-VN" sz="3600" err="1">
                <a:latin typeface="Calibri"/>
                <a:cs typeface="Calibri"/>
              </a:rPr>
              <a:t>Diagram</a:t>
            </a:r>
            <a:endParaRPr lang="vi-VN" sz="3600">
              <a:latin typeface="Calibri"/>
              <a:cs typeface="Calibri"/>
            </a:endParaRPr>
          </a:p>
          <a:p>
            <a:pPr indent="-457200" algn="just">
              <a:lnSpc>
                <a:spcPct val="100000"/>
              </a:lnSpc>
              <a:spcBef>
                <a:spcPts val="0"/>
              </a:spcBef>
              <a:buClr>
                <a:srgbClr val="0D0D0D"/>
              </a:buClr>
              <a:buAutoNum type="arabicPeriod"/>
            </a:pPr>
            <a:r>
              <a:rPr lang="vi-VN" sz="3600">
                <a:latin typeface="Calibri"/>
                <a:cs typeface="Calibri"/>
              </a:rPr>
              <a:t>Giải thích các kỹ thuật OOP sử dụng</a:t>
            </a:r>
          </a:p>
          <a:p>
            <a:pPr indent="-457200" algn="just">
              <a:lnSpc>
                <a:spcPct val="100000"/>
              </a:lnSpc>
              <a:spcBef>
                <a:spcPts val="0"/>
              </a:spcBef>
              <a:buClr>
                <a:srgbClr val="0D0D0D"/>
              </a:buClr>
              <a:buAutoNum type="arabicPeriod"/>
            </a:pPr>
            <a:endParaRPr lang="vi-VN" sz="2400">
              <a:latin typeface="Calibri"/>
              <a:cs typeface="Calibri"/>
            </a:endParaRPr>
          </a:p>
        </p:txBody>
      </p:sp>
    </p:spTree>
    <p:extLst>
      <p:ext uri="{BB962C8B-B14F-4D97-AF65-F5344CB8AC3E}">
        <p14:creationId xmlns:p14="http://schemas.microsoft.com/office/powerpoint/2010/main" val="212527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6DF0CEEF-D60F-0EBD-86DD-24FA3C816A50}"/>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19313F72-B6EC-2742-8743-9AA81BABADCD}"/>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13" name="Google Shape;113;p7">
            <a:extLst>
              <a:ext uri="{FF2B5EF4-FFF2-40B4-BE49-F238E27FC236}">
                <a16:creationId xmlns:a16="http://schemas.microsoft.com/office/drawing/2014/main" id="{D9CA91B0-577C-EC99-D812-8018E9D57FF6}"/>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1. NÊU VẤN ĐỀ</a:t>
            </a:r>
            <a:endParaRPr/>
          </a:p>
        </p:txBody>
      </p:sp>
      <p:sp>
        <p:nvSpPr>
          <p:cNvPr id="4" name="Google Shape;73;p2">
            <a:extLst>
              <a:ext uri="{FF2B5EF4-FFF2-40B4-BE49-F238E27FC236}">
                <a16:creationId xmlns:a16="http://schemas.microsoft.com/office/drawing/2014/main" id="{E4220514-4703-10FE-9976-7BC3410B764E}"/>
              </a:ext>
            </a:extLst>
          </p:cNvPr>
          <p:cNvSpPr txBox="1">
            <a:spLocks noGrp="1"/>
          </p:cNvSpPr>
          <p:nvPr>
            <p:ph type="body" idx="1"/>
          </p:nvPr>
        </p:nvSpPr>
        <p:spPr>
          <a:xfrm>
            <a:off x="234823" y="1164719"/>
            <a:ext cx="8674100" cy="4773040"/>
          </a:xfrm>
          <a:prstGeom prst="rect">
            <a:avLst/>
          </a:prstGeom>
          <a:noFill/>
          <a:ln>
            <a:noFill/>
          </a:ln>
        </p:spPr>
        <p:txBody>
          <a:bodyPr spcFirstLastPara="1" wrap="square" lIns="91425" tIns="45700" rIns="91425" bIns="45700" anchor="t" anchorCtr="0">
            <a:noAutofit/>
          </a:bodyPr>
          <a:lstStyle/>
          <a:p>
            <a:pPr marL="0" indent="0" algn="just">
              <a:lnSpc>
                <a:spcPct val="100000"/>
              </a:lnSpc>
              <a:spcBef>
                <a:spcPts val="0"/>
              </a:spcBef>
              <a:buClr>
                <a:srgbClr val="0D0D0D"/>
              </a:buClr>
              <a:buNone/>
            </a:pPr>
            <a:r>
              <a:rPr lang="vi-VN" sz="2400">
                <a:latin typeface="Calibri"/>
                <a:cs typeface="Calibri"/>
              </a:rPr>
              <a:t>Các thuật toán định tuyến như Dijkstra, Bellman-Ford và Flooding đóng vai trò quan trọng trong việc truyền dữ liệu hiệu quả qua mạng. Tuy nhiên, người dùng thường gặp khó khăn trong việc hiểu cách các thuật toán này hoạt động. </a:t>
            </a:r>
            <a:r>
              <a:rPr lang="en-US" sz="2400" err="1">
                <a:latin typeface="Calibri"/>
                <a:cs typeface="Calibri"/>
              </a:rPr>
              <a:t>Nếu</a:t>
            </a:r>
            <a:r>
              <a:rPr lang="en-US" sz="2400">
                <a:latin typeface="Calibri"/>
                <a:cs typeface="Calibri"/>
              </a:rPr>
              <a:t> </a:t>
            </a:r>
            <a:r>
              <a:rPr lang="en-US" sz="2400" err="1">
                <a:latin typeface="Calibri"/>
                <a:cs typeface="Calibri"/>
              </a:rPr>
              <a:t>không</a:t>
            </a:r>
            <a:r>
              <a:rPr lang="en-US" sz="2400">
                <a:latin typeface="Calibri"/>
                <a:cs typeface="Calibri"/>
              </a:rPr>
              <a:t> </a:t>
            </a:r>
            <a:r>
              <a:rPr lang="en-US" sz="2400" err="1">
                <a:latin typeface="Calibri"/>
                <a:cs typeface="Calibri"/>
              </a:rPr>
              <a:t>có</a:t>
            </a:r>
            <a:r>
              <a:rPr lang="en-US" sz="2400">
                <a:latin typeface="Calibri"/>
                <a:cs typeface="Calibri"/>
              </a:rPr>
              <a:t> </a:t>
            </a:r>
            <a:r>
              <a:rPr lang="vi-VN" sz="2400">
                <a:latin typeface="Calibri"/>
                <a:cs typeface="Calibri"/>
              </a:rPr>
              <a:t>công cụ trực quan hóa</a:t>
            </a:r>
            <a:r>
              <a:rPr lang="en-US" sz="2400">
                <a:latin typeface="Calibri"/>
                <a:cs typeface="Calibri"/>
              </a:rPr>
              <a:t>,</a:t>
            </a:r>
            <a:r>
              <a:rPr lang="vi-VN" sz="2400">
                <a:latin typeface="Calibri"/>
                <a:cs typeface="Calibri"/>
              </a:rPr>
              <a:t> việc so sánh và đánh giá các thuật toán</a:t>
            </a:r>
            <a:r>
              <a:rPr lang="en-US" sz="2400">
                <a:latin typeface="Calibri"/>
                <a:cs typeface="Calibri"/>
              </a:rPr>
              <a:t> </a:t>
            </a:r>
            <a:r>
              <a:rPr lang="en-US" sz="2400" err="1">
                <a:latin typeface="Calibri"/>
                <a:cs typeface="Calibri"/>
              </a:rPr>
              <a:t>có</a:t>
            </a:r>
            <a:r>
              <a:rPr lang="en-US" sz="2400">
                <a:latin typeface="Calibri"/>
                <a:cs typeface="Calibri"/>
              </a:rPr>
              <a:t> </a:t>
            </a:r>
            <a:r>
              <a:rPr lang="en-US" sz="2400" err="1">
                <a:latin typeface="Calibri"/>
                <a:cs typeface="Calibri"/>
              </a:rPr>
              <a:t>thể</a:t>
            </a:r>
            <a:r>
              <a:rPr lang="vi-VN" sz="2400">
                <a:latin typeface="Calibri"/>
                <a:cs typeface="Calibri"/>
              </a:rPr>
              <a:t> trở nên phức tạp. Do đó, cần một ứng dụng giúp minh họa chi tiết cách các thuật toán đưa ra quyết định định tuyến và tác động của chúng trong các tình huống mạng khác nhau.</a:t>
            </a:r>
            <a:endParaRPr lang="en-US" sz="2400">
              <a:latin typeface="Calibri"/>
              <a:cs typeface="Calibri"/>
            </a:endParaRPr>
          </a:p>
        </p:txBody>
      </p:sp>
    </p:spTree>
    <p:extLst>
      <p:ext uri="{BB962C8B-B14F-4D97-AF65-F5344CB8AC3E}">
        <p14:creationId xmlns:p14="http://schemas.microsoft.com/office/powerpoint/2010/main" val="391696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23BB7DA3-D326-09C0-43DD-A0EC91E7812A}"/>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D41D6F84-4608-E2FB-F90D-E2C296886E9E}"/>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13" name="Google Shape;113;p7">
            <a:extLst>
              <a:ext uri="{FF2B5EF4-FFF2-40B4-BE49-F238E27FC236}">
                <a16:creationId xmlns:a16="http://schemas.microsoft.com/office/drawing/2014/main" id="{DA183B36-95C6-B6F9-8C17-7D3BDF5B0B67}"/>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2. USE CASE DIAGRAM</a:t>
            </a:r>
            <a:endParaRPr/>
          </a:p>
        </p:txBody>
      </p:sp>
      <p:pic>
        <p:nvPicPr>
          <p:cNvPr id="2" name="Hình ảnh 1" descr="Ảnh có chứa văn bản, biểu đồ, ảnh chụp màn hình&#10;&#10;Mô tả được tự động tạo">
            <a:extLst>
              <a:ext uri="{FF2B5EF4-FFF2-40B4-BE49-F238E27FC236}">
                <a16:creationId xmlns:a16="http://schemas.microsoft.com/office/drawing/2014/main" id="{258C639C-1232-A2FC-6466-2C32E9D1E2BA}"/>
              </a:ext>
            </a:extLst>
          </p:cNvPr>
          <p:cNvPicPr>
            <a:picLocks noChangeAspect="1"/>
          </p:cNvPicPr>
          <p:nvPr/>
        </p:nvPicPr>
        <p:blipFill>
          <a:blip r:embed="rId3"/>
          <a:stretch>
            <a:fillRect/>
          </a:stretch>
        </p:blipFill>
        <p:spPr>
          <a:xfrm>
            <a:off x="720812" y="932135"/>
            <a:ext cx="7692080" cy="5343838"/>
          </a:xfrm>
          <a:prstGeom prst="rect">
            <a:avLst/>
          </a:prstGeom>
        </p:spPr>
      </p:pic>
    </p:spTree>
    <p:extLst>
      <p:ext uri="{BB962C8B-B14F-4D97-AF65-F5344CB8AC3E}">
        <p14:creationId xmlns:p14="http://schemas.microsoft.com/office/powerpoint/2010/main" val="207763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94083C89-1686-EE68-04E8-E6C5DE4720A6}"/>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23220322-AE00-2977-8A3C-8DC442FFC86D}"/>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13" name="Google Shape;113;p7">
            <a:extLst>
              <a:ext uri="{FF2B5EF4-FFF2-40B4-BE49-F238E27FC236}">
                <a16:creationId xmlns:a16="http://schemas.microsoft.com/office/drawing/2014/main" id="{1FD63563-A3C4-4288-66D9-30FA1CEBC580}"/>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2. GENERAL CLASS DIAGRAM</a:t>
            </a:r>
            <a:endParaRPr/>
          </a:p>
        </p:txBody>
      </p:sp>
      <p:pic>
        <p:nvPicPr>
          <p:cNvPr id="2" name="Hình ảnh 1" descr="Ảnh có chứa văn bản, biểu đồ, Kế hoạch, Hình chữ nhật&#10;&#10;Mô tả được tự động tạo">
            <a:extLst>
              <a:ext uri="{FF2B5EF4-FFF2-40B4-BE49-F238E27FC236}">
                <a16:creationId xmlns:a16="http://schemas.microsoft.com/office/drawing/2014/main" id="{396CFAB8-7455-22C3-C08A-8C89CBB28A1A}"/>
              </a:ext>
            </a:extLst>
          </p:cNvPr>
          <p:cNvPicPr>
            <a:picLocks noChangeAspect="1"/>
          </p:cNvPicPr>
          <p:nvPr/>
        </p:nvPicPr>
        <p:blipFill>
          <a:blip r:embed="rId3"/>
          <a:stretch>
            <a:fillRect/>
          </a:stretch>
        </p:blipFill>
        <p:spPr>
          <a:xfrm>
            <a:off x="236838" y="808692"/>
            <a:ext cx="8670324" cy="5250914"/>
          </a:xfrm>
          <a:prstGeom prst="rect">
            <a:avLst/>
          </a:prstGeom>
        </p:spPr>
      </p:pic>
    </p:spTree>
    <p:extLst>
      <p:ext uri="{BB962C8B-B14F-4D97-AF65-F5344CB8AC3E}">
        <p14:creationId xmlns:p14="http://schemas.microsoft.com/office/powerpoint/2010/main" val="166956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28B4AB4B-8D5A-B633-353C-1AEDB3C80008}"/>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CFF684F0-DE9E-FF57-189A-BE544A525460}"/>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13" name="Google Shape;113;p7">
            <a:extLst>
              <a:ext uri="{FF2B5EF4-FFF2-40B4-BE49-F238E27FC236}">
                <a16:creationId xmlns:a16="http://schemas.microsoft.com/office/drawing/2014/main" id="{5AD197B9-DB47-E702-C834-748DB79EDF47}"/>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3.1. MODEL CLASS DIAGRAM</a:t>
            </a:r>
            <a:endParaRPr/>
          </a:p>
        </p:txBody>
      </p:sp>
      <p:pic>
        <p:nvPicPr>
          <p:cNvPr id="2" name="Hình ảnh 1" descr="Ảnh có chứa văn bản, biểu đồ, Kế hoạch, Song song&#10;&#10;Mô tả được tự động tạo">
            <a:extLst>
              <a:ext uri="{FF2B5EF4-FFF2-40B4-BE49-F238E27FC236}">
                <a16:creationId xmlns:a16="http://schemas.microsoft.com/office/drawing/2014/main" id="{E0489FA8-3B8A-A9CC-FB06-4D2868158481}"/>
              </a:ext>
            </a:extLst>
          </p:cNvPr>
          <p:cNvPicPr>
            <a:picLocks noChangeAspect="1"/>
          </p:cNvPicPr>
          <p:nvPr/>
        </p:nvPicPr>
        <p:blipFill>
          <a:blip r:embed="rId3"/>
          <a:stretch>
            <a:fillRect/>
          </a:stretch>
        </p:blipFill>
        <p:spPr>
          <a:xfrm>
            <a:off x="236838" y="1238969"/>
            <a:ext cx="8649729" cy="4369763"/>
          </a:xfrm>
          <a:prstGeom prst="rect">
            <a:avLst/>
          </a:prstGeom>
        </p:spPr>
      </p:pic>
    </p:spTree>
    <p:extLst>
      <p:ext uri="{BB962C8B-B14F-4D97-AF65-F5344CB8AC3E}">
        <p14:creationId xmlns:p14="http://schemas.microsoft.com/office/powerpoint/2010/main" val="130446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23E3B234-C86C-907B-26CB-F8750DAF91EE}"/>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F406AFFF-5F57-25CB-4438-263773450506}"/>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13" name="Google Shape;113;p7">
            <a:extLst>
              <a:ext uri="{FF2B5EF4-FFF2-40B4-BE49-F238E27FC236}">
                <a16:creationId xmlns:a16="http://schemas.microsoft.com/office/drawing/2014/main" id="{5B54E697-059C-9186-1649-8ECF4D7A9BF7}"/>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3.2. VIEW MODULE DIAGRAM</a:t>
            </a:r>
            <a:endParaRPr/>
          </a:p>
        </p:txBody>
      </p:sp>
      <p:pic>
        <p:nvPicPr>
          <p:cNvPr id="8" name="Picture 7">
            <a:extLst>
              <a:ext uri="{FF2B5EF4-FFF2-40B4-BE49-F238E27FC236}">
                <a16:creationId xmlns:a16="http://schemas.microsoft.com/office/drawing/2014/main" id="{C3550929-0BAB-9385-5C8A-431246BCDDE9}"/>
              </a:ext>
            </a:extLst>
          </p:cNvPr>
          <p:cNvPicPr>
            <a:picLocks noChangeAspect="1"/>
          </p:cNvPicPr>
          <p:nvPr/>
        </p:nvPicPr>
        <p:blipFill>
          <a:blip r:embed="rId3"/>
          <a:srcRect/>
          <a:stretch/>
        </p:blipFill>
        <p:spPr>
          <a:xfrm>
            <a:off x="580061" y="1931346"/>
            <a:ext cx="7958734" cy="3392838"/>
          </a:xfrm>
          <a:prstGeom prst="rect">
            <a:avLst/>
          </a:prstGeom>
        </p:spPr>
      </p:pic>
    </p:spTree>
    <p:extLst>
      <p:ext uri="{BB962C8B-B14F-4D97-AF65-F5344CB8AC3E}">
        <p14:creationId xmlns:p14="http://schemas.microsoft.com/office/powerpoint/2010/main" val="179978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0A1513DA-49C3-ED75-C31C-28E7217C929A}"/>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FA9777BB-15B9-6756-E4F0-14DD609E4EDA}"/>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113" name="Google Shape;113;p7">
            <a:extLst>
              <a:ext uri="{FF2B5EF4-FFF2-40B4-BE49-F238E27FC236}">
                <a16:creationId xmlns:a16="http://schemas.microsoft.com/office/drawing/2014/main" id="{6161A7BA-E235-3410-D857-F94616E9A475}"/>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3.3. CONTROLER MODULE DIAGRAM</a:t>
            </a:r>
            <a:endParaRPr/>
          </a:p>
        </p:txBody>
      </p:sp>
      <p:pic>
        <p:nvPicPr>
          <p:cNvPr id="8" name="Picture 7">
            <a:extLst>
              <a:ext uri="{FF2B5EF4-FFF2-40B4-BE49-F238E27FC236}">
                <a16:creationId xmlns:a16="http://schemas.microsoft.com/office/drawing/2014/main" id="{261A808A-1304-EE7C-B148-541D5E5A3BFA}"/>
              </a:ext>
            </a:extLst>
          </p:cNvPr>
          <p:cNvPicPr>
            <a:picLocks noChangeAspect="1"/>
          </p:cNvPicPr>
          <p:nvPr/>
        </p:nvPicPr>
        <p:blipFill>
          <a:blip r:embed="rId3"/>
          <a:srcRect/>
          <a:stretch/>
        </p:blipFill>
        <p:spPr>
          <a:xfrm>
            <a:off x="580061" y="1443966"/>
            <a:ext cx="7958734" cy="4367598"/>
          </a:xfrm>
          <a:prstGeom prst="rect">
            <a:avLst/>
          </a:prstGeom>
        </p:spPr>
      </p:pic>
    </p:spTree>
    <p:extLst>
      <p:ext uri="{BB962C8B-B14F-4D97-AF65-F5344CB8AC3E}">
        <p14:creationId xmlns:p14="http://schemas.microsoft.com/office/powerpoint/2010/main" val="10840601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Trình chiếu Trên màn hình (4:3)</PresentationFormat>
  <Slides>18</Slides>
  <Notes>10</Notes>
  <HiddenSlides>0</HiddenSlides>
  <ScaleCrop>false</ScaleCrop>
  <HeadingPairs>
    <vt:vector size="4" baseType="variant">
      <vt:variant>
        <vt:lpstr>Chủ đề</vt:lpstr>
      </vt:variant>
      <vt:variant>
        <vt:i4>1</vt:i4>
      </vt:variant>
      <vt:variant>
        <vt:lpstr>Tiêu đề Bản chiếu</vt:lpstr>
      </vt:variant>
      <vt:variant>
        <vt:i4>18</vt:i4>
      </vt:variant>
    </vt:vector>
  </HeadingPairs>
  <TitlesOfParts>
    <vt:vector size="19" baseType="lpstr">
      <vt:lpstr>Office Theme</vt:lpstr>
      <vt:lpstr>Bản trình bày PowerPoint</vt:lpstr>
      <vt:lpstr>THÀNH VIÊN</vt:lpstr>
      <vt:lpstr>Nội dung</vt:lpstr>
      <vt:lpstr>1. NÊU VẤN ĐỀ</vt:lpstr>
      <vt:lpstr>2. USE CASE DIAGRAM</vt:lpstr>
      <vt:lpstr>2. GENERAL CLASS DIAGRAM</vt:lpstr>
      <vt:lpstr>3.1. MODEL CLASS DIAGRAM</vt:lpstr>
      <vt:lpstr>3.2. VIEW MODULE DIAGRAM</vt:lpstr>
      <vt:lpstr>3.3. CONTROLER MODULE DIAGRAM</vt:lpstr>
      <vt:lpstr>4. ÁP DỤNG KỸ THUẬT OOP</vt:lpstr>
      <vt:lpstr>4.1 Inheritance</vt:lpstr>
      <vt:lpstr>4.2 Polymorphism</vt:lpstr>
      <vt:lpstr>4.3. Association/Composition </vt:lpstr>
      <vt:lpstr>4.3. Association/Composition </vt:lpstr>
      <vt:lpstr>4.3. Association/Composition </vt:lpstr>
      <vt:lpstr>4.3. Association/Composition </vt:lpstr>
      <vt:lpstr>4.3. Association/Composition </vt:lpstr>
      <vt:lpstr>4.3. Association/Composition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Phong TT &amp; QTTH</dc:creator>
  <cp:revision>3</cp:revision>
  <dcterms:created xsi:type="dcterms:W3CDTF">2021-05-28T04:32:29Z</dcterms:created>
  <dcterms:modified xsi:type="dcterms:W3CDTF">2024-12-28T16:49:39Z</dcterms:modified>
</cp:coreProperties>
</file>