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27" r:id="rId3"/>
    <p:sldId id="349" r:id="rId4"/>
    <p:sldId id="350" r:id="rId5"/>
    <p:sldId id="340" r:id="rId6"/>
    <p:sldId id="307" r:id="rId7"/>
    <p:sldId id="304" r:id="rId8"/>
    <p:sldId id="341" r:id="rId9"/>
    <p:sldId id="342" r:id="rId10"/>
    <p:sldId id="343" r:id="rId11"/>
    <p:sldId id="347" r:id="rId12"/>
    <p:sldId id="293" r:id="rId13"/>
    <p:sldId id="263" r:id="rId14"/>
  </p:sldIdLst>
  <p:sldSz cx="12192000" cy="6858000"/>
  <p:notesSz cx="7104063" cy="10234613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i Thi Phuong Thao" initials="DTPT" lastIdx="1" clrIdx="0">
    <p:extLst>
      <p:ext uri="{19B8F6BF-5375-455C-9EA6-DF929625EA0E}">
        <p15:presenceInfo xmlns:p15="http://schemas.microsoft.com/office/powerpoint/2012/main" userId="Dai Thi Phuong Tha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33"/>
    <a:srgbClr val="F8C002"/>
    <a:srgbClr val="C337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5" autoAdjust="0"/>
    <p:restoredTop sz="94364" autoAdjust="0"/>
  </p:normalViewPr>
  <p:slideViewPr>
    <p:cSldViewPr snapToGrid="0">
      <p:cViewPr>
        <p:scale>
          <a:sx n="100" d="100"/>
          <a:sy n="100" d="100"/>
        </p:scale>
        <p:origin x="73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07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FCF798-D30B-4AB7-ADC6-5B285D45BC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50B644-318B-47DF-AF1E-1BA2F7377F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1B08F-30F0-47E3-A133-62575A66249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A3B37-E34F-4232-8544-650AF18C81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C0A14-924B-4372-B539-CBA7AB249B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1732E-DBFF-4D91-8BF7-95F05D7EC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8906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55076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C3BBF-5740-4559-B23C-B5AC7A2EA3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140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300CB-1FE4-43F1-A09D-9BD85D5D10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514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300CB-1FE4-43F1-A09D-9BD85D5D10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75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FFE0D-3DDE-438A-BB7B-2B1C6F1E31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536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7D78E-14C1-43B0-A5E3-86A8D5D3CC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137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300CB-1FE4-43F1-A09D-9BD85D5D10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169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300CB-1FE4-43F1-A09D-9BD85D5D10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173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300CB-1FE4-43F1-A09D-9BD85D5D10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673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300CB-1FE4-43F1-A09D-9BD85D5D10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63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300CB-1FE4-43F1-A09D-9BD85D5D10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752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300CB-1FE4-43F1-A09D-9BD85D5D10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95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300CB-1FE4-43F1-A09D-9BD85D5D10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217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300CB-1FE4-43F1-A09D-9BD85D5D10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980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5A7D2D0-1998-4A4F-9864-5AE4D6D876F4}"/>
              </a:ext>
            </a:extLst>
          </p:cNvPr>
          <p:cNvSpPr txBox="1">
            <a:spLocks/>
          </p:cNvSpPr>
          <p:nvPr userDrawn="1"/>
        </p:nvSpPr>
        <p:spPr>
          <a:xfrm>
            <a:off x="6243715" y="6619117"/>
            <a:ext cx="294460" cy="1873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C71654-96A5-4280-94F3-931C61A9F92C}" type="slidenum"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lumMod val="9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lumMod val="9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lumMod val="9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lumMod val="9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-7620" y="730885"/>
            <a:ext cx="12202795" cy="5854700"/>
            <a:chOff x="-12" y="1319"/>
            <a:chExt cx="19217" cy="9220"/>
          </a:xfrm>
          <a:solidFill>
            <a:schemeClr val="bg1">
              <a:lumMod val="75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14361" y="1319"/>
              <a:ext cx="4845" cy="4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871" y="1319"/>
              <a:ext cx="8037" cy="9220"/>
            </a:xfrm>
            <a:prstGeom prst="parallelogram">
              <a:avLst>
                <a:gd name="adj" fmla="val 9180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-12" y="10070"/>
              <a:ext cx="7438" cy="4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-7620" y="284480"/>
            <a:ext cx="12203430" cy="5854700"/>
            <a:chOff x="-12" y="616"/>
            <a:chExt cx="19218" cy="9220"/>
          </a:xfrm>
          <a:solidFill>
            <a:srgbClr val="F8C002"/>
          </a:solidFill>
        </p:grpSpPr>
        <p:sp>
          <p:nvSpPr>
            <p:cNvPr id="8" name="平行四边形 7"/>
            <p:cNvSpPr/>
            <p:nvPr/>
          </p:nvSpPr>
          <p:spPr>
            <a:xfrm>
              <a:off x="8712" y="616"/>
              <a:ext cx="8037" cy="9220"/>
            </a:xfrm>
            <a:prstGeom prst="parallelogram">
              <a:avLst>
                <a:gd name="adj" fmla="val 91801"/>
              </a:avLst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6134" y="616"/>
              <a:ext cx="3073" cy="469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-12" y="9367"/>
              <a:ext cx="9381" cy="469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9"/>
          <p:cNvSpPr txBox="1"/>
          <p:nvPr/>
        </p:nvSpPr>
        <p:spPr>
          <a:xfrm>
            <a:off x="500380" y="2530614"/>
            <a:ext cx="6080760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b="1" dirty="0" smtClean="0">
                <a:solidFill>
                  <a:srgbClr val="C33736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ARIUS  INSIGHT</a:t>
            </a:r>
            <a:endParaRPr lang="zh-CN" altLang="en-US" sz="4000" b="1" dirty="0">
              <a:solidFill>
                <a:srgbClr val="C33736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文本框 21"/>
          <p:cNvSpPr txBox="1"/>
          <p:nvPr/>
        </p:nvSpPr>
        <p:spPr>
          <a:xfrm>
            <a:off x="500380" y="3387090"/>
            <a:ext cx="269367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</a:pP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Slide training version: 1.0</a:t>
            </a:r>
          </a:p>
          <a:p>
            <a:pPr>
              <a:lnSpc>
                <a:spcPct val="180000"/>
              </a:lnSpc>
            </a:pP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Author: </a:t>
            </a:r>
            <a:endParaRPr lang="vi-VN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00380" y="3270110"/>
            <a:ext cx="6080760" cy="0"/>
          </a:xfrm>
          <a:prstGeom prst="line">
            <a:avLst/>
          </a:prstGeom>
          <a:ln w="25400">
            <a:solidFill>
              <a:srgbClr val="F8C0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228600" y="474345"/>
            <a:ext cx="3600000" cy="0"/>
          </a:xfrm>
          <a:prstGeom prst="line">
            <a:avLst/>
          </a:prstGeom>
          <a:ln w="22225" cmpd="sng">
            <a:solidFill>
              <a:srgbClr val="FF99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8334048" y="474345"/>
            <a:ext cx="3600000" cy="0"/>
          </a:xfrm>
          <a:prstGeom prst="line">
            <a:avLst/>
          </a:prstGeom>
          <a:ln w="22225" cmpd="sng">
            <a:solidFill>
              <a:srgbClr val="FF99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734140" y="249098"/>
            <a:ext cx="4694368" cy="450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vi-VN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I –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Member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华文细黑" panose="02010600040101010101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8" name="文本框 21">
            <a:extLst>
              <a:ext uri="{FF2B5EF4-FFF2-40B4-BE49-F238E27FC236}">
                <a16:creationId xmlns:a16="http://schemas.microsoft.com/office/drawing/2014/main" id="{53123A1C-6516-4BE7-BDEB-EA270E4B866C}"/>
              </a:ext>
            </a:extLst>
          </p:cNvPr>
          <p:cNvSpPr txBox="1"/>
          <p:nvPr/>
        </p:nvSpPr>
        <p:spPr>
          <a:xfrm>
            <a:off x="-26897" y="6504048"/>
            <a:ext cx="5449570" cy="305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</a:pPr>
            <a:r>
              <a:rPr lang="en-US" altLang="zh-CN" sz="9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Copyright © 2018, </a:t>
            </a:r>
            <a:r>
              <a:rPr lang="en-US" altLang="zh-CN" sz="9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VNEXT SOFTWARE. </a:t>
            </a:r>
            <a:r>
              <a:rPr lang="en-US" altLang="zh-CN" sz="9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All right reserved.</a:t>
            </a:r>
            <a:endParaRPr lang="zh-CN" altLang="en-US" sz="9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709" y="924838"/>
            <a:ext cx="9090256" cy="2885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709" y="4132707"/>
            <a:ext cx="32575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630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228600" y="474345"/>
            <a:ext cx="3600000" cy="0"/>
          </a:xfrm>
          <a:prstGeom prst="line">
            <a:avLst/>
          </a:prstGeom>
          <a:ln w="22225" cmpd="sng">
            <a:solidFill>
              <a:srgbClr val="FF99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8334048" y="474345"/>
            <a:ext cx="3600000" cy="0"/>
          </a:xfrm>
          <a:prstGeom prst="line">
            <a:avLst/>
          </a:prstGeom>
          <a:ln w="22225" cmpd="sng">
            <a:solidFill>
              <a:srgbClr val="FF99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734140" y="249098"/>
            <a:ext cx="4694368" cy="450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70000"/>
              </a:lnSpc>
            </a:pPr>
            <a:r>
              <a:rPr lang="vi-VN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b="1" dirty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vi-VN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 – Màn hình</a:t>
            </a:r>
            <a:r>
              <a:rPr lang="en-US" altLang="zh-CN" b="1" dirty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Tài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chính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华文细黑" panose="02010600040101010101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8" name="文本框 21">
            <a:extLst>
              <a:ext uri="{FF2B5EF4-FFF2-40B4-BE49-F238E27FC236}">
                <a16:creationId xmlns:a16="http://schemas.microsoft.com/office/drawing/2014/main" id="{53123A1C-6516-4BE7-BDEB-EA270E4B866C}"/>
              </a:ext>
            </a:extLst>
          </p:cNvPr>
          <p:cNvSpPr txBox="1"/>
          <p:nvPr/>
        </p:nvSpPr>
        <p:spPr>
          <a:xfrm>
            <a:off x="-26897" y="6504048"/>
            <a:ext cx="5449570" cy="305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</a:pPr>
            <a:r>
              <a:rPr lang="en-US" altLang="zh-CN" sz="9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Copyright © 2018, </a:t>
            </a:r>
            <a:r>
              <a:rPr lang="en-US" altLang="zh-CN" sz="9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VNEXT SOFTWARE. </a:t>
            </a:r>
            <a:r>
              <a:rPr lang="en-US" altLang="zh-CN" sz="9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All right reserved.</a:t>
            </a:r>
            <a:endParaRPr lang="zh-CN" altLang="en-US" sz="9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41525"/>
            <a:ext cx="9044940" cy="18217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2420" y="699591"/>
            <a:ext cx="2735580" cy="48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Dashboard </a:t>
            </a:r>
            <a:r>
              <a:rPr kumimoji="1" lang="en-US" altLang="ja-JP" dirty="0" err="1" smtClean="0"/>
              <a:t>chọn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theo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năm</a:t>
            </a:r>
            <a:endParaRPr kumimoji="1" lang="ja-JP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3248443"/>
            <a:ext cx="2735580" cy="48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List </a:t>
            </a:r>
            <a:r>
              <a:rPr kumimoji="1" lang="en-US" altLang="ja-JP" dirty="0" err="1" smtClean="0"/>
              <a:t>doanh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thu</a:t>
            </a:r>
            <a:endParaRPr kumimoji="1" lang="ja-JP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1" y="3830420"/>
            <a:ext cx="5113020" cy="11811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28600" y="5222480"/>
            <a:ext cx="1866900" cy="48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Add </a:t>
            </a:r>
            <a:r>
              <a:rPr kumimoji="1" lang="en-US" altLang="ja-JP" dirty="0" err="1" smtClean="0"/>
              <a:t>doanh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thu</a:t>
            </a:r>
            <a:endParaRPr kumimoji="1" lang="ja-JP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860" y="5222480"/>
            <a:ext cx="4076700" cy="128918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598920" y="5011520"/>
            <a:ext cx="1465871" cy="48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Add Chi </a:t>
            </a:r>
            <a:r>
              <a:rPr kumimoji="1" lang="en-US" altLang="ja-JP" dirty="0" err="1" smtClean="0"/>
              <a:t>phí</a:t>
            </a:r>
            <a:endParaRPr kumimoji="1" lang="ja-JP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9579" y="4970751"/>
            <a:ext cx="3774731" cy="179264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328046" y="3206076"/>
            <a:ext cx="2735580" cy="48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List Chi </a:t>
            </a:r>
            <a:r>
              <a:rPr kumimoji="1" lang="en-US" altLang="ja-JP" dirty="0" err="1" smtClean="0"/>
              <a:t>Phí</a:t>
            </a:r>
            <a:endParaRPr kumimoji="1" lang="ja-JP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5560" y="3687585"/>
            <a:ext cx="5116604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613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228600" y="474345"/>
            <a:ext cx="3600000" cy="0"/>
          </a:xfrm>
          <a:prstGeom prst="line">
            <a:avLst/>
          </a:prstGeom>
          <a:ln w="22225" cmpd="sng">
            <a:solidFill>
              <a:srgbClr val="FF99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334048" y="474345"/>
            <a:ext cx="3600000" cy="0"/>
          </a:xfrm>
          <a:prstGeom prst="line">
            <a:avLst/>
          </a:prstGeom>
          <a:ln w="22225" cmpd="sng">
            <a:solidFill>
              <a:srgbClr val="FF99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734140" y="276225"/>
            <a:ext cx="4694368" cy="396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III</a:t>
            </a:r>
            <a:r>
              <a:rPr lang="vi-VN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–</a:t>
            </a:r>
            <a:r>
              <a:rPr lang="vi-VN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Q&amp;A</a:t>
            </a:r>
            <a:endParaRPr lang="vi-VN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9" name="文本框 21">
            <a:extLst>
              <a:ext uri="{FF2B5EF4-FFF2-40B4-BE49-F238E27FC236}">
                <a16:creationId xmlns:a16="http://schemas.microsoft.com/office/drawing/2014/main" id="{53123A1C-6516-4BE7-BDEB-EA270E4B866C}"/>
              </a:ext>
            </a:extLst>
          </p:cNvPr>
          <p:cNvSpPr txBox="1"/>
          <p:nvPr/>
        </p:nvSpPr>
        <p:spPr>
          <a:xfrm>
            <a:off x="-26897" y="6504048"/>
            <a:ext cx="5449570" cy="305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</a:pPr>
            <a:r>
              <a:rPr lang="en-US" altLang="zh-CN" sz="9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Copyright © 2018, </a:t>
            </a:r>
            <a:r>
              <a:rPr lang="en-US" altLang="zh-CN" sz="9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VNEXT SOFTWARE. </a:t>
            </a:r>
            <a:r>
              <a:rPr lang="en-US" altLang="zh-CN" sz="9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All right reserved.</a:t>
            </a:r>
            <a:endParaRPr lang="zh-CN" altLang="en-US" sz="9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31" y="1976920"/>
            <a:ext cx="7561385" cy="3024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67007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-7620" y="730885"/>
            <a:ext cx="12202795" cy="5854700"/>
            <a:chOff x="-12" y="1319"/>
            <a:chExt cx="19217" cy="9220"/>
          </a:xfrm>
          <a:solidFill>
            <a:schemeClr val="bg1">
              <a:lumMod val="75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14361" y="1319"/>
              <a:ext cx="4845" cy="4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871" y="1319"/>
              <a:ext cx="8037" cy="9220"/>
            </a:xfrm>
            <a:prstGeom prst="parallelogram">
              <a:avLst>
                <a:gd name="adj" fmla="val 9180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-12" y="10070"/>
              <a:ext cx="7438" cy="4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-7620" y="284480"/>
            <a:ext cx="12203430" cy="5854700"/>
            <a:chOff x="-12" y="616"/>
            <a:chExt cx="19218" cy="9220"/>
          </a:xfrm>
          <a:solidFill>
            <a:srgbClr val="F8C002"/>
          </a:solidFill>
        </p:grpSpPr>
        <p:sp>
          <p:nvSpPr>
            <p:cNvPr id="8" name="平行四边形 7"/>
            <p:cNvSpPr/>
            <p:nvPr/>
          </p:nvSpPr>
          <p:spPr>
            <a:xfrm>
              <a:off x="8712" y="616"/>
              <a:ext cx="8037" cy="9220"/>
            </a:xfrm>
            <a:prstGeom prst="parallelogram">
              <a:avLst>
                <a:gd name="adj" fmla="val 91801"/>
              </a:avLst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6134" y="616"/>
              <a:ext cx="3073" cy="469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-12" y="9367"/>
              <a:ext cx="9381" cy="469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34975" y="1736725"/>
            <a:ext cx="68948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0" b="1" dirty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THANK </a:t>
            </a:r>
            <a:r>
              <a:rPr lang="en-US" altLang="zh-CN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YOU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580" y="3958550"/>
            <a:ext cx="4057333" cy="262703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53123A1C-6516-4BE7-BDEB-EA270E4B866C}"/>
              </a:ext>
            </a:extLst>
          </p:cNvPr>
          <p:cNvSpPr txBox="1"/>
          <p:nvPr/>
        </p:nvSpPr>
        <p:spPr>
          <a:xfrm>
            <a:off x="-26897" y="6504048"/>
            <a:ext cx="5449570" cy="305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</a:pPr>
            <a:r>
              <a:rPr lang="en-US" altLang="zh-CN" sz="9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Copyright © 2018, </a:t>
            </a:r>
            <a:r>
              <a:rPr lang="en-US" altLang="zh-CN" sz="9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VNEXT SOFTWARE. </a:t>
            </a:r>
            <a:r>
              <a:rPr lang="en-US" altLang="zh-CN" sz="9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All right reserved.</a:t>
            </a:r>
            <a:endParaRPr lang="zh-CN" altLang="en-US" sz="9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228600" y="474345"/>
            <a:ext cx="3600000" cy="0"/>
          </a:xfrm>
          <a:prstGeom prst="line">
            <a:avLst/>
          </a:prstGeom>
          <a:ln w="22225" cmpd="sng">
            <a:solidFill>
              <a:srgbClr val="FF99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8334048" y="474345"/>
            <a:ext cx="3600000" cy="0"/>
          </a:xfrm>
          <a:prstGeom prst="line">
            <a:avLst/>
          </a:prstGeom>
          <a:ln w="22225" cmpd="sng">
            <a:solidFill>
              <a:srgbClr val="FF99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806190" y="276225"/>
            <a:ext cx="4527858" cy="396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I – Hệ</a:t>
            </a:r>
            <a:r>
              <a:rPr lang="en-US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vi-VN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thống</a:t>
            </a:r>
            <a:r>
              <a:rPr lang="en-US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 VNEXT QA INSI</a:t>
            </a:r>
            <a:r>
              <a:rPr lang="vi-VN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GHT</a:t>
            </a:r>
            <a:endParaRPr lang="vi-VN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6" name="文本框 21">
            <a:extLst>
              <a:ext uri="{FF2B5EF4-FFF2-40B4-BE49-F238E27FC236}">
                <a16:creationId xmlns:a16="http://schemas.microsoft.com/office/drawing/2014/main" id="{53123A1C-6516-4BE7-BDEB-EA270E4B866C}"/>
              </a:ext>
            </a:extLst>
          </p:cNvPr>
          <p:cNvSpPr txBox="1"/>
          <p:nvPr/>
        </p:nvSpPr>
        <p:spPr>
          <a:xfrm>
            <a:off x="-26897" y="6504048"/>
            <a:ext cx="5449570" cy="305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</a:pPr>
            <a:r>
              <a:rPr lang="en-US" altLang="zh-CN" sz="9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Copyright © 2018, </a:t>
            </a:r>
            <a:r>
              <a:rPr lang="en-US" altLang="zh-CN" sz="9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VNEXT SOFTWARE. </a:t>
            </a:r>
            <a:r>
              <a:rPr lang="en-US" altLang="zh-CN" sz="9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All right reserved.</a:t>
            </a:r>
            <a:endParaRPr lang="zh-CN" altLang="en-US" sz="9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文本框 103"/>
          <p:cNvSpPr txBox="1"/>
          <p:nvPr/>
        </p:nvSpPr>
        <p:spPr>
          <a:xfrm>
            <a:off x="228600" y="969916"/>
            <a:ext cx="6158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vi-VN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Mục đích tool: </a:t>
            </a:r>
            <a:r>
              <a:rPr lang="en-US" altLang="zh-CN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Quản</a:t>
            </a: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lý</a:t>
            </a: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Dự</a:t>
            </a: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án</a:t>
            </a: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, resource, chi </a:t>
            </a:r>
            <a:r>
              <a:rPr lang="en-US" altLang="zh-CN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phí</a:t>
            </a:r>
            <a:endParaRPr lang="vi-VN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20" name="直接连接符 4"/>
          <p:cNvCxnSpPr/>
          <p:nvPr/>
        </p:nvCxnSpPr>
        <p:spPr>
          <a:xfrm>
            <a:off x="1052946" y="3779528"/>
            <a:ext cx="10086109" cy="0"/>
          </a:xfrm>
          <a:prstGeom prst="line">
            <a:avLst/>
          </a:prstGeom>
          <a:solidFill>
            <a:srgbClr val="F8C002"/>
          </a:solidFill>
          <a:ln w="1905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5"/>
          <p:cNvSpPr/>
          <p:nvPr/>
        </p:nvSpPr>
        <p:spPr>
          <a:xfrm>
            <a:off x="3428712" y="3647910"/>
            <a:ext cx="263237" cy="263237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椭圆 17"/>
          <p:cNvSpPr/>
          <p:nvPr/>
        </p:nvSpPr>
        <p:spPr>
          <a:xfrm>
            <a:off x="5994308" y="3647910"/>
            <a:ext cx="263237" cy="263237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菱形 8"/>
          <p:cNvSpPr/>
          <p:nvPr/>
        </p:nvSpPr>
        <p:spPr>
          <a:xfrm>
            <a:off x="3092738" y="2527670"/>
            <a:ext cx="935184" cy="935184"/>
          </a:xfrm>
          <a:prstGeom prst="diamond">
            <a:avLst/>
          </a:prstGeom>
          <a:solidFill>
            <a:srgbClr val="F8C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</a:rPr>
              <a:t>01</a:t>
            </a:r>
          </a:p>
        </p:txBody>
      </p:sp>
      <p:sp>
        <p:nvSpPr>
          <p:cNvPr id="27" name="菱形 32"/>
          <p:cNvSpPr/>
          <p:nvPr/>
        </p:nvSpPr>
        <p:spPr>
          <a:xfrm>
            <a:off x="5669443" y="4096203"/>
            <a:ext cx="935184" cy="935184"/>
          </a:xfrm>
          <a:prstGeom prst="diamond">
            <a:avLst/>
          </a:prstGeom>
          <a:solidFill>
            <a:srgbClr val="F8C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</a:rPr>
              <a:t>02</a:t>
            </a:r>
          </a:p>
        </p:txBody>
      </p:sp>
      <p:sp>
        <p:nvSpPr>
          <p:cNvPr id="30" name="文本框 103"/>
          <p:cNvSpPr txBox="1"/>
          <p:nvPr/>
        </p:nvSpPr>
        <p:spPr>
          <a:xfrm>
            <a:off x="2487705" y="4027548"/>
            <a:ext cx="2144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vi-VN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Quản lý dự án</a:t>
            </a:r>
            <a:endParaRPr lang="vi-VN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7" name="矩形 104"/>
          <p:cNvSpPr/>
          <p:nvPr/>
        </p:nvSpPr>
        <p:spPr>
          <a:xfrm>
            <a:off x="2487706" y="4415790"/>
            <a:ext cx="2144395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70000"/>
              </a:lnSpc>
            </a:pPr>
            <a:r>
              <a:rPr lang="vi-VN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Tất cả dự án của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Divisios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.</a:t>
            </a:r>
          </a:p>
          <a:p>
            <a:pPr algn="ctr">
              <a:lnSpc>
                <a:spcPct val="170000"/>
              </a:lnSpc>
            </a:pPr>
            <a:r>
              <a:rPr lang="vi-VN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VNEXT SOFTWARE</a:t>
            </a:r>
            <a:endParaRPr lang="vi-VN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8" name="文本框 103"/>
          <p:cNvSpPr txBox="1"/>
          <p:nvPr/>
        </p:nvSpPr>
        <p:spPr>
          <a:xfrm>
            <a:off x="5064837" y="2189116"/>
            <a:ext cx="2144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vi-VN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Quản lý 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Resource</a:t>
            </a:r>
            <a:endParaRPr lang="vi-VN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9" name="矩形 104"/>
          <p:cNvSpPr/>
          <p:nvPr/>
        </p:nvSpPr>
        <p:spPr>
          <a:xfrm>
            <a:off x="5064836" y="2473556"/>
            <a:ext cx="2144395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70000"/>
              </a:lnSpc>
            </a:pPr>
            <a:r>
              <a:rPr lang="vi-VN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Quản lý 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resource </a:t>
            </a:r>
            <a:r>
              <a:rPr lang="vi-VN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trong các dự </a:t>
            </a:r>
            <a:r>
              <a:rPr lang="vi-VN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án</a:t>
            </a:r>
            <a:endParaRPr lang="vi-VN" altLang="zh-CN" sz="1200" dirty="0">
              <a:solidFill>
                <a:schemeClr val="tx1">
                  <a:lumMod val="85000"/>
                  <a:lumOff val="15000"/>
                </a:schemeClr>
              </a:solidFill>
              <a:ea typeface="Microsoft YaHei UI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0" name="椭圆 17"/>
          <p:cNvSpPr/>
          <p:nvPr/>
        </p:nvSpPr>
        <p:spPr>
          <a:xfrm>
            <a:off x="8334048" y="3647910"/>
            <a:ext cx="263237" cy="263237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菱形 8"/>
          <p:cNvSpPr/>
          <p:nvPr/>
        </p:nvSpPr>
        <p:spPr>
          <a:xfrm>
            <a:off x="7998074" y="2514607"/>
            <a:ext cx="935184" cy="935184"/>
          </a:xfrm>
          <a:prstGeom prst="diamond">
            <a:avLst/>
          </a:prstGeom>
          <a:solidFill>
            <a:srgbClr val="F8C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03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2" name="文本框 103"/>
          <p:cNvSpPr txBox="1"/>
          <p:nvPr/>
        </p:nvSpPr>
        <p:spPr>
          <a:xfrm>
            <a:off x="7393468" y="4027548"/>
            <a:ext cx="2144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vi-VN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Tính KPI</a:t>
            </a:r>
            <a:endParaRPr lang="vi-VN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3" name="矩形 104"/>
          <p:cNvSpPr/>
          <p:nvPr/>
        </p:nvSpPr>
        <p:spPr>
          <a:xfrm>
            <a:off x="7393468" y="4415790"/>
            <a:ext cx="2144395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70000"/>
              </a:lnSpc>
            </a:pPr>
            <a:r>
              <a:rPr lang="vi-VN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Trạng thái của dự án được thể hiện </a:t>
            </a:r>
            <a:r>
              <a:rPr lang="vi-VN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bằng KPIs</a:t>
            </a:r>
            <a:endParaRPr lang="vi-VN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4028156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35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35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4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1" grpId="1" bldLvl="0" animBg="1"/>
      <p:bldP spid="22" grpId="0" animBg="1"/>
      <p:bldP spid="22" grpId="1" bldLvl="0" animBg="1"/>
      <p:bldP spid="26" grpId="0" animBg="1"/>
      <p:bldP spid="26" grpId="1" bldLvl="0" animBg="1"/>
      <p:bldP spid="27" grpId="0" animBg="1"/>
      <p:bldP spid="27" grpId="1" bldLvl="0" animBg="1"/>
      <p:bldP spid="30" grpId="0"/>
      <p:bldP spid="37" grpId="0"/>
      <p:bldP spid="38" grpId="0"/>
      <p:bldP spid="39" grpId="0"/>
      <p:bldP spid="40" grpId="0" animBg="1"/>
      <p:bldP spid="40" grpId="1" bldLvl="0" animBg="1"/>
      <p:bldP spid="41" grpId="0" animBg="1"/>
      <p:bldP spid="41" grpId="1" bldLvl="0" animBg="1"/>
      <p:bldP spid="42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228600" y="474345"/>
            <a:ext cx="3600000" cy="0"/>
          </a:xfrm>
          <a:prstGeom prst="line">
            <a:avLst/>
          </a:prstGeom>
          <a:ln w="22225" cmpd="sng">
            <a:solidFill>
              <a:srgbClr val="FF99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8334048" y="474345"/>
            <a:ext cx="3600000" cy="0"/>
          </a:xfrm>
          <a:prstGeom prst="line">
            <a:avLst/>
          </a:prstGeom>
          <a:ln w="22225" cmpd="sng">
            <a:solidFill>
              <a:srgbClr val="FF99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734140" y="249098"/>
            <a:ext cx="4694368" cy="450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List </a:t>
            </a:r>
            <a:r>
              <a:rPr lang="en-US" altLang="zh-CN" b="1" dirty="0" err="1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chức</a:t>
            </a:r>
            <a:r>
              <a:rPr lang="en-US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b="1" dirty="0" err="1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năng</a:t>
            </a:r>
            <a:endParaRPr lang="vi-VN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8" name="文本框 21">
            <a:extLst>
              <a:ext uri="{FF2B5EF4-FFF2-40B4-BE49-F238E27FC236}">
                <a16:creationId xmlns:a16="http://schemas.microsoft.com/office/drawing/2014/main" id="{53123A1C-6516-4BE7-BDEB-EA270E4B866C}"/>
              </a:ext>
            </a:extLst>
          </p:cNvPr>
          <p:cNvSpPr txBox="1"/>
          <p:nvPr/>
        </p:nvSpPr>
        <p:spPr>
          <a:xfrm>
            <a:off x="-26897" y="6504048"/>
            <a:ext cx="5449570" cy="305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</a:pPr>
            <a:r>
              <a:rPr lang="en-US" altLang="zh-CN" sz="9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Copyright © 2018, </a:t>
            </a:r>
            <a:r>
              <a:rPr lang="en-US" altLang="zh-CN" sz="9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VNEXT SOFTWARE. </a:t>
            </a:r>
            <a:r>
              <a:rPr lang="en-US" altLang="zh-CN" sz="9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All right reserved.</a:t>
            </a:r>
            <a:endParaRPr lang="zh-CN" altLang="en-US" sz="9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104"/>
          <p:cNvSpPr/>
          <p:nvPr/>
        </p:nvSpPr>
        <p:spPr>
          <a:xfrm>
            <a:off x="485826" y="924838"/>
            <a:ext cx="3955473" cy="5115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70000"/>
              </a:lnSpc>
              <a:buAutoNum type="arabicPeriod"/>
            </a:pP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Màn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hình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dashboad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华文细黑" panose="02010600040101010101" charset="-122"/>
              <a:cs typeface="Arial" panose="020B0604020202020204" pitchFamily="34" charset="0"/>
              <a:sym typeface="+mn-ea"/>
            </a:endParaRP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Dự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Án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华文细黑" panose="02010600040101010101" charset="-122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2.1 List 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dự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án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(status…)</a:t>
            </a:r>
          </a:p>
          <a:p>
            <a:pPr>
              <a:lnSpc>
                <a:spcPct val="170000"/>
              </a:lnSpc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2.2 Add 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mới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dự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án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( add, edit )</a:t>
            </a:r>
          </a:p>
          <a:p>
            <a:pPr>
              <a:lnSpc>
                <a:spcPct val="170000"/>
              </a:lnSpc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2.3 allocate resource ( add, edit )</a:t>
            </a:r>
            <a:endParaRPr lang="vi-VN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华文细黑" panose="02010600040101010101" charset="-122"/>
              <a:cs typeface="Arial" panose="020B0604020202020204" pitchFamily="34" charset="0"/>
              <a:sym typeface="+mn-ea"/>
            </a:endParaRPr>
          </a:p>
          <a:p>
            <a:pPr marL="342900" indent="-342900">
              <a:lnSpc>
                <a:spcPct val="170000"/>
              </a:lnSpc>
              <a:buAutoNum type="arabicPeriod" startAt="3"/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Member</a:t>
            </a:r>
          </a:p>
          <a:p>
            <a:pPr>
              <a:lnSpc>
                <a:spcPct val="170000"/>
              </a:lnSpc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3.1 List member</a:t>
            </a:r>
          </a:p>
          <a:p>
            <a:pPr>
              <a:lnSpc>
                <a:spcPct val="170000"/>
              </a:lnSpc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3.2 Add/ edit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member</a:t>
            </a:r>
          </a:p>
          <a:p>
            <a:pPr>
              <a:lnSpc>
                <a:spcPct val="170000"/>
              </a:lnSpc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4. 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Tài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chính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华文细黑" panose="02010600040101010101" charset="-122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4.1: dashboard</a:t>
            </a:r>
          </a:p>
          <a:p>
            <a:pPr>
              <a:lnSpc>
                <a:spcPct val="170000"/>
              </a:lnSpc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4.2: add 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doanh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thu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华文细黑" panose="02010600040101010101" charset="-122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4.3: add chi 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phí</a:t>
            </a:r>
            <a:endParaRPr lang="vi-VN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华文细黑" panose="02010600040101010101" charset="-122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27725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228600" y="474345"/>
            <a:ext cx="3600000" cy="0"/>
          </a:xfrm>
          <a:prstGeom prst="line">
            <a:avLst/>
          </a:prstGeom>
          <a:ln w="22225" cmpd="sng">
            <a:solidFill>
              <a:srgbClr val="FF99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8334048" y="474345"/>
            <a:ext cx="3600000" cy="0"/>
          </a:xfrm>
          <a:prstGeom prst="line">
            <a:avLst/>
          </a:prstGeom>
          <a:ln w="22225" cmpd="sng">
            <a:solidFill>
              <a:srgbClr val="FF99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734140" y="249098"/>
            <a:ext cx="4694368" cy="450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List </a:t>
            </a:r>
            <a:r>
              <a:rPr lang="en-US" altLang="zh-CN" b="1" dirty="0" err="1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chức</a:t>
            </a:r>
            <a:r>
              <a:rPr lang="en-US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b="1" dirty="0" err="1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năng</a:t>
            </a:r>
            <a:endParaRPr lang="vi-VN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8" name="文本框 21">
            <a:extLst>
              <a:ext uri="{FF2B5EF4-FFF2-40B4-BE49-F238E27FC236}">
                <a16:creationId xmlns:a16="http://schemas.microsoft.com/office/drawing/2014/main" id="{53123A1C-6516-4BE7-BDEB-EA270E4B866C}"/>
              </a:ext>
            </a:extLst>
          </p:cNvPr>
          <p:cNvSpPr txBox="1"/>
          <p:nvPr/>
        </p:nvSpPr>
        <p:spPr>
          <a:xfrm>
            <a:off x="-26897" y="6504048"/>
            <a:ext cx="5449570" cy="305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</a:pPr>
            <a:r>
              <a:rPr lang="en-US" altLang="zh-CN" sz="9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Copyright © 2018, </a:t>
            </a:r>
            <a:r>
              <a:rPr lang="en-US" altLang="zh-CN" sz="9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VNEXT SOFTWARE. </a:t>
            </a:r>
            <a:r>
              <a:rPr lang="en-US" altLang="zh-CN" sz="9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All right reserved.</a:t>
            </a:r>
            <a:endParaRPr lang="zh-CN" altLang="en-US" sz="9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104"/>
          <p:cNvSpPr/>
          <p:nvPr/>
        </p:nvSpPr>
        <p:spPr>
          <a:xfrm>
            <a:off x="485826" y="924838"/>
            <a:ext cx="3955473" cy="344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70000"/>
              </a:lnSpc>
              <a:buAutoNum type="arabicPeriod"/>
            </a:pP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Màn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hình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dashboard</a:t>
            </a:r>
          </a:p>
          <a:p>
            <a:pPr marL="285750" indent="-285750">
              <a:lnSpc>
                <a:spcPct val="170000"/>
              </a:lnSpc>
              <a:buFontTx/>
              <a:buChar char="-"/>
            </a:pP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Hiển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thị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toàn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bộ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các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dự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án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của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arius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theo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từng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tháng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, 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từng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quý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, 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từng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năm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( 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thể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hiện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được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COST, EE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)</a:t>
            </a:r>
            <a:b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</a:b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EE= 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Tổng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effot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thực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tế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/ 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effot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bill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华文细黑" panose="02010600040101010101" charset="-122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70000"/>
              </a:lnSpc>
            </a:pP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华文细黑" panose="02010600040101010101" charset="-122"/>
              <a:cs typeface="Arial" panose="020B0604020202020204" pitchFamily="34" charset="0"/>
              <a:sym typeface="+mn-ea"/>
            </a:endParaRPr>
          </a:p>
          <a:p>
            <a:pPr marL="285750" indent="-285750">
              <a:lnSpc>
                <a:spcPct val="170000"/>
              </a:lnSpc>
              <a:buFontTx/>
              <a:buChar char="-"/>
            </a:pP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Hiển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thị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các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member 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đang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available 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theo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tháng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华文细黑" panose="02010600040101010101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598" y="924839"/>
            <a:ext cx="6110947" cy="16343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598" y="2828386"/>
            <a:ext cx="48768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138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228600" y="474345"/>
            <a:ext cx="3600000" cy="0"/>
          </a:xfrm>
          <a:prstGeom prst="line">
            <a:avLst/>
          </a:prstGeom>
          <a:ln w="22225" cmpd="sng">
            <a:solidFill>
              <a:srgbClr val="FF99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8334048" y="474345"/>
            <a:ext cx="3600000" cy="0"/>
          </a:xfrm>
          <a:prstGeom prst="line">
            <a:avLst/>
          </a:prstGeom>
          <a:ln w="22225" cmpd="sng">
            <a:solidFill>
              <a:srgbClr val="FF99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1">
            <a:extLst>
              <a:ext uri="{FF2B5EF4-FFF2-40B4-BE49-F238E27FC236}">
                <a16:creationId xmlns:a16="http://schemas.microsoft.com/office/drawing/2014/main" id="{53123A1C-6516-4BE7-BDEB-EA270E4B866C}"/>
              </a:ext>
            </a:extLst>
          </p:cNvPr>
          <p:cNvSpPr txBox="1"/>
          <p:nvPr/>
        </p:nvSpPr>
        <p:spPr>
          <a:xfrm>
            <a:off x="-26897" y="6504048"/>
            <a:ext cx="5449570" cy="305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</a:pPr>
            <a:r>
              <a:rPr lang="en-US" altLang="zh-CN" sz="9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Copyright © 2018, </a:t>
            </a:r>
            <a:r>
              <a:rPr lang="en-US" altLang="zh-CN" sz="9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VNEXT SOFTWARE. </a:t>
            </a:r>
            <a:r>
              <a:rPr lang="en-US" altLang="zh-CN" sz="9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All right reserved.</a:t>
            </a:r>
            <a:endParaRPr lang="zh-CN" altLang="en-US" sz="9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24"/>
          <p:cNvSpPr/>
          <p:nvPr/>
        </p:nvSpPr>
        <p:spPr>
          <a:xfrm>
            <a:off x="3734140" y="249098"/>
            <a:ext cx="4694368" cy="450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vi-VN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 – Màn hình </a:t>
            </a:r>
            <a:r>
              <a:rPr lang="en-US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List Project</a:t>
            </a:r>
            <a:endParaRPr lang="vi-VN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1759804"/>
            <a:ext cx="11705447" cy="368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136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228600" y="474345"/>
            <a:ext cx="3600000" cy="0"/>
          </a:xfrm>
          <a:prstGeom prst="line">
            <a:avLst/>
          </a:prstGeom>
          <a:ln w="22225" cmpd="sng">
            <a:solidFill>
              <a:srgbClr val="FF99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8334048" y="474345"/>
            <a:ext cx="3600000" cy="0"/>
          </a:xfrm>
          <a:prstGeom prst="line">
            <a:avLst/>
          </a:prstGeom>
          <a:ln w="22225" cmpd="sng">
            <a:solidFill>
              <a:srgbClr val="FF99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734140" y="249098"/>
            <a:ext cx="4694368" cy="450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vi-VN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 – Màn hình </a:t>
            </a:r>
            <a:r>
              <a:rPr lang="en-US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Project</a:t>
            </a:r>
            <a:endParaRPr lang="vi-VN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8" name="文本框 21">
            <a:extLst>
              <a:ext uri="{FF2B5EF4-FFF2-40B4-BE49-F238E27FC236}">
                <a16:creationId xmlns:a16="http://schemas.microsoft.com/office/drawing/2014/main" id="{53123A1C-6516-4BE7-BDEB-EA270E4B866C}"/>
              </a:ext>
            </a:extLst>
          </p:cNvPr>
          <p:cNvSpPr txBox="1"/>
          <p:nvPr/>
        </p:nvSpPr>
        <p:spPr>
          <a:xfrm>
            <a:off x="-26897" y="6504048"/>
            <a:ext cx="5449570" cy="305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</a:pPr>
            <a:r>
              <a:rPr lang="en-US" altLang="zh-CN" sz="9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Copyright © 2018, </a:t>
            </a:r>
            <a:r>
              <a:rPr lang="en-US" altLang="zh-CN" sz="9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VNEXT SOFTWARE. </a:t>
            </a:r>
            <a:r>
              <a:rPr lang="en-US" altLang="zh-CN" sz="9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All right reserved.</a:t>
            </a:r>
            <a:endParaRPr lang="zh-CN" altLang="en-US" sz="9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308" y="1076598"/>
            <a:ext cx="7986304" cy="33517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04308" y="4905103"/>
            <a:ext cx="25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Rate, </a:t>
            </a:r>
            <a:r>
              <a:rPr kumimoji="1" lang="en-US" altLang="ja-JP" dirty="0" err="1" smtClean="0"/>
              <a:t>tỷ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lệ</a:t>
            </a:r>
            <a:r>
              <a:rPr kumimoji="1" lang="en-US" altLang="ja-JP" dirty="0" smtClean="0"/>
              <a:t> % setting </a:t>
            </a:r>
            <a:r>
              <a:rPr kumimoji="1" lang="en-US" altLang="ja-JP" dirty="0" err="1" smtClean="0"/>
              <a:t>được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84243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228600" y="474345"/>
            <a:ext cx="3600000" cy="0"/>
          </a:xfrm>
          <a:prstGeom prst="line">
            <a:avLst/>
          </a:prstGeom>
          <a:ln w="22225" cmpd="sng">
            <a:solidFill>
              <a:srgbClr val="FF99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8334048" y="474345"/>
            <a:ext cx="3600000" cy="0"/>
          </a:xfrm>
          <a:prstGeom prst="line">
            <a:avLst/>
          </a:prstGeom>
          <a:ln w="22225" cmpd="sng">
            <a:solidFill>
              <a:srgbClr val="FF99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734140" y="249098"/>
            <a:ext cx="4694368" cy="450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vi-VN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I – Màn hình </a:t>
            </a:r>
            <a:r>
              <a:rPr lang="en-US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Project View</a:t>
            </a:r>
            <a:endParaRPr lang="vi-VN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8" name="文本框 21">
            <a:extLst>
              <a:ext uri="{FF2B5EF4-FFF2-40B4-BE49-F238E27FC236}">
                <a16:creationId xmlns:a16="http://schemas.microsoft.com/office/drawing/2014/main" id="{53123A1C-6516-4BE7-BDEB-EA270E4B866C}"/>
              </a:ext>
            </a:extLst>
          </p:cNvPr>
          <p:cNvSpPr txBox="1"/>
          <p:nvPr/>
        </p:nvSpPr>
        <p:spPr>
          <a:xfrm>
            <a:off x="-26897" y="6504048"/>
            <a:ext cx="5449570" cy="305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</a:pPr>
            <a:r>
              <a:rPr lang="en-US" altLang="zh-CN" sz="9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Copyright © 2018, </a:t>
            </a:r>
            <a:r>
              <a:rPr lang="en-US" altLang="zh-CN" sz="9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VNEXT SOFTWARE. </a:t>
            </a:r>
            <a:r>
              <a:rPr lang="en-US" altLang="zh-CN" sz="9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All right reserved.</a:t>
            </a:r>
            <a:endParaRPr lang="zh-CN" altLang="en-US" sz="9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67616"/>
            <a:ext cx="6406709" cy="3468407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3734140" y="2978725"/>
            <a:ext cx="989218" cy="277091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04"/>
          <p:cNvSpPr/>
          <p:nvPr/>
        </p:nvSpPr>
        <p:spPr>
          <a:xfrm>
            <a:off x="6816436" y="2861817"/>
            <a:ext cx="5117612" cy="510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70000"/>
              </a:lnSpc>
            </a:pPr>
            <a:r>
              <a:rPr lang="vi-VN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Click vào tên dự án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ở </a:t>
            </a:r>
            <a:r>
              <a:rPr lang="vi-VN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màn hình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“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View Project List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”</a:t>
            </a:r>
            <a:endParaRPr lang="vi-VN" altLang="zh-CN" sz="16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5" name="矩形 104"/>
          <p:cNvSpPr/>
          <p:nvPr/>
        </p:nvSpPr>
        <p:spPr>
          <a:xfrm>
            <a:off x="6816436" y="4441235"/>
            <a:ext cx="5117612" cy="45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70000"/>
              </a:lnSpc>
            </a:pPr>
            <a:r>
              <a:rPr lang="vi-VN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Link đến màn hình “</a:t>
            </a:r>
            <a:r>
              <a:rPr lang="vi-VN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Project View</a:t>
            </a:r>
            <a:r>
              <a:rPr lang="vi-VN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”</a:t>
            </a:r>
            <a:endParaRPr lang="vi-VN" altLang="zh-CN" sz="16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9" name="Straight Arrow Connector 8"/>
          <p:cNvCxnSpPr>
            <a:stCxn id="14" idx="2"/>
            <a:endCxn id="15" idx="0"/>
          </p:cNvCxnSpPr>
          <p:nvPr/>
        </p:nvCxnSpPr>
        <p:spPr>
          <a:xfrm>
            <a:off x="9375242" y="3372726"/>
            <a:ext cx="0" cy="10685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7213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228600" y="474345"/>
            <a:ext cx="3600000" cy="0"/>
          </a:xfrm>
          <a:prstGeom prst="line">
            <a:avLst/>
          </a:prstGeom>
          <a:ln w="22225" cmpd="sng">
            <a:solidFill>
              <a:srgbClr val="FF99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8334048" y="474345"/>
            <a:ext cx="3600000" cy="0"/>
          </a:xfrm>
          <a:prstGeom prst="line">
            <a:avLst/>
          </a:prstGeom>
          <a:ln w="22225" cmpd="sng">
            <a:solidFill>
              <a:srgbClr val="FF99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734140" y="249098"/>
            <a:ext cx="4694368" cy="450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vi-VN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I – Màn hình </a:t>
            </a:r>
            <a:r>
              <a:rPr lang="en-US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Project View</a:t>
            </a:r>
            <a:endParaRPr lang="vi-VN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8" name="文本框 21">
            <a:extLst>
              <a:ext uri="{FF2B5EF4-FFF2-40B4-BE49-F238E27FC236}">
                <a16:creationId xmlns:a16="http://schemas.microsoft.com/office/drawing/2014/main" id="{53123A1C-6516-4BE7-BDEB-EA270E4B866C}"/>
              </a:ext>
            </a:extLst>
          </p:cNvPr>
          <p:cNvSpPr txBox="1"/>
          <p:nvPr/>
        </p:nvSpPr>
        <p:spPr>
          <a:xfrm>
            <a:off x="-26897" y="6504048"/>
            <a:ext cx="5449570" cy="305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</a:pPr>
            <a:r>
              <a:rPr lang="en-US" altLang="zh-CN" sz="9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Copyright © 2018, </a:t>
            </a:r>
            <a:r>
              <a:rPr lang="en-US" altLang="zh-CN" sz="9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VNEXT SOFTWARE. </a:t>
            </a:r>
            <a:r>
              <a:rPr lang="en-US" altLang="zh-CN" sz="9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All right reserved.</a:t>
            </a:r>
            <a:endParaRPr lang="zh-CN" altLang="en-US" sz="9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898" y="946881"/>
            <a:ext cx="6153150" cy="3324225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6975565" y="1172126"/>
            <a:ext cx="100584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EDIT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3919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228600" y="474345"/>
            <a:ext cx="3600000" cy="0"/>
          </a:xfrm>
          <a:prstGeom prst="line">
            <a:avLst/>
          </a:prstGeom>
          <a:ln w="22225" cmpd="sng">
            <a:solidFill>
              <a:srgbClr val="FF99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8334048" y="474345"/>
            <a:ext cx="3600000" cy="0"/>
          </a:xfrm>
          <a:prstGeom prst="line">
            <a:avLst/>
          </a:prstGeom>
          <a:ln w="22225" cmpd="sng">
            <a:solidFill>
              <a:srgbClr val="FF99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734140" y="249098"/>
            <a:ext cx="4694368" cy="450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I</a:t>
            </a:r>
            <a:r>
              <a:rPr lang="vi-VN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I – Màn </a:t>
            </a:r>
            <a:r>
              <a:rPr lang="vi-VN" altLang="zh-CN" b="1" dirty="0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h</a:t>
            </a:r>
            <a:r>
              <a:rPr lang="en-US" altLang="zh-CN" b="1" dirty="0" err="1" smtClean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ình</a:t>
            </a:r>
            <a:r>
              <a:rPr lang="en-US" altLang="zh-CN" b="1" dirty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 Resource Allocation</a:t>
            </a:r>
            <a:endParaRPr lang="vi-VN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8" name="文本框 21">
            <a:extLst>
              <a:ext uri="{FF2B5EF4-FFF2-40B4-BE49-F238E27FC236}">
                <a16:creationId xmlns:a16="http://schemas.microsoft.com/office/drawing/2014/main" id="{53123A1C-6516-4BE7-BDEB-EA270E4B866C}"/>
              </a:ext>
            </a:extLst>
          </p:cNvPr>
          <p:cNvSpPr txBox="1"/>
          <p:nvPr/>
        </p:nvSpPr>
        <p:spPr>
          <a:xfrm>
            <a:off x="-26897" y="6504048"/>
            <a:ext cx="5449570" cy="305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</a:pPr>
            <a:r>
              <a:rPr lang="en-US" altLang="zh-CN" sz="9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Copyright © 2018, </a:t>
            </a:r>
            <a:r>
              <a:rPr lang="en-US" altLang="zh-CN" sz="9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VNEXT SOFTWARE. </a:t>
            </a:r>
            <a:r>
              <a:rPr lang="en-US" altLang="zh-CN" sz="9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All right reserved.</a:t>
            </a:r>
            <a:endParaRPr lang="zh-CN" altLang="en-US" sz="9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786" y="1295400"/>
            <a:ext cx="977505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513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2500</TotalTime>
  <Words>400</Words>
  <Application>Microsoft Office PowerPoint</Application>
  <PresentationFormat>Widescreen</PresentationFormat>
  <Paragraphs>76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Microsoft YaHei UI</vt:lpstr>
      <vt:lpstr>ＭＳ Ｐゴシック</vt:lpstr>
      <vt:lpstr>SimSun</vt:lpstr>
      <vt:lpstr>华文细黑</vt:lpstr>
      <vt:lpstr>Arial</vt:lpstr>
      <vt:lpstr>Calibri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TienND</cp:lastModifiedBy>
  <cp:revision>399</cp:revision>
  <dcterms:created xsi:type="dcterms:W3CDTF">2018-01-29T14:33:00Z</dcterms:created>
  <dcterms:modified xsi:type="dcterms:W3CDTF">2023-04-05T15:41:43Z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