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692" r:id="rId5"/>
    <p:sldId id="697" r:id="rId6"/>
    <p:sldId id="690" r:id="rId7"/>
    <p:sldId id="694" r:id="rId8"/>
    <p:sldId id="696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 Nguyen" initials="LN" lastIdx="2" clrIdx="0">
    <p:extLst>
      <p:ext uri="{19B8F6BF-5375-455C-9EA6-DF929625EA0E}">
        <p15:presenceInfo xmlns:p15="http://schemas.microsoft.com/office/powerpoint/2012/main" userId="03e7fda961016e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70AD47"/>
    <a:srgbClr val="FFC000"/>
    <a:srgbClr val="5B9BD5"/>
    <a:srgbClr val="ED7D31"/>
    <a:srgbClr val="58C8F6"/>
    <a:srgbClr val="024184"/>
    <a:srgbClr val="00B0F0"/>
    <a:srgbClr val="C55A11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363EB6A-21ED-4A50-895E-D733CF065E94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8FDA6575-8F59-4B33-8503-13434B7F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A6575-8F59-4B33-8503-13434B7F91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5094-7262-467B-9F67-D1FE0E9E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50821-6A04-4238-A38F-895966E43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9CEC-1283-4B8C-8E05-5545137E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6DF8-80B6-4F83-A6F8-B0F286A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60C3-D89B-46E9-A325-003696EF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010E-6470-4D6D-A5D9-C77C784B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076E-A169-4DFD-BB77-6B0F51F6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CA07-670F-40C0-86A8-9F17CAB7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9459F-2C27-47B8-907C-73BC3E3F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85E9-1B6B-4B58-A0B5-F417B287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3ACB0-F6E3-4F2A-8816-40E9C9A33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6AA9-90E9-4727-B361-9D90E990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0416-0151-4CC0-AECD-59674107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109B-6AA4-4CD2-99DB-625D6ED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A47E-37F8-4B6E-A26D-59009404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21A-18D6-4ED5-90DB-4AD71A10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0C64-C5A1-44A0-9E8E-59E33055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56"/>
            <a:ext cx="10515600" cy="52142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8856-04F5-4F24-9169-0EC31E7F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65207"/>
            <a:ext cx="2743200" cy="365125"/>
          </a:xfrm>
        </p:spPr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240B-28F6-47CC-910E-682A6CC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520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A7F0-3582-4AE0-AD7C-593E243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5207"/>
            <a:ext cx="2743200" cy="365125"/>
          </a:xfrm>
        </p:spPr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4B05-3BE4-4A14-A2B0-6E75000D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F2FD-12A3-4158-BA10-06E02080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F29C-2E53-42D4-BD1A-95AE972A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45FD-8F71-43AF-9B1A-3650042A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C8D5-F50C-45E2-985D-8858998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821F-49F7-4393-97B7-53A91F54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E453-B3D3-44EC-A50F-956649281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AF25-D02E-4BE3-ABBF-062384E70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19E8-F21D-4514-BA96-0AF71894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CC79-417F-4363-9CFB-685FB5A7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9C709-1902-46C7-A9AA-BE00E2AE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53BE-3048-47D1-8AE7-45432A9B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35074-D151-4869-8432-C509EC56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3A93-77D5-4672-BF76-474A141C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D879C-CA7F-4CA5-B02C-F93F52BB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22E31-85BA-4DAE-8F8B-FB807A4B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3297B-756E-4115-85F4-C2077226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C9DD0-60C4-407B-ADEA-7AA0C1E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F48E8-DF4E-4795-91D8-D1981AB1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34086-5343-464A-BEB3-8C9B2B7D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5BE41-409F-49C5-A05A-39C982A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46B8D-1434-4157-AC16-A1C24B5C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099B7C-E6EF-4857-960A-A3094EF8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7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99B5D-44A3-4A7C-948F-180C54C3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FDEA-ABF1-475B-9135-2E545E5B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2FC3B-7DD9-46FE-B479-E8542EAC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F5C2-45FC-487C-B73D-B82C9C5A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976F-B3C7-4D3C-B1A9-84FF89C7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B2BD7-FEAF-43C4-811C-9859B157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9CA74-D1A0-419B-94AF-9F75823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54ACE-FB6D-44EE-860D-5A5A0117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892A5-75A5-443C-ADFE-2392DDE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6BFD-F4A3-4DE9-983B-2F1689F6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CF4E2-A0DB-40C8-847E-6E77C90F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91D8-A107-4775-B0D4-356E8B62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3F59-56EC-4A94-8FA1-6A812D0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FBEF-58B4-4B97-AB5E-4A66595E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58ED9-99C3-4A5E-9E6C-AF78D79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F636E-AE45-4903-ACA3-DE38BED8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650C-551C-4D6A-B1E7-52E8E2022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4C96-9CD6-4AF1-889D-2F2FBBBF0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5F1F-197A-4A27-B395-51180FF0380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040B-47BB-4EAC-9045-91D49EC0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1E58-D21F-4AB9-AF83-475FDC4C2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56-174C-43CC-8A66-A9F86CFC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1E33A1E1-3B19-32F9-DDB4-8A70875526B6}"/>
              </a:ext>
            </a:extLst>
          </p:cNvPr>
          <p:cNvSpPr>
            <a:spLocks/>
          </p:cNvSpPr>
          <p:nvPr/>
        </p:nvSpPr>
        <p:spPr>
          <a:xfrm>
            <a:off x="4136002" y="977174"/>
            <a:ext cx="3757861" cy="54736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0998E-904D-6D6C-2D7B-7FAA18CF1B29}"/>
              </a:ext>
            </a:extLst>
          </p:cNvPr>
          <p:cNvSpPr/>
          <p:nvPr/>
        </p:nvSpPr>
        <p:spPr>
          <a:xfrm>
            <a:off x="4242884" y="1179509"/>
            <a:ext cx="2399250" cy="345442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DA4C5-8801-E0F4-7B21-2CC52B94D5D3}"/>
              </a:ext>
            </a:extLst>
          </p:cNvPr>
          <p:cNvSpPr txBox="1"/>
          <p:nvPr/>
        </p:nvSpPr>
        <p:spPr>
          <a:xfrm>
            <a:off x="4513929" y="1404297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DNA sizing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39309-94F7-9DBF-2397-8A1C41492C16}"/>
              </a:ext>
            </a:extLst>
          </p:cNvPr>
          <p:cNvSpPr txBox="1"/>
          <p:nvPr/>
        </p:nvSpPr>
        <p:spPr>
          <a:xfrm>
            <a:off x="4513929" y="1984653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Review intensity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BAC76-37D4-2696-6FCE-C0F34367FDE0}"/>
              </a:ext>
            </a:extLst>
          </p:cNvPr>
          <p:cNvSpPr txBox="1"/>
          <p:nvPr/>
        </p:nvSpPr>
        <p:spPr>
          <a:xfrm>
            <a:off x="4513929" y="2565009"/>
            <a:ext cx="1837944" cy="69249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Adjust bin range and height of intensity  for peak detection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40CCB-E3F0-4137-8369-EBFA433D4F4F}"/>
              </a:ext>
            </a:extLst>
          </p:cNvPr>
          <p:cNvSpPr txBox="1"/>
          <p:nvPr/>
        </p:nvSpPr>
        <p:spPr>
          <a:xfrm>
            <a:off x="4513929" y="3545474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B7A41-4A49-52DF-B92B-8E6F479D0D5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5432901" y="1696685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54AA-1EC1-17C5-D983-CE2D6679735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432901" y="2277041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28E64-7147-C4F7-75A8-7FDB4846C49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432901" y="3257506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65422-11A3-3E07-957E-C440D80FAD12}"/>
              </a:ext>
            </a:extLst>
          </p:cNvPr>
          <p:cNvSpPr txBox="1"/>
          <p:nvPr/>
        </p:nvSpPr>
        <p:spPr>
          <a:xfrm>
            <a:off x="6905172" y="2973533"/>
            <a:ext cx="917310" cy="109260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Manually genotype calling by PGx experts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91F4B9-AE63-F070-8FC9-C03FA6B05BCC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>
            <a:off x="6351873" y="2130847"/>
            <a:ext cx="1011954" cy="842686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022936-5E24-B7A9-1CB5-53CF33201BE2}"/>
              </a:ext>
            </a:extLst>
          </p:cNvPr>
          <p:cNvSpPr txBox="1"/>
          <p:nvPr/>
        </p:nvSpPr>
        <p:spPr>
          <a:xfrm>
            <a:off x="4513929" y="4125831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Exporting 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43C6A-5B07-6900-01D6-5BC947C4A365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5432901" y="3837862"/>
            <a:ext cx="0" cy="28796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6E3DB-F937-19D4-F337-27311A0D72C4}"/>
              </a:ext>
            </a:extLst>
          </p:cNvPr>
          <p:cNvSpPr/>
          <p:nvPr/>
        </p:nvSpPr>
        <p:spPr>
          <a:xfrm>
            <a:off x="742923" y="977175"/>
            <a:ext cx="2599129" cy="547365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BBDF1-ECB0-C968-585D-C71959A96F73}"/>
              </a:ext>
            </a:extLst>
          </p:cNvPr>
          <p:cNvSpPr txBox="1"/>
          <p:nvPr/>
        </p:nvSpPr>
        <p:spPr>
          <a:xfrm>
            <a:off x="1175317" y="814610"/>
            <a:ext cx="1544568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/>
              <a:t>Proposed cloud system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597E2-8B7B-831E-403A-254F370414B1}"/>
              </a:ext>
            </a:extLst>
          </p:cNvPr>
          <p:cNvSpPr txBox="1"/>
          <p:nvPr/>
        </p:nvSpPr>
        <p:spPr>
          <a:xfrm>
            <a:off x="1116104" y="1404297"/>
            <a:ext cx="1836617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DNA sizing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C74F49-C335-2CF0-A3AA-8CD1EA07B8B0}"/>
              </a:ext>
            </a:extLst>
          </p:cNvPr>
          <p:cNvSpPr txBox="1"/>
          <p:nvPr/>
        </p:nvSpPr>
        <p:spPr>
          <a:xfrm>
            <a:off x="1116103" y="1980513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Plot intensity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777F3-5F94-CAB8-BEAC-D559267A53B3}"/>
              </a:ext>
            </a:extLst>
          </p:cNvPr>
          <p:cNvSpPr txBox="1"/>
          <p:nvPr/>
        </p:nvSpPr>
        <p:spPr>
          <a:xfrm>
            <a:off x="1116103" y="2556729"/>
            <a:ext cx="1836618" cy="69249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Adjust bin range and height of intensity  for peak detection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AA399-F94B-A582-2BB0-353FEA262C00}"/>
              </a:ext>
            </a:extLst>
          </p:cNvPr>
          <p:cNvSpPr txBox="1"/>
          <p:nvPr/>
        </p:nvSpPr>
        <p:spPr>
          <a:xfrm>
            <a:off x="1115440" y="4109270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2E9C3F-E021-E38D-D958-7D2821226886}"/>
              </a:ext>
            </a:extLst>
          </p:cNvPr>
          <p:cNvSpPr txBox="1"/>
          <p:nvPr/>
        </p:nvSpPr>
        <p:spPr>
          <a:xfrm>
            <a:off x="1116103" y="4685486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6C5805-63C6-99C6-05D4-C7F2933DA0A6}"/>
              </a:ext>
            </a:extLst>
          </p:cNvPr>
          <p:cNvSpPr txBox="1"/>
          <p:nvPr/>
        </p:nvSpPr>
        <p:spPr>
          <a:xfrm>
            <a:off x="1116103" y="526170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 result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99907A-F4D7-09FB-C943-6E5E910230C5}"/>
              </a:ext>
            </a:extLst>
          </p:cNvPr>
          <p:cNvSpPr txBox="1"/>
          <p:nvPr/>
        </p:nvSpPr>
        <p:spPr>
          <a:xfrm>
            <a:off x="1116103" y="5837919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0000"/>
                </a:solidFill>
              </a:rPr>
              <a:t>Feature process (generate report)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A32542-F513-AC2C-2302-B1A5E47BE778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 flipH="1">
            <a:off x="2034412" y="1696685"/>
            <a:ext cx="1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974A53B-3BC1-2783-097E-42FF9C67C2EF}"/>
              </a:ext>
            </a:extLst>
          </p:cNvPr>
          <p:cNvCxnSpPr>
            <a:cxnSpLocks/>
            <a:stCxn id="168" idx="1"/>
            <a:endCxn id="18" idx="1"/>
          </p:cNvCxnSpPr>
          <p:nvPr/>
        </p:nvCxnSpPr>
        <p:spPr>
          <a:xfrm rot="16200000" flipH="1">
            <a:off x="3683101" y="719663"/>
            <a:ext cx="973830" cy="687825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125D76D-1E3B-A23B-729F-2446A48D6709}"/>
              </a:ext>
            </a:extLst>
          </p:cNvPr>
          <p:cNvCxnSpPr>
            <a:cxnSpLocks/>
            <a:stCxn id="168" idx="1"/>
            <a:endCxn id="55" idx="3"/>
          </p:cNvCxnSpPr>
          <p:nvPr/>
        </p:nvCxnSpPr>
        <p:spPr>
          <a:xfrm rot="5400000">
            <a:off x="2902498" y="626885"/>
            <a:ext cx="973830" cy="873383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4F0C1DF-838C-3634-7475-B50129BC89E6}"/>
              </a:ext>
            </a:extLst>
          </p:cNvPr>
          <p:cNvSpPr txBox="1"/>
          <p:nvPr/>
        </p:nvSpPr>
        <p:spPr>
          <a:xfrm>
            <a:off x="4692167" y="4433763"/>
            <a:ext cx="715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Manually</a:t>
            </a:r>
          </a:p>
          <a:p>
            <a:r>
              <a:rPr lang="en-US" sz="1100"/>
              <a:t>upload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191FF2-BD6E-1C84-A6A8-59EA8A07A73B}"/>
              </a:ext>
            </a:extLst>
          </p:cNvPr>
          <p:cNvSpPr txBox="1"/>
          <p:nvPr/>
        </p:nvSpPr>
        <p:spPr>
          <a:xfrm>
            <a:off x="6631244" y="5420955"/>
            <a:ext cx="712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Manually input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9C1F7D-7C8C-FFCF-48CE-85AAA64DB2A6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2034412" y="2272901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13E557-6EDB-A5C4-1F43-4C2D6F0A570A}"/>
              </a:ext>
            </a:extLst>
          </p:cNvPr>
          <p:cNvCxnSpPr>
            <a:cxnSpLocks/>
            <a:stCxn id="62" idx="2"/>
            <a:endCxn id="158" idx="0"/>
          </p:cNvCxnSpPr>
          <p:nvPr/>
        </p:nvCxnSpPr>
        <p:spPr>
          <a:xfrm flipH="1">
            <a:off x="2033749" y="3249226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ED000B-0045-4A6C-EB70-4D1369C5C92F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2033749" y="4401658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E02784-84E8-3794-5F81-7301E831CE2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2034412" y="4977874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6E7832-0479-949C-4D0A-78E530FCF29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034412" y="5554090"/>
            <a:ext cx="0" cy="28382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8BCB2CB-5F0D-E766-8C79-D7F2DBF09269}"/>
              </a:ext>
            </a:extLst>
          </p:cNvPr>
          <p:cNvSpPr txBox="1"/>
          <p:nvPr/>
        </p:nvSpPr>
        <p:spPr>
          <a:xfrm>
            <a:off x="1115440" y="3533054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Quality controls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472CF5D-ED37-E65F-7272-7E29428E2F4A}"/>
              </a:ext>
            </a:extLst>
          </p:cNvPr>
          <p:cNvCxnSpPr>
            <a:stCxn id="158" idx="2"/>
            <a:endCxn id="65" idx="0"/>
          </p:cNvCxnSpPr>
          <p:nvPr/>
        </p:nvCxnSpPr>
        <p:spPr>
          <a:xfrm>
            <a:off x="2033749" y="3825442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9CE57EC-12EB-5814-3CDF-7F47D7126009}"/>
              </a:ext>
            </a:extLst>
          </p:cNvPr>
          <p:cNvSpPr txBox="1"/>
          <p:nvPr/>
        </p:nvSpPr>
        <p:spPr>
          <a:xfrm>
            <a:off x="5358514" y="807709"/>
            <a:ext cx="1254507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/>
              <a:t>Current approach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96C8A323-BDD4-9254-9FB6-48BFA60A8B49}"/>
              </a:ext>
            </a:extLst>
          </p:cNvPr>
          <p:cNvSpPr/>
          <p:nvPr/>
        </p:nvSpPr>
        <p:spPr>
          <a:xfrm>
            <a:off x="3259847" y="193450"/>
            <a:ext cx="1132514" cy="3832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FSA files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490EA42-27AA-EA76-5CD4-685A026052DE}"/>
              </a:ext>
            </a:extLst>
          </p:cNvPr>
          <p:cNvSpPr txBox="1"/>
          <p:nvPr/>
        </p:nvSpPr>
        <p:spPr>
          <a:xfrm>
            <a:off x="3190993" y="127349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Upload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312EED-B201-81AE-DE1A-61C6587DC4EC}"/>
              </a:ext>
            </a:extLst>
          </p:cNvPr>
          <p:cNvSpPr txBox="1"/>
          <p:nvPr/>
        </p:nvSpPr>
        <p:spPr>
          <a:xfrm>
            <a:off x="9428928" y="6243868"/>
            <a:ext cx="2271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PGx</a:t>
            </a:r>
            <a:r>
              <a:rPr lang="en-US" sz="1200"/>
              <a:t>: Pharmacogenomics</a:t>
            </a:r>
          </a:p>
          <a:p>
            <a:r>
              <a:rPr lang="en-US" sz="1200" b="1"/>
              <a:t>FSA</a:t>
            </a:r>
            <a:r>
              <a:rPr lang="en-US" sz="1200"/>
              <a:t>: Fragment Sequence Analysis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471238-F7FE-FC3F-3284-B5120AE2D78E}"/>
              </a:ext>
            </a:extLst>
          </p:cNvPr>
          <p:cNvSpPr txBox="1"/>
          <p:nvPr/>
        </p:nvSpPr>
        <p:spPr>
          <a:xfrm>
            <a:off x="8278305" y="921798"/>
            <a:ext cx="2548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Proposed cloud system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BF2B7D0-D108-1459-F59D-69279A69D0BB}"/>
              </a:ext>
            </a:extLst>
          </p:cNvPr>
          <p:cNvSpPr txBox="1"/>
          <p:nvPr/>
        </p:nvSpPr>
        <p:spPr>
          <a:xfrm>
            <a:off x="8334468" y="1225771"/>
            <a:ext cx="3677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Provide an integration system from peak detection to report generation.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Prevent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Improve efficiency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Improve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Transparent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19901D-E0D6-DBE3-D686-88A84A094E29}"/>
              </a:ext>
            </a:extLst>
          </p:cNvPr>
          <p:cNvSpPr txBox="1"/>
          <p:nvPr/>
        </p:nvSpPr>
        <p:spPr>
          <a:xfrm>
            <a:off x="8305232" y="2569607"/>
            <a:ext cx="130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Current approach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BBAE099-D427-6FF2-BFC6-741784311441}"/>
              </a:ext>
            </a:extLst>
          </p:cNvPr>
          <p:cNvSpPr txBox="1"/>
          <p:nvPr/>
        </p:nvSpPr>
        <p:spPr>
          <a:xfrm>
            <a:off x="836430" y="1101460"/>
            <a:ext cx="17493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/>
              <a:t>Web application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C0BF1E-69CF-A112-867B-BF67A63FEB35}"/>
              </a:ext>
            </a:extLst>
          </p:cNvPr>
          <p:cNvSpPr txBox="1"/>
          <p:nvPr/>
        </p:nvSpPr>
        <p:spPr>
          <a:xfrm>
            <a:off x="8334469" y="2885486"/>
            <a:ext cx="3677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Separate systems, software, requires some </a:t>
            </a:r>
            <a:r>
              <a:rPr lang="en-US" sz="1100" b="1"/>
              <a:t>manual steps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/>
              <a:t>High risk of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Low efficiency because of system separation.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Hard to check history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Difficult to manage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4090-764E-7379-701C-EFF10EBF563C}"/>
              </a:ext>
            </a:extLst>
          </p:cNvPr>
          <p:cNvSpPr txBox="1"/>
          <p:nvPr/>
        </p:nvSpPr>
        <p:spPr>
          <a:xfrm>
            <a:off x="4514592" y="4886670"/>
            <a:ext cx="1836618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Genotype calling (KIT)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7BFED5-B1A2-83CF-9AFF-07A871168E5E}"/>
              </a:ext>
            </a:extLst>
          </p:cNvPr>
          <p:cNvCxnSpPr>
            <a:cxnSpLocks/>
            <a:stCxn id="45" idx="2"/>
            <a:endCxn id="3" idx="0"/>
          </p:cNvCxnSpPr>
          <p:nvPr/>
        </p:nvCxnSpPr>
        <p:spPr>
          <a:xfrm>
            <a:off x="5432901" y="4418219"/>
            <a:ext cx="0" cy="46845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FE785D-0D53-CFC8-D3D2-192D64ABC633}"/>
              </a:ext>
            </a:extLst>
          </p:cNvPr>
          <p:cNvSpPr txBox="1"/>
          <p:nvPr/>
        </p:nvSpPr>
        <p:spPr>
          <a:xfrm>
            <a:off x="4514592" y="5662852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0000"/>
                </a:solidFill>
              </a:rPr>
              <a:t>Feature process (generate report)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0FDA-B33E-569B-FB36-0600715A464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32901" y="5179058"/>
            <a:ext cx="0" cy="48379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EDC1B7-13D3-5104-C6A7-728B94D89F86}"/>
              </a:ext>
            </a:extLst>
          </p:cNvPr>
          <p:cNvCxnSpPr>
            <a:cxnSpLocks/>
            <a:stCxn id="39" idx="2"/>
            <a:endCxn id="8" idx="3"/>
          </p:cNvCxnSpPr>
          <p:nvPr/>
        </p:nvCxnSpPr>
        <p:spPr>
          <a:xfrm rot="5400000">
            <a:off x="5936052" y="4481299"/>
            <a:ext cx="1842934" cy="101261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82E6531C-8DEE-737C-F195-28E34477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715" y="2295944"/>
            <a:ext cx="214928" cy="214928"/>
          </a:xfrm>
          <a:prstGeom prst="rect">
            <a:avLst/>
          </a:prstGeom>
        </p:spPr>
      </p:pic>
      <p:pic>
        <p:nvPicPr>
          <p:cNvPr id="37" name="Graphic 36" descr="Badge 1 outline">
            <a:extLst>
              <a:ext uri="{FF2B5EF4-FFF2-40B4-BE49-F238E27FC236}">
                <a16:creationId xmlns:a16="http://schemas.microsoft.com/office/drawing/2014/main" id="{5137D3CE-6457-2D5F-9085-B18C00BB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7833" y="1907060"/>
            <a:ext cx="194678" cy="1946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B32BDA-78DA-237C-BCC3-18C0B98777BB}"/>
              </a:ext>
            </a:extLst>
          </p:cNvPr>
          <p:cNvSpPr txBox="1"/>
          <p:nvPr/>
        </p:nvSpPr>
        <p:spPr>
          <a:xfrm>
            <a:off x="4233834" y="1127298"/>
            <a:ext cx="1453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err="1"/>
              <a:t>GeneMapper</a:t>
            </a:r>
            <a:r>
              <a:rPr lang="en-US" sz="1050" b="1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4350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96C8A323-BDD4-9254-9FB6-48BFA60A8B49}"/>
              </a:ext>
            </a:extLst>
          </p:cNvPr>
          <p:cNvSpPr/>
          <p:nvPr/>
        </p:nvSpPr>
        <p:spPr>
          <a:xfrm>
            <a:off x="3766747" y="462311"/>
            <a:ext cx="1132514" cy="38321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FSA files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312EED-B201-81AE-DE1A-61C6587DC4EC}"/>
              </a:ext>
            </a:extLst>
          </p:cNvPr>
          <p:cNvSpPr txBox="1"/>
          <p:nvPr/>
        </p:nvSpPr>
        <p:spPr>
          <a:xfrm>
            <a:off x="9428928" y="6243868"/>
            <a:ext cx="2271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PGx</a:t>
            </a:r>
            <a:r>
              <a:rPr lang="en-US" sz="1200"/>
              <a:t>: Pharmacogenomics</a:t>
            </a:r>
          </a:p>
          <a:p>
            <a:r>
              <a:rPr lang="en-US" sz="1200" b="1"/>
              <a:t>FSA</a:t>
            </a:r>
            <a:r>
              <a:rPr lang="en-US" sz="1200"/>
              <a:t>: Fragment Sequence Analysis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471238-F7FE-FC3F-3284-B5120AE2D78E}"/>
              </a:ext>
            </a:extLst>
          </p:cNvPr>
          <p:cNvSpPr txBox="1"/>
          <p:nvPr/>
        </p:nvSpPr>
        <p:spPr>
          <a:xfrm>
            <a:off x="8278305" y="921798"/>
            <a:ext cx="2548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Proposed cloud system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BF2B7D0-D108-1459-F59D-69279A69D0BB}"/>
              </a:ext>
            </a:extLst>
          </p:cNvPr>
          <p:cNvSpPr txBox="1"/>
          <p:nvPr/>
        </p:nvSpPr>
        <p:spPr>
          <a:xfrm>
            <a:off x="8334468" y="1225771"/>
            <a:ext cx="3677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Provide an integration system from peak detection to report generation.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Prevent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Improve efficiency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Improve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Transparent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19901D-E0D6-DBE3-D686-88A84A094E29}"/>
              </a:ext>
            </a:extLst>
          </p:cNvPr>
          <p:cNvSpPr txBox="1"/>
          <p:nvPr/>
        </p:nvSpPr>
        <p:spPr>
          <a:xfrm>
            <a:off x="8305232" y="2569607"/>
            <a:ext cx="1304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Current approach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6E3DB-F937-19D4-F337-27311A0D72C4}"/>
              </a:ext>
            </a:extLst>
          </p:cNvPr>
          <p:cNvSpPr/>
          <p:nvPr/>
        </p:nvSpPr>
        <p:spPr>
          <a:xfrm flipH="1">
            <a:off x="4724825" y="1222862"/>
            <a:ext cx="2599129" cy="5172827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BBBDF1-ECB0-C968-585D-C71959A96F73}"/>
              </a:ext>
            </a:extLst>
          </p:cNvPr>
          <p:cNvSpPr txBox="1"/>
          <p:nvPr/>
        </p:nvSpPr>
        <p:spPr>
          <a:xfrm flipH="1">
            <a:off x="5346993" y="1060297"/>
            <a:ext cx="1544568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Proposed cloud system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597E2-8B7B-831E-403A-254F370414B1}"/>
              </a:ext>
            </a:extLst>
          </p:cNvPr>
          <p:cNvSpPr txBox="1"/>
          <p:nvPr/>
        </p:nvSpPr>
        <p:spPr>
          <a:xfrm flipH="1">
            <a:off x="5114157" y="1645087"/>
            <a:ext cx="1836617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Estimate DNA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C74F49-C335-2CF0-A3AA-8CD1EA07B8B0}"/>
              </a:ext>
            </a:extLst>
          </p:cNvPr>
          <p:cNvSpPr txBox="1"/>
          <p:nvPr/>
        </p:nvSpPr>
        <p:spPr>
          <a:xfrm flipH="1">
            <a:off x="5114157" y="2226200"/>
            <a:ext cx="1836618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Plot intensity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D777F3-5F94-CAB8-BEAC-D559267A53B3}"/>
              </a:ext>
            </a:extLst>
          </p:cNvPr>
          <p:cNvSpPr txBox="1"/>
          <p:nvPr/>
        </p:nvSpPr>
        <p:spPr>
          <a:xfrm flipH="1">
            <a:off x="5114157" y="2802416"/>
            <a:ext cx="1836618" cy="692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Review and adjust DNA size and intensity to detect target peaks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2E9C3F-E021-E38D-D958-7D2821226886}"/>
              </a:ext>
            </a:extLst>
          </p:cNvPr>
          <p:cNvSpPr txBox="1"/>
          <p:nvPr/>
        </p:nvSpPr>
        <p:spPr>
          <a:xfrm flipH="1">
            <a:off x="5114157" y="460887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Star-allele calling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6C5805-63C6-99C6-05D4-C7F2933DA0A6}"/>
              </a:ext>
            </a:extLst>
          </p:cNvPr>
          <p:cNvSpPr txBox="1"/>
          <p:nvPr/>
        </p:nvSpPr>
        <p:spPr>
          <a:xfrm flipH="1">
            <a:off x="5114157" y="5206835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Confirm called results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99907A-F4D7-09FB-C943-6E5E910230C5}"/>
              </a:ext>
            </a:extLst>
          </p:cNvPr>
          <p:cNvSpPr txBox="1"/>
          <p:nvPr/>
        </p:nvSpPr>
        <p:spPr>
          <a:xfrm flipH="1">
            <a:off x="5114157" y="5908140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Generate reports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A32542-F513-AC2C-2302-B1A5E47BE778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6032465" y="1937475"/>
            <a:ext cx="1" cy="28872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49C1F7D-7C8C-FFCF-48CE-85AAA64DB2A6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6032466" y="2518588"/>
            <a:ext cx="0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13E557-6EDB-A5C4-1F43-4C2D6F0A570A}"/>
              </a:ext>
            </a:extLst>
          </p:cNvPr>
          <p:cNvCxnSpPr>
            <a:cxnSpLocks/>
            <a:stCxn id="62" idx="2"/>
            <a:endCxn id="158" idx="0"/>
          </p:cNvCxnSpPr>
          <p:nvPr/>
        </p:nvCxnSpPr>
        <p:spPr>
          <a:xfrm>
            <a:off x="6032466" y="3494913"/>
            <a:ext cx="663" cy="28382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ED000B-0045-4A6C-EB70-4D1369C5C92F}"/>
              </a:ext>
            </a:extLst>
          </p:cNvPr>
          <p:cNvCxnSpPr>
            <a:cxnSpLocks/>
            <a:stCxn id="158" idx="2"/>
            <a:endCxn id="68" idx="0"/>
          </p:cNvCxnSpPr>
          <p:nvPr/>
        </p:nvCxnSpPr>
        <p:spPr>
          <a:xfrm flipH="1">
            <a:off x="6032466" y="4271184"/>
            <a:ext cx="663" cy="3376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E02784-84E8-3794-5F81-7301E831CE20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6032466" y="4901260"/>
            <a:ext cx="0" cy="30557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6E7832-0479-949C-4D0A-78E530FCF292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6032466" y="5499223"/>
            <a:ext cx="0" cy="40891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8BCB2CB-5F0D-E766-8C79-D7F2DBF09269}"/>
              </a:ext>
            </a:extLst>
          </p:cNvPr>
          <p:cNvSpPr txBox="1"/>
          <p:nvPr/>
        </p:nvSpPr>
        <p:spPr>
          <a:xfrm flipH="1">
            <a:off x="5114820" y="3778741"/>
            <a:ext cx="1836618" cy="492443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Quality control and confirm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BBAE099-D427-6FF2-BFC6-741784311441}"/>
              </a:ext>
            </a:extLst>
          </p:cNvPr>
          <p:cNvSpPr txBox="1"/>
          <p:nvPr/>
        </p:nvSpPr>
        <p:spPr>
          <a:xfrm flipH="1">
            <a:off x="5510564" y="1344370"/>
            <a:ext cx="11708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Web application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C0BF1E-69CF-A112-867B-BF67A63FEB35}"/>
              </a:ext>
            </a:extLst>
          </p:cNvPr>
          <p:cNvSpPr txBox="1"/>
          <p:nvPr/>
        </p:nvSpPr>
        <p:spPr>
          <a:xfrm>
            <a:off x="8334469" y="2885486"/>
            <a:ext cx="36771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Separate systems, software, requires some </a:t>
            </a:r>
            <a:r>
              <a:rPr lang="en-US" sz="1100" b="1"/>
              <a:t>manual steps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/>
              <a:t>High risk of human bias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Low efficiency because of system separation.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Hard to check history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Difficult to manage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E33A1E1-3B19-32F9-DDB4-8A70875526B6}"/>
              </a:ext>
            </a:extLst>
          </p:cNvPr>
          <p:cNvSpPr>
            <a:spLocks/>
          </p:cNvSpPr>
          <p:nvPr/>
        </p:nvSpPr>
        <p:spPr>
          <a:xfrm flipH="1">
            <a:off x="359860" y="1217964"/>
            <a:ext cx="3644754" cy="5177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D0998E-904D-6D6C-2D7B-7FAA18CF1B29}"/>
              </a:ext>
            </a:extLst>
          </p:cNvPr>
          <p:cNvSpPr/>
          <p:nvPr/>
        </p:nvSpPr>
        <p:spPr>
          <a:xfrm flipH="1">
            <a:off x="1498484" y="1420299"/>
            <a:ext cx="2399250" cy="3454427"/>
          </a:xfrm>
          <a:prstGeom prst="rect">
            <a:avLst/>
          </a:prstGeom>
          <a:solidFill>
            <a:schemeClr val="bg1"/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DA4C5-8801-E0F4-7B21-2CC52B94D5D3}"/>
              </a:ext>
            </a:extLst>
          </p:cNvPr>
          <p:cNvSpPr txBox="1"/>
          <p:nvPr/>
        </p:nvSpPr>
        <p:spPr>
          <a:xfrm flipH="1">
            <a:off x="1788745" y="1645087"/>
            <a:ext cx="1837944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Estimate DNA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39309-94F7-9DBF-2397-8A1C41492C16}"/>
              </a:ext>
            </a:extLst>
          </p:cNvPr>
          <p:cNvSpPr txBox="1"/>
          <p:nvPr/>
        </p:nvSpPr>
        <p:spPr>
          <a:xfrm flipH="1">
            <a:off x="1788745" y="2225443"/>
            <a:ext cx="1837944" cy="2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Plot intensity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BAC76-37D4-2696-6FCE-C0F34367FDE0}"/>
              </a:ext>
            </a:extLst>
          </p:cNvPr>
          <p:cNvSpPr txBox="1"/>
          <p:nvPr/>
        </p:nvSpPr>
        <p:spPr>
          <a:xfrm flipH="1">
            <a:off x="1788745" y="2805799"/>
            <a:ext cx="1837944" cy="692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Review and adjust DNA size and intensity to detect target peaks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40CCB-E3F0-4137-8369-EBFA433D4F4F}"/>
              </a:ext>
            </a:extLst>
          </p:cNvPr>
          <p:cNvSpPr txBox="1"/>
          <p:nvPr/>
        </p:nvSpPr>
        <p:spPr>
          <a:xfrm flipH="1">
            <a:off x="1788745" y="3786264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Confirmation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B7A41-4A49-52DF-B92B-8E6F479D0D5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2707717" y="1937475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54AA-1EC1-17C5-D983-CE2D6679735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707717" y="2517831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28E64-7147-C4F7-75A8-7FDB4846C49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2707717" y="3498296"/>
            <a:ext cx="0" cy="28796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165422-11A3-3E07-957E-C440D80FAD12}"/>
              </a:ext>
            </a:extLst>
          </p:cNvPr>
          <p:cNvSpPr txBox="1"/>
          <p:nvPr/>
        </p:nvSpPr>
        <p:spPr>
          <a:xfrm flipH="1">
            <a:off x="474293" y="3232437"/>
            <a:ext cx="917310" cy="1092607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/>
              <a:t>Manually genotype calling by PGx experts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391F4B9-AE63-F070-8FC9-C03FA6B05BCC}"/>
              </a:ext>
            </a:extLst>
          </p:cNvPr>
          <p:cNvCxnSpPr>
            <a:cxnSpLocks/>
            <a:stCxn id="19" idx="3"/>
            <a:endCxn id="39" idx="0"/>
          </p:cNvCxnSpPr>
          <p:nvPr/>
        </p:nvCxnSpPr>
        <p:spPr>
          <a:xfrm rot="10800000" flipV="1">
            <a:off x="932949" y="2371637"/>
            <a:ext cx="855797" cy="860800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022936-5E24-B7A9-1CB5-53CF33201BE2}"/>
              </a:ext>
            </a:extLst>
          </p:cNvPr>
          <p:cNvSpPr txBox="1"/>
          <p:nvPr/>
        </p:nvSpPr>
        <p:spPr>
          <a:xfrm flipH="1">
            <a:off x="1788745" y="4366621"/>
            <a:ext cx="1837944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Exporting result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A43C6A-5B07-6900-01D6-5BC947C4A365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 flipH="1">
            <a:off x="2707717" y="4078652"/>
            <a:ext cx="0" cy="28796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4F0C1DF-838C-3634-7475-B50129BC89E6}"/>
              </a:ext>
            </a:extLst>
          </p:cNvPr>
          <p:cNvSpPr txBox="1"/>
          <p:nvPr/>
        </p:nvSpPr>
        <p:spPr>
          <a:xfrm flipH="1">
            <a:off x="2733190" y="4674553"/>
            <a:ext cx="77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Manually</a:t>
            </a:r>
          </a:p>
          <a:p>
            <a:r>
              <a:rPr lang="en-US" sz="1100" dirty="0"/>
              <a:t>upload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191FF2-BD6E-1C84-A6A8-59EA8A07A73B}"/>
              </a:ext>
            </a:extLst>
          </p:cNvPr>
          <p:cNvSpPr txBox="1"/>
          <p:nvPr/>
        </p:nvSpPr>
        <p:spPr>
          <a:xfrm flipH="1">
            <a:off x="968088" y="5640036"/>
            <a:ext cx="785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Manually input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9CE57EC-12EB-5814-3CDF-7F47D7126009}"/>
              </a:ext>
            </a:extLst>
          </p:cNvPr>
          <p:cNvSpPr txBox="1"/>
          <p:nvPr/>
        </p:nvSpPr>
        <p:spPr>
          <a:xfrm flipH="1">
            <a:off x="1527597" y="1048499"/>
            <a:ext cx="1254507" cy="295662"/>
          </a:xfrm>
          <a:prstGeom prst="roundRect">
            <a:avLst>
              <a:gd name="adj" fmla="val 24618"/>
            </a:avLst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Current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4090-764E-7379-701C-EFF10EBF563C}"/>
              </a:ext>
            </a:extLst>
          </p:cNvPr>
          <p:cNvSpPr txBox="1"/>
          <p:nvPr/>
        </p:nvSpPr>
        <p:spPr>
          <a:xfrm flipH="1">
            <a:off x="1789408" y="5127460"/>
            <a:ext cx="183661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Third party star-allele calling tools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7BFED5-B1A2-83CF-9AFF-07A871168E5E}"/>
              </a:ext>
            </a:extLst>
          </p:cNvPr>
          <p:cNvCxnSpPr>
            <a:cxnSpLocks/>
            <a:stCxn id="45" idx="2"/>
            <a:endCxn id="3" idx="0"/>
          </p:cNvCxnSpPr>
          <p:nvPr/>
        </p:nvCxnSpPr>
        <p:spPr>
          <a:xfrm>
            <a:off x="2707717" y="4659009"/>
            <a:ext cx="0" cy="46845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FE785D-0D53-CFC8-D3D2-192D64ABC633}"/>
              </a:ext>
            </a:extLst>
          </p:cNvPr>
          <p:cNvSpPr txBox="1"/>
          <p:nvPr/>
        </p:nvSpPr>
        <p:spPr>
          <a:xfrm flipH="1">
            <a:off x="1789408" y="5903642"/>
            <a:ext cx="1836618" cy="292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Generate reports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0FDA-B33E-569B-FB36-0600715A464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2707717" y="5619903"/>
            <a:ext cx="0" cy="28373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CEDC1B7-13D3-5104-C6A7-728B94D89F86}"/>
              </a:ext>
            </a:extLst>
          </p:cNvPr>
          <p:cNvCxnSpPr>
            <a:cxnSpLocks/>
            <a:stCxn id="39" idx="2"/>
            <a:endCxn id="8" idx="3"/>
          </p:cNvCxnSpPr>
          <p:nvPr/>
        </p:nvCxnSpPr>
        <p:spPr>
          <a:xfrm rot="16200000" flipH="1">
            <a:off x="498782" y="4759210"/>
            <a:ext cx="1724792" cy="856460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adge outline">
            <a:extLst>
              <a:ext uri="{FF2B5EF4-FFF2-40B4-BE49-F238E27FC236}">
                <a16:creationId xmlns:a16="http://schemas.microsoft.com/office/drawing/2014/main" id="{82E6531C-8DEE-737C-F195-28E34477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513" y="2531684"/>
            <a:ext cx="256032" cy="256032"/>
          </a:xfrm>
          <a:prstGeom prst="rect">
            <a:avLst/>
          </a:prstGeom>
        </p:spPr>
      </p:pic>
      <p:pic>
        <p:nvPicPr>
          <p:cNvPr id="37" name="Graphic 36" descr="Badge 1 outline">
            <a:extLst>
              <a:ext uri="{FF2B5EF4-FFF2-40B4-BE49-F238E27FC236}">
                <a16:creationId xmlns:a16="http://schemas.microsoft.com/office/drawing/2014/main" id="{5137D3CE-6457-2D5F-9085-B18C00BBF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998" y="2118741"/>
            <a:ext cx="252896" cy="2528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4B32BDA-78DA-237C-BCC3-18C0B98777BB}"/>
              </a:ext>
            </a:extLst>
          </p:cNvPr>
          <p:cNvSpPr txBox="1"/>
          <p:nvPr/>
        </p:nvSpPr>
        <p:spPr>
          <a:xfrm flipH="1">
            <a:off x="2055472" y="1374939"/>
            <a:ext cx="14533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 err="1"/>
              <a:t>GeneMapper</a:t>
            </a:r>
            <a:r>
              <a:rPr lang="en-US" sz="1050" b="1" dirty="0"/>
              <a:t> Software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A2221F1-66EC-A88D-290B-99BB53AD2587}"/>
              </a:ext>
            </a:extLst>
          </p:cNvPr>
          <p:cNvCxnSpPr>
            <a:cxnSpLocks/>
            <a:stCxn id="168" idx="1"/>
            <a:endCxn id="18" idx="1"/>
          </p:cNvCxnSpPr>
          <p:nvPr/>
        </p:nvCxnSpPr>
        <p:spPr>
          <a:xfrm rot="5400000">
            <a:off x="3506968" y="965244"/>
            <a:ext cx="945759" cy="706315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52202-B4A2-D2F4-E4DD-91D10941559A}"/>
              </a:ext>
            </a:extLst>
          </p:cNvPr>
          <p:cNvCxnSpPr>
            <a:cxnSpLocks/>
            <a:stCxn id="168" idx="1"/>
            <a:endCxn id="55" idx="3"/>
          </p:cNvCxnSpPr>
          <p:nvPr/>
        </p:nvCxnSpPr>
        <p:spPr>
          <a:xfrm rot="16200000" flipH="1">
            <a:off x="4250701" y="927824"/>
            <a:ext cx="945759" cy="781153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A4E36A-81BB-C553-2108-87DDF0ABA347}"/>
              </a:ext>
            </a:extLst>
          </p:cNvPr>
          <p:cNvSpPr txBox="1"/>
          <p:nvPr/>
        </p:nvSpPr>
        <p:spPr>
          <a:xfrm>
            <a:off x="4319647" y="151428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Upload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9D370-1D87-D13B-B57F-B1E6B2DCB4F5}"/>
              </a:ext>
            </a:extLst>
          </p:cNvPr>
          <p:cNvSpPr txBox="1"/>
          <p:nvPr/>
        </p:nvSpPr>
        <p:spPr>
          <a:xfrm>
            <a:off x="501478" y="1218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369756-51A1-0117-3A27-9F77AE6BD322}"/>
              </a:ext>
            </a:extLst>
          </p:cNvPr>
          <p:cNvSpPr txBox="1"/>
          <p:nvPr/>
        </p:nvSpPr>
        <p:spPr>
          <a:xfrm>
            <a:off x="4737197" y="12184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79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2D3-EFF1-019B-4124-C5AB66AD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peak detection</a:t>
            </a: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474DB38D-4FB6-4E9E-B9D5-6F122A17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2" r="480"/>
          <a:stretch>
            <a:fillRect/>
          </a:stretch>
        </p:blipFill>
        <p:spPr bwMode="auto">
          <a:xfrm>
            <a:off x="7665223" y="459676"/>
            <a:ext cx="4388064" cy="1223476"/>
          </a:xfrm>
          <a:prstGeom prst="rect">
            <a:avLst/>
          </a:prstGeom>
        </p:spPr>
      </p:pic>
      <p:pic>
        <p:nvPicPr>
          <p:cNvPr id="4" name="Image2">
            <a:extLst>
              <a:ext uri="{FF2B5EF4-FFF2-40B4-BE49-F238E27FC236}">
                <a16:creationId xmlns:a16="http://schemas.microsoft.com/office/drawing/2014/main" id="{5871521A-4A1D-238D-BDCC-05AAE768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661940" y="1795821"/>
            <a:ext cx="3391347" cy="200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A07FB-978B-8CA4-DACF-2D4DB680A539}"/>
              </a:ext>
            </a:extLst>
          </p:cNvPr>
          <p:cNvSpPr txBox="1"/>
          <p:nvPr/>
        </p:nvSpPr>
        <p:spPr>
          <a:xfrm>
            <a:off x="909091" y="957091"/>
            <a:ext cx="6511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101 samples (202 FSA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Reference: </a:t>
            </a:r>
            <a:r>
              <a:rPr lang="en-US" err="1"/>
              <a:t>GeneScan</a:t>
            </a:r>
            <a:r>
              <a:rPr lang="en-US"/>
              <a:t> 120LIZ</a:t>
            </a:r>
          </a:p>
          <a:p>
            <a:r>
              <a:rPr lang="en-US" b="1"/>
              <a:t>Parameters: </a:t>
            </a:r>
            <a:r>
              <a:rPr lang="en-US"/>
              <a:t>Minimum intensity: 300</a:t>
            </a:r>
          </a:p>
          <a:p>
            <a:r>
              <a:rPr lang="en-US" b="1"/>
              <a:t>Result: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could detect all reference peaks of all 202 FSA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DNA sizing model of each FSA file was built based on corresponding detected reference peaks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 square: </a:t>
            </a:r>
            <a:r>
              <a:rPr lang="en-US" sz="1800">
                <a:solidFill>
                  <a:srgbClr val="333333"/>
                </a:solidFill>
                <a:effectLst/>
                <a:ea typeface="Noto Serif CJK SC"/>
                <a:cs typeface="Lohit Devanagari"/>
              </a:rPr>
              <a:t>0.999863 ± 0.000011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4B4D64-4529-1B56-E38D-1824D3D3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29235"/>
              </p:ext>
            </p:extLst>
          </p:nvPr>
        </p:nvGraphicFramePr>
        <p:xfrm>
          <a:off x="413751" y="3948542"/>
          <a:ext cx="5682249" cy="258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03">
                  <a:extLst>
                    <a:ext uri="{9D8B030D-6E8A-4147-A177-3AD203B41FA5}">
                      <a16:colId xmlns:a16="http://schemas.microsoft.com/office/drawing/2014/main" val="4000783503"/>
                    </a:ext>
                  </a:extLst>
                </a:gridCol>
                <a:gridCol w="817115">
                  <a:extLst>
                    <a:ext uri="{9D8B030D-6E8A-4147-A177-3AD203B41FA5}">
                      <a16:colId xmlns:a16="http://schemas.microsoft.com/office/drawing/2014/main" val="3548179360"/>
                    </a:ext>
                  </a:extLst>
                </a:gridCol>
                <a:gridCol w="817115">
                  <a:extLst>
                    <a:ext uri="{9D8B030D-6E8A-4147-A177-3AD203B41FA5}">
                      <a16:colId xmlns:a16="http://schemas.microsoft.com/office/drawing/2014/main" val="3815558938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563145148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552731176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3011385340"/>
                    </a:ext>
                  </a:extLst>
                </a:gridCol>
                <a:gridCol w="768179">
                  <a:extLst>
                    <a:ext uri="{9D8B030D-6E8A-4147-A177-3AD203B41FA5}">
                      <a16:colId xmlns:a16="http://schemas.microsoft.com/office/drawing/2014/main" val="274524111"/>
                    </a:ext>
                  </a:extLst>
                </a:gridCol>
              </a:tblGrid>
              <a:tr h="33455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Reference sizes (bp)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 points (cycles)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Intensity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89823" marR="89823" marT="44912" marB="4491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2894"/>
                  </a:ext>
                </a:extLst>
              </a:tr>
              <a:tr h="225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Median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Median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128855687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973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1854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9643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862153796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667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1973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9549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437159022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846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1067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2409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8146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574278300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934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1157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2424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9088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66242817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1077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1307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2992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372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8796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584271278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1215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1056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1451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2882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9270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744703401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1395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1228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1636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2786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8023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1160843175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1732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1549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1983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2984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8828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3453070840"/>
                  </a:ext>
                </a:extLst>
              </a:tr>
              <a:tr h="225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120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1841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1654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2094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3022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393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8906</a:t>
                      </a:r>
                      <a:endParaRPr lang="en-US" sz="12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22754" marR="22754" marT="0" marB="0" anchor="ctr"/>
                </a:tc>
                <a:extLst>
                  <a:ext uri="{0D108BD9-81ED-4DB2-BD59-A6C34878D82A}">
                    <a16:rowId xmlns:a16="http://schemas.microsoft.com/office/drawing/2014/main" val="2102644649"/>
                  </a:ext>
                </a:extLst>
              </a:tr>
            </a:tbl>
          </a:graphicData>
        </a:graphic>
      </p:graphicFrame>
      <p:pic>
        <p:nvPicPr>
          <p:cNvPr id="8" name="Image3">
            <a:extLst>
              <a:ext uri="{FF2B5EF4-FFF2-40B4-BE49-F238E27FC236}">
                <a16:creationId xmlns:a16="http://schemas.microsoft.com/office/drawing/2014/main" id="{A751B362-D322-5548-1A82-E00E6A56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413438" y="3948542"/>
            <a:ext cx="5639849" cy="21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10E-1953-15F5-37D5-350C0CB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71EB-3AA2-B384-5559-BEEA85DD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9" y="4135401"/>
            <a:ext cx="9007060" cy="254924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8C71221-7FB0-50A8-A4BA-0802111AF4DC}"/>
              </a:ext>
            </a:extLst>
          </p:cNvPr>
          <p:cNvSpPr/>
          <p:nvPr/>
        </p:nvSpPr>
        <p:spPr>
          <a:xfrm>
            <a:off x="4876463" y="5719021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D14C8A-595F-3D52-5497-F5EB7323667C}"/>
              </a:ext>
            </a:extLst>
          </p:cNvPr>
          <p:cNvSpPr/>
          <p:nvPr/>
        </p:nvSpPr>
        <p:spPr>
          <a:xfrm>
            <a:off x="3846015" y="5665890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F26365-6989-F8CB-976A-64DBE0EDBDAC}"/>
              </a:ext>
            </a:extLst>
          </p:cNvPr>
          <p:cNvSpPr/>
          <p:nvPr/>
        </p:nvSpPr>
        <p:spPr>
          <a:xfrm>
            <a:off x="2748455" y="5633732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DE680-84FA-A780-8647-5A060F14948C}"/>
              </a:ext>
            </a:extLst>
          </p:cNvPr>
          <p:cNvSpPr txBox="1"/>
          <p:nvPr/>
        </p:nvSpPr>
        <p:spPr>
          <a:xfrm>
            <a:off x="838200" y="872806"/>
            <a:ext cx="758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Default minimum intensity was as 1000; some of marker could not be detected</a:t>
            </a:r>
          </a:p>
          <a:p>
            <a:r>
              <a:rPr lang="en-US"/>
              <a:t>After adjust intensity, these markers was identified: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762FF-E02F-FD30-6E1C-D0774B4991C3}"/>
              </a:ext>
            </a:extLst>
          </p:cNvPr>
          <p:cNvSpPr txBox="1"/>
          <p:nvPr/>
        </p:nvSpPr>
        <p:spPr>
          <a:xfrm>
            <a:off x="2663687" y="4679303"/>
            <a:ext cx="140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*10B/*10B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793973-078C-CAE6-CFF5-FE8A924E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6" y="1612474"/>
            <a:ext cx="9007060" cy="2683983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3DDDF9E6-991A-2612-BB0F-E1A6103F6675}"/>
              </a:ext>
            </a:extLst>
          </p:cNvPr>
          <p:cNvSpPr/>
          <p:nvPr/>
        </p:nvSpPr>
        <p:spPr>
          <a:xfrm>
            <a:off x="4930986" y="3279385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4CDCF34-8B6D-8D6A-4D26-BE5883E56AF0}"/>
              </a:ext>
            </a:extLst>
          </p:cNvPr>
          <p:cNvSpPr/>
          <p:nvPr/>
        </p:nvSpPr>
        <p:spPr>
          <a:xfrm>
            <a:off x="3934607" y="3193507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21C9488-20DB-F235-3428-0CB9E3541E97}"/>
              </a:ext>
            </a:extLst>
          </p:cNvPr>
          <p:cNvSpPr/>
          <p:nvPr/>
        </p:nvSpPr>
        <p:spPr>
          <a:xfrm>
            <a:off x="2938228" y="3193506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Diagram&#10;&#10;Description automatically generated with low confidence">
            <a:extLst>
              <a:ext uri="{FF2B5EF4-FFF2-40B4-BE49-F238E27FC236}">
                <a16:creationId xmlns:a16="http://schemas.microsoft.com/office/drawing/2014/main" id="{1225211E-609F-8132-4CC3-C76DAA172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59" y="2952987"/>
            <a:ext cx="4467136" cy="1191236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0C1CF42-77B0-E7F7-F8B2-C077584C0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59" y="4272471"/>
            <a:ext cx="4467135" cy="11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410E-1953-15F5-37D5-350C0CBB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calling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71EB-3AA2-B384-5559-BEEA85DD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6" y="1640621"/>
            <a:ext cx="9007060" cy="254924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8C71221-7FB0-50A8-A4BA-0802111AF4DC}"/>
              </a:ext>
            </a:extLst>
          </p:cNvPr>
          <p:cNvSpPr/>
          <p:nvPr/>
        </p:nvSpPr>
        <p:spPr>
          <a:xfrm>
            <a:off x="4923030" y="3224241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ED14C8A-595F-3D52-5497-F5EB7323667C}"/>
              </a:ext>
            </a:extLst>
          </p:cNvPr>
          <p:cNvSpPr/>
          <p:nvPr/>
        </p:nvSpPr>
        <p:spPr>
          <a:xfrm>
            <a:off x="3892582" y="3171110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7F26365-6989-F8CB-976A-64DBE0EDBDAC}"/>
              </a:ext>
            </a:extLst>
          </p:cNvPr>
          <p:cNvSpPr/>
          <p:nvPr/>
        </p:nvSpPr>
        <p:spPr>
          <a:xfrm>
            <a:off x="2795022" y="3138952"/>
            <a:ext cx="260626" cy="2894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DE680-84FA-A780-8647-5A060F14948C}"/>
              </a:ext>
            </a:extLst>
          </p:cNvPr>
          <p:cNvSpPr txBox="1"/>
          <p:nvPr/>
        </p:nvSpPr>
        <p:spPr>
          <a:xfrm>
            <a:off x="838200" y="872806"/>
            <a:ext cx="758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Default minimum intensity was as 1000; some of marker could not be detected</a:t>
            </a:r>
          </a:p>
          <a:p>
            <a:r>
              <a:rPr lang="en-US"/>
              <a:t>After adjust intensity, these markers was identified: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9D4DED-D64E-5040-0A90-72D756259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5" b="2524"/>
          <a:stretch/>
        </p:blipFill>
        <p:spPr>
          <a:xfrm>
            <a:off x="474686" y="4278764"/>
            <a:ext cx="8990938" cy="2553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7762FF-E02F-FD30-6E1C-D0774B4991C3}"/>
              </a:ext>
            </a:extLst>
          </p:cNvPr>
          <p:cNvSpPr txBox="1"/>
          <p:nvPr/>
        </p:nvSpPr>
        <p:spPr>
          <a:xfrm>
            <a:off x="2710254" y="2184523"/>
            <a:ext cx="140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*10B/*10B</a:t>
            </a:r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5117E44D-05C6-5F73-BBAE-F6423ECA4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90" y="1697454"/>
            <a:ext cx="5038013" cy="134347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3B84DA2-AE0A-23FE-CC3C-19EE4E535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70" y="4289082"/>
            <a:ext cx="5038013" cy="13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0EFEF646FF241B8975FC7ACC84D3C" ma:contentTypeVersion="17" ma:contentTypeDescription="Create a new document." ma:contentTypeScope="" ma:versionID="88fdf12c76c7ecb77feb2a4975fc95f0">
  <xsd:schema xmlns:xsd="http://www.w3.org/2001/XMLSchema" xmlns:xs="http://www.w3.org/2001/XMLSchema" xmlns:p="http://schemas.microsoft.com/office/2006/metadata/properties" xmlns:ns2="f13576c6-6bbf-421f-8f71-741a338009cc" xmlns:ns3="5e778ed9-db01-40f0-96f1-882ce5c325a8" targetNamespace="http://schemas.microsoft.com/office/2006/metadata/properties" ma:root="true" ma:fieldsID="6c848dae37eeae4928435ada50743573" ns2:_="" ns3:_="">
    <xsd:import namespace="f13576c6-6bbf-421f-8f71-741a338009cc"/>
    <xsd:import namespace="5e778ed9-db01-40f0-96f1-882ce5c325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Not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576c6-6bbf-421f-8f71-741a33800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" ma:index="18" nillable="true" ma:displayName="Note" ma:format="Dropdown" ma:internalName="Not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427db15-5299-46c5-914b-4c1a08bc76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78ed9-db01-40f0-96f1-882ce5c325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ead6927-fd3c-47c4-ac2c-c4b79e0352f9}" ma:internalName="TaxCatchAll" ma:showField="CatchAllData" ma:web="5e778ed9-db01-40f0-96f1-882ce5c325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 xmlns="f13576c6-6bbf-421f-8f71-741a338009cc" xsi:nil="true"/>
    <SharedWithUsers xmlns="5e778ed9-db01-40f0-96f1-882ce5c325a8">
      <UserInfo>
        <DisplayName>안현정</DisplayName>
        <AccountId>16</AccountId>
        <AccountType/>
      </UserInfo>
    </SharedWithUsers>
    <TaxCatchAll xmlns="5e778ed9-db01-40f0-96f1-882ce5c325a8" xsi:nil="true"/>
    <lcf76f155ced4ddcb4097134ff3c332f xmlns="f13576c6-6bbf-421f-8f71-741a338009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164E13-E5D0-4EF8-840B-EA1BC765A7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A3AAAF-C3CF-4888-9BDA-826AFDC81862}">
  <ds:schemaRefs>
    <ds:schemaRef ds:uri="5e778ed9-db01-40f0-96f1-882ce5c325a8"/>
    <ds:schemaRef ds:uri="f13576c6-6bbf-421f-8f71-741a338009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D72160-D8B9-43E1-AB5C-B2DBC6479349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13576c6-6bbf-421f-8f71-741a338009cc"/>
    <ds:schemaRef ds:uri="http://purl.org/dc/dcmitype/"/>
    <ds:schemaRef ds:uri="5e778ed9-db01-40f0-96f1-882ce5c325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479</Words>
  <Application>Microsoft Office PowerPoint</Application>
  <PresentationFormat>Widescreen</PresentationFormat>
  <Paragraphs>169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Liberation Serif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Reference peak detection</vt:lpstr>
      <vt:lpstr>Example of calling process</vt:lpstr>
      <vt:lpstr>Example of calling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Nguyen</dc:creator>
  <cp:lastModifiedBy>Lam Nguyen</cp:lastModifiedBy>
  <cp:revision>3</cp:revision>
  <cp:lastPrinted>2022-05-19T06:26:19Z</cp:lastPrinted>
  <dcterms:created xsi:type="dcterms:W3CDTF">2021-03-15T02:48:36Z</dcterms:created>
  <dcterms:modified xsi:type="dcterms:W3CDTF">2022-10-28T09:57:19Z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0x010100E3D0EFEF646FF241B8975FC7ACC84D3C</vt:lpwstr>
  </property>
  <property fmtid="{D5CDD505-2E9C-101B-9397-08002B2CF9AE}" pid="3" name="MediaServiceImageTags">
    <vt:lpwstr/>
  </property>
</Properties>
</file>