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1" autoAdjust="0"/>
    <p:restoredTop sz="94660"/>
  </p:normalViewPr>
  <p:slideViewPr>
    <p:cSldViewPr snapToGrid="0">
      <p:cViewPr>
        <p:scale>
          <a:sx n="150" d="100"/>
          <a:sy n="150" d="100"/>
        </p:scale>
        <p:origin x="1000" y="-6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altLang="ko-KR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40465-AF99-4BF6-9D83-ABD8CFDC1A15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8C6F9-FD05-4F56-8A56-982D6FDA1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8532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40465-AF99-4BF6-9D83-ABD8CFDC1A15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8C6F9-FD05-4F56-8A56-982D6FDA1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4364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40465-AF99-4BF6-9D83-ABD8CFDC1A15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8C6F9-FD05-4F56-8A56-982D6FDA1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328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40465-AF99-4BF6-9D83-ABD8CFDC1A15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8C6F9-FD05-4F56-8A56-982D6FDA1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478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40465-AF99-4BF6-9D83-ABD8CFDC1A15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8C6F9-FD05-4F56-8A56-982D6FDA1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0852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40465-AF99-4BF6-9D83-ABD8CFDC1A15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8C6F9-FD05-4F56-8A56-982D6FDA1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2385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40465-AF99-4BF6-9D83-ABD8CFDC1A15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8C6F9-FD05-4F56-8A56-982D6FDA1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7751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40465-AF99-4BF6-9D83-ABD8CFDC1A15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8C6F9-FD05-4F56-8A56-982D6FDA1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8872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40465-AF99-4BF6-9D83-ABD8CFDC1A15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8C6F9-FD05-4F56-8A56-982D6FDA1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2379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40465-AF99-4BF6-9D83-ABD8CFDC1A15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8C6F9-FD05-4F56-8A56-982D6FDA1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2154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altLang="ko-KR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40465-AF99-4BF6-9D83-ABD8CFDC1A15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8C6F9-FD05-4F56-8A56-982D6FDA1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2778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40465-AF99-4BF6-9D83-ABD8CFDC1A15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8C6F9-FD05-4F56-8A56-982D6FDA1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619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E56FED7C-FD7D-7F01-FE03-9F6622EBC145}"/>
              </a:ext>
            </a:extLst>
          </p:cNvPr>
          <p:cNvGrpSpPr/>
          <p:nvPr/>
        </p:nvGrpSpPr>
        <p:grpSpPr>
          <a:xfrm>
            <a:off x="1342112" y="565301"/>
            <a:ext cx="4505061" cy="4380308"/>
            <a:chOff x="1170662" y="3378351"/>
            <a:chExt cx="4505061" cy="438030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0524B95-F0BE-2F6C-ADCE-F75FC9A88ED5}"/>
                </a:ext>
              </a:extLst>
            </p:cNvPr>
            <p:cNvSpPr/>
            <p:nvPr/>
          </p:nvSpPr>
          <p:spPr>
            <a:xfrm>
              <a:off x="3168506" y="5173374"/>
              <a:ext cx="2079959" cy="38170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13" dirty="0">
                  <a:solidFill>
                    <a:schemeClr val="tx1"/>
                  </a:solidFill>
                </a:rPr>
                <a:t>Load experimental data </a:t>
              </a:r>
              <a:endParaRPr lang="ko-KR" altLang="en-US" sz="1013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08C7EC3-7F21-72C7-38EC-D969702B8409}"/>
                </a:ext>
              </a:extLst>
            </p:cNvPr>
            <p:cNvSpPr/>
            <p:nvPr/>
          </p:nvSpPr>
          <p:spPr>
            <a:xfrm>
              <a:off x="3168506" y="5806837"/>
              <a:ext cx="2079959" cy="38170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13" dirty="0">
                  <a:solidFill>
                    <a:schemeClr val="tx1"/>
                  </a:solidFill>
                </a:rPr>
                <a:t>Detect peak by adjust bin range and intensity</a:t>
              </a:r>
              <a:endParaRPr lang="ko-KR" altLang="en-US" sz="1013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73A85D8-5E7B-F611-3DA2-0B73639BEBE3}"/>
                </a:ext>
              </a:extLst>
            </p:cNvPr>
            <p:cNvSpPr/>
            <p:nvPr/>
          </p:nvSpPr>
          <p:spPr>
            <a:xfrm>
              <a:off x="3168506" y="6434885"/>
              <a:ext cx="2079959" cy="706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13" dirty="0">
                  <a:solidFill>
                    <a:schemeClr val="tx1"/>
                  </a:solidFill>
                </a:rPr>
                <a:t>Identify star allele based on detected peaks and pre-defined nomenclatures</a:t>
              </a:r>
              <a:endParaRPr lang="ko-KR" altLang="en-US" sz="1013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C188A87-0E3B-075E-7CC2-CBA0FF8ED3EA}"/>
                </a:ext>
              </a:extLst>
            </p:cNvPr>
            <p:cNvSpPr/>
            <p:nvPr/>
          </p:nvSpPr>
          <p:spPr>
            <a:xfrm>
              <a:off x="1170662" y="6486320"/>
              <a:ext cx="1586364" cy="6036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13" dirty="0">
                  <a:solidFill>
                    <a:schemeClr val="tx1"/>
                  </a:solidFill>
                </a:rPr>
                <a:t>Load pre-defined marker positions and pre-defined nomenclatures</a:t>
              </a:r>
              <a:endParaRPr lang="ko-KR" altLang="en-US" sz="1013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71F1699-AA3F-CC85-826A-426A16D7E4D8}"/>
                </a:ext>
              </a:extLst>
            </p:cNvPr>
            <p:cNvSpPr/>
            <p:nvPr/>
          </p:nvSpPr>
          <p:spPr>
            <a:xfrm>
              <a:off x="3168506" y="7387786"/>
              <a:ext cx="2079959" cy="3708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13" dirty="0">
                  <a:solidFill>
                    <a:schemeClr val="tx1"/>
                  </a:solidFill>
                </a:rPr>
                <a:t>Final calling results</a:t>
              </a:r>
              <a:endParaRPr lang="ko-KR" altLang="en-US" sz="1013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16AA6B6E-E642-25DD-38D1-E94F689580A6}"/>
                </a:ext>
              </a:extLst>
            </p:cNvPr>
            <p:cNvCxnSpPr>
              <a:stCxn id="4" idx="2"/>
              <a:endCxn id="5" idx="0"/>
            </p:cNvCxnSpPr>
            <p:nvPr/>
          </p:nvCxnSpPr>
          <p:spPr>
            <a:xfrm>
              <a:off x="4208485" y="5555076"/>
              <a:ext cx="0" cy="2517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8915E725-68F4-4F4E-83C9-BCF0AC9CF145}"/>
                </a:ext>
              </a:extLst>
            </p:cNvPr>
            <p:cNvCxnSpPr>
              <a:cxnSpLocks/>
              <a:stCxn id="5" idx="2"/>
              <a:endCxn id="6" idx="0"/>
            </p:cNvCxnSpPr>
            <p:nvPr/>
          </p:nvCxnSpPr>
          <p:spPr>
            <a:xfrm>
              <a:off x="4208485" y="6188538"/>
              <a:ext cx="0" cy="2463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C20DCC4-714F-55ED-A6B9-A7137C1715D8}"/>
                </a:ext>
              </a:extLst>
            </p:cNvPr>
            <p:cNvCxnSpPr>
              <a:cxnSpLocks/>
              <a:stCxn id="6" idx="2"/>
              <a:endCxn id="8" idx="0"/>
            </p:cNvCxnSpPr>
            <p:nvPr/>
          </p:nvCxnSpPr>
          <p:spPr>
            <a:xfrm>
              <a:off x="4208485" y="7141439"/>
              <a:ext cx="0" cy="2463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3737808E-FAB9-E861-AECD-B08E8F3BF8C3}"/>
                </a:ext>
              </a:extLst>
            </p:cNvPr>
            <p:cNvCxnSpPr>
              <a:stCxn id="7" idx="3"/>
              <a:endCxn id="6" idx="1"/>
            </p:cNvCxnSpPr>
            <p:nvPr/>
          </p:nvCxnSpPr>
          <p:spPr>
            <a:xfrm>
              <a:off x="2757027" y="6788162"/>
              <a:ext cx="41147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Cloud 19">
              <a:extLst>
                <a:ext uri="{FF2B5EF4-FFF2-40B4-BE49-F238E27FC236}">
                  <a16:creationId xmlns:a16="http://schemas.microsoft.com/office/drawing/2014/main" id="{B932A3B1-D7AF-E544-929A-75CCCDE660B3}"/>
                </a:ext>
              </a:extLst>
            </p:cNvPr>
            <p:cNvSpPr/>
            <p:nvPr/>
          </p:nvSpPr>
          <p:spPr>
            <a:xfrm>
              <a:off x="1807552" y="4239005"/>
              <a:ext cx="3126397" cy="689955"/>
            </a:xfrm>
            <a:prstGeom prst="clou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13" dirty="0">
                  <a:solidFill>
                    <a:schemeClr val="tx1"/>
                  </a:solidFill>
                </a:rPr>
                <a:t>INTERNET</a:t>
              </a:r>
              <a:endParaRPr lang="ko-KR" altLang="en-US" sz="1013" dirty="0">
                <a:solidFill>
                  <a:schemeClr val="tx1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BEBC165-4F9F-E558-ACE1-75D00A480238}"/>
                </a:ext>
              </a:extLst>
            </p:cNvPr>
            <p:cNvSpPr txBox="1"/>
            <p:nvPr/>
          </p:nvSpPr>
          <p:spPr>
            <a:xfrm>
              <a:off x="1413098" y="3552967"/>
              <a:ext cx="7371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PGx staff</a:t>
              </a:r>
              <a:endParaRPr lang="ko-KR" altLang="en-US" sz="12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822A54C-283C-DDDB-6102-6733A5B9B6AD}"/>
                </a:ext>
              </a:extLst>
            </p:cNvPr>
            <p:cNvSpPr txBox="1"/>
            <p:nvPr/>
          </p:nvSpPr>
          <p:spPr>
            <a:xfrm>
              <a:off x="2706586" y="3378351"/>
              <a:ext cx="9385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Researchers</a:t>
              </a:r>
              <a:endParaRPr lang="ko-KR" altLang="en-US" sz="1200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343E2F7-448B-49D7-2B2A-78C125E08FF7}"/>
                </a:ext>
              </a:extLst>
            </p:cNvPr>
            <p:cNvSpPr txBox="1"/>
            <p:nvPr/>
          </p:nvSpPr>
          <p:spPr>
            <a:xfrm>
              <a:off x="4192175" y="3452066"/>
              <a:ext cx="14835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Healthcare providers</a:t>
              </a:r>
              <a:endParaRPr lang="ko-KR" altLang="en-US" sz="1200" dirty="0"/>
            </a:p>
          </p:txBody>
        </p:sp>
        <p:cxnSp>
          <p:nvCxnSpPr>
            <p:cNvPr id="31" name="Connector: Curved 30">
              <a:extLst>
                <a:ext uri="{FF2B5EF4-FFF2-40B4-BE49-F238E27FC236}">
                  <a16:creationId xmlns:a16="http://schemas.microsoft.com/office/drawing/2014/main" id="{EB7A5E57-2F93-B010-B3E0-4F7EBFA1D3D5}"/>
                </a:ext>
              </a:extLst>
            </p:cNvPr>
            <p:cNvCxnSpPr>
              <a:stCxn id="20" idx="1"/>
              <a:endCxn id="4" idx="0"/>
            </p:cNvCxnSpPr>
            <p:nvPr/>
          </p:nvCxnSpPr>
          <p:spPr>
            <a:xfrm rot="16200000" flipH="1">
              <a:off x="3667044" y="4631931"/>
              <a:ext cx="245149" cy="837735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or: Curved 32">
              <a:extLst>
                <a:ext uri="{FF2B5EF4-FFF2-40B4-BE49-F238E27FC236}">
                  <a16:creationId xmlns:a16="http://schemas.microsoft.com/office/drawing/2014/main" id="{313D2B91-E711-A33F-EFB4-9A400EA2CDF2}"/>
                </a:ext>
              </a:extLst>
            </p:cNvPr>
            <p:cNvCxnSpPr>
              <a:stCxn id="21" idx="2"/>
            </p:cNvCxnSpPr>
            <p:nvPr/>
          </p:nvCxnSpPr>
          <p:spPr>
            <a:xfrm rot="16200000" flipH="1">
              <a:off x="1755469" y="3856158"/>
              <a:ext cx="496622" cy="444238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or: Curved 33">
              <a:extLst>
                <a:ext uri="{FF2B5EF4-FFF2-40B4-BE49-F238E27FC236}">
                  <a16:creationId xmlns:a16="http://schemas.microsoft.com/office/drawing/2014/main" id="{C7912B3B-88B2-744A-F502-DE9D512695F8}"/>
                </a:ext>
              </a:extLst>
            </p:cNvPr>
            <p:cNvCxnSpPr>
              <a:cxnSpLocks/>
              <a:stCxn id="22" idx="2"/>
            </p:cNvCxnSpPr>
            <p:nvPr/>
          </p:nvCxnSpPr>
          <p:spPr>
            <a:xfrm rot="5400000">
              <a:off x="2793064" y="3872186"/>
              <a:ext cx="599623" cy="165950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or: Curved 36">
              <a:extLst>
                <a:ext uri="{FF2B5EF4-FFF2-40B4-BE49-F238E27FC236}">
                  <a16:creationId xmlns:a16="http://schemas.microsoft.com/office/drawing/2014/main" id="{51EFC89F-6162-E220-7ADF-C4F15B829EDE}"/>
                </a:ext>
              </a:extLst>
            </p:cNvPr>
            <p:cNvCxnSpPr>
              <a:cxnSpLocks/>
              <a:stCxn id="23" idx="2"/>
            </p:cNvCxnSpPr>
            <p:nvPr/>
          </p:nvCxnSpPr>
          <p:spPr>
            <a:xfrm rot="5400000">
              <a:off x="4408444" y="3746572"/>
              <a:ext cx="543013" cy="507999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F59E8157-550B-933F-2A8C-657A986F486E}"/>
              </a:ext>
            </a:extLst>
          </p:cNvPr>
          <p:cNvSpPr txBox="1"/>
          <p:nvPr/>
        </p:nvSpPr>
        <p:spPr>
          <a:xfrm>
            <a:off x="1395668" y="5264261"/>
            <a:ext cx="4636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Fig 1. Main components of the genotype calling system for customized panel using single base extension method</a:t>
            </a:r>
            <a:endParaRPr lang="ko-KR" altLang="en-US" sz="14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7307A71-8485-82B7-0A1A-3799CAABEFC5}"/>
              </a:ext>
            </a:extLst>
          </p:cNvPr>
          <p:cNvSpPr txBox="1"/>
          <p:nvPr/>
        </p:nvSpPr>
        <p:spPr>
          <a:xfrm>
            <a:off x="1602813" y="10504435"/>
            <a:ext cx="4636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Fig 2. displays the peak detection process</a:t>
            </a:r>
            <a:endParaRPr lang="ko-KR" altLang="en-US" sz="1400" dirty="0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B7DF5736-F2C1-49A1-0B76-88F22D6E98C3}"/>
              </a:ext>
            </a:extLst>
          </p:cNvPr>
          <p:cNvGrpSpPr/>
          <p:nvPr/>
        </p:nvGrpSpPr>
        <p:grpSpPr>
          <a:xfrm>
            <a:off x="2776581" y="7425306"/>
            <a:ext cx="2079961" cy="2649826"/>
            <a:chOff x="2776581" y="7425306"/>
            <a:chExt cx="2079961" cy="2649826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F6786DDF-8493-4029-23F6-9A2C19A1EA35}"/>
                </a:ext>
              </a:extLst>
            </p:cNvPr>
            <p:cNvSpPr/>
            <p:nvPr/>
          </p:nvSpPr>
          <p:spPr>
            <a:xfrm>
              <a:off x="2776583" y="7425306"/>
              <a:ext cx="2079959" cy="38170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13" dirty="0">
                  <a:solidFill>
                    <a:schemeClr val="tx1"/>
                  </a:solidFill>
                </a:rPr>
                <a:t>Estimate DNA size based on reference intensity</a:t>
              </a:r>
              <a:endParaRPr lang="ko-KR" altLang="en-US" sz="1013" dirty="0">
                <a:solidFill>
                  <a:schemeClr val="tx1"/>
                </a:solidFill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D67B5B1F-3BDE-45CE-2D02-C12FE21FC8E5}"/>
                </a:ext>
              </a:extLst>
            </p:cNvPr>
            <p:cNvSpPr/>
            <p:nvPr/>
          </p:nvSpPr>
          <p:spPr>
            <a:xfrm>
              <a:off x="2776582" y="8066656"/>
              <a:ext cx="2079959" cy="38170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13" dirty="0">
                  <a:solidFill>
                    <a:schemeClr val="tx1"/>
                  </a:solidFill>
                </a:rPr>
                <a:t>Visualize raw intensity based on estimate DNA size</a:t>
              </a:r>
              <a:endParaRPr lang="ko-KR" altLang="en-US" sz="1013" dirty="0">
                <a:solidFill>
                  <a:schemeClr val="tx1"/>
                </a:solidFill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506A1BDF-F17E-24C3-87BC-F406E7324E2B}"/>
                </a:ext>
              </a:extLst>
            </p:cNvPr>
            <p:cNvSpPr/>
            <p:nvPr/>
          </p:nvSpPr>
          <p:spPr>
            <a:xfrm>
              <a:off x="2776582" y="8758806"/>
              <a:ext cx="2079959" cy="38170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13" dirty="0">
                  <a:solidFill>
                    <a:schemeClr val="tx1"/>
                  </a:solidFill>
                </a:rPr>
                <a:t>Detect peak based on pre-defined marker locations</a:t>
              </a:r>
              <a:endParaRPr lang="ko-KR" altLang="en-US" sz="1013" dirty="0">
                <a:solidFill>
                  <a:schemeClr val="tx1"/>
                </a:solidFill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4D06710B-ECFF-57B8-2866-D838225E7A45}"/>
                </a:ext>
              </a:extLst>
            </p:cNvPr>
            <p:cNvSpPr/>
            <p:nvPr/>
          </p:nvSpPr>
          <p:spPr>
            <a:xfrm>
              <a:off x="2776581" y="9449782"/>
              <a:ext cx="2079959" cy="6253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13" dirty="0">
                  <a:solidFill>
                    <a:schemeClr val="tx1"/>
                  </a:solidFill>
                </a:rPr>
                <a:t>Update peak detection process based on adjusted marker location and intensity by user</a:t>
              </a:r>
              <a:endParaRPr lang="ko-KR" altLang="en-US" sz="1013" dirty="0">
                <a:solidFill>
                  <a:schemeClr val="tx1"/>
                </a:solidFill>
              </a:endParaRPr>
            </a:p>
          </p:txBody>
        </p: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485DA2B9-BE0E-41B0-8D9E-20480D6CBC89}"/>
                </a:ext>
              </a:extLst>
            </p:cNvPr>
            <p:cNvCxnSpPr>
              <a:stCxn id="59" idx="2"/>
              <a:endCxn id="60" idx="0"/>
            </p:cNvCxnSpPr>
            <p:nvPr/>
          </p:nvCxnSpPr>
          <p:spPr>
            <a:xfrm flipH="1">
              <a:off x="3816562" y="7807008"/>
              <a:ext cx="1" cy="2596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F2761565-2893-7FAD-EBFE-3575FB28B6FF}"/>
                </a:ext>
              </a:extLst>
            </p:cNvPr>
            <p:cNvCxnSpPr>
              <a:cxnSpLocks/>
              <a:stCxn id="60" idx="2"/>
              <a:endCxn id="61" idx="0"/>
            </p:cNvCxnSpPr>
            <p:nvPr/>
          </p:nvCxnSpPr>
          <p:spPr>
            <a:xfrm>
              <a:off x="3816562" y="8448358"/>
              <a:ext cx="0" cy="3104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01E9C25F-5804-4C51-8FD8-B6264EF2C14F}"/>
                </a:ext>
              </a:extLst>
            </p:cNvPr>
            <p:cNvCxnSpPr>
              <a:cxnSpLocks/>
              <a:stCxn id="61" idx="2"/>
              <a:endCxn id="62" idx="0"/>
            </p:cNvCxnSpPr>
            <p:nvPr/>
          </p:nvCxnSpPr>
          <p:spPr>
            <a:xfrm flipH="1">
              <a:off x="3816561" y="9140508"/>
              <a:ext cx="1" cy="3092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F319DDC1-8D8B-7EA0-ED87-8E4A5157729D}"/>
              </a:ext>
            </a:extLst>
          </p:cNvPr>
          <p:cNvSpPr/>
          <p:nvPr/>
        </p:nvSpPr>
        <p:spPr>
          <a:xfrm>
            <a:off x="3347299" y="6720155"/>
            <a:ext cx="783166" cy="41036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Start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77" name="Connector: Curved 76">
            <a:extLst>
              <a:ext uri="{FF2B5EF4-FFF2-40B4-BE49-F238E27FC236}">
                <a16:creationId xmlns:a16="http://schemas.microsoft.com/office/drawing/2014/main" id="{346A1692-3ED4-3847-D446-E55D3A014D1D}"/>
              </a:ext>
            </a:extLst>
          </p:cNvPr>
          <p:cNvCxnSpPr>
            <a:stCxn id="75" idx="2"/>
            <a:endCxn id="59" idx="0"/>
          </p:cNvCxnSpPr>
          <p:nvPr/>
        </p:nvCxnSpPr>
        <p:spPr>
          <a:xfrm rot="16200000" flipH="1">
            <a:off x="3630327" y="7239069"/>
            <a:ext cx="294791" cy="7768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5159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9B5BE67-73DC-D94F-875C-603EF60BBC40}"/>
              </a:ext>
            </a:extLst>
          </p:cNvPr>
          <p:cNvSpPr/>
          <p:nvPr/>
        </p:nvSpPr>
        <p:spPr>
          <a:xfrm>
            <a:off x="2010689" y="1215207"/>
            <a:ext cx="2079959" cy="3817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13" dirty="0">
                <a:solidFill>
                  <a:schemeClr val="tx1"/>
                </a:solidFill>
              </a:rPr>
              <a:t>Match peak detected with pre-defined markers</a:t>
            </a:r>
            <a:endParaRPr lang="ko-KR" altLang="en-US" sz="1013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27DAC8-53FA-2D36-A475-BD01328BCD8C}"/>
              </a:ext>
            </a:extLst>
          </p:cNvPr>
          <p:cNvSpPr/>
          <p:nvPr/>
        </p:nvSpPr>
        <p:spPr>
          <a:xfrm>
            <a:off x="2010687" y="1881957"/>
            <a:ext cx="2079959" cy="3817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13" dirty="0">
                <a:solidFill>
                  <a:schemeClr val="tx1"/>
                </a:solidFill>
              </a:rPr>
              <a:t>Generate sample key</a:t>
            </a:r>
            <a:endParaRPr lang="ko-KR" altLang="en-US" sz="1013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6391B38-CA2D-F953-E047-9B6B5B6397F3}"/>
              </a:ext>
            </a:extLst>
          </p:cNvPr>
          <p:cNvSpPr/>
          <p:nvPr/>
        </p:nvSpPr>
        <p:spPr>
          <a:xfrm>
            <a:off x="2010688" y="2548707"/>
            <a:ext cx="2079959" cy="3817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13" dirty="0">
                <a:solidFill>
                  <a:schemeClr val="tx1"/>
                </a:solidFill>
              </a:rPr>
              <a:t>Compare sample key against reference key to identify star allele</a:t>
            </a:r>
            <a:endParaRPr lang="ko-KR" altLang="en-US" sz="1013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FA1CA95-AF76-0827-959B-376F03C85309}"/>
              </a:ext>
            </a:extLst>
          </p:cNvPr>
          <p:cNvSpPr/>
          <p:nvPr/>
        </p:nvSpPr>
        <p:spPr>
          <a:xfrm>
            <a:off x="2010687" y="3239683"/>
            <a:ext cx="2079959" cy="451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13" dirty="0">
                <a:solidFill>
                  <a:schemeClr val="tx1"/>
                </a:solidFill>
              </a:rPr>
              <a:t>Identify </a:t>
            </a:r>
            <a:r>
              <a:rPr lang="en-US" altLang="ko-KR" sz="1013" dirty="0" err="1">
                <a:solidFill>
                  <a:schemeClr val="tx1"/>
                </a:solidFill>
              </a:rPr>
              <a:t>diplotype</a:t>
            </a:r>
            <a:r>
              <a:rPr lang="en-US" altLang="ko-KR" sz="1013" dirty="0">
                <a:solidFill>
                  <a:schemeClr val="tx1"/>
                </a:solidFill>
              </a:rPr>
              <a:t> and translate to phenotype</a:t>
            </a:r>
            <a:endParaRPr lang="ko-KR" altLang="en-US" sz="1013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4A9DBA8-36FE-2FE4-4461-E9E9DFB4A756}"/>
              </a:ext>
            </a:extLst>
          </p:cNvPr>
          <p:cNvSpPr/>
          <p:nvPr/>
        </p:nvSpPr>
        <p:spPr>
          <a:xfrm>
            <a:off x="4487189" y="1942166"/>
            <a:ext cx="2079959" cy="3817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13" dirty="0">
                <a:solidFill>
                  <a:schemeClr val="tx1"/>
                </a:solidFill>
              </a:rPr>
              <a:t>Load pre-defined nomenclatures</a:t>
            </a:r>
            <a:endParaRPr lang="ko-KR" altLang="en-US" sz="1013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C0BE376-F01D-1328-D518-00C3A3B590DE}"/>
              </a:ext>
            </a:extLst>
          </p:cNvPr>
          <p:cNvSpPr/>
          <p:nvPr/>
        </p:nvSpPr>
        <p:spPr>
          <a:xfrm>
            <a:off x="4487189" y="2548707"/>
            <a:ext cx="2079959" cy="3817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13" dirty="0">
                <a:solidFill>
                  <a:schemeClr val="tx1"/>
                </a:solidFill>
              </a:rPr>
              <a:t>Generate reference key for each star allele</a:t>
            </a:r>
            <a:endParaRPr lang="ko-KR" altLang="en-US" sz="1013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930A494-5330-1117-DBFD-248E68D85D10}"/>
              </a:ext>
            </a:extLst>
          </p:cNvPr>
          <p:cNvCxnSpPr>
            <a:stCxn id="9" idx="2"/>
            <a:endCxn id="13" idx="0"/>
          </p:cNvCxnSpPr>
          <p:nvPr/>
        </p:nvCxnSpPr>
        <p:spPr>
          <a:xfrm>
            <a:off x="5527169" y="2323868"/>
            <a:ext cx="0" cy="224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CE30316-2419-AA9F-D6EC-ADB06CF95481}"/>
              </a:ext>
            </a:extLst>
          </p:cNvPr>
          <p:cNvCxnSpPr>
            <a:stCxn id="13" idx="1"/>
            <a:endCxn id="7" idx="3"/>
          </p:cNvCxnSpPr>
          <p:nvPr/>
        </p:nvCxnSpPr>
        <p:spPr>
          <a:xfrm flipH="1">
            <a:off x="4090647" y="2739558"/>
            <a:ext cx="3965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8348CEE-19CD-7249-0FBA-2D10DEFB7090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3050667" y="2263659"/>
            <a:ext cx="1" cy="285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B7FE4E4-1ED7-86A1-1CE9-52096396988F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3050667" y="1596909"/>
            <a:ext cx="2" cy="285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D967337-C91E-B9AF-098E-3C98929DBF28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flipH="1">
            <a:off x="3050667" y="2930409"/>
            <a:ext cx="1" cy="309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602E1F9-5C63-911D-FE58-2EED89FC8BA7}"/>
              </a:ext>
            </a:extLst>
          </p:cNvPr>
          <p:cNvSpPr txBox="1"/>
          <p:nvPr/>
        </p:nvSpPr>
        <p:spPr>
          <a:xfrm>
            <a:off x="1696235" y="4108561"/>
            <a:ext cx="4636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Fig 3. display process identify star allele and translate </a:t>
            </a:r>
            <a:r>
              <a:rPr lang="en-US" altLang="ko-KR" sz="1400" dirty="0" err="1"/>
              <a:t>diplotype</a:t>
            </a:r>
            <a:r>
              <a:rPr lang="en-US" altLang="ko-KR" sz="1400" dirty="0"/>
              <a:t> into phenotype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499056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1182</TotalTime>
  <Words>147</Words>
  <Application>Microsoft Office PowerPoint</Application>
  <PresentationFormat>Widescreen</PresentationFormat>
  <Paragraphs>23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Lam Nguyen</dc:creator>
  <cp:lastModifiedBy>Lam Nguyen</cp:lastModifiedBy>
  <cp:revision>1</cp:revision>
  <dcterms:created xsi:type="dcterms:W3CDTF">2022-12-06T05:12:15Z</dcterms:created>
  <dcterms:modified xsi:type="dcterms:W3CDTF">2022-12-07T00:54:25Z</dcterms:modified>
</cp:coreProperties>
</file>