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3"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24" autoAdjust="0"/>
    <p:restoredTop sz="94660"/>
  </p:normalViewPr>
  <p:slideViewPr>
    <p:cSldViewPr snapToGrid="0">
      <p:cViewPr varScale="1">
        <p:scale>
          <a:sx n="68" d="100"/>
          <a:sy n="68" d="100"/>
        </p:scale>
        <p:origin x="6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030166A-101C-4874-9D13-76548D6FE6A0}"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2A498-4814-4DF4-A03B-9EAF58D7AC71}" type="slidenum">
              <a:rPr lang="en-US" smtClean="0"/>
              <a:t>‹#›</a:t>
            </a:fld>
            <a:endParaRPr lang="en-US"/>
          </a:p>
        </p:txBody>
      </p:sp>
    </p:spTree>
    <p:extLst>
      <p:ext uri="{BB962C8B-B14F-4D97-AF65-F5344CB8AC3E}">
        <p14:creationId xmlns:p14="http://schemas.microsoft.com/office/powerpoint/2010/main" val="2938995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30166A-101C-4874-9D13-76548D6FE6A0}"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2A498-4814-4DF4-A03B-9EAF58D7AC71}" type="slidenum">
              <a:rPr lang="en-US" smtClean="0"/>
              <a:t>‹#›</a:t>
            </a:fld>
            <a:endParaRPr lang="en-US"/>
          </a:p>
        </p:txBody>
      </p:sp>
    </p:spTree>
    <p:extLst>
      <p:ext uri="{BB962C8B-B14F-4D97-AF65-F5344CB8AC3E}">
        <p14:creationId xmlns:p14="http://schemas.microsoft.com/office/powerpoint/2010/main" val="173340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30166A-101C-4874-9D13-76548D6FE6A0}"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2A498-4814-4DF4-A03B-9EAF58D7AC7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18857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30166A-101C-4874-9D13-76548D6FE6A0}"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2A498-4814-4DF4-A03B-9EAF58D7AC71}" type="slidenum">
              <a:rPr lang="en-US" smtClean="0"/>
              <a:t>‹#›</a:t>
            </a:fld>
            <a:endParaRPr lang="en-US"/>
          </a:p>
        </p:txBody>
      </p:sp>
    </p:spTree>
    <p:extLst>
      <p:ext uri="{BB962C8B-B14F-4D97-AF65-F5344CB8AC3E}">
        <p14:creationId xmlns:p14="http://schemas.microsoft.com/office/powerpoint/2010/main" val="2652519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30166A-101C-4874-9D13-76548D6FE6A0}"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2A498-4814-4DF4-A03B-9EAF58D7AC7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25562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30166A-101C-4874-9D13-76548D6FE6A0}"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2A498-4814-4DF4-A03B-9EAF58D7AC71}" type="slidenum">
              <a:rPr lang="en-US" smtClean="0"/>
              <a:t>‹#›</a:t>
            </a:fld>
            <a:endParaRPr lang="en-US"/>
          </a:p>
        </p:txBody>
      </p:sp>
    </p:spTree>
    <p:extLst>
      <p:ext uri="{BB962C8B-B14F-4D97-AF65-F5344CB8AC3E}">
        <p14:creationId xmlns:p14="http://schemas.microsoft.com/office/powerpoint/2010/main" val="15451779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30166A-101C-4874-9D13-76548D6FE6A0}"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2A498-4814-4DF4-A03B-9EAF58D7AC71}" type="slidenum">
              <a:rPr lang="en-US" smtClean="0"/>
              <a:t>‹#›</a:t>
            </a:fld>
            <a:endParaRPr lang="en-US"/>
          </a:p>
        </p:txBody>
      </p:sp>
    </p:spTree>
    <p:extLst>
      <p:ext uri="{BB962C8B-B14F-4D97-AF65-F5344CB8AC3E}">
        <p14:creationId xmlns:p14="http://schemas.microsoft.com/office/powerpoint/2010/main" val="21543760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30166A-101C-4874-9D13-76548D6FE6A0}"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2A498-4814-4DF4-A03B-9EAF58D7AC71}" type="slidenum">
              <a:rPr lang="en-US" smtClean="0"/>
              <a:t>‹#›</a:t>
            </a:fld>
            <a:endParaRPr lang="en-US"/>
          </a:p>
        </p:txBody>
      </p:sp>
    </p:spTree>
    <p:extLst>
      <p:ext uri="{BB962C8B-B14F-4D97-AF65-F5344CB8AC3E}">
        <p14:creationId xmlns:p14="http://schemas.microsoft.com/office/powerpoint/2010/main" val="1194149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30166A-101C-4874-9D13-76548D6FE6A0}"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2A498-4814-4DF4-A03B-9EAF58D7AC71}" type="slidenum">
              <a:rPr lang="en-US" smtClean="0"/>
              <a:t>‹#›</a:t>
            </a:fld>
            <a:endParaRPr lang="en-US"/>
          </a:p>
        </p:txBody>
      </p:sp>
    </p:spTree>
    <p:extLst>
      <p:ext uri="{BB962C8B-B14F-4D97-AF65-F5344CB8AC3E}">
        <p14:creationId xmlns:p14="http://schemas.microsoft.com/office/powerpoint/2010/main" val="289628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30166A-101C-4874-9D13-76548D6FE6A0}"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72A498-4814-4DF4-A03B-9EAF58D7AC71}" type="slidenum">
              <a:rPr lang="en-US" smtClean="0"/>
              <a:t>‹#›</a:t>
            </a:fld>
            <a:endParaRPr lang="en-US"/>
          </a:p>
        </p:txBody>
      </p:sp>
    </p:spTree>
    <p:extLst>
      <p:ext uri="{BB962C8B-B14F-4D97-AF65-F5344CB8AC3E}">
        <p14:creationId xmlns:p14="http://schemas.microsoft.com/office/powerpoint/2010/main" val="2179022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30166A-101C-4874-9D13-76548D6FE6A0}"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72A498-4814-4DF4-A03B-9EAF58D7AC71}" type="slidenum">
              <a:rPr lang="en-US" smtClean="0"/>
              <a:t>‹#›</a:t>
            </a:fld>
            <a:endParaRPr lang="en-US"/>
          </a:p>
        </p:txBody>
      </p:sp>
    </p:spTree>
    <p:extLst>
      <p:ext uri="{BB962C8B-B14F-4D97-AF65-F5344CB8AC3E}">
        <p14:creationId xmlns:p14="http://schemas.microsoft.com/office/powerpoint/2010/main" val="3206756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30166A-101C-4874-9D13-76548D6FE6A0}" type="datetimeFigureOut">
              <a:rPr lang="en-US" smtClean="0"/>
              <a:t>3/25/2025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72A498-4814-4DF4-A03B-9EAF58D7AC71}" type="slidenum">
              <a:rPr lang="en-US" smtClean="0"/>
              <a:t>‹#›</a:t>
            </a:fld>
            <a:endParaRPr lang="en-US"/>
          </a:p>
        </p:txBody>
      </p:sp>
    </p:spTree>
    <p:extLst>
      <p:ext uri="{BB962C8B-B14F-4D97-AF65-F5344CB8AC3E}">
        <p14:creationId xmlns:p14="http://schemas.microsoft.com/office/powerpoint/2010/main" val="3627800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030166A-101C-4874-9D13-76548D6FE6A0}" type="datetimeFigureOut">
              <a:rPr lang="en-US" smtClean="0"/>
              <a:t>3/25/2025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72A498-4814-4DF4-A03B-9EAF58D7AC71}" type="slidenum">
              <a:rPr lang="en-US" smtClean="0"/>
              <a:t>‹#›</a:t>
            </a:fld>
            <a:endParaRPr lang="en-US"/>
          </a:p>
        </p:txBody>
      </p:sp>
    </p:spTree>
    <p:extLst>
      <p:ext uri="{BB962C8B-B14F-4D97-AF65-F5344CB8AC3E}">
        <p14:creationId xmlns:p14="http://schemas.microsoft.com/office/powerpoint/2010/main" val="1164285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30166A-101C-4874-9D13-76548D6FE6A0}" type="datetimeFigureOut">
              <a:rPr lang="en-US" smtClean="0"/>
              <a:t>3/25/2025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72A498-4814-4DF4-A03B-9EAF58D7AC71}" type="slidenum">
              <a:rPr lang="en-US" smtClean="0"/>
              <a:t>‹#›</a:t>
            </a:fld>
            <a:endParaRPr lang="en-US"/>
          </a:p>
        </p:txBody>
      </p:sp>
    </p:spTree>
    <p:extLst>
      <p:ext uri="{BB962C8B-B14F-4D97-AF65-F5344CB8AC3E}">
        <p14:creationId xmlns:p14="http://schemas.microsoft.com/office/powerpoint/2010/main" val="4150376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30166A-101C-4874-9D13-76548D6FE6A0}"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72A498-4814-4DF4-A03B-9EAF58D7AC71}" type="slidenum">
              <a:rPr lang="en-US" smtClean="0"/>
              <a:t>‹#›</a:t>
            </a:fld>
            <a:endParaRPr lang="en-US"/>
          </a:p>
        </p:txBody>
      </p:sp>
    </p:spTree>
    <p:extLst>
      <p:ext uri="{BB962C8B-B14F-4D97-AF65-F5344CB8AC3E}">
        <p14:creationId xmlns:p14="http://schemas.microsoft.com/office/powerpoint/2010/main" val="1211674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72A498-4814-4DF4-A03B-9EAF58D7AC71}" type="slidenum">
              <a:rPr lang="en-US" smtClean="0"/>
              <a:t>‹#›</a:t>
            </a:fld>
            <a:endParaRPr lang="en-US"/>
          </a:p>
        </p:txBody>
      </p:sp>
      <p:sp>
        <p:nvSpPr>
          <p:cNvPr id="5" name="Date Placeholder 4"/>
          <p:cNvSpPr>
            <a:spLocks noGrp="1"/>
          </p:cNvSpPr>
          <p:nvPr>
            <p:ph type="dt" sz="half" idx="10"/>
          </p:nvPr>
        </p:nvSpPr>
        <p:spPr/>
        <p:txBody>
          <a:bodyPr/>
          <a:lstStyle/>
          <a:p>
            <a:fld id="{B030166A-101C-4874-9D13-76548D6FE6A0}" type="datetimeFigureOut">
              <a:rPr lang="en-US" smtClean="0"/>
              <a:t>3/25/2025</a:t>
            </a:fld>
            <a:endParaRPr lang="en-US"/>
          </a:p>
        </p:txBody>
      </p:sp>
    </p:spTree>
    <p:extLst>
      <p:ext uri="{BB962C8B-B14F-4D97-AF65-F5344CB8AC3E}">
        <p14:creationId xmlns:p14="http://schemas.microsoft.com/office/powerpoint/2010/main" val="274638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030166A-101C-4874-9D13-76548D6FE6A0}" type="datetimeFigureOut">
              <a:rPr lang="en-US" smtClean="0"/>
              <a:t>3/25/2025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272A498-4814-4DF4-A03B-9EAF58D7AC71}" type="slidenum">
              <a:rPr lang="en-US" smtClean="0"/>
              <a:t>‹#›</a:t>
            </a:fld>
            <a:endParaRPr lang="en-US"/>
          </a:p>
        </p:txBody>
      </p:sp>
    </p:spTree>
    <p:extLst>
      <p:ext uri="{BB962C8B-B14F-4D97-AF65-F5344CB8AC3E}">
        <p14:creationId xmlns:p14="http://schemas.microsoft.com/office/powerpoint/2010/main" val="1801930337"/>
      </p:ext>
    </p:extLst>
  </p:cSld>
  <p:clrMap bg1="lt1" tx1="dk1" bg2="lt2" tx2="dk2" accent1="accent1" accent2="accent2" accent3="accent3" accent4="accent4" accent5="accent5" accent6="accent6" hlink="hlink" folHlink="folHlink"/>
  <p:sldLayoutIdLst>
    <p:sldLayoutId id="2147484004" r:id="rId1"/>
    <p:sldLayoutId id="2147484005" r:id="rId2"/>
    <p:sldLayoutId id="2147484006" r:id="rId3"/>
    <p:sldLayoutId id="2147484007" r:id="rId4"/>
    <p:sldLayoutId id="2147484008" r:id="rId5"/>
    <p:sldLayoutId id="2147484009" r:id="rId6"/>
    <p:sldLayoutId id="2147484010" r:id="rId7"/>
    <p:sldLayoutId id="2147484011" r:id="rId8"/>
    <p:sldLayoutId id="2147484012" r:id="rId9"/>
    <p:sldLayoutId id="2147484013" r:id="rId10"/>
    <p:sldLayoutId id="2147484014" r:id="rId11"/>
    <p:sldLayoutId id="2147484015" r:id="rId12"/>
    <p:sldLayoutId id="2147484016" r:id="rId13"/>
    <p:sldLayoutId id="2147484017" r:id="rId14"/>
    <p:sldLayoutId id="2147484018" r:id="rId15"/>
    <p:sldLayoutId id="214748401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7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54001"/>
            <a:ext cx="8910320" cy="1625600"/>
          </a:xfrm>
        </p:spPr>
        <p:txBody>
          <a:bodyPr/>
          <a:lstStyle/>
          <a:p>
            <a:r>
              <a:rPr lang="en-US" dirty="0" smtClean="0"/>
              <a:t>Aviation Analysis.</a:t>
            </a:r>
            <a:endParaRPr lang="en-US" dirty="0"/>
          </a:p>
        </p:txBody>
      </p:sp>
      <p:sp>
        <p:nvSpPr>
          <p:cNvPr id="3" name="Subtitle 2"/>
          <p:cNvSpPr>
            <a:spLocks noGrp="1"/>
          </p:cNvSpPr>
          <p:nvPr>
            <p:ph type="subTitle" idx="1"/>
          </p:nvPr>
        </p:nvSpPr>
        <p:spPr>
          <a:xfrm>
            <a:off x="1524000" y="1717040"/>
            <a:ext cx="9072880" cy="5252720"/>
          </a:xfrm>
        </p:spPr>
        <p:txBody>
          <a:bodyPr/>
          <a:lstStyle/>
          <a:p>
            <a:r>
              <a:rPr lang="en-US" dirty="0"/>
              <a:t>Presented by  </a:t>
            </a:r>
            <a:r>
              <a:rPr lang="en-US" dirty="0" smtClean="0"/>
              <a:t>Mohammed on 25</a:t>
            </a:r>
            <a:r>
              <a:rPr lang="en-US" baseline="30000" dirty="0" smtClean="0"/>
              <a:t>th</a:t>
            </a:r>
            <a:r>
              <a:rPr lang="en-US" dirty="0" smtClean="0"/>
              <a:t> of march in the year 2025</a:t>
            </a:r>
          </a:p>
          <a:p>
            <a:endParaRPr lang="en-US" dirty="0" smtClean="0"/>
          </a:p>
          <a:p>
            <a:endParaRPr lang="en-US" dirty="0" smtClean="0"/>
          </a:p>
          <a:p>
            <a:endParaRPr lang="en-US" dirty="0"/>
          </a:p>
        </p:txBody>
      </p:sp>
    </p:spTree>
    <p:extLst>
      <p:ext uri="{BB962C8B-B14F-4D97-AF65-F5344CB8AC3E}">
        <p14:creationId xmlns:p14="http://schemas.microsoft.com/office/powerpoint/2010/main" val="1817364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Words Of Appreciation</a:t>
            </a:r>
            <a:r>
              <a:rPr lang="en-US" b="1" dirty="0"/>
              <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r>
              <a:rPr lang="en-US" b="1" dirty="0" smtClean="0"/>
              <a:t> </a:t>
            </a:r>
            <a:r>
              <a:rPr lang="en-US" b="1" dirty="0"/>
              <a:t>Thank You</a:t>
            </a:r>
            <a:r>
              <a:rPr lang="en-US" dirty="0"/>
              <a:t/>
            </a:r>
            <a:br>
              <a:rPr lang="en-US" dirty="0"/>
            </a:br>
            <a:r>
              <a:rPr lang="en-US" dirty="0"/>
              <a:t/>
            </a:r>
            <a:br>
              <a:rPr lang="en-US" dirty="0"/>
            </a:br>
            <a:r>
              <a:rPr lang="en-US" b="1" dirty="0"/>
              <a:t>Questions</a:t>
            </a:r>
            <a:r>
              <a:rPr lang="en-US" dirty="0"/>
              <a:t>?</a:t>
            </a:r>
            <a:br>
              <a:rPr lang="en-US" dirty="0"/>
            </a:br>
            <a:r>
              <a:rPr lang="en-US" b="1" dirty="0"/>
              <a:t>Contact:</a:t>
            </a:r>
            <a:r>
              <a:rPr lang="en-US" dirty="0"/>
              <a:t> Your Name, Email, LinkedIn Profile</a:t>
            </a:r>
          </a:p>
        </p:txBody>
      </p:sp>
    </p:spTree>
    <p:extLst>
      <p:ext uri="{BB962C8B-B14F-4D97-AF65-F5344CB8AC3E}">
        <p14:creationId xmlns:p14="http://schemas.microsoft.com/office/powerpoint/2010/main" val="2821618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4" name="Rectangle 1"/>
          <p:cNvSpPr>
            <a:spLocks noGrp="1" noChangeArrowheads="1"/>
          </p:cNvSpPr>
          <p:nvPr>
            <p:ph idx="1"/>
          </p:nvPr>
        </p:nvSpPr>
        <p:spPr bwMode="auto">
          <a:xfrm>
            <a:off x="284480" y="1426245"/>
            <a:ext cx="736140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1" u="none" strike="noStrike" cap="none" normalizeH="0" baseline="0" dirty="0" smtClean="0">
                <a:ln>
                  <a:noFill/>
                </a:ln>
                <a:solidFill>
                  <a:schemeClr val="tx1"/>
                </a:solidFill>
                <a:effectLst/>
                <a:latin typeface="Arial" panose="020B0604020202020204" pitchFamily="34" charset="0"/>
              </a:rPr>
              <a:t>Analyzing aviation accident trends to improve safety.</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i="1" dirty="0">
                <a:latin typeface="Arial" panose="020B0604020202020204" pitchFamily="34" charset="0"/>
              </a:rPr>
              <a:t>I</a:t>
            </a:r>
            <a:r>
              <a:rPr kumimoji="0" lang="en-US" altLang="en-US" sz="1800" b="0" i="1" u="none" strike="noStrike" cap="none" normalizeH="0" baseline="0" dirty="0" smtClean="0">
                <a:ln>
                  <a:noFill/>
                </a:ln>
                <a:solidFill>
                  <a:schemeClr val="tx1"/>
                </a:solidFill>
                <a:effectLst/>
                <a:latin typeface="Arial" panose="020B0604020202020204" pitchFamily="34" charset="0"/>
              </a:rPr>
              <a:t>dentifying key risks and making data-driven recommendations.</a:t>
            </a:r>
            <a:endParaRPr lang="en-US" altLang="en-US" i="1"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21" y="2420695"/>
            <a:ext cx="6988493" cy="3878505"/>
          </a:xfrm>
          <a:prstGeom prst="rect">
            <a:avLst/>
          </a:prstGeom>
        </p:spPr>
      </p:pic>
    </p:spTree>
    <p:extLst>
      <p:ext uri="{BB962C8B-B14F-4D97-AF65-F5344CB8AC3E}">
        <p14:creationId xmlns:p14="http://schemas.microsoft.com/office/powerpoint/2010/main" val="385260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454" y="81280"/>
            <a:ext cx="8596668" cy="1320800"/>
          </a:xfrm>
        </p:spPr>
        <p:txBody>
          <a:bodyPr/>
          <a:lstStyle/>
          <a:p>
            <a:r>
              <a:rPr lang="en-US" dirty="0"/>
              <a:t>Business Understanding</a:t>
            </a:r>
          </a:p>
        </p:txBody>
      </p:sp>
      <p:sp>
        <p:nvSpPr>
          <p:cNvPr id="4" name="Rectangle 1"/>
          <p:cNvSpPr>
            <a:spLocks noGrp="1" noChangeArrowheads="1"/>
          </p:cNvSpPr>
          <p:nvPr>
            <p:ph idx="1"/>
          </p:nvPr>
        </p:nvSpPr>
        <p:spPr bwMode="auto">
          <a:xfrm>
            <a:off x="304800" y="553155"/>
            <a:ext cx="1121664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Stakeholder:</a:t>
            </a:r>
            <a:r>
              <a:rPr kumimoji="0" lang="en-US" altLang="en-US" sz="1800" b="0" i="0" u="none" strike="noStrike" cap="none" normalizeH="0" baseline="0" dirty="0" smtClean="0">
                <a:ln>
                  <a:noFill/>
                </a:ln>
                <a:solidFill>
                  <a:schemeClr val="tx1"/>
                </a:solidFill>
                <a:effectLst/>
                <a:latin typeface="Arial" panose="020B0604020202020204" pitchFamily="34" charset="0"/>
              </a:rPr>
              <a:t> Aviation safety authorities, airline companies.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Business Problem:</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lvl="0" indent="0" defTabSz="914400" eaLnBrk="0" fontAlgn="base" hangingPunct="0">
              <a:spcBef>
                <a:spcPct val="0"/>
              </a:spcBef>
              <a:spcAft>
                <a:spcPct val="0"/>
              </a:spcAft>
              <a:buClrTx/>
              <a:buSzTx/>
              <a:buNone/>
            </a:pPr>
            <a:r>
              <a:rPr lang="en-US" dirty="0" smtClean="0"/>
              <a:t> </a:t>
            </a:r>
            <a:r>
              <a:rPr lang="en-US" dirty="0"/>
              <a:t>D</a:t>
            </a:r>
            <a:r>
              <a:rPr lang="en-US" dirty="0" smtClean="0"/>
              <a:t>etermining </a:t>
            </a:r>
            <a:r>
              <a:rPr lang="en-US" dirty="0"/>
              <a:t>which aircraft are the lowest risk for the company to start this new business endeavor. You must then translate your findings into actionable insights that the head of the new aviation division can use to help decide which aircraft to </a:t>
            </a:r>
            <a:r>
              <a:rPr lang="en-US" dirty="0" smtClean="0"/>
              <a:t>purchase</a:t>
            </a:r>
            <a:r>
              <a:rPr lang="en-US" dirty="0">
                <a:solidFill>
                  <a:schemeClr val="tx1"/>
                </a:solidFill>
                <a:latin typeface="Arial" panose="020B0604020202020204" pitchFamily="34" charset="0"/>
              </a:rPr>
              <a:t> </a:t>
            </a:r>
            <a:r>
              <a:rPr lang="en-US" dirty="0" smtClean="0">
                <a:solidFill>
                  <a:schemeClr val="tx1"/>
                </a:solidFill>
                <a:latin typeface="Arial" panose="020B0604020202020204" pitchFamily="34" charset="0"/>
              </a:rPr>
              <a:t>and </a:t>
            </a:r>
            <a:r>
              <a:rPr lang="en-US" dirty="0">
                <a:solidFill>
                  <a:schemeClr val="tx1"/>
                </a:solidFill>
                <a:latin typeface="Arial" panose="020B0604020202020204" pitchFamily="34" charset="0"/>
              </a:rPr>
              <a:t>h</a:t>
            </a:r>
            <a:r>
              <a:rPr kumimoji="0" lang="en-US" altLang="en-US" sz="1800" b="0" i="0" u="none" strike="noStrike" cap="none" normalizeH="0" baseline="0" dirty="0" smtClean="0">
                <a:ln>
                  <a:noFill/>
                </a:ln>
                <a:solidFill>
                  <a:schemeClr val="tx1"/>
                </a:solidFill>
                <a:effectLst/>
                <a:latin typeface="Arial" panose="020B0604020202020204" pitchFamily="34" charset="0"/>
              </a:rPr>
              <a:t>ow can accident data improve aircraft safety?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Key Business Questions: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What are the most common causes of aviation accidents?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Which aircraft types have the highest accident rates?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How do accidents vary across different flight phases?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4" y="4246474"/>
            <a:ext cx="9096586" cy="2580640"/>
          </a:xfrm>
          <a:prstGeom prst="rect">
            <a:avLst/>
          </a:prstGeom>
        </p:spPr>
      </p:pic>
    </p:spTree>
    <p:extLst>
      <p:ext uri="{BB962C8B-B14F-4D97-AF65-F5344CB8AC3E}">
        <p14:creationId xmlns:p14="http://schemas.microsoft.com/office/powerpoint/2010/main" val="1037930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Understanding</a:t>
            </a:r>
          </a:p>
        </p:txBody>
      </p:sp>
      <p:sp>
        <p:nvSpPr>
          <p:cNvPr id="4" name="Rectangle 1"/>
          <p:cNvSpPr>
            <a:spLocks noGrp="1" noChangeArrowheads="1"/>
          </p:cNvSpPr>
          <p:nvPr>
            <p:ph idx="1"/>
          </p:nvPr>
        </p:nvSpPr>
        <p:spPr bwMode="auto">
          <a:xfrm>
            <a:off x="514774" y="1432973"/>
            <a:ext cx="545425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Data Source:</a:t>
            </a:r>
            <a:r>
              <a:rPr kumimoji="0" lang="en-US" altLang="en-US" sz="1800" b="0" i="0" u="none" strike="noStrike" cap="none" normalizeH="0" baseline="0" dirty="0" smtClean="0">
                <a:ln>
                  <a:noFill/>
                </a:ln>
                <a:solidFill>
                  <a:schemeClr val="tx1"/>
                </a:solidFill>
                <a:effectLst/>
                <a:latin typeface="Arial" panose="020B0604020202020204" pitchFamily="34" charset="0"/>
              </a:rPr>
              <a:t> kaggle</a:t>
            </a:r>
            <a:r>
              <a:rPr kumimoji="0" lang="en-US" altLang="en-US" sz="1800" b="0" i="0" u="none" strike="noStrike" cap="none" normalizeH="0" dirty="0" smtClean="0">
                <a:ln>
                  <a:noFill/>
                </a:ln>
                <a:solidFill>
                  <a:schemeClr val="tx1"/>
                </a:solidFill>
                <a:effectLst/>
                <a:latin typeface="Arial" panose="020B0604020202020204" pitchFamily="34" charset="0"/>
              </a:rPr>
              <a:t> --- csv format</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Key Variables: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Date</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Aircraft Type</a:t>
            </a:r>
            <a:r>
              <a:rPr kumimoji="0" lang="en-US" altLang="en-US" sz="1800" b="0" i="0" u="none" strike="noStrike" cap="none" normalizeH="0" baseline="0" dirty="0" smtClean="0">
                <a:ln>
                  <a:noFill/>
                </a:ln>
                <a:solidFill>
                  <a:schemeClr val="tx1"/>
                </a:solidFill>
                <a:effectLst/>
                <a:latin typeface="Arial" panose="020B0604020202020204" pitchFamily="34" charset="0"/>
              </a:rPr>
              <a:t> (What kind of aircraft was involved?)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Cause</a:t>
            </a:r>
            <a:r>
              <a:rPr kumimoji="0" lang="en-US" altLang="en-US" sz="1800" b="0" i="0" u="none" strike="noStrike" cap="none" normalizeH="0" baseline="0" dirty="0" smtClean="0">
                <a:ln>
                  <a:noFill/>
                </a:ln>
                <a:solidFill>
                  <a:schemeClr val="tx1"/>
                </a:solidFill>
                <a:effectLst/>
                <a:latin typeface="Arial" panose="020B0604020202020204" pitchFamily="34" charset="0"/>
              </a:rPr>
              <a:t> (What led to the accident?)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Phase of Flight</a:t>
            </a:r>
            <a:r>
              <a:rPr kumimoji="0" lang="en-US" altLang="en-US" sz="1800" b="0" i="0" u="none" strike="noStrike" cap="none" normalizeH="0" baseline="0" dirty="0" smtClean="0">
                <a:ln>
                  <a:noFill/>
                </a:ln>
                <a:solidFill>
                  <a:schemeClr val="tx1"/>
                </a:solidFill>
                <a:effectLst/>
                <a:latin typeface="Arial" panose="020B0604020202020204" pitchFamily="34" charset="0"/>
              </a:rPr>
              <a:t> (Takeoff, cruise, landing,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Survival Rate</a:t>
            </a:r>
            <a:r>
              <a:rPr kumimoji="0" lang="en-US" altLang="en-US" sz="1800" b="0" i="0" u="none" strike="noStrike" cap="none" normalizeH="0" baseline="0" dirty="0" smtClean="0">
                <a:ln>
                  <a:noFill/>
                </a:ln>
                <a:solidFill>
                  <a:schemeClr val="tx1"/>
                </a:solidFill>
                <a:effectLst/>
                <a:latin typeface="Arial" panose="020B0604020202020204" pitchFamily="34" charset="0"/>
              </a:rPr>
              <a:t> (How many people survived?)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Dataset Size:</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1" u="none" strike="noStrike" cap="none" normalizeH="0" baseline="0" dirty="0" smtClean="0">
                <a:ln>
                  <a:noFill/>
                </a:ln>
                <a:solidFill>
                  <a:schemeClr val="tx1"/>
                </a:solidFill>
                <a:effectLst/>
                <a:latin typeface="Arial" panose="020B0604020202020204" pitchFamily="34" charset="0"/>
              </a:rPr>
              <a:t>Mention the number of records.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9471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Understanding</a:t>
            </a:r>
            <a:br>
              <a:rPr lang="en-US" b="1" dirty="0"/>
            </a:br>
            <a:endParaRPr lang="en-US" dirty="0"/>
          </a:p>
        </p:txBody>
      </p:sp>
      <p:sp>
        <p:nvSpPr>
          <p:cNvPr id="3" name="Content Placeholder 2"/>
          <p:cNvSpPr>
            <a:spLocks noGrp="1"/>
          </p:cNvSpPr>
          <p:nvPr>
            <p:ph idx="1"/>
          </p:nvPr>
        </p:nvSpPr>
        <p:spPr/>
        <p:txBody>
          <a:bodyPr/>
          <a:lstStyle/>
          <a:p>
            <a:endParaRPr lang="en-US" dirty="0"/>
          </a:p>
          <a:p>
            <a:r>
              <a:rPr lang="en-US" b="1" dirty="0"/>
              <a:t>Data Source:</a:t>
            </a:r>
            <a:r>
              <a:rPr lang="en-US" dirty="0"/>
              <a:t> Aviation safety databases.</a:t>
            </a:r>
          </a:p>
          <a:p>
            <a:r>
              <a:rPr lang="en-US" b="1" dirty="0"/>
              <a:t>Key Variables:</a:t>
            </a:r>
            <a:endParaRPr lang="en-US" dirty="0"/>
          </a:p>
          <a:p>
            <a:pPr lvl="1"/>
            <a:r>
              <a:rPr lang="en-US" b="1" dirty="0"/>
              <a:t>Date</a:t>
            </a:r>
            <a:r>
              <a:rPr lang="en-US" dirty="0"/>
              <a:t> (When did the accident happen?)</a:t>
            </a:r>
          </a:p>
          <a:p>
            <a:pPr lvl="1"/>
            <a:r>
              <a:rPr lang="en-US" b="1" dirty="0"/>
              <a:t>Aircraft Type</a:t>
            </a:r>
            <a:r>
              <a:rPr lang="en-US" dirty="0"/>
              <a:t> (What kind of aircraft was involved?)</a:t>
            </a:r>
          </a:p>
          <a:p>
            <a:pPr lvl="1"/>
            <a:r>
              <a:rPr lang="en-US" b="1" dirty="0"/>
              <a:t>Cause</a:t>
            </a:r>
            <a:r>
              <a:rPr lang="en-US" dirty="0"/>
              <a:t> (What led to the accident?)</a:t>
            </a:r>
          </a:p>
          <a:p>
            <a:pPr lvl="1"/>
            <a:r>
              <a:rPr lang="en-US" b="1" dirty="0"/>
              <a:t>Phase of Flight</a:t>
            </a:r>
            <a:r>
              <a:rPr lang="en-US" dirty="0"/>
              <a:t> (Takeoff, cruise, landing, etc.)</a:t>
            </a:r>
          </a:p>
          <a:p>
            <a:pPr lvl="1"/>
            <a:r>
              <a:rPr lang="en-US" b="1" dirty="0"/>
              <a:t>Survival Rate</a:t>
            </a:r>
            <a:r>
              <a:rPr lang="en-US" dirty="0"/>
              <a:t> (How many people survived?)</a:t>
            </a:r>
          </a:p>
          <a:p>
            <a:r>
              <a:rPr lang="en-US" b="1" dirty="0"/>
              <a:t>Dataset Size:</a:t>
            </a:r>
            <a:r>
              <a:rPr lang="en-US" dirty="0"/>
              <a:t> X records (to be determined after processing dataset).</a:t>
            </a:r>
          </a:p>
        </p:txBody>
      </p:sp>
    </p:spTree>
    <p:extLst>
      <p:ext uri="{BB962C8B-B14F-4D97-AF65-F5344CB8AC3E}">
        <p14:creationId xmlns:p14="http://schemas.microsoft.com/office/powerpoint/2010/main" val="1912940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Analysis – Trend Over Time</a:t>
            </a:r>
          </a:p>
        </p:txBody>
      </p:sp>
      <p:sp>
        <p:nvSpPr>
          <p:cNvPr id="3" name="Content Placeholder 2"/>
          <p:cNvSpPr>
            <a:spLocks noGrp="1"/>
          </p:cNvSpPr>
          <p:nvPr>
            <p:ph idx="1"/>
          </p:nvPr>
        </p:nvSpPr>
        <p:spPr/>
        <p:txBody>
          <a:bodyPr/>
          <a:lstStyle/>
          <a:p>
            <a:pPr marL="0" indent="0">
              <a:buNone/>
            </a:pPr>
            <a:endParaRPr lang="en-US" dirty="0"/>
          </a:p>
          <a:p>
            <a:r>
              <a:rPr lang="en-US" b="1" dirty="0"/>
              <a:t>Insight:</a:t>
            </a:r>
            <a:r>
              <a:rPr lang="en-US" dirty="0"/>
              <a:t> Line chart showing accident trends over the years.</a:t>
            </a:r>
          </a:p>
          <a:p>
            <a:r>
              <a:rPr lang="en-US" b="1" dirty="0"/>
              <a:t>Key Takeaway:</a:t>
            </a:r>
            <a:r>
              <a:rPr lang="en-US" dirty="0"/>
              <a:t> Are accidents increasing or decreasing?</a:t>
            </a:r>
          </a:p>
          <a:p>
            <a:r>
              <a:rPr lang="en-US" b="1" dirty="0"/>
              <a:t>Business Impact:</a:t>
            </a:r>
            <a:r>
              <a:rPr lang="en-US" dirty="0"/>
              <a:t> Helps stakeholders understand risk trends.</a:t>
            </a:r>
          </a:p>
          <a:p>
            <a:endParaRPr lang="en-US" dirty="0"/>
          </a:p>
        </p:txBody>
      </p:sp>
    </p:spTree>
    <p:extLst>
      <p:ext uri="{BB962C8B-B14F-4D97-AF65-F5344CB8AC3E}">
        <p14:creationId xmlns:p14="http://schemas.microsoft.com/office/powerpoint/2010/main" val="4051229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Data Analysis – Accidents by Aircraft Type</a:t>
            </a:r>
          </a:p>
        </p:txBody>
      </p:sp>
      <p:sp>
        <p:nvSpPr>
          <p:cNvPr id="3" name="Content Placeholder 2"/>
          <p:cNvSpPr>
            <a:spLocks noGrp="1"/>
          </p:cNvSpPr>
          <p:nvPr>
            <p:ph idx="1"/>
          </p:nvPr>
        </p:nvSpPr>
        <p:spPr/>
        <p:txBody>
          <a:bodyPr/>
          <a:lstStyle/>
          <a:p>
            <a:r>
              <a:rPr lang="en-US" b="1" dirty="0"/>
              <a:t>Visualization:</a:t>
            </a:r>
            <a:r>
              <a:rPr lang="en-US" dirty="0"/>
              <a:t> Bar chart showing accident distribution across aircraft types.</a:t>
            </a:r>
          </a:p>
          <a:p>
            <a:r>
              <a:rPr lang="en-US" b="1" dirty="0"/>
              <a:t>Key Takeaway:</a:t>
            </a:r>
            <a:r>
              <a:rPr lang="en-US" dirty="0"/>
              <a:t> Identify high-risk aircraft models.</a:t>
            </a:r>
          </a:p>
          <a:p>
            <a:r>
              <a:rPr lang="en-US" b="1" dirty="0"/>
              <a:t>Business Impact:</a:t>
            </a:r>
            <a:r>
              <a:rPr lang="en-US" dirty="0"/>
              <a:t> Helps manufacturers and airlines prioritize safety improvements.</a:t>
            </a:r>
          </a:p>
          <a:p>
            <a:endParaRPr lang="en-US" dirty="0"/>
          </a:p>
        </p:txBody>
      </p:sp>
    </p:spTree>
    <p:extLst>
      <p:ext uri="{BB962C8B-B14F-4D97-AF65-F5344CB8AC3E}">
        <p14:creationId xmlns:p14="http://schemas.microsoft.com/office/powerpoint/2010/main" val="3621547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Data Analysis – Causes &amp; Phase of Flight</a:t>
            </a:r>
          </a:p>
        </p:txBody>
      </p:sp>
      <p:sp>
        <p:nvSpPr>
          <p:cNvPr id="3" name="Content Placeholder 2"/>
          <p:cNvSpPr>
            <a:spLocks noGrp="1"/>
          </p:cNvSpPr>
          <p:nvPr>
            <p:ph idx="1"/>
          </p:nvPr>
        </p:nvSpPr>
        <p:spPr/>
        <p:txBody>
          <a:bodyPr/>
          <a:lstStyle/>
          <a:p>
            <a:pPr marL="0" indent="0">
              <a:buNone/>
            </a:pPr>
            <a:endParaRPr lang="en-US" dirty="0"/>
          </a:p>
          <a:p>
            <a:r>
              <a:rPr lang="en-US" b="1" dirty="0"/>
              <a:t>Visualization:</a:t>
            </a:r>
            <a:r>
              <a:rPr lang="en-US" dirty="0"/>
              <a:t> Pie chart or bar chart of accident causes and flight phases.</a:t>
            </a:r>
          </a:p>
          <a:p>
            <a:r>
              <a:rPr lang="en-US" b="1" dirty="0"/>
              <a:t>Key Takeaway:</a:t>
            </a:r>
            <a:r>
              <a:rPr lang="en-US" dirty="0"/>
              <a:t> Determine common accident causes.</a:t>
            </a:r>
          </a:p>
          <a:p>
            <a:r>
              <a:rPr lang="en-US" b="1" dirty="0"/>
              <a:t>Business Impact:</a:t>
            </a:r>
            <a:r>
              <a:rPr lang="en-US" dirty="0"/>
              <a:t> Supports proactive risk mitigation strategies.</a:t>
            </a:r>
          </a:p>
          <a:p>
            <a:endParaRPr lang="en-US" dirty="0"/>
          </a:p>
        </p:txBody>
      </p:sp>
    </p:spTree>
    <p:extLst>
      <p:ext uri="{BB962C8B-B14F-4D97-AF65-F5344CB8AC3E}">
        <p14:creationId xmlns:p14="http://schemas.microsoft.com/office/powerpoint/2010/main" val="2488864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Recommendations</a:t>
            </a:r>
            <a:br>
              <a:rPr lang="en-US" b="1" dirty="0"/>
            </a:br>
            <a:endParaRPr lang="en-US" dirty="0"/>
          </a:p>
        </p:txBody>
      </p:sp>
      <p:sp>
        <p:nvSpPr>
          <p:cNvPr id="3" name="Content Placeholder 2"/>
          <p:cNvSpPr>
            <a:spLocks noGrp="1"/>
          </p:cNvSpPr>
          <p:nvPr>
            <p:ph idx="1"/>
          </p:nvPr>
        </p:nvSpPr>
        <p:spPr/>
        <p:txBody>
          <a:bodyPr/>
          <a:lstStyle/>
          <a:p>
            <a:endParaRPr lang="en-US" dirty="0"/>
          </a:p>
          <a:p>
            <a:r>
              <a:rPr lang="en-US" b="1" dirty="0"/>
              <a:t>Increase Safety Training:</a:t>
            </a:r>
            <a:r>
              <a:rPr lang="en-US" dirty="0"/>
              <a:t> Focus on high-risk phases of flight.</a:t>
            </a:r>
          </a:p>
          <a:p>
            <a:r>
              <a:rPr lang="en-US" b="1" dirty="0"/>
              <a:t>Improve Aircraft Maintenance:</a:t>
            </a:r>
            <a:r>
              <a:rPr lang="en-US" dirty="0"/>
              <a:t> Address most common mechanical failure issues.</a:t>
            </a:r>
          </a:p>
          <a:p>
            <a:r>
              <a:rPr lang="en-US" b="1" dirty="0"/>
              <a:t>Enhance Risk Monitoring:</a:t>
            </a:r>
            <a:r>
              <a:rPr lang="en-US" dirty="0"/>
              <a:t> Implement predictive analytics for early warnings.</a:t>
            </a:r>
          </a:p>
          <a:p>
            <a:endParaRPr lang="en-US" dirty="0"/>
          </a:p>
        </p:txBody>
      </p:sp>
    </p:spTree>
    <p:extLst>
      <p:ext uri="{BB962C8B-B14F-4D97-AF65-F5344CB8AC3E}">
        <p14:creationId xmlns:p14="http://schemas.microsoft.com/office/powerpoint/2010/main" val="38351599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138</TotalTime>
  <Words>415</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Aviation Analysis.</vt:lpstr>
      <vt:lpstr>Overview.</vt:lpstr>
      <vt:lpstr>Business Understanding</vt:lpstr>
      <vt:lpstr>Data Understanding</vt:lpstr>
      <vt:lpstr>Data Understanding </vt:lpstr>
      <vt:lpstr>Data Analysis – Trend Over Time</vt:lpstr>
      <vt:lpstr>Data Analysis – Accidents by Aircraft Type</vt:lpstr>
      <vt:lpstr>Data Analysis – Causes &amp; Phase of Flight</vt:lpstr>
      <vt:lpstr>Recommendations </vt:lpstr>
      <vt:lpstr>Words Of Appreciation  </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Aviation Analysis.</dc:title>
  <dc:creator>hp</dc:creator>
  <cp:lastModifiedBy>hp</cp:lastModifiedBy>
  <cp:revision>9</cp:revision>
  <dcterms:created xsi:type="dcterms:W3CDTF">2025-03-25T07:46:09Z</dcterms:created>
  <dcterms:modified xsi:type="dcterms:W3CDTF">2025-03-25T17:12:32Z</dcterms:modified>
</cp:coreProperties>
</file>