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7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531C-B669-4C47-8ACB-D0602337BDF0}" type="datetimeFigureOut">
              <a:rPr lang="ru-RU" smtClean="0"/>
              <a:t>12.01.2023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6380-6413-4BA1-BD73-2F43BE88EC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84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531C-B669-4C47-8ACB-D0602337BDF0}" type="datetimeFigureOut">
              <a:rPr lang="ru-RU" smtClean="0"/>
              <a:t>12.01.2023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6380-6413-4BA1-BD73-2F43BE88EC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531C-B669-4C47-8ACB-D0602337BDF0}" type="datetimeFigureOut">
              <a:rPr lang="ru-RU" smtClean="0"/>
              <a:t>12.01.2023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6380-6413-4BA1-BD73-2F43BE88EC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67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531C-B669-4C47-8ACB-D0602337BDF0}" type="datetimeFigureOut">
              <a:rPr lang="ru-RU" smtClean="0"/>
              <a:t>12.01.2023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6380-6413-4BA1-BD73-2F43BE88EC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40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531C-B669-4C47-8ACB-D0602337BDF0}" type="datetimeFigureOut">
              <a:rPr lang="ru-RU" smtClean="0"/>
              <a:t>12.01.2023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6380-6413-4BA1-BD73-2F43BE88EC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95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531C-B669-4C47-8ACB-D0602337BDF0}" type="datetimeFigureOut">
              <a:rPr lang="ru-RU" smtClean="0"/>
              <a:t>12.01.2023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6380-6413-4BA1-BD73-2F43BE88EC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20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531C-B669-4C47-8ACB-D0602337BDF0}" type="datetimeFigureOut">
              <a:rPr lang="ru-RU" smtClean="0"/>
              <a:t>12.01.2023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6380-6413-4BA1-BD73-2F43BE88EC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30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531C-B669-4C47-8ACB-D0602337BDF0}" type="datetimeFigureOut">
              <a:rPr lang="ru-RU" smtClean="0"/>
              <a:t>12.01.2023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6380-6413-4BA1-BD73-2F43BE88EC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43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531C-B669-4C47-8ACB-D0602337BDF0}" type="datetimeFigureOut">
              <a:rPr lang="ru-RU" smtClean="0"/>
              <a:t>12.01.2023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6380-6413-4BA1-BD73-2F43BE88EC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44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531C-B669-4C47-8ACB-D0602337BDF0}" type="datetimeFigureOut">
              <a:rPr lang="ru-RU" smtClean="0"/>
              <a:t>12.01.2023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6380-6413-4BA1-BD73-2F43BE88EC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10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531C-B669-4C47-8ACB-D0602337BDF0}" type="datetimeFigureOut">
              <a:rPr lang="ru-RU" smtClean="0"/>
              <a:t>12.01.2023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6380-6413-4BA1-BD73-2F43BE88EC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82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531C-B669-4C47-8ACB-D0602337BDF0}" type="datetimeFigureOut">
              <a:rPr lang="ru-RU" smtClean="0"/>
              <a:t>12.01.2023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6380-6413-4BA1-BD73-2F43BE88EC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0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A288-AF09-449D-9910-D7BEB0349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Маятник Капицы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3630B8-552E-4D98-B912-78A4EBCF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857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Исследовательская </a:t>
            </a:r>
            <a:r>
              <a:rPr lang="ru-RU" dirty="0"/>
              <a:t>работа</a:t>
            </a:r>
          </a:p>
          <a:p>
            <a:r>
              <a:rPr lang="ru-RU" dirty="0" smtClean="0"/>
              <a:t>Грошева Максима</a:t>
            </a:r>
            <a:endParaRPr lang="ru-RU" dirty="0"/>
          </a:p>
          <a:p>
            <a:r>
              <a:rPr lang="ru-RU" dirty="0"/>
              <a:t>МФТИ, </a:t>
            </a:r>
            <a:r>
              <a:rPr lang="ru-RU" dirty="0" smtClean="0"/>
              <a:t>Б01-206, </a:t>
            </a:r>
            <a:r>
              <a:rPr lang="ru-RU" dirty="0"/>
              <a:t>1 курс</a:t>
            </a:r>
            <a:endParaRPr lang="en-US" dirty="0"/>
          </a:p>
          <a:p>
            <a:r>
              <a:rPr lang="en-US" dirty="0" smtClean="0"/>
              <a:t>202</a:t>
            </a:r>
            <a:r>
              <a:rPr lang="ru-RU" dirty="0" smtClean="0"/>
              <a:t>2 </a:t>
            </a:r>
            <a:r>
              <a:rPr lang="ru-RU" dirty="0"/>
              <a:t>год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7D7DE89-E385-4B7D-8CB2-E812D47BF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060" y="-445980"/>
            <a:ext cx="2955925" cy="199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6" y="1090175"/>
            <a:ext cx="2229395" cy="11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63724" y="0"/>
            <a:ext cx="7464552" cy="186537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Обоснование полученных результатов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88008" y="2605342"/>
                <a:ext cx="9494520" cy="2771330"/>
              </a:xfrm>
            </p:spPr>
            <p:txBody>
              <a:bodyPr>
                <a:normAutofit fontScale="62500" lnSpcReduction="20000"/>
              </a:bodyPr>
              <a:lstStyle/>
              <a:p>
                <a:pPr marL="457200" indent="-457200" algn="l">
                  <a:buAutoNum type="arabicParenR"/>
                </a:pPr>
                <a:r>
                  <a:rPr lang="ru-RU" sz="3200" dirty="0" smtClean="0"/>
                  <a:t>Появление точки устойчивого равновесия (0, </a:t>
                </a:r>
                <a:r>
                  <a:rPr lang="en-US" sz="3200" dirty="0" smtClean="0"/>
                  <a:t>l) </a:t>
                </a:r>
                <a:r>
                  <a:rPr lang="ru-RU" sz="3200" dirty="0" smtClean="0"/>
                  <a:t>обусловлено возникновением вибрационного момента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𝑙𝑢</m:t>
                            </m:r>
                            <m:r>
                              <m:rPr>
                                <m:nor/>
                              </m:rPr>
                              <a:rPr lang="ru-RU" sz="3200" dirty="0"/>
                              <m:t>Ω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200" dirty="0" smtClean="0"/>
                  <a:t>, который при условии, что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3200" dirty="0"/>
                          <m:t>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3200" b="0" i="0" dirty="0" smtClean="0"/>
                      <m:t>/2</m:t>
                    </m:r>
                    <m:r>
                      <m:rPr>
                        <m:nor/>
                      </m:rPr>
                      <a:rPr lang="en-US" sz="3200" b="0" i="0" dirty="0" smtClean="0"/>
                      <m:t>gl</m:t>
                    </m:r>
                    <m:r>
                      <m:rPr>
                        <m:nor/>
                      </m:rPr>
                      <a:rPr lang="en-US" sz="3200" b="0" i="0" dirty="0" smtClean="0"/>
                      <m:t> &gt;1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ru-RU" sz="3200" dirty="0" smtClean="0"/>
                  <a:t>стремится привести колебания маятника вдоль оси </a:t>
                </a:r>
                <a:r>
                  <a:rPr lang="ru-RU" sz="3200" dirty="0"/>
                  <a:t> </a:t>
                </a:r>
                <a:r>
                  <a:rPr lang="ru-RU" sz="3200" dirty="0" smtClean="0"/>
                  <a:t>колебаний подвеса</a:t>
                </a:r>
                <a:r>
                  <a:rPr lang="en-US" sz="3200" dirty="0" smtClean="0"/>
                  <a:t>, </a:t>
                </a:r>
                <a:r>
                  <a:rPr lang="ru-RU" sz="3200" dirty="0" smtClean="0"/>
                  <a:t>кроме того, при выполнении этого условия, маятник будет иметь две токи  неустойчивого равновесия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arccos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𝑔𝑙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ru-RU" sz="3200" dirty="0"/>
                              <m:t>Ω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.</a:t>
                </a:r>
              </a:p>
              <a:p>
                <a:pPr marL="457200" indent="-457200" algn="l">
                  <a:buAutoNum type="arabicParenR"/>
                </a:pPr>
                <a:r>
                  <a:rPr lang="ru-RU" sz="3200" dirty="0" smtClean="0"/>
                  <a:t>При малой амплитуде колебаний подвеса  вибрационный момент мал</a:t>
                </a:r>
                <a:r>
                  <a:rPr lang="en-US" sz="3200" dirty="0" smtClean="0"/>
                  <a:t>,</a:t>
                </a:r>
                <a:r>
                  <a:rPr lang="ru-RU" sz="3200" dirty="0" smtClean="0"/>
                  <a:t> поэтому колебания маятника Капицы становятся похожими на колебания математического </a:t>
                </a:r>
                <a:r>
                  <a:rPr lang="ru-RU" sz="3200" dirty="0" smtClean="0"/>
                  <a:t>маятника, это связано с тем, что момент вибрационных сил мал.</a:t>
                </a:r>
                <a:endParaRPr lang="en-US" sz="3200" dirty="0" smtClean="0"/>
              </a:p>
              <a:p>
                <a:pPr algn="l"/>
                <a:endParaRPr lang="ru-RU" dirty="0"/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88008" y="2605342"/>
                <a:ext cx="9494520" cy="2771330"/>
              </a:xfrm>
              <a:blipFill>
                <a:blip r:embed="rId2"/>
                <a:stretch>
                  <a:fillRect l="-706" t="-4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09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3688" y="1341819"/>
            <a:ext cx="8308848" cy="486981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Вывод: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13688" y="2065846"/>
            <a:ext cx="9144000" cy="305479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1) В данной работе был изучен маятник Капицы и получены формулы для вычисления положений его равновесия</a:t>
            </a:r>
            <a:r>
              <a:rPr lang="en-US" dirty="0" smtClean="0"/>
              <a:t>: </a:t>
            </a:r>
            <a:r>
              <a:rPr lang="ru-RU" dirty="0" smtClean="0"/>
              <a:t>два устойчивых (</a:t>
            </a:r>
            <a:r>
              <a:rPr lang="en-US" dirty="0" smtClean="0"/>
              <a:t>l, 0), (0, l) </a:t>
            </a:r>
            <a:r>
              <a:rPr lang="ru-RU" dirty="0" smtClean="0"/>
              <a:t>и два неустойчивых</a:t>
            </a:r>
          </a:p>
          <a:p>
            <a:pPr algn="l"/>
            <a:r>
              <a:rPr lang="ru-RU" dirty="0" smtClean="0"/>
              <a:t>2) При помощи компьютерного моделирования была изучена траектория движения маятника в зависимости от изменений различных параметров.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74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7" y="331962"/>
            <a:ext cx="3932237" cy="1600200"/>
          </a:xfrm>
        </p:spPr>
        <p:txBody>
          <a:bodyPr/>
          <a:lstStyle/>
          <a:p>
            <a:r>
              <a:rPr lang="ru-RU" b="1" dirty="0" smtClean="0"/>
              <a:t>Маятник Капицы </a:t>
            </a:r>
            <a:r>
              <a:rPr lang="ru-RU" dirty="0" smtClean="0"/>
              <a:t>–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42" y="624259"/>
            <a:ext cx="3618118" cy="481989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Система из грузика</a:t>
            </a:r>
            <a:r>
              <a:rPr lang="en-US" sz="2800" dirty="0" smtClean="0"/>
              <a:t>,</a:t>
            </a:r>
            <a:r>
              <a:rPr lang="ru-RU" sz="2800" dirty="0" smtClean="0"/>
              <a:t> прикрепленного к легкой нерастяжимой спице</a:t>
            </a:r>
            <a:r>
              <a:rPr lang="en-US" sz="2800" dirty="0" smtClean="0"/>
              <a:t>, </a:t>
            </a:r>
            <a:r>
              <a:rPr lang="ru-RU" sz="2800" dirty="0" smtClean="0"/>
              <a:t>которая прикреплена к подвесу</a:t>
            </a:r>
            <a:r>
              <a:rPr lang="en-US" sz="2800" dirty="0" smtClean="0"/>
              <a:t>. </a:t>
            </a:r>
            <a:r>
              <a:rPr lang="ru-RU" sz="2800" dirty="0" smtClean="0"/>
              <a:t>Маятник получим своё название в честь одного из основателей МФТИ – К.П. Капицы</a:t>
            </a:r>
            <a:r>
              <a:rPr lang="en-US" sz="1800" dirty="0" smtClean="0"/>
              <a:t>.</a:t>
            </a:r>
            <a:endParaRPr lang="ru-RU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78040" y="574548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Рис. 1. Схема маятника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9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454" y="-8457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Энергия маятника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7473" y="5428526"/>
                <a:ext cx="3279976" cy="982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Кординаты по осям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l-GR" sz="20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&amp;=−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𝑢𝑐𝑜𝑠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b="0" i="1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𝑙𝑐𝑜𝑠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sz="20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473" y="5428526"/>
                <a:ext cx="3279976" cy="982175"/>
              </a:xfrm>
              <a:blipFill>
                <a:blip r:embed="rId2"/>
                <a:stretch>
                  <a:fillRect l="-1855" t="-68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6" y="1343910"/>
            <a:ext cx="4117260" cy="3087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4366091" y="1240987"/>
                <a:ext cx="7784942" cy="25670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1800" dirty="0" smtClean="0"/>
                  <a:t>Тогда потенциальная энергия:</a:t>
                </a:r>
              </a:p>
              <a:p>
                <a:pPr marL="0" indent="0">
                  <a:buNone/>
                </a:pPr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latin typeface="Cambria Math" panose="02040503050406030204" pitchFamily="18" charset="0"/>
                        </a:rPr>
                        <m:t>П=−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1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u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ru-RU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1800" dirty="0" smtClean="0"/>
                  <a:t>Кинетическая энергия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𝑚𝑢𝑙</m:t>
                    </m:r>
                    <m:r>
                      <a:rPr lang="el-GR" sz="1800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1800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800" dirty="0" smtClean="0"/>
                  <a:t>t))(sin(</a:t>
                </a:r>
                <a14:m>
                  <m:oMath xmlns:m="http://schemas.openxmlformats.org/officeDocument/2006/math">
                    <m:r>
                      <a:rPr lang="el-GR" sz="18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̇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1800" b="0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ac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091" y="1240987"/>
                <a:ext cx="7784942" cy="2567084"/>
              </a:xfrm>
              <a:prstGeom prst="rect">
                <a:avLst/>
              </a:prstGeom>
              <a:blipFill>
                <a:blip r:embed="rId4"/>
                <a:stretch>
                  <a:fillRect l="-626" t="-2375" b="-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29200" y="2887883"/>
                <a:ext cx="104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887883"/>
                <a:ext cx="10419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21343" y="4607157"/>
            <a:ext cx="34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</a:t>
            </a:r>
            <a:r>
              <a:rPr lang="en-US" dirty="0" smtClean="0"/>
              <a:t>. 2.</a:t>
            </a:r>
            <a:r>
              <a:rPr lang="ru-RU" dirty="0" smtClean="0"/>
              <a:t> Схема маятника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/>
              <p:cNvSpPr txBox="1">
                <a:spLocks/>
              </p:cNvSpPr>
              <p:nvPr/>
            </p:nvSpPr>
            <p:spPr>
              <a:xfrm>
                <a:off x="4283876" y="4077989"/>
                <a:ext cx="7949371" cy="1841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1800" i="1" dirty="0" smtClean="0"/>
                  <a:t>Лагранжиан</a:t>
                </a:r>
                <a:r>
                  <a:rPr lang="ru-RU" sz="1800" dirty="0" smtClean="0"/>
                  <a:t> системы: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−П=</m:t>
                      </m:r>
                    </m:oMath>
                  </m:oMathPara>
                </a14:m>
                <a:endParaRPr lang="ru-RU" sz="1800" b="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𝑚𝑢𝑙</m:t>
                    </m:r>
                    <m:r>
                      <a:rPr lang="el-GR" sz="1800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1800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800" dirty="0" smtClean="0"/>
                  <a:t>t))(sin(</a:t>
                </a:r>
                <a14:m>
                  <m:oMath xmlns:m="http://schemas.openxmlformats.org/officeDocument/2006/math">
                    <m:r>
                      <a:rPr lang="el-GR" sz="18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̇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1800" b="0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acc>
                  </m:oMath>
                </a14:m>
                <a:r>
                  <a:rPr lang="ru-RU" sz="1800" dirty="0" smtClean="0"/>
                  <a:t> +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u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ru-RU" dirty="0" smtClean="0"/>
                  <a:t> </a:t>
                </a:r>
              </a:p>
            </p:txBody>
          </p:sp>
        </mc:Choice>
        <mc:Fallback xmlns="">
          <p:sp>
            <p:nvSpPr>
              <p:cNvPr id="1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76" y="4077989"/>
                <a:ext cx="7949371" cy="1841624"/>
              </a:xfrm>
              <a:prstGeom prst="rect">
                <a:avLst/>
              </a:prstGeom>
              <a:blipFill>
                <a:blip r:embed="rId6"/>
                <a:stretch>
                  <a:fillRect l="-690" t="-33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87780" y="2324474"/>
            <a:ext cx="769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075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318" y="0"/>
            <a:ext cx="3932237" cy="1600200"/>
          </a:xfrm>
        </p:spPr>
        <p:txBody>
          <a:bodyPr/>
          <a:lstStyle/>
          <a:p>
            <a:r>
              <a:rPr lang="ru-RU" dirty="0" smtClean="0"/>
              <a:t>Уравнение движения маятника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/>
          <a:stretch/>
        </p:blipFill>
        <p:spPr>
          <a:xfrm>
            <a:off x="7558268" y="1083680"/>
            <a:ext cx="3147588" cy="320136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09286" y="1759848"/>
                <a:ext cx="5169138" cy="428433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en-US" sz="2000" dirty="0" smtClean="0"/>
                  <a:t> - </a:t>
                </a:r>
                <a:r>
                  <a:rPr lang="ru-RU" sz="2000" dirty="0" smtClean="0"/>
                  <a:t>уравнение движения маятника будет удовлетворять условиям уравнения Эйлера – Лагранжа</a:t>
                </a:r>
                <a:r>
                  <a:rPr lang="en-US" sz="2000" dirty="0" smtClean="0"/>
                  <a:t>, </a:t>
                </a:r>
                <a:r>
                  <a:rPr lang="ru-RU" sz="2000" dirty="0" smtClean="0"/>
                  <a:t>тогда вычислим: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ru-RU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𝑚𝑢𝑙</m:t>
                      </m:r>
                      <m:r>
                        <a:rPr lang="el-GR" sz="1800" b="0" i="1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ru-RU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𝑚𝑢𝑙</m:t>
                      </m:r>
                      <m:r>
                        <a:rPr lang="el-GR" sz="1800" b="0" i="1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𝑚𝑔𝑙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r>
                  <a:rPr lang="ru-RU" sz="1800" dirty="0" smtClean="0"/>
                  <a:t>После упрощения получаем</a:t>
                </a:r>
                <a:r>
                  <a:rPr lang="en-US" sz="18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ru-RU" sz="1800" dirty="0"/>
              </a:p>
              <a:p>
                <a:endParaRPr lang="ru-RU" sz="1800" dirty="0"/>
              </a:p>
            </p:txBody>
          </p:sp>
        </mc:Choice>
        <mc:Fallback xmlns=""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09286" y="1759848"/>
                <a:ext cx="5169138" cy="4284336"/>
              </a:xfrm>
              <a:blipFill>
                <a:blip r:embed="rId3"/>
                <a:stretch>
                  <a:fillRect l="-12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558268" y="4710896"/>
            <a:ext cx="314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3. Траектория движения маятника Капицы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1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2368" y="122809"/>
            <a:ext cx="10515600" cy="1325563"/>
          </a:xfrm>
        </p:spPr>
        <p:txBody>
          <a:bodyPr/>
          <a:lstStyle/>
          <a:p>
            <a:r>
              <a:rPr lang="ru-RU" dirty="0" smtClean="0"/>
              <a:t>Момент инерциальной силы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4" y="1607058"/>
            <a:ext cx="5074349" cy="3122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743" y="4888420"/>
            <a:ext cx="4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4. Момент инерциальной силы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00216" y="1868996"/>
                <a:ext cx="4718304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В связи с тем, что в крайних положениях 1 и 2 модуль инерциальной силы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ru-RU" sz="2000" dirty="0"/>
                          <m:t>Ω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 smtClean="0"/>
                  <a:t>одинаковый, а плечо разной длины. За период маятник начинает стремиться в положение равновесия в точке (</a:t>
                </a:r>
                <a:r>
                  <a:rPr lang="en-US" sz="2000" dirty="0" smtClean="0"/>
                  <a:t>0, l)</a:t>
                </a:r>
                <a:r>
                  <a:rPr lang="ru-RU" sz="2000" dirty="0" smtClean="0"/>
                  <a:t> т.к. средний момент инерциальной силы не отличен от нуля </a:t>
                </a:r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𝑙𝑢</m:t>
                              </m:r>
                              <m:r>
                                <m:rPr>
                                  <m:nor/>
                                </m:rPr>
                                <a:rPr lang="ru-RU" sz="2000" dirty="0"/>
                                <m:t>Ω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 smtClean="0"/>
              </a:p>
              <a:p>
                <a:r>
                  <a:rPr lang="ru-RU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216" y="1868996"/>
                <a:ext cx="4718304" cy="3600986"/>
              </a:xfrm>
              <a:prstGeom prst="rect">
                <a:avLst/>
              </a:prstGeom>
              <a:blipFill>
                <a:blip r:embed="rId3"/>
                <a:stretch>
                  <a:fillRect l="-1421" t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77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364" y="299139"/>
            <a:ext cx="9566955" cy="4079966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Симуляция колебаний при помощи приложения </a:t>
            </a:r>
            <a:r>
              <a:rPr lang="en-US" sz="5400" dirty="0" smtClean="0"/>
              <a:t>“Nonlinear </a:t>
            </a:r>
            <a:r>
              <a:rPr lang="en-US" sz="5400" dirty="0"/>
              <a:t>oscillations”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2620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9560" y="-73929"/>
            <a:ext cx="10637520" cy="1600200"/>
          </a:xfrm>
        </p:spPr>
        <p:txBody>
          <a:bodyPr/>
          <a:lstStyle/>
          <a:p>
            <a:pPr algn="ctr"/>
            <a:r>
              <a:rPr lang="ru-RU" dirty="0" smtClean="0"/>
              <a:t>Зависимость траектории от угла начального отклонения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40388" y="2057400"/>
                <a:ext cx="4420609" cy="471830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ru-RU" sz="3300" dirty="0" smtClean="0"/>
                  <a:t>Рассмотрим три настройки маятника с различными углами отклонения</a:t>
                </a:r>
                <a:r>
                  <a:rPr lang="en-US" sz="3300" dirty="0" smtClean="0"/>
                  <a:t>.</a:t>
                </a:r>
                <a:endParaRPr lang="ru-RU" sz="3300" dirty="0" smtClean="0"/>
              </a:p>
              <a:p>
                <a:r>
                  <a:rPr lang="ru-RU" sz="3300" dirty="0" smtClean="0"/>
                  <a:t>Опыт 1</a:t>
                </a:r>
                <a:r>
                  <a:rPr lang="en-US" sz="3300" dirty="0" smtClean="0"/>
                  <a:t>:</a:t>
                </a:r>
                <a:endParaRPr lang="ru-RU" sz="3300" dirty="0" smtClean="0"/>
              </a:p>
              <a:p>
                <a:endParaRPr lang="ru-RU" sz="3300" dirty="0"/>
              </a:p>
              <a:p>
                <a:endParaRPr lang="ru-RU" sz="3300" dirty="0" smtClean="0"/>
              </a:p>
              <a:p>
                <a:endParaRPr lang="ru-RU" sz="3300" dirty="0"/>
              </a:p>
              <a:p>
                <a:endParaRPr lang="ru-RU" sz="3300" dirty="0" smtClean="0"/>
              </a:p>
              <a:p>
                <a:endParaRPr lang="ru-RU" sz="3300" dirty="0"/>
              </a:p>
              <a:p>
                <a:endParaRPr lang="ru-RU" sz="3300" dirty="0" smtClean="0"/>
              </a:p>
              <a:p>
                <a:r>
                  <a:rPr lang="ru-RU" sz="3300" dirty="0" smtClean="0"/>
                  <a:t>При углах отклонения </a:t>
                </a:r>
                <a14:m>
                  <m:oMath xmlns:m="http://schemas.openxmlformats.org/officeDocument/2006/math">
                    <m:r>
                      <a:rPr lang="ru-RU" sz="3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ru-RU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3300" dirty="0"/>
                      <m:t>π</m:t>
                    </m:r>
                    <m:r>
                      <m:rPr>
                        <m:sty m:val="p"/>
                      </m:rPr>
                      <a:rPr lang="en-US" sz="3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3300" dirty="0" smtClean="0"/>
                  <a:t> </a:t>
                </a:r>
                <a:r>
                  <a:rPr lang="ru-RU" sz="3300" dirty="0" smtClean="0"/>
                  <a:t>колебания маятника вдоль оси </a:t>
                </a:r>
                <a:r>
                  <a:rPr lang="en-US" sz="3300" dirty="0" smtClean="0"/>
                  <a:t>x </a:t>
                </a:r>
                <a:r>
                  <a:rPr lang="ru-RU" sz="3300" dirty="0" smtClean="0"/>
                  <a:t>малы</a:t>
                </a:r>
                <a:r>
                  <a:rPr lang="en-US" sz="3300" dirty="0" smtClean="0"/>
                  <a:t>. </a:t>
                </a:r>
                <a:r>
                  <a:rPr lang="ru-RU" sz="3300" dirty="0" smtClean="0"/>
                  <a:t>Кроме того</a:t>
                </a:r>
                <a:r>
                  <a:rPr lang="en-US" sz="3300" dirty="0" smtClean="0"/>
                  <a:t> </a:t>
                </a:r>
                <a:r>
                  <a:rPr lang="ru-RU" sz="3300" dirty="0"/>
                  <a:t>(</a:t>
                </a:r>
                <a:r>
                  <a:rPr lang="ru-RU" sz="3300" dirty="0" smtClean="0"/>
                  <a:t>0,l</a:t>
                </a:r>
                <a:r>
                  <a:rPr lang="ru-RU" sz="3300" dirty="0"/>
                  <a:t>) абсолютно неустойчивого равновесия для математического маятника, может оказаться точкой устойчивого равновесия для маятника Капицы. </a:t>
                </a:r>
                <a:endParaRPr lang="ru-RU" sz="3300" dirty="0" smtClean="0"/>
              </a:p>
              <a:p>
                <a:endParaRPr lang="en-US" sz="3300" dirty="0" smtClean="0"/>
              </a:p>
              <a:p>
                <a:r>
                  <a:rPr lang="en-US" sz="3300" dirty="0" smtClean="0"/>
                  <a:t>  </a:t>
                </a:r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40388" y="2057400"/>
                <a:ext cx="4420609" cy="4718304"/>
              </a:xfrm>
              <a:blipFill>
                <a:blip r:embed="rId2"/>
                <a:stretch>
                  <a:fillRect l="-1102" t="-21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162711"/>
                  </p:ext>
                </p:extLst>
              </p:nvPr>
            </p:nvGraphicFramePr>
            <p:xfrm>
              <a:off x="740388" y="2856808"/>
              <a:ext cx="4582345" cy="178756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0674">
                      <a:extLst>
                        <a:ext uri="{9D8B030D-6E8A-4147-A177-3AD203B41FA5}">
                          <a16:colId xmlns:a16="http://schemas.microsoft.com/office/drawing/2014/main" val="2979888922"/>
                        </a:ext>
                      </a:extLst>
                    </a:gridCol>
                    <a:gridCol w="609834">
                      <a:extLst>
                        <a:ext uri="{9D8B030D-6E8A-4147-A177-3AD203B41FA5}">
                          <a16:colId xmlns:a16="http://schemas.microsoft.com/office/drawing/2014/main" val="2245631005"/>
                        </a:ext>
                      </a:extLst>
                    </a:gridCol>
                    <a:gridCol w="671852">
                      <a:extLst>
                        <a:ext uri="{9D8B030D-6E8A-4147-A177-3AD203B41FA5}">
                          <a16:colId xmlns:a16="http://schemas.microsoft.com/office/drawing/2014/main" val="722019508"/>
                        </a:ext>
                      </a:extLst>
                    </a:gridCol>
                    <a:gridCol w="869960">
                      <a:extLst>
                        <a:ext uri="{9D8B030D-6E8A-4147-A177-3AD203B41FA5}">
                          <a16:colId xmlns:a16="http://schemas.microsoft.com/office/drawing/2014/main" val="2302655382"/>
                        </a:ext>
                      </a:extLst>
                    </a:gridCol>
                    <a:gridCol w="964709">
                      <a:extLst>
                        <a:ext uri="{9D8B030D-6E8A-4147-A177-3AD203B41FA5}">
                          <a16:colId xmlns:a16="http://schemas.microsoft.com/office/drawing/2014/main" val="3760702715"/>
                        </a:ext>
                      </a:extLst>
                    </a:gridCol>
                    <a:gridCol w="578802">
                      <a:extLst>
                        <a:ext uri="{9D8B030D-6E8A-4147-A177-3AD203B41FA5}">
                          <a16:colId xmlns:a16="http://schemas.microsoft.com/office/drawing/2014/main" val="1659852142"/>
                        </a:ext>
                      </a:extLst>
                    </a:gridCol>
                    <a:gridCol w="456514">
                      <a:extLst>
                        <a:ext uri="{9D8B030D-6E8A-4147-A177-3AD203B41FA5}">
                          <a16:colId xmlns:a16="http://schemas.microsoft.com/office/drawing/2014/main" val="3409237990"/>
                        </a:ext>
                      </a:extLst>
                    </a:gridCol>
                  </a:tblGrid>
                  <a:tr h="174273">
                    <a:tc gridSpan="7"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Таблица 1. Колебания при ф' &lt;&lt; Ω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960948"/>
                      </a:ext>
                    </a:extLst>
                  </a:tr>
                  <a:tr h="84105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>
                              <a:effectLst/>
                            </a:rPr>
                            <a:t>масса, </a:t>
                          </a:r>
                          <a:r>
                            <a:rPr lang="en-US" sz="1100" u="none" strike="noStrike">
                              <a:effectLst/>
                            </a:rPr>
                            <a:t>m (</a:t>
                          </a:r>
                          <a:r>
                            <a:rPr lang="ru-RU" sz="1100" u="none" strike="noStrike">
                              <a:effectLst/>
                            </a:rPr>
                            <a:t>кг)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>
                              <a:effectLst/>
                            </a:rPr>
                            <a:t>длина спицы, </a:t>
                          </a:r>
                          <a:r>
                            <a:rPr lang="en-US" sz="1100" u="none" strike="noStrike">
                              <a:effectLst/>
                            </a:rPr>
                            <a:t>l (</a:t>
                          </a:r>
                          <a:r>
                            <a:rPr lang="ru-RU" sz="1100" u="none" strike="noStrike">
                              <a:effectLst/>
                            </a:rPr>
                            <a:t>м)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амплитуда колебаний подвеса, u (м)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частота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вынужденных 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колебаний, Ω (с^-1) 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 dirty="0">
                              <a:effectLst/>
                            </a:rPr>
                            <a:t>начальная частота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собств.колеб.,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ru-RU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100" dirty="0" smtClean="0"/>
                            <a:t> 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 (с^-1)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g (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м/с^2)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угол отклонения, </a:t>
                          </a:r>
                          <a14:m>
                            <m:oMath xmlns:m="http://schemas.openxmlformats.org/officeDocument/2006/math">
                              <m:r>
                                <a:rPr lang="ru-RU" sz="1100" i="1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ru-RU" sz="11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(рад)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30585027"/>
                      </a:ext>
                    </a:extLst>
                  </a:tr>
                  <a:tr h="2454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0,1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40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0,1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 smtClean="0">
                              <a:effectLst/>
                            </a:rPr>
                            <a:t>0</a:t>
                          </a:r>
                          <a:endParaRPr lang="el-G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212207017"/>
                      </a:ext>
                    </a:extLst>
                  </a:tr>
                  <a:tr h="17427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0,1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40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0,1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u="none" strike="noStrike" dirty="0">
                              <a:effectLst/>
                            </a:rPr>
                            <a:t>π/2</a:t>
                          </a:r>
                          <a:endParaRPr lang="el-G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24372933"/>
                      </a:ext>
                    </a:extLst>
                  </a:tr>
                  <a:tr h="17427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40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0,1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u="none" strike="noStrike" dirty="0">
                              <a:effectLst/>
                            </a:rPr>
                            <a:t>π</a:t>
                          </a:r>
                          <a:endParaRPr lang="el-G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907134112"/>
                      </a:ext>
                    </a:extLst>
                  </a:tr>
                  <a:tr h="17427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100" u="none" strike="noStrike" dirty="0" smtClean="0">
                              <a:effectLst/>
                            </a:rPr>
                            <a:t>π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/180</a:t>
                          </a:r>
                          <a:endParaRPr lang="el-GR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854059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162711"/>
                  </p:ext>
                </p:extLst>
              </p:nvPr>
            </p:nvGraphicFramePr>
            <p:xfrm>
              <a:off x="740388" y="2856808"/>
              <a:ext cx="4582345" cy="178756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0674">
                      <a:extLst>
                        <a:ext uri="{9D8B030D-6E8A-4147-A177-3AD203B41FA5}">
                          <a16:colId xmlns:a16="http://schemas.microsoft.com/office/drawing/2014/main" val="2979888922"/>
                        </a:ext>
                      </a:extLst>
                    </a:gridCol>
                    <a:gridCol w="609834">
                      <a:extLst>
                        <a:ext uri="{9D8B030D-6E8A-4147-A177-3AD203B41FA5}">
                          <a16:colId xmlns:a16="http://schemas.microsoft.com/office/drawing/2014/main" val="2245631005"/>
                        </a:ext>
                      </a:extLst>
                    </a:gridCol>
                    <a:gridCol w="671852">
                      <a:extLst>
                        <a:ext uri="{9D8B030D-6E8A-4147-A177-3AD203B41FA5}">
                          <a16:colId xmlns:a16="http://schemas.microsoft.com/office/drawing/2014/main" val="722019508"/>
                        </a:ext>
                      </a:extLst>
                    </a:gridCol>
                    <a:gridCol w="869960">
                      <a:extLst>
                        <a:ext uri="{9D8B030D-6E8A-4147-A177-3AD203B41FA5}">
                          <a16:colId xmlns:a16="http://schemas.microsoft.com/office/drawing/2014/main" val="2302655382"/>
                        </a:ext>
                      </a:extLst>
                    </a:gridCol>
                    <a:gridCol w="964709">
                      <a:extLst>
                        <a:ext uri="{9D8B030D-6E8A-4147-A177-3AD203B41FA5}">
                          <a16:colId xmlns:a16="http://schemas.microsoft.com/office/drawing/2014/main" val="3760702715"/>
                        </a:ext>
                      </a:extLst>
                    </a:gridCol>
                    <a:gridCol w="578802">
                      <a:extLst>
                        <a:ext uri="{9D8B030D-6E8A-4147-A177-3AD203B41FA5}">
                          <a16:colId xmlns:a16="http://schemas.microsoft.com/office/drawing/2014/main" val="1659852142"/>
                        </a:ext>
                      </a:extLst>
                    </a:gridCol>
                    <a:gridCol w="456514">
                      <a:extLst>
                        <a:ext uri="{9D8B030D-6E8A-4147-A177-3AD203B41FA5}">
                          <a16:colId xmlns:a16="http://schemas.microsoft.com/office/drawing/2014/main" val="3409237990"/>
                        </a:ext>
                      </a:extLst>
                    </a:gridCol>
                  </a:tblGrid>
                  <a:tr h="175260">
                    <a:tc gridSpan="7"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Таблица 1. Колебания при ф' &lt;&lt; Ω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960948"/>
                      </a:ext>
                    </a:extLst>
                  </a:tr>
                  <a:tr h="84105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>
                              <a:effectLst/>
                            </a:rPr>
                            <a:t>масса, </a:t>
                          </a:r>
                          <a:r>
                            <a:rPr lang="en-US" sz="1100" u="none" strike="noStrike">
                              <a:effectLst/>
                            </a:rPr>
                            <a:t>m (</a:t>
                          </a:r>
                          <a:r>
                            <a:rPr lang="ru-RU" sz="1100" u="none" strike="noStrike">
                              <a:effectLst/>
                            </a:rPr>
                            <a:t>кг)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>
                              <a:effectLst/>
                            </a:rPr>
                            <a:t>длина спицы, </a:t>
                          </a:r>
                          <a:r>
                            <a:rPr lang="en-US" sz="1100" u="none" strike="noStrike">
                              <a:effectLst/>
                            </a:rPr>
                            <a:t>l (</a:t>
                          </a:r>
                          <a:r>
                            <a:rPr lang="ru-RU" sz="1100" u="none" strike="noStrike">
                              <a:effectLst/>
                            </a:rPr>
                            <a:t>м)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амплитуда колебаний подвеса, u (м)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частота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вынужденных 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колебаний, Ω (с^-1) 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67296" t="-26087" r="-108176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g (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м/с^2)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905333" t="-26087" r="-2667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585027"/>
                      </a:ext>
                    </a:extLst>
                  </a:tr>
                  <a:tr h="2454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0,1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40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0,1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 smtClean="0">
                              <a:effectLst/>
                            </a:rPr>
                            <a:t>0</a:t>
                          </a:r>
                          <a:endParaRPr lang="el-G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212207017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0,1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40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0,1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u="none" strike="noStrike" dirty="0">
                              <a:effectLst/>
                            </a:rPr>
                            <a:t>π/2</a:t>
                          </a:r>
                          <a:endParaRPr lang="el-G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24372933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40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0,1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u="none" strike="noStrike" dirty="0">
                              <a:effectLst/>
                            </a:rPr>
                            <a:t>π</a:t>
                          </a:r>
                          <a:endParaRPr lang="el-G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907134112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100" u="none" strike="noStrike" dirty="0" smtClean="0">
                              <a:effectLst/>
                            </a:rPr>
                            <a:t>π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/180</a:t>
                          </a:r>
                          <a:endParaRPr lang="el-GR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854059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3" y="1809854"/>
            <a:ext cx="1438625" cy="14633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29" t="46857" r="27285" b="31048"/>
          <a:stretch/>
        </p:blipFill>
        <p:spPr>
          <a:xfrm>
            <a:off x="7892271" y="1818676"/>
            <a:ext cx="1446505" cy="146332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1" t="46349" r="27357" b="31175"/>
          <a:stretch/>
        </p:blipFill>
        <p:spPr>
          <a:xfrm>
            <a:off x="10047120" y="1809854"/>
            <a:ext cx="1397183" cy="14633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345235" y="5932004"/>
                <a:ext cx="65836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"/>
                <a:r>
                  <a:rPr lang="ru-RU" dirty="0" smtClean="0"/>
                  <a:t>Рис. 5. Траектории движения маятника </a:t>
                </a:r>
                <a:endParaRPr lang="ru-RU" dirty="0" smtClean="0"/>
              </a:p>
              <a:p>
                <a:pPr algn="ctr" fontAlgn="b"/>
                <a:r>
                  <a:rPr lang="ru-RU" dirty="0" smtClean="0"/>
                  <a:t>а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dirty="0" smtClean="0"/>
                  <a:t> = 0 </a:t>
                </a:r>
                <a:r>
                  <a:rPr lang="ru-RU" dirty="0" smtClean="0"/>
                  <a:t> б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dirty="0" smtClean="0"/>
                  <a:t> = </a:t>
                </a:r>
                <a:r>
                  <a:rPr lang="el-GR" dirty="0" smtClean="0"/>
                  <a:t>π/2</a:t>
                </a:r>
                <a:r>
                  <a:rPr lang="ru-RU" dirty="0" smtClean="0"/>
                  <a:t> </a:t>
                </a:r>
                <a:r>
                  <a:rPr lang="ru-RU" dirty="0" smtClean="0"/>
                  <a:t>  в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dirty="0" smtClean="0"/>
                  <a:t> = </a:t>
                </a:r>
                <a:r>
                  <a:rPr lang="el-GR" dirty="0" smtClean="0"/>
                  <a:t>π</a:t>
                </a:r>
                <a:r>
                  <a:rPr lang="ru-RU" dirty="0" smtClean="0"/>
                  <a:t>  г) </a:t>
                </a:r>
                <a:r>
                  <a:rPr lang="el-GR" dirty="0"/>
                  <a:t>π</a:t>
                </a:r>
                <a:r>
                  <a:rPr lang="ru-RU" dirty="0"/>
                  <a:t>/180</a:t>
                </a:r>
                <a:endParaRPr lang="el-GR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algn="ctr" fontAlgn="b"/>
                <a:endParaRPr lang="el-GR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algn="ctr" fontAlgn="b"/>
                <a:endParaRPr lang="el-GR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35" y="5932004"/>
                <a:ext cx="6583680" cy="1200329"/>
              </a:xfrm>
              <a:prstGeom prst="rect">
                <a:avLst/>
              </a:prstGeom>
              <a:blipFill>
                <a:blip r:embed="rId7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298320" y="335887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433556" y="335397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610070" y="3284847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57" y="3804096"/>
            <a:ext cx="1481836" cy="15072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33556" y="539216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6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933840" y="-49388"/>
                <a:ext cx="10637520" cy="1600200"/>
              </a:xfrm>
            </p:spPr>
            <p:txBody>
              <a:bodyPr/>
              <a:lstStyle/>
              <a:p>
                <a:pPr algn="ctr"/>
                <a:r>
                  <a:rPr lang="ru-RU" dirty="0" smtClean="0"/>
                  <a:t>Зависимость колебаний от начально частоты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33840" y="-49388"/>
                <a:ext cx="10637520" cy="1600200"/>
              </a:xfrm>
              <a:blipFill>
                <a:blip r:embed="rId2"/>
                <a:stretch>
                  <a:fillRect b="-12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0388" y="2057400"/>
            <a:ext cx="3932237" cy="4489704"/>
          </a:xfrm>
        </p:spPr>
        <p:txBody>
          <a:bodyPr>
            <a:normAutofit fontScale="85000" lnSpcReduction="20000"/>
          </a:bodyPr>
          <a:lstStyle/>
          <a:p>
            <a:r>
              <a:rPr lang="ru-RU" sz="2100" dirty="0" smtClean="0"/>
              <a:t>Настроим маятник так</a:t>
            </a:r>
            <a:r>
              <a:rPr lang="en-US" sz="2100" dirty="0" smtClean="0"/>
              <a:t>, </a:t>
            </a:r>
            <a:r>
              <a:rPr lang="ru-RU" sz="2100" dirty="0" smtClean="0"/>
              <a:t>чтобы амплитуда колебаний подвеса была мала. Частоту колебаний будем </a:t>
            </a:r>
            <a:r>
              <a:rPr lang="ru-RU" sz="2100" dirty="0"/>
              <a:t>и</a:t>
            </a:r>
            <a:r>
              <a:rPr lang="ru-RU" sz="2100" dirty="0" smtClean="0"/>
              <a:t>зменять</a:t>
            </a:r>
            <a:r>
              <a:rPr lang="ru-RU" sz="2100" dirty="0"/>
              <a:t>.</a:t>
            </a:r>
            <a:endParaRPr lang="en-US" sz="2100" dirty="0" smtClean="0"/>
          </a:p>
          <a:p>
            <a:r>
              <a:rPr lang="ru-RU" sz="2100" dirty="0" smtClean="0"/>
              <a:t>Опыт 2</a:t>
            </a:r>
            <a:r>
              <a:rPr lang="en-US" sz="2100" dirty="0" smtClean="0"/>
              <a:t>:</a:t>
            </a:r>
            <a:endParaRPr lang="ru-RU" sz="2100" dirty="0" smtClean="0"/>
          </a:p>
          <a:p>
            <a:endParaRPr lang="ru-RU" sz="2100" dirty="0"/>
          </a:p>
          <a:p>
            <a:endParaRPr lang="ru-RU" sz="2100" dirty="0" smtClean="0"/>
          </a:p>
          <a:p>
            <a:endParaRPr lang="ru-RU" sz="2100" dirty="0"/>
          </a:p>
          <a:p>
            <a:endParaRPr lang="ru-RU" sz="2100" dirty="0" smtClean="0"/>
          </a:p>
          <a:p>
            <a:endParaRPr lang="ru-RU" sz="2100" dirty="0"/>
          </a:p>
          <a:p>
            <a:r>
              <a:rPr lang="ru-RU" sz="2100" dirty="0" smtClean="0"/>
              <a:t>При малых значениях амплитуда колебаний подвеса </a:t>
            </a:r>
            <a:r>
              <a:rPr lang="en-US" sz="2100" dirty="0" smtClean="0"/>
              <a:t> </a:t>
            </a:r>
            <a:r>
              <a:rPr lang="ru-RU" sz="2100" dirty="0" smtClean="0"/>
              <a:t>траектория колебаний маятника приобретает вид колебаний математического маятника</a:t>
            </a:r>
            <a:r>
              <a:rPr lang="en-US" sz="2100" dirty="0" smtClean="0"/>
              <a:t>.</a:t>
            </a:r>
            <a:endParaRPr lang="ru-RU" sz="2100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ru-R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215900"/>
                  </p:ext>
                </p:extLst>
              </p:nvPr>
            </p:nvGraphicFramePr>
            <p:xfrm>
              <a:off x="740388" y="3350126"/>
              <a:ext cx="4517412" cy="1371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0674">
                      <a:extLst>
                        <a:ext uri="{9D8B030D-6E8A-4147-A177-3AD203B41FA5}">
                          <a16:colId xmlns:a16="http://schemas.microsoft.com/office/drawing/2014/main" val="2979888922"/>
                        </a:ext>
                      </a:extLst>
                    </a:gridCol>
                    <a:gridCol w="609834">
                      <a:extLst>
                        <a:ext uri="{9D8B030D-6E8A-4147-A177-3AD203B41FA5}">
                          <a16:colId xmlns:a16="http://schemas.microsoft.com/office/drawing/2014/main" val="2245631005"/>
                        </a:ext>
                      </a:extLst>
                    </a:gridCol>
                    <a:gridCol w="671852">
                      <a:extLst>
                        <a:ext uri="{9D8B030D-6E8A-4147-A177-3AD203B41FA5}">
                          <a16:colId xmlns:a16="http://schemas.microsoft.com/office/drawing/2014/main" val="722019508"/>
                        </a:ext>
                      </a:extLst>
                    </a:gridCol>
                    <a:gridCol w="869960">
                      <a:extLst>
                        <a:ext uri="{9D8B030D-6E8A-4147-A177-3AD203B41FA5}">
                          <a16:colId xmlns:a16="http://schemas.microsoft.com/office/drawing/2014/main" val="2302655382"/>
                        </a:ext>
                      </a:extLst>
                    </a:gridCol>
                    <a:gridCol w="964709">
                      <a:extLst>
                        <a:ext uri="{9D8B030D-6E8A-4147-A177-3AD203B41FA5}">
                          <a16:colId xmlns:a16="http://schemas.microsoft.com/office/drawing/2014/main" val="3760702715"/>
                        </a:ext>
                      </a:extLst>
                    </a:gridCol>
                    <a:gridCol w="549759">
                      <a:extLst>
                        <a:ext uri="{9D8B030D-6E8A-4147-A177-3AD203B41FA5}">
                          <a16:colId xmlns:a16="http://schemas.microsoft.com/office/drawing/2014/main" val="1659852142"/>
                        </a:ext>
                      </a:extLst>
                    </a:gridCol>
                    <a:gridCol w="420624">
                      <a:extLst>
                        <a:ext uri="{9D8B030D-6E8A-4147-A177-3AD203B41FA5}">
                          <a16:colId xmlns:a16="http://schemas.microsoft.com/office/drawing/2014/main" val="3409237990"/>
                        </a:ext>
                      </a:extLst>
                    </a:gridCol>
                  </a:tblGrid>
                  <a:tr h="0">
                    <a:tc gridSpan="7"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Таблица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2. 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Колебания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при</a:t>
                          </a:r>
                          <a:r>
                            <a:rPr lang="en-US" sz="1100" u="none" strike="noStrike" baseline="0" dirty="0" smtClean="0">
                              <a:effectLst/>
                            </a:rPr>
                            <a:t> </a:t>
                          </a:r>
                          <a:r>
                            <a:rPr lang="ru-RU" sz="1100" u="none" strike="noStrike" baseline="0" dirty="0" smtClean="0">
                              <a:effectLst/>
                            </a:rPr>
                            <a:t>различных значения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ru-RU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oMath>
                          </a14:m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960948"/>
                      </a:ext>
                    </a:extLst>
                  </a:tr>
                  <a:tr h="84105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 dirty="0">
                              <a:effectLst/>
                            </a:rPr>
                            <a:t>масса, 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m (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кг)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>
                              <a:effectLst/>
                            </a:rPr>
                            <a:t>длина спицы, </a:t>
                          </a:r>
                          <a:r>
                            <a:rPr lang="en-US" sz="1100" u="none" strike="noStrike">
                              <a:effectLst/>
                            </a:rPr>
                            <a:t>l (</a:t>
                          </a:r>
                          <a:r>
                            <a:rPr lang="ru-RU" sz="1100" u="none" strike="noStrike">
                              <a:effectLst/>
                            </a:rPr>
                            <a:t>м)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амплитуда колебаний подвеса, u (м)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частота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вынужденных 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колебаний, Ω (с^-1) 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 dirty="0">
                              <a:effectLst/>
                            </a:rPr>
                            <a:t>начальная частота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собств.колеб.,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ru-RU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100" dirty="0" smtClean="0"/>
                            <a:t> 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 (с^-1)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g (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м/с^2)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угол отклонения, ф (рад)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30585027"/>
                      </a:ext>
                    </a:extLst>
                  </a:tr>
                  <a:tr h="17427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 smtClean="0">
                              <a:effectLst/>
                            </a:rPr>
                            <a:t>0,</a:t>
                          </a:r>
                          <a:r>
                            <a:rPr lang="en-US" sz="1100" u="none" strike="noStrike" dirty="0" smtClean="0">
                              <a:effectLst/>
                            </a:rPr>
                            <a:t>0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40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100" u="none" strike="noStrike" dirty="0" smtClean="0">
                              <a:effectLst/>
                            </a:rPr>
                            <a:t>π/2</a:t>
                          </a:r>
                          <a:endParaRPr lang="el-GR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212207017"/>
                      </a:ext>
                    </a:extLst>
                  </a:tr>
                  <a:tr h="17427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 smtClean="0">
                              <a:effectLst/>
                            </a:rPr>
                            <a:t>0,</a:t>
                          </a:r>
                          <a:r>
                            <a:rPr lang="en-US" sz="1100" u="none" strike="noStrike" dirty="0" smtClean="0">
                              <a:effectLst/>
                            </a:rPr>
                            <a:t>0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40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5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u="none" strike="noStrike" dirty="0">
                              <a:effectLst/>
                            </a:rPr>
                            <a:t>π/2</a:t>
                          </a:r>
                          <a:endParaRPr lang="el-G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243729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215900"/>
                  </p:ext>
                </p:extLst>
              </p:nvPr>
            </p:nvGraphicFramePr>
            <p:xfrm>
              <a:off x="740388" y="3350126"/>
              <a:ext cx="4517412" cy="1371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0674">
                      <a:extLst>
                        <a:ext uri="{9D8B030D-6E8A-4147-A177-3AD203B41FA5}">
                          <a16:colId xmlns:a16="http://schemas.microsoft.com/office/drawing/2014/main" val="2979888922"/>
                        </a:ext>
                      </a:extLst>
                    </a:gridCol>
                    <a:gridCol w="609834">
                      <a:extLst>
                        <a:ext uri="{9D8B030D-6E8A-4147-A177-3AD203B41FA5}">
                          <a16:colId xmlns:a16="http://schemas.microsoft.com/office/drawing/2014/main" val="2245631005"/>
                        </a:ext>
                      </a:extLst>
                    </a:gridCol>
                    <a:gridCol w="671852">
                      <a:extLst>
                        <a:ext uri="{9D8B030D-6E8A-4147-A177-3AD203B41FA5}">
                          <a16:colId xmlns:a16="http://schemas.microsoft.com/office/drawing/2014/main" val="722019508"/>
                        </a:ext>
                      </a:extLst>
                    </a:gridCol>
                    <a:gridCol w="869960">
                      <a:extLst>
                        <a:ext uri="{9D8B030D-6E8A-4147-A177-3AD203B41FA5}">
                          <a16:colId xmlns:a16="http://schemas.microsoft.com/office/drawing/2014/main" val="2302655382"/>
                        </a:ext>
                      </a:extLst>
                    </a:gridCol>
                    <a:gridCol w="964709">
                      <a:extLst>
                        <a:ext uri="{9D8B030D-6E8A-4147-A177-3AD203B41FA5}">
                          <a16:colId xmlns:a16="http://schemas.microsoft.com/office/drawing/2014/main" val="3760702715"/>
                        </a:ext>
                      </a:extLst>
                    </a:gridCol>
                    <a:gridCol w="549759">
                      <a:extLst>
                        <a:ext uri="{9D8B030D-6E8A-4147-A177-3AD203B41FA5}">
                          <a16:colId xmlns:a16="http://schemas.microsoft.com/office/drawing/2014/main" val="1659852142"/>
                        </a:ext>
                      </a:extLst>
                    </a:gridCol>
                    <a:gridCol w="420624">
                      <a:extLst>
                        <a:ext uri="{9D8B030D-6E8A-4147-A177-3AD203B41FA5}">
                          <a16:colId xmlns:a16="http://schemas.microsoft.com/office/drawing/2014/main" val="3409237990"/>
                        </a:ext>
                      </a:extLst>
                    </a:gridCol>
                  </a:tblGrid>
                  <a:tr h="175260">
                    <a:tc gridSpan="7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5" t="-24138" r="-270" b="-7275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960948"/>
                      </a:ext>
                    </a:extLst>
                  </a:tr>
                  <a:tr h="8458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 dirty="0">
                              <a:effectLst/>
                            </a:rPr>
                            <a:t>масса, 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m (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кг)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>
                              <a:effectLst/>
                            </a:rPr>
                            <a:t>длина спицы, </a:t>
                          </a:r>
                          <a:r>
                            <a:rPr lang="en-US" sz="1100" u="none" strike="noStrike">
                              <a:effectLst/>
                            </a:rPr>
                            <a:t>l (</a:t>
                          </a:r>
                          <a:r>
                            <a:rPr lang="ru-RU" sz="1100" u="none" strike="noStrike">
                              <a:effectLst/>
                            </a:rPr>
                            <a:t>м)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амплитуда колебаний подвеса, u (м)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частота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вынужденных 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колебаний, Ω (с^-1) 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67296" t="-25899" r="-101258" b="-517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g (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м/с^2)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угол отклонения, ф (рад)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30585027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 smtClean="0">
                              <a:effectLst/>
                            </a:rPr>
                            <a:t>0,</a:t>
                          </a:r>
                          <a:r>
                            <a:rPr lang="en-US" sz="1100" u="none" strike="noStrike" dirty="0" smtClean="0">
                              <a:effectLst/>
                            </a:rPr>
                            <a:t>0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40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100" u="none" strike="noStrike" dirty="0" smtClean="0">
                              <a:effectLst/>
                            </a:rPr>
                            <a:t>π/2</a:t>
                          </a:r>
                          <a:endParaRPr lang="el-GR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212207017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 smtClean="0">
                              <a:effectLst/>
                            </a:rPr>
                            <a:t>0,</a:t>
                          </a:r>
                          <a:r>
                            <a:rPr lang="en-US" sz="1100" u="none" strike="noStrike" dirty="0" smtClean="0">
                              <a:effectLst/>
                            </a:rPr>
                            <a:t>0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40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5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u="none" strike="noStrike" dirty="0">
                              <a:effectLst/>
                            </a:rPr>
                            <a:t>π/2</a:t>
                          </a:r>
                          <a:endParaRPr lang="el-G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243729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57378" y="4419974"/>
                <a:ext cx="658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"/>
                <a:r>
                  <a:rPr lang="ru-RU" dirty="0" smtClean="0"/>
                  <a:t>Рис. </a:t>
                </a:r>
                <a:r>
                  <a:rPr lang="ru-RU" dirty="0"/>
                  <a:t>6</a:t>
                </a:r>
                <a:r>
                  <a:rPr lang="ru-RU" dirty="0" smtClean="0"/>
                  <a:t>. Траектории движения маятника а)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ru-RU" dirty="0" smtClean="0"/>
                  <a:t> = 0,</a:t>
                </a:r>
                <a:r>
                  <a:rPr lang="en-US" dirty="0" smtClean="0"/>
                  <a:t>1</a:t>
                </a:r>
                <a:r>
                  <a:rPr lang="ru-RU" dirty="0" smtClean="0"/>
                  <a:t> б)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= 5</a:t>
                </a:r>
                <a:endParaRPr lang="el-GR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78" y="4419974"/>
                <a:ext cx="658368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2" t="46603" r="27143" b="31556"/>
          <a:stretch/>
        </p:blipFill>
        <p:spPr>
          <a:xfrm>
            <a:off x="5843451" y="1924594"/>
            <a:ext cx="1898469" cy="18984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14" t="46476" r="27072" b="31683"/>
          <a:stretch/>
        </p:blipFill>
        <p:spPr>
          <a:xfrm>
            <a:off x="9283338" y="1924594"/>
            <a:ext cx="1887429" cy="18984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39049" y="385126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099040" y="385126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9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148825"/>
            <a:ext cx="10626788" cy="1600200"/>
          </a:xfrm>
        </p:spPr>
        <p:txBody>
          <a:bodyPr/>
          <a:lstStyle/>
          <a:p>
            <a:pPr algn="ctr"/>
            <a:r>
              <a:rPr lang="ru-RU" dirty="0" smtClean="0"/>
              <a:t>Колебания маятника при больших значениях амплитуды колебаний подвеса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450592"/>
            <a:ext cx="3932237" cy="423367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Настроим маятник с различной амплитудой колебаний подвеса.</a:t>
            </a:r>
          </a:p>
          <a:p>
            <a:r>
              <a:rPr lang="ru-RU" sz="1800" dirty="0" smtClean="0"/>
              <a:t>Опыт 3:</a:t>
            </a:r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r>
              <a:rPr lang="ru-RU" sz="1800" dirty="0" smtClean="0"/>
              <a:t>С увеличением амплитуды траектория движения маятника становится сложнее, при этом сам груз бывает в большем количестве точек координатного пространства</a:t>
            </a:r>
            <a:r>
              <a:rPr lang="ru-RU" dirty="0" smtClean="0"/>
              <a:t>. 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462142"/>
                  </p:ext>
                </p:extLst>
              </p:nvPr>
            </p:nvGraphicFramePr>
            <p:xfrm>
              <a:off x="839788" y="3542150"/>
              <a:ext cx="4517412" cy="15468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0674">
                      <a:extLst>
                        <a:ext uri="{9D8B030D-6E8A-4147-A177-3AD203B41FA5}">
                          <a16:colId xmlns:a16="http://schemas.microsoft.com/office/drawing/2014/main" val="2979888922"/>
                        </a:ext>
                      </a:extLst>
                    </a:gridCol>
                    <a:gridCol w="609834">
                      <a:extLst>
                        <a:ext uri="{9D8B030D-6E8A-4147-A177-3AD203B41FA5}">
                          <a16:colId xmlns:a16="http://schemas.microsoft.com/office/drawing/2014/main" val="2245631005"/>
                        </a:ext>
                      </a:extLst>
                    </a:gridCol>
                    <a:gridCol w="671852">
                      <a:extLst>
                        <a:ext uri="{9D8B030D-6E8A-4147-A177-3AD203B41FA5}">
                          <a16:colId xmlns:a16="http://schemas.microsoft.com/office/drawing/2014/main" val="722019508"/>
                        </a:ext>
                      </a:extLst>
                    </a:gridCol>
                    <a:gridCol w="869960">
                      <a:extLst>
                        <a:ext uri="{9D8B030D-6E8A-4147-A177-3AD203B41FA5}">
                          <a16:colId xmlns:a16="http://schemas.microsoft.com/office/drawing/2014/main" val="2302655382"/>
                        </a:ext>
                      </a:extLst>
                    </a:gridCol>
                    <a:gridCol w="964709">
                      <a:extLst>
                        <a:ext uri="{9D8B030D-6E8A-4147-A177-3AD203B41FA5}">
                          <a16:colId xmlns:a16="http://schemas.microsoft.com/office/drawing/2014/main" val="3760702715"/>
                        </a:ext>
                      </a:extLst>
                    </a:gridCol>
                    <a:gridCol w="549759">
                      <a:extLst>
                        <a:ext uri="{9D8B030D-6E8A-4147-A177-3AD203B41FA5}">
                          <a16:colId xmlns:a16="http://schemas.microsoft.com/office/drawing/2014/main" val="1659852142"/>
                        </a:ext>
                      </a:extLst>
                    </a:gridCol>
                    <a:gridCol w="420624">
                      <a:extLst>
                        <a:ext uri="{9D8B030D-6E8A-4147-A177-3AD203B41FA5}">
                          <a16:colId xmlns:a16="http://schemas.microsoft.com/office/drawing/2014/main" val="3409237990"/>
                        </a:ext>
                      </a:extLst>
                    </a:gridCol>
                  </a:tblGrid>
                  <a:tr h="0">
                    <a:tc gridSpan="7"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Таблица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3. 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Колебания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при</a:t>
                          </a:r>
                          <a:r>
                            <a:rPr lang="en-US" sz="1100" u="none" strike="noStrike" baseline="0" dirty="0" smtClean="0">
                              <a:effectLst/>
                            </a:rPr>
                            <a:t> </a:t>
                          </a:r>
                          <a:r>
                            <a:rPr lang="ru-RU" sz="1100" u="none" strike="noStrike" baseline="0" dirty="0" smtClean="0">
                              <a:effectLst/>
                            </a:rPr>
                            <a:t>различных амплитудах колебаний подвеса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9609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 dirty="0">
                              <a:effectLst/>
                            </a:rPr>
                            <a:t>масса, 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m (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кг)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>
                              <a:effectLst/>
                            </a:rPr>
                            <a:t>длина спицы, </a:t>
                          </a:r>
                          <a:r>
                            <a:rPr lang="en-US" sz="1100" u="none" strike="noStrike">
                              <a:effectLst/>
                            </a:rPr>
                            <a:t>l (</a:t>
                          </a:r>
                          <a:r>
                            <a:rPr lang="ru-RU" sz="1100" u="none" strike="noStrike">
                              <a:effectLst/>
                            </a:rPr>
                            <a:t>м)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амплитуда колебаний подвеса, u (м)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частота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вынужденных 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колебаний, Ω (с^-1) 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 dirty="0">
                              <a:effectLst/>
                            </a:rPr>
                            <a:t>начальная частота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собств.колеб.,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ru-RU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100" dirty="0" smtClean="0"/>
                            <a:t> 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 (с^-1)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g (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м/с^2)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угол отклонения, ф (рад)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30585027"/>
                      </a:ext>
                    </a:extLst>
                  </a:tr>
                  <a:tr h="17427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 smtClean="0">
                              <a:effectLst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40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 smtClean="0">
                              <a:effectLst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100" u="none" strike="noStrike" dirty="0" smtClean="0">
                              <a:effectLst/>
                            </a:rPr>
                            <a:t>π/2</a:t>
                          </a:r>
                          <a:endParaRPr lang="el-GR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212207017"/>
                      </a:ext>
                    </a:extLst>
                  </a:tr>
                  <a:tr h="17427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 smtClean="0">
                              <a:effectLst/>
                            </a:rPr>
                            <a:t>0,3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40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u="none" strike="noStrike" dirty="0">
                              <a:effectLst/>
                            </a:rPr>
                            <a:t>π/2</a:t>
                          </a:r>
                          <a:endParaRPr lang="el-G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24372933"/>
                      </a:ext>
                    </a:extLst>
                  </a:tr>
                  <a:tr h="17427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100" u="none" strike="noStrike" dirty="0" smtClean="0">
                              <a:effectLst/>
                            </a:rPr>
                            <a:t>π/2</a:t>
                          </a:r>
                          <a:endParaRPr lang="el-GR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62228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462142"/>
                  </p:ext>
                </p:extLst>
              </p:nvPr>
            </p:nvGraphicFramePr>
            <p:xfrm>
              <a:off x="839788" y="3542150"/>
              <a:ext cx="4517412" cy="15468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0674">
                      <a:extLst>
                        <a:ext uri="{9D8B030D-6E8A-4147-A177-3AD203B41FA5}">
                          <a16:colId xmlns:a16="http://schemas.microsoft.com/office/drawing/2014/main" val="2979888922"/>
                        </a:ext>
                      </a:extLst>
                    </a:gridCol>
                    <a:gridCol w="609834">
                      <a:extLst>
                        <a:ext uri="{9D8B030D-6E8A-4147-A177-3AD203B41FA5}">
                          <a16:colId xmlns:a16="http://schemas.microsoft.com/office/drawing/2014/main" val="2245631005"/>
                        </a:ext>
                      </a:extLst>
                    </a:gridCol>
                    <a:gridCol w="671852">
                      <a:extLst>
                        <a:ext uri="{9D8B030D-6E8A-4147-A177-3AD203B41FA5}">
                          <a16:colId xmlns:a16="http://schemas.microsoft.com/office/drawing/2014/main" val="722019508"/>
                        </a:ext>
                      </a:extLst>
                    </a:gridCol>
                    <a:gridCol w="869960">
                      <a:extLst>
                        <a:ext uri="{9D8B030D-6E8A-4147-A177-3AD203B41FA5}">
                          <a16:colId xmlns:a16="http://schemas.microsoft.com/office/drawing/2014/main" val="2302655382"/>
                        </a:ext>
                      </a:extLst>
                    </a:gridCol>
                    <a:gridCol w="964709">
                      <a:extLst>
                        <a:ext uri="{9D8B030D-6E8A-4147-A177-3AD203B41FA5}">
                          <a16:colId xmlns:a16="http://schemas.microsoft.com/office/drawing/2014/main" val="3760702715"/>
                        </a:ext>
                      </a:extLst>
                    </a:gridCol>
                    <a:gridCol w="549759">
                      <a:extLst>
                        <a:ext uri="{9D8B030D-6E8A-4147-A177-3AD203B41FA5}">
                          <a16:colId xmlns:a16="http://schemas.microsoft.com/office/drawing/2014/main" val="1659852142"/>
                        </a:ext>
                      </a:extLst>
                    </a:gridCol>
                    <a:gridCol w="420624">
                      <a:extLst>
                        <a:ext uri="{9D8B030D-6E8A-4147-A177-3AD203B41FA5}">
                          <a16:colId xmlns:a16="http://schemas.microsoft.com/office/drawing/2014/main" val="3409237990"/>
                        </a:ext>
                      </a:extLst>
                    </a:gridCol>
                  </a:tblGrid>
                  <a:tr h="175260">
                    <a:tc gridSpan="7"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Таблица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3. 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Колебания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при</a:t>
                          </a:r>
                          <a:r>
                            <a:rPr lang="en-US" sz="1100" u="none" strike="noStrike" baseline="0" dirty="0" smtClean="0">
                              <a:effectLst/>
                            </a:rPr>
                            <a:t> </a:t>
                          </a:r>
                          <a:r>
                            <a:rPr lang="ru-RU" sz="1100" u="none" strike="noStrike" baseline="0" dirty="0" smtClean="0">
                              <a:effectLst/>
                            </a:rPr>
                            <a:t>различных амплитудах колебаний подвеса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960948"/>
                      </a:ext>
                    </a:extLst>
                  </a:tr>
                  <a:tr h="8458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 dirty="0">
                              <a:effectLst/>
                            </a:rPr>
                            <a:t>масса, 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m (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кг)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100" u="none" strike="noStrike">
                              <a:effectLst/>
                            </a:rPr>
                            <a:t>длина спицы, </a:t>
                          </a:r>
                          <a:r>
                            <a:rPr lang="en-US" sz="1100" u="none" strike="noStrike">
                              <a:effectLst/>
                            </a:rPr>
                            <a:t>l (</a:t>
                          </a:r>
                          <a:r>
                            <a:rPr lang="ru-RU" sz="1100" u="none" strike="noStrike">
                              <a:effectLst/>
                            </a:rPr>
                            <a:t>м)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амплитуда колебаний подвеса, u (м)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частота </a:t>
                          </a:r>
                          <a:r>
                            <a:rPr lang="ru-RU" sz="1100" u="none" strike="noStrike" dirty="0" smtClean="0">
                              <a:effectLst/>
                            </a:rPr>
                            <a:t>вынужденных 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колебаний, Ω (с^-1) 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267296" t="-25899" r="-101258" b="-7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g (</a:t>
                          </a:r>
                          <a:r>
                            <a:rPr lang="ru-RU" sz="1100" u="none" strike="noStrike" dirty="0">
                              <a:effectLst/>
                            </a:rPr>
                            <a:t>м/с^2)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угол отклонения, ф (рад)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30585027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 smtClean="0">
                              <a:effectLst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40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 smtClean="0">
                              <a:effectLst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100" u="none" strike="noStrike" dirty="0" smtClean="0">
                              <a:effectLst/>
                            </a:rPr>
                            <a:t>π/2</a:t>
                          </a:r>
                          <a:endParaRPr lang="el-GR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212207017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 smtClean="0">
                              <a:effectLst/>
                            </a:rPr>
                            <a:t>0,3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 dirty="0">
                              <a:effectLst/>
                            </a:rPr>
                            <a:t>40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u="none" strike="noStrike">
                              <a:effectLst/>
                            </a:rPr>
                            <a:t>10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l-GR" sz="1100" u="none" strike="noStrike" dirty="0">
                              <a:effectLst/>
                            </a:rPr>
                            <a:t>π/2</a:t>
                          </a:r>
                          <a:endParaRPr lang="el-G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24372933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100" u="none" strike="noStrike" dirty="0" smtClean="0">
                              <a:effectLst/>
                            </a:rPr>
                            <a:t>π/2</a:t>
                          </a:r>
                          <a:endParaRPr lang="el-GR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6222816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29" t="46857" r="27285" b="31048"/>
          <a:stretch/>
        </p:blipFill>
        <p:spPr>
          <a:xfrm>
            <a:off x="5820490" y="2200336"/>
            <a:ext cx="1887943" cy="19098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5" t="46267" r="27100" b="31600"/>
          <a:stretch/>
        </p:blipFill>
        <p:spPr>
          <a:xfrm>
            <a:off x="7900416" y="2187277"/>
            <a:ext cx="1947672" cy="19360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5" t="46133" r="27175" b="31600"/>
          <a:stretch/>
        </p:blipFill>
        <p:spPr>
          <a:xfrm>
            <a:off x="10040071" y="2174220"/>
            <a:ext cx="1901230" cy="19360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80176" y="4765844"/>
            <a:ext cx="578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7. Колебания маятника при различных значениях амплит</a:t>
            </a:r>
            <a:r>
              <a:rPr lang="ru-RU" dirty="0"/>
              <a:t>у</a:t>
            </a:r>
            <a:r>
              <a:rPr lang="ru-RU" dirty="0" smtClean="0"/>
              <a:t>ды </a:t>
            </a:r>
            <a:r>
              <a:rPr lang="en-US" dirty="0" smtClean="0"/>
              <a:t>u</a:t>
            </a:r>
            <a:r>
              <a:rPr lang="ru-RU" dirty="0" smtClean="0"/>
              <a:t> а) </a:t>
            </a:r>
            <a:r>
              <a:rPr lang="en-US" dirty="0" smtClean="0"/>
              <a:t>u = 0,1 </a:t>
            </a:r>
            <a:r>
              <a:rPr lang="ru-RU" dirty="0" smtClean="0"/>
              <a:t>б) </a:t>
            </a:r>
            <a:r>
              <a:rPr lang="en-US" dirty="0" smtClean="0"/>
              <a:t>u = 0,3 </a:t>
            </a:r>
            <a:r>
              <a:rPr lang="ru-RU" dirty="0" smtClean="0"/>
              <a:t>в)</a:t>
            </a:r>
            <a:r>
              <a:rPr lang="en-US" dirty="0" smtClean="0"/>
              <a:t> u = 0,5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717280" y="4130914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533326" y="4159137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624926" y="4159137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7267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655</Words>
  <Application>Microsoft Office PowerPoint</Application>
  <PresentationFormat>Широкоэкранный</PresentationFormat>
  <Paragraphs>177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Маятник Капицы</vt:lpstr>
      <vt:lpstr>Маятник Капицы – </vt:lpstr>
      <vt:lpstr>Энергия маятника</vt:lpstr>
      <vt:lpstr>Уравнение движения маятника </vt:lpstr>
      <vt:lpstr>Момент инерциальной силы </vt:lpstr>
      <vt:lpstr>Симуляция колебаний при помощи приложения “Nonlinear oscillations”</vt:lpstr>
      <vt:lpstr>Зависимость траектории от угла начального отклонения </vt:lpstr>
      <vt:lpstr>Зависимость колебаний от начально частоты φ ̇</vt:lpstr>
      <vt:lpstr>Колебания маятника при больших значениях амплитуды колебаний подвеса </vt:lpstr>
      <vt:lpstr>Обоснование полученных результатов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Маятник Капицы</dc:title>
  <dc:creator>user</dc:creator>
  <cp:lastModifiedBy>user</cp:lastModifiedBy>
  <cp:revision>53</cp:revision>
  <dcterms:created xsi:type="dcterms:W3CDTF">2022-12-30T10:05:44Z</dcterms:created>
  <dcterms:modified xsi:type="dcterms:W3CDTF">2023-01-12T09:12:37Z</dcterms:modified>
</cp:coreProperties>
</file>