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60" r:id="rId5"/>
    <p:sldId id="292" r:id="rId6"/>
    <p:sldId id="290" r:id="rId7"/>
    <p:sldId id="264" r:id="rId8"/>
    <p:sldId id="265" r:id="rId9"/>
    <p:sldId id="271" r:id="rId10"/>
    <p:sldId id="272" r:id="rId11"/>
    <p:sldId id="273" r:id="rId12"/>
    <p:sldId id="274" r:id="rId13"/>
    <p:sldId id="275" r:id="rId14"/>
    <p:sldId id="277" r:id="rId15"/>
    <p:sldId id="297" r:id="rId16"/>
    <p:sldId id="298" r:id="rId17"/>
    <p:sldId id="299" r:id="rId18"/>
    <p:sldId id="293" r:id="rId19"/>
    <p:sldId id="294" r:id="rId20"/>
    <p:sldId id="300" r:id="rId21"/>
    <p:sldId id="301" r:id="rId22"/>
    <p:sldId id="278" r:id="rId23"/>
    <p:sldId id="289" r:id="rId24"/>
    <p:sldId id="288" r:id="rId25"/>
    <p:sldId id="296" r:id="rId26"/>
  </p:sldIdLst>
  <p:sldSz cx="9144000" cy="6858000" type="screen4x3"/>
  <p:notesSz cx="6669088" cy="9928225"/>
  <p:defaultTextStyle>
    <a:defPPr>
      <a:defRPr lang="it-IT"/>
    </a:defPPr>
    <a:lvl1pPr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D4A"/>
    <a:srgbClr val="343D76"/>
    <a:srgbClr val="003366"/>
    <a:srgbClr val="2C5986"/>
    <a:srgbClr val="003F6E"/>
    <a:srgbClr val="0033CC"/>
    <a:srgbClr val="004F84"/>
    <a:srgbClr val="004C80"/>
    <a:srgbClr val="004D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26E8C8-5130-28A1-B792-CF4FD1AD4DCF}" v="1" dt="2019-08-29T13:03:08.865"/>
    <p1510:client id="{665BB9CC-A451-A931-F5BD-378A8082BAAB}" v="1" dt="2019-09-02T08:52:55.163"/>
    <p1510:client id="{ED2C5D0C-96E9-9280-4285-38AAD4C99BA6}" v="1" dt="2019-08-30T09:21:34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7" autoAdjust="0"/>
    <p:restoredTop sz="96713" autoAdjust="0"/>
  </p:normalViewPr>
  <p:slideViewPr>
    <p:cSldViewPr>
      <p:cViewPr varScale="1">
        <p:scale>
          <a:sx n="120" d="100"/>
          <a:sy n="120" d="100"/>
        </p:scale>
        <p:origin x="1176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"/>
    </p:cViewPr>
  </p:sorterViewPr>
  <p:notesViewPr>
    <p:cSldViewPr>
      <p:cViewPr varScale="1">
        <p:scale>
          <a:sx n="87" d="100"/>
          <a:sy n="87" d="100"/>
        </p:scale>
        <p:origin x="341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828519E-E04A-4A1B-8A02-30B1BAC9CE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8F690F0-24E3-44E8-933D-ABAB410263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9C04762A-51FD-4D88-9AE9-FFE46764A73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059B3126-F9CD-4234-87EC-2BD199AE59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fld id="{666DCA59-992A-4F7E-A0F4-EE744F6E95A5}" type="slidenum">
              <a:rPr lang="it-IT" altLang="en-US"/>
              <a:pPr/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8E1B438-F9D5-4BBC-A3B5-7019EEBBA0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914ADE0-8ABE-4BFF-94B1-48AF4AB7E7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64165AA-E861-4246-B155-AB8680997E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A9C6672-A88C-4869-8C24-96B42C48E15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C2D0837-3901-41AE-91DB-D0ECFA8C3E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endParaRPr lang="it-IT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FB7B8DF-1584-4544-B573-92FE9EA65B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Times" panose="02020603050405020304" pitchFamily="18" charset="0"/>
              </a:defRPr>
            </a:lvl1pPr>
          </a:lstStyle>
          <a:p>
            <a:fld id="{833E3258-1F5C-46C5-840C-E11A3A84EC6E}" type="slidenum">
              <a:rPr lang="it-IT" altLang="en-US"/>
              <a:pPr/>
              <a:t>‹N›</a:t>
            </a:fld>
            <a:endParaRPr lang="it-I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1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3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5436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6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0094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9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79257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18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03479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4B452F9-68C9-4F43-A513-7473FA7F35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77DBB-4E58-4C67-A2CD-2F1D5D299867}" type="slidenum">
              <a:rPr lang="it-IT" altLang="en-US"/>
              <a:pPr/>
              <a:t>23</a:t>
            </a:fld>
            <a:endParaRPr lang="it-IT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5D84FAA-A66D-46F2-AB9F-1F610E3F9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25475" y="803275"/>
            <a:ext cx="5360988" cy="402113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21772FB-65CD-4540-A5E5-CFFD77B5F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63" y="5091113"/>
            <a:ext cx="4846637" cy="4824412"/>
          </a:xfrm>
        </p:spPr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26967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15">
            <a:extLst>
              <a:ext uri="{FF2B5EF4-FFF2-40B4-BE49-F238E27FC236}">
                <a16:creationId xmlns:a16="http://schemas.microsoft.com/office/drawing/2014/main" id="{4A346F0E-6C13-42E7-BAE5-ABE228A09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F6E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4169" name="Picture 73" descr="sfondo-ppt4b">
            <a:extLst>
              <a:ext uri="{FF2B5EF4-FFF2-40B4-BE49-F238E27FC236}">
                <a16:creationId xmlns:a16="http://schemas.microsoft.com/office/drawing/2014/main" id="{A1FCF490-F6BC-4542-AC5D-5A5BFDE81F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8" name="Picture 72" descr="powerpoint04">
            <a:extLst>
              <a:ext uri="{FF2B5EF4-FFF2-40B4-BE49-F238E27FC236}">
                <a16:creationId xmlns:a16="http://schemas.microsoft.com/office/drawing/2014/main" id="{99942BAF-8B46-48AE-BA71-629A5BCEC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2232025" cy="9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00597-F226-4DE2-9697-FE650784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AE1939A-602B-4ED8-9804-8DF34F1A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B77F60-DE2D-48B9-8BC4-ADEFD4BA2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8E1C94-1977-4ECB-B7A9-1064C168206F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0D901-06F9-4712-AB65-ED6AD269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40952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880222C-6EF5-4698-B6A9-5B32E6F74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91338" y="34925"/>
            <a:ext cx="2057400" cy="598487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AF0B84-910A-474C-9400-4D7A75AF4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19138" y="34925"/>
            <a:ext cx="6019800" cy="5984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E4A9998-1AD3-4172-8321-6DC08A31E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0AA961-B75E-4561-8D3F-3DC2E8FEF4F6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B02F2F-DB79-47AA-B3F5-3A12BF07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102188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3163A-6475-4447-B0E3-A3C410A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4E743E-0A0E-46A4-A647-53552D5BA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7F913D-6C10-46AB-9AC2-B85BCD00C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E575B20-646B-44A6-B32B-8B9F7AC502D9}" type="slidenum">
              <a:rPr lang="it-IT" altLang="en-US"/>
              <a:pPr/>
              <a:t>‹N›</a:t>
            </a:fld>
            <a:endParaRPr lang="it-IT" alt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D9D521-EDB5-4BB2-8900-D8A15BF3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794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3AD9B-910F-41A7-964B-0CCD31A7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B9358F-2D1A-4A6A-83DE-4B1E7002A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FB449E-0372-446F-8B31-78E9F7556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0AECA5-2014-4B45-8F3B-4A437EFFB59D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D6F55E-02E7-4A70-935B-6B2CE3FA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39069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5FE3E2-EBA8-4733-832D-98ECC3FF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4C07CD-47CA-4C9B-BBBE-86848EB1A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076325"/>
            <a:ext cx="4038600" cy="4953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EF9A46-FAC5-4007-BBBD-7D58DF10E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0138" y="1066800"/>
            <a:ext cx="4038600" cy="49530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39C8F6-496D-43AB-BDC1-B1CB1A58D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0431D4-9664-4983-A38D-C80271325BDD}" type="slidenum">
              <a:rPr lang="it-IT" altLang="en-US"/>
              <a:pPr/>
              <a:t>‹N›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89614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4F73F-3B96-482A-B35C-8514BDFB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8A6C0B-EA4C-4FF5-A80F-826547F2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88E12B-8A42-438D-A933-852361C8A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59541A-2D7C-441B-A128-D64FC104C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2213F6E-AF75-418E-BA8B-3A9F9F196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3D06A6-DB7F-4BB8-9CC7-74F6CFAEE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2E09D9-1EAB-4849-93F6-C79ED171E67B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686F6A-6F23-46CE-B6CC-62400D66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175139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568C3-E195-4047-AA60-11F23AA2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7CD86C1-99D9-4DA7-AE77-C0311503F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D17EE6-5929-4E52-9580-57ED7D2401CC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392F18-CD0E-42EF-B49B-F07021BF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42806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9C68C91-D14B-4B25-A3BD-57F980E40B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92E671-BEBD-4D3A-A950-D3CDC42C4E3D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76E7BBE-7431-4CE0-A687-EAC0858C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23546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D13AE-F67C-4B86-96AD-A4193350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7587E-13AA-42C5-9099-FC04F9BE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0AB940-B3D8-4EF3-93D4-C06688815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02B3C8-DB80-4EA7-865A-77AFC47A6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6BD5099-4DD4-41C3-BCBC-F3C9160A376C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0BFB26-4FD9-4ED6-AC7E-1EE4C835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5498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F3B7E2-BFDB-418D-9458-73589D2F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671515D-7D0F-4F6C-B020-38A977A61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9E15A9-B181-4671-BF07-A83ACB606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F9AC89-06A8-4DF7-B5A3-C2E5520A2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352FDC-1608-471F-B3FE-7CDD98FB8514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F27DA0-5E78-4B5B-B884-CBAC9479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Valeria Baudo-Trieste 25-26 settembre 2008</a:t>
            </a:r>
          </a:p>
        </p:txBody>
      </p:sp>
    </p:spTree>
    <p:extLst>
      <p:ext uri="{BB962C8B-B14F-4D97-AF65-F5344CB8AC3E}">
        <p14:creationId xmlns:p14="http://schemas.microsoft.com/office/powerpoint/2010/main" val="331236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Picture 80" descr="down">
            <a:extLst>
              <a:ext uri="{FF2B5EF4-FFF2-40B4-BE49-F238E27FC236}">
                <a16:creationId xmlns:a16="http://schemas.microsoft.com/office/drawing/2014/main" id="{54FEF438-F8B8-4050-BEB3-CA2E097216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77013"/>
            <a:ext cx="9144000" cy="28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3" name="Picture 79" descr="up">
            <a:extLst>
              <a:ext uri="{FF2B5EF4-FFF2-40B4-BE49-F238E27FC236}">
                <a16:creationId xmlns:a16="http://schemas.microsoft.com/office/drawing/2014/main" id="{59B78CCD-B5A7-48F6-9765-89C21918E1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D3B77136-CFFF-4160-86C9-6588ECDC0997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260648"/>
            <a:ext cx="594360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dirty="0"/>
              <a:t>Titolo diapositiva</a:t>
            </a:r>
          </a:p>
        </p:txBody>
      </p:sp>
      <p:sp>
        <p:nvSpPr>
          <p:cNvPr id="1090" name="Rectangle 66">
            <a:extLst>
              <a:ext uri="{FF2B5EF4-FFF2-40B4-BE49-F238E27FC236}">
                <a16:creationId xmlns:a16="http://schemas.microsoft.com/office/drawing/2014/main" id="{535B7E1F-696F-48FF-87FA-3C3E0B892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il testo</a:t>
            </a:r>
          </a:p>
          <a:p>
            <a:pPr lvl="1"/>
            <a:r>
              <a:rPr lang="it-IT" altLang="en-US"/>
              <a:t>Testo</a:t>
            </a:r>
          </a:p>
          <a:p>
            <a:pPr lvl="2"/>
            <a:r>
              <a:rPr lang="it-IT" altLang="en-US"/>
              <a:t>Testo</a:t>
            </a:r>
          </a:p>
          <a:p>
            <a:pPr lvl="3"/>
            <a:r>
              <a:rPr lang="it-IT" altLang="en-US"/>
              <a:t>testo</a:t>
            </a:r>
          </a:p>
        </p:txBody>
      </p:sp>
      <p:sp>
        <p:nvSpPr>
          <p:cNvPr id="1092" name="Rectangle 68">
            <a:extLst>
              <a:ext uri="{FF2B5EF4-FFF2-40B4-BE49-F238E27FC236}">
                <a16:creationId xmlns:a16="http://schemas.microsoft.com/office/drawing/2014/main" id="{DB0A5C5F-742F-4C56-84F4-679C844D92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13525"/>
            <a:ext cx="13620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600" b="1">
                <a:solidFill>
                  <a:srgbClr val="FF9900"/>
                </a:solidFill>
              </a:defRPr>
            </a:lvl1pPr>
          </a:lstStyle>
          <a:p>
            <a:fld id="{10815982-4F26-4548-B3F1-351F7082D9BE}" type="slidenum">
              <a:rPr lang="it-IT" altLang="en-US"/>
              <a:pPr/>
              <a:t>‹N›</a:t>
            </a:fld>
            <a:endParaRPr lang="it-IT" altLang="en-US"/>
          </a:p>
        </p:txBody>
      </p:sp>
      <p:sp>
        <p:nvSpPr>
          <p:cNvPr id="1095" name="Text Box 71">
            <a:extLst>
              <a:ext uri="{FF2B5EF4-FFF2-40B4-BE49-F238E27FC236}">
                <a16:creationId xmlns:a16="http://schemas.microsoft.com/office/drawing/2014/main" id="{BC2DCD26-B92D-4E76-A291-8D27378C74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6569075"/>
            <a:ext cx="449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it-IT" altLang="en-US" sz="1200" b="1" dirty="0">
                <a:solidFill>
                  <a:srgbClr val="003F6E"/>
                </a:solidFill>
              </a:rPr>
              <a:t>Lamparelli Andrea (andrea.lamparelli@mail.polimi.it)</a:t>
            </a:r>
          </a:p>
        </p:txBody>
      </p:sp>
      <p:pic>
        <p:nvPicPr>
          <p:cNvPr id="1106" name="Picture 82" descr="powerpoint04">
            <a:extLst>
              <a:ext uri="{FF2B5EF4-FFF2-40B4-BE49-F238E27FC236}">
                <a16:creationId xmlns:a16="http://schemas.microsoft.com/office/drawing/2014/main" id="{293072C1-5134-4A8E-9992-3EBB7964E7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161925"/>
            <a:ext cx="1098550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Rectangle 83">
            <a:extLst>
              <a:ext uri="{FF2B5EF4-FFF2-40B4-BE49-F238E27FC236}">
                <a16:creationId xmlns:a16="http://schemas.microsoft.com/office/drawing/2014/main" id="{7AEDD735-C5BC-4784-8655-832086287F9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3688" y="5740400"/>
            <a:ext cx="2574036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Times" panose="02020603050405020304" pitchFamily="18" charset="0"/>
              </a:defRPr>
            </a:lvl1pPr>
          </a:lstStyle>
          <a:p>
            <a:r>
              <a:rPr lang="it-IT" altLang="en-US" dirty="0"/>
              <a:t>Lamparelli Andrea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Minion Web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832" y="4437112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 err="1">
                <a:solidFill>
                  <a:srgbClr val="003F6E"/>
                </a:solidFill>
                <a:latin typeface="Arial"/>
                <a:cs typeface="Arial"/>
              </a:rPr>
              <a:t>QDocs</a:t>
            </a:r>
            <a:endParaRPr lang="it-IT" altLang="en-US" sz="3200" b="1" dirty="0" err="1">
              <a:solidFill>
                <a:srgbClr val="003F6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D752609-9D0B-4AFE-B52C-D0B4C88DE65C}"/>
              </a:ext>
            </a:extLst>
          </p:cNvPr>
          <p:cNvSpPr txBox="1"/>
          <p:nvPr/>
        </p:nvSpPr>
        <p:spPr>
          <a:xfrm>
            <a:off x="667604" y="5011814"/>
            <a:ext cx="5400600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dirty="0">
                <a:solidFill>
                  <a:srgbClr val="2C5986"/>
                </a:solidFill>
                <a:latin typeface="Arial"/>
                <a:cs typeface="Arial"/>
              </a:rPr>
              <a:t>Design and Implementation of Mobile Application</a:t>
            </a:r>
            <a:endParaRPr lang="en-GB" sz="1400" dirty="0">
              <a:solidFill>
                <a:srgbClr val="2C5986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63EA1C-ED94-4EB3-A3B2-3354F1EFAA1D}"/>
              </a:ext>
            </a:extLst>
          </p:cNvPr>
          <p:cNvSpPr txBox="1"/>
          <p:nvPr/>
        </p:nvSpPr>
        <p:spPr>
          <a:xfrm>
            <a:off x="1075376" y="5376337"/>
            <a:ext cx="286746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1400" dirty="0">
                <a:solidFill>
                  <a:srgbClr val="2C5986"/>
                </a:solidFill>
                <a:latin typeface="Arial"/>
                <a:cs typeface="Arial"/>
              </a:rPr>
              <a:t>Academic Year: 2018/2019</a:t>
            </a:r>
            <a:endParaRPr lang="en-GB" sz="1400" dirty="0">
              <a:solidFill>
                <a:srgbClr val="2C5986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77E63D-6665-4BFA-ADA2-85CFE2F84100}"/>
              </a:ext>
            </a:extLst>
          </p:cNvPr>
          <p:cNvSpPr txBox="1"/>
          <p:nvPr/>
        </p:nvSpPr>
        <p:spPr>
          <a:xfrm>
            <a:off x="1340708" y="5875638"/>
            <a:ext cx="5455507" cy="7817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Authors: </a:t>
            </a:r>
            <a:br>
              <a:rPr lang="en-GB" sz="1400" i="1" dirty="0">
                <a:latin typeface="Arial"/>
                <a:cs typeface="Arial"/>
              </a:rPr>
            </a:br>
            <a:r>
              <a:rPr lang="en-GB" sz="1400" i="1" dirty="0" err="1">
                <a:solidFill>
                  <a:srgbClr val="2C5986"/>
                </a:solidFill>
                <a:latin typeface="Arial"/>
                <a:cs typeface="Arial"/>
              </a:rPr>
              <a:t>Lamparelli</a:t>
            </a:r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 Andrea 894005 (andrea.lamparelli@mail.polimi.it)</a:t>
            </a:r>
            <a:endParaRPr lang="en-GB" sz="1400" i="1" dirty="0">
              <a:solidFill>
                <a:srgbClr val="2C5986"/>
              </a:solidFill>
              <a:cs typeface="Arial"/>
            </a:endParaRPr>
          </a:p>
          <a:p>
            <a:pPr algn="l"/>
            <a:r>
              <a:rPr lang="en-GB" sz="1400" i="1" dirty="0" err="1">
                <a:solidFill>
                  <a:srgbClr val="2C5986"/>
                </a:solidFill>
                <a:latin typeface="Arial"/>
                <a:cs typeface="Arial"/>
              </a:rPr>
              <a:t>Chittò</a:t>
            </a:r>
            <a:r>
              <a:rPr lang="en-GB" sz="1400" i="1" dirty="0">
                <a:solidFill>
                  <a:srgbClr val="2C5986"/>
                </a:solidFill>
                <a:latin typeface="Arial"/>
                <a:cs typeface="Arial"/>
              </a:rPr>
              <a:t> Pietro 899045 (pietro.chitto@mail.polimi.it)</a:t>
            </a:r>
            <a:endParaRPr lang="en-GB" sz="1400" i="1" dirty="0">
              <a:solidFill>
                <a:srgbClr val="2C5986"/>
              </a:solidFill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Settings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613" y="1564037"/>
            <a:ext cx="7260956" cy="4294322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Target </a:t>
            </a:r>
            <a:r>
              <a:rPr lang="en-GB" sz="2800" dirty="0" err="1">
                <a:solidFill>
                  <a:srgbClr val="003F6E"/>
                </a:solidFill>
                <a:latin typeface="Calibri"/>
                <a:cs typeface="Calibri"/>
              </a:rPr>
              <a:t>Sdk</a:t>
            </a: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 Version = 28</a:t>
            </a: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Minimum </a:t>
            </a:r>
            <a:r>
              <a:rPr lang="en-GB" sz="2800" dirty="0" err="1">
                <a:solidFill>
                  <a:srgbClr val="003F6E"/>
                </a:solidFill>
                <a:latin typeface="Calibri"/>
                <a:cs typeface="Calibri"/>
              </a:rPr>
              <a:t>Sdk</a:t>
            </a: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 Version = 23</a:t>
            </a:r>
            <a:endParaRPr lang="en-GB" dirty="0"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dirty="0">
                <a:solidFill>
                  <a:srgbClr val="003F6E"/>
                </a:solidFill>
                <a:latin typeface="Calibri"/>
                <a:cs typeface="Calibri"/>
              </a:rPr>
              <a:t>Supported languages: English, Italian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10</a:t>
            </a:fld>
            <a:endParaRPr lang="it-IT" alt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091869-0615-4A10-B885-3278EA3EB5BB}"/>
              </a:ext>
            </a:extLst>
          </p:cNvPr>
          <p:cNvSpPr txBox="1"/>
          <p:nvPr/>
        </p:nvSpPr>
        <p:spPr>
          <a:xfrm>
            <a:off x="1702230" y="3800958"/>
            <a:ext cx="61334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Approximate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devices coverage of 62.6% </a:t>
            </a:r>
          </a:p>
        </p:txBody>
      </p:sp>
      <p:pic>
        <p:nvPicPr>
          <p:cNvPr id="6" name="Immagine 6" descr="Immagine che contiene verde&#10;&#10;Descrizione generata con affidabilità elevata">
            <a:extLst>
              <a:ext uri="{FF2B5EF4-FFF2-40B4-BE49-F238E27FC236}">
                <a16:creationId xmlns:a16="http://schemas.microsoft.com/office/drawing/2014/main" id="{3D8E87DB-A5C7-49D7-B3CE-B5FF6F954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637" y="2185261"/>
            <a:ext cx="1651862" cy="1099089"/>
          </a:xfrm>
          <a:prstGeom prst="rect">
            <a:avLst/>
          </a:prstGeom>
        </p:spPr>
      </p:pic>
      <p:pic>
        <p:nvPicPr>
          <p:cNvPr id="8" name="Immagine 8" descr="Immagine che contiene interni, tavolo, torta&#10;&#10;Descrizione generata con affidabilità elevata">
            <a:extLst>
              <a:ext uri="{FF2B5EF4-FFF2-40B4-BE49-F238E27FC236}">
                <a16:creationId xmlns:a16="http://schemas.microsoft.com/office/drawing/2014/main" id="{AE8DE90D-D129-439D-BD42-8D266AA7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688" y="1171809"/>
            <a:ext cx="1703523" cy="988519"/>
          </a:xfrm>
          <a:prstGeom prst="rect">
            <a:avLst/>
          </a:prstGeom>
        </p:spPr>
      </p:pic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2643C3C7-70EF-4316-9374-DDF8666665B9}"/>
              </a:ext>
            </a:extLst>
          </p:cNvPr>
          <p:cNvSpPr/>
          <p:nvPr/>
        </p:nvSpPr>
        <p:spPr bwMode="auto">
          <a:xfrm>
            <a:off x="4345020" y="3281167"/>
            <a:ext cx="484631" cy="523220"/>
          </a:xfrm>
          <a:prstGeom prst="downArrow">
            <a:avLst>
              <a:gd name="adj1" fmla="val 29035"/>
              <a:gd name="adj2" fmla="val 50000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B2EC7DE-4F8B-443D-9D13-24607B89E1CF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468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Permissions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11</a:t>
            </a:fld>
            <a:endParaRPr lang="it-IT" alt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A810A4-48B8-4FB6-AB56-43F9621835C8}"/>
              </a:ext>
            </a:extLst>
          </p:cNvPr>
          <p:cNvSpPr txBox="1"/>
          <p:nvPr/>
        </p:nvSpPr>
        <p:spPr>
          <a:xfrm>
            <a:off x="539851" y="2695282"/>
            <a:ext cx="3931401" cy="20744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Camera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Write external storage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Read external storage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b="1">
                <a:solidFill>
                  <a:srgbClr val="003F6E"/>
                </a:solidFill>
                <a:latin typeface="Calibri"/>
                <a:cs typeface="Calibri"/>
              </a:rPr>
              <a:t>Internet</a:t>
            </a:r>
            <a:endParaRPr lang="it-IT" sz="280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845A942-971B-49AE-BBEA-4FE9A8D6B743}"/>
              </a:ext>
            </a:extLst>
          </p:cNvPr>
          <p:cNvSpPr txBox="1"/>
          <p:nvPr/>
        </p:nvSpPr>
        <p:spPr>
          <a:xfrm>
            <a:off x="1115616" y="1700808"/>
            <a:ext cx="67687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    PERMISSION                       REASON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65C3E1-30F5-443D-97CC-8969F5173A7F}"/>
              </a:ext>
            </a:extLst>
          </p:cNvPr>
          <p:cNvSpPr txBox="1"/>
          <p:nvPr/>
        </p:nvSpPr>
        <p:spPr>
          <a:xfrm>
            <a:off x="4486268" y="2696089"/>
            <a:ext cx="4002436" cy="20744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QR-code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scan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Save files offline</a:t>
            </a:r>
          </a:p>
          <a:p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Retrieve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offline files</a:t>
            </a:r>
          </a:p>
          <a:p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Is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connection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available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BC424D-9B05-4937-97CE-55F8F9963E21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6D9630-547A-4AC8-A5B3-0C9BDA1BD110}"/>
              </a:ext>
            </a:extLst>
          </p:cNvPr>
          <p:cNvCxnSpPr>
            <a:cxnSpLocks/>
          </p:cNvCxnSpPr>
          <p:nvPr/>
        </p:nvCxnSpPr>
        <p:spPr bwMode="auto">
          <a:xfrm>
            <a:off x="755570" y="2368418"/>
            <a:ext cx="7632848" cy="0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8EB3C8DF-B7BB-4CE5-B2C9-2292E08E955E}"/>
              </a:ext>
            </a:extLst>
          </p:cNvPr>
          <p:cNvCxnSpPr>
            <a:cxnSpLocks/>
          </p:cNvCxnSpPr>
          <p:nvPr/>
        </p:nvCxnSpPr>
        <p:spPr bwMode="auto">
          <a:xfrm>
            <a:off x="4355970" y="1576330"/>
            <a:ext cx="0" cy="3528392"/>
          </a:xfrm>
          <a:prstGeom prst="line">
            <a:avLst/>
          </a:prstGeom>
          <a:ln w="12700">
            <a:solidFill>
              <a:srgbClr val="FF99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9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: FMVC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12</a:t>
            </a:fld>
            <a:endParaRPr lang="it-IT" alt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440F2A-A4FA-40CA-BB9A-5E07C15FC853}"/>
              </a:ext>
            </a:extLst>
          </p:cNvPr>
          <p:cNvSpPr txBox="1"/>
          <p:nvPr/>
        </p:nvSpPr>
        <p:spPr>
          <a:xfrm>
            <a:off x="578602" y="1172704"/>
            <a:ext cx="7676824" cy="20744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Framework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Android OS </a:t>
            </a:r>
          </a:p>
          <a:p>
            <a:pPr marL="457200" indent="-457200" algn="l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Model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Business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logic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 algn="l">
              <a:buFont typeface="Arial"/>
              <a:buChar char="•"/>
            </a:pPr>
            <a:r>
              <a:rPr lang="it-IT" sz="2800" b="1" dirty="0" err="1">
                <a:solidFill>
                  <a:srgbClr val="003F6E"/>
                </a:solidFill>
                <a:latin typeface="Calibri"/>
                <a:cs typeface="Calibri"/>
              </a:rPr>
              <a:t>View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Static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user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interfaces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 algn="l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Controller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Handle events and update UI</a:t>
            </a: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pic>
        <p:nvPicPr>
          <p:cNvPr id="10" name="Immagine 11" descr="Immagine che contiene mappa, testo&#10;&#10;Descrizione generata con affidabilità elevata">
            <a:extLst>
              <a:ext uri="{FF2B5EF4-FFF2-40B4-BE49-F238E27FC236}">
                <a16:creationId xmlns:a16="http://schemas.microsoft.com/office/drawing/2014/main" id="{80C35EFA-6081-4CD1-B060-27B09E296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79" y="4013859"/>
            <a:ext cx="3537487" cy="182016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6A32BC0-4C48-4B6C-98F0-5AC3B9E2C901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6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Packages organization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13</a:t>
            </a:fld>
            <a:endParaRPr lang="it-IT" altLang="en-US"/>
          </a:p>
        </p:txBody>
      </p:sp>
      <p:pic>
        <p:nvPicPr>
          <p:cNvPr id="3" name="Immagine 4" descr="Immagine che contiene testo&#10;&#10;Descrizione generata con affidabilità molto elevata">
            <a:extLst>
              <a:ext uri="{FF2B5EF4-FFF2-40B4-BE49-F238E27FC236}">
                <a16:creationId xmlns:a16="http://schemas.microsoft.com/office/drawing/2014/main" id="{A97D867E-255C-473C-A5A6-E9A84F1D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36" y="1114041"/>
            <a:ext cx="5842860" cy="501737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FEAFFB7-997B-4EC3-A700-84EDBA11A0C5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5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 Flowchart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14</a:t>
            </a:fld>
            <a:endParaRPr lang="it-IT" altLang="en-US"/>
          </a:p>
        </p:txBody>
      </p:sp>
      <p:pic>
        <p:nvPicPr>
          <p:cNvPr id="3" name="Immagine 4" descr="Immagine che contiene mappa&#10;&#10;Descrizione generata con affidabilità elevata">
            <a:extLst>
              <a:ext uri="{FF2B5EF4-FFF2-40B4-BE49-F238E27FC236}">
                <a16:creationId xmlns:a16="http://schemas.microsoft.com/office/drawing/2014/main" id="{5F67BAD8-5CD7-4E43-9621-54530CF2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5" y="1700808"/>
            <a:ext cx="8926790" cy="39910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A88081B-28F3-4AFD-9275-D907B01CC92D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12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 Flowchart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15</a:t>
            </a:fld>
            <a:endParaRPr lang="it-IT" altLang="en-US"/>
          </a:p>
        </p:txBody>
      </p:sp>
      <p:pic>
        <p:nvPicPr>
          <p:cNvPr id="3" name="Immagine 4" descr="Immagine che contiene mappa&#10;&#10;Descrizione generata con affidabilità elevata">
            <a:extLst>
              <a:ext uri="{FF2B5EF4-FFF2-40B4-BE49-F238E27FC236}">
                <a16:creationId xmlns:a16="http://schemas.microsoft.com/office/drawing/2014/main" id="{5F67BAD8-5CD7-4E43-9621-54530CF2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5" y="1700808"/>
            <a:ext cx="8926790" cy="39910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A88081B-28F3-4AFD-9275-D907B01CC92D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2B02383-5EE4-4F5D-A853-5FCF4A6FA12A}"/>
              </a:ext>
            </a:extLst>
          </p:cNvPr>
          <p:cNvSpPr/>
          <p:nvPr/>
        </p:nvSpPr>
        <p:spPr bwMode="auto">
          <a:xfrm>
            <a:off x="323528" y="2060848"/>
            <a:ext cx="1728192" cy="2304256"/>
          </a:xfrm>
          <a:prstGeom prst="ellipse">
            <a:avLst/>
          </a:prstGeom>
          <a:solidFill>
            <a:srgbClr val="FFCD4A">
              <a:alpha val="4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D55DBCE7-31CF-45CB-8B0B-D721E1233026}"/>
              </a:ext>
            </a:extLst>
          </p:cNvPr>
          <p:cNvSpPr/>
          <p:nvPr/>
        </p:nvSpPr>
        <p:spPr bwMode="auto">
          <a:xfrm>
            <a:off x="1245623" y="1351194"/>
            <a:ext cx="1612193" cy="316838"/>
          </a:xfrm>
          <a:prstGeom prst="wedgeRoundRectCallout">
            <a:avLst>
              <a:gd name="adj1" fmla="val -45588"/>
              <a:gd name="adj2" fmla="val 240772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1" dirty="0">
                <a:solidFill>
                  <a:srgbClr val="003F6E"/>
                </a:solidFill>
                <a:latin typeface="Calibri"/>
                <a:cs typeface="Calibri"/>
              </a:rPr>
              <a:t>Authentication</a:t>
            </a:r>
            <a:endParaRPr lang="en-GB" sz="1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264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 Flowchart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16</a:t>
            </a:fld>
            <a:endParaRPr lang="it-IT" altLang="en-US"/>
          </a:p>
        </p:txBody>
      </p:sp>
      <p:pic>
        <p:nvPicPr>
          <p:cNvPr id="3" name="Immagine 4" descr="Immagine che contiene mappa&#10;&#10;Descrizione generata con affidabilità elevata">
            <a:extLst>
              <a:ext uri="{FF2B5EF4-FFF2-40B4-BE49-F238E27FC236}">
                <a16:creationId xmlns:a16="http://schemas.microsoft.com/office/drawing/2014/main" id="{5F67BAD8-5CD7-4E43-9621-54530CF2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5" y="1700808"/>
            <a:ext cx="8926790" cy="39910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A88081B-28F3-4AFD-9275-D907B01CC92D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D55DBCE7-31CF-45CB-8B0B-D721E1233026}"/>
              </a:ext>
            </a:extLst>
          </p:cNvPr>
          <p:cNvSpPr/>
          <p:nvPr/>
        </p:nvSpPr>
        <p:spPr bwMode="auto">
          <a:xfrm>
            <a:off x="5364088" y="1110341"/>
            <a:ext cx="1612193" cy="662475"/>
          </a:xfrm>
          <a:prstGeom prst="wedgeRoundRectCallout">
            <a:avLst>
              <a:gd name="adj1" fmla="val -54647"/>
              <a:gd name="adj2" fmla="val 370519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1" dirty="0">
                <a:solidFill>
                  <a:srgbClr val="003F6E"/>
                </a:solidFill>
                <a:latin typeface="Calibri"/>
                <a:cs typeface="Calibri"/>
              </a:rPr>
              <a:t>Storage Scanning</a:t>
            </a:r>
            <a:endParaRPr lang="en-GB" sz="1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6CA9260A-A4DB-4A89-82AB-97BA54164980}"/>
              </a:ext>
            </a:extLst>
          </p:cNvPr>
          <p:cNvGrpSpPr/>
          <p:nvPr/>
        </p:nvGrpSpPr>
        <p:grpSpPr>
          <a:xfrm>
            <a:off x="539552" y="3645024"/>
            <a:ext cx="8064896" cy="2448272"/>
            <a:chOff x="539552" y="3645024"/>
            <a:chExt cx="8064896" cy="2448272"/>
          </a:xfrm>
        </p:grpSpPr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22B02383-5EE4-4F5D-A853-5FCF4A6FA12A}"/>
                </a:ext>
              </a:extLst>
            </p:cNvPr>
            <p:cNvSpPr/>
            <p:nvPr/>
          </p:nvSpPr>
          <p:spPr bwMode="auto">
            <a:xfrm>
              <a:off x="539552" y="4653136"/>
              <a:ext cx="8064896" cy="1440160"/>
            </a:xfrm>
            <a:prstGeom prst="ellipse">
              <a:avLst/>
            </a:prstGeom>
            <a:solidFill>
              <a:srgbClr val="FFCD4A">
                <a:alpha val="40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6BCB1E18-3AE2-4C29-8700-E2A0DB0521F2}"/>
                </a:ext>
              </a:extLst>
            </p:cNvPr>
            <p:cNvSpPr/>
            <p:nvPr/>
          </p:nvSpPr>
          <p:spPr bwMode="auto">
            <a:xfrm>
              <a:off x="3347864" y="3645024"/>
              <a:ext cx="2592288" cy="1008112"/>
            </a:xfrm>
            <a:prstGeom prst="ellipse">
              <a:avLst/>
            </a:prstGeom>
            <a:solidFill>
              <a:srgbClr val="FFCD4A">
                <a:alpha val="40000"/>
              </a:srgbClr>
            </a:solidFill>
            <a:ln>
              <a:noFill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11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 Flowchart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17</a:t>
            </a:fld>
            <a:endParaRPr lang="it-IT" altLang="en-US"/>
          </a:p>
        </p:txBody>
      </p:sp>
      <p:pic>
        <p:nvPicPr>
          <p:cNvPr id="3" name="Immagine 4" descr="Immagine che contiene mappa&#10;&#10;Descrizione generata con affidabilità elevata">
            <a:extLst>
              <a:ext uri="{FF2B5EF4-FFF2-40B4-BE49-F238E27FC236}">
                <a16:creationId xmlns:a16="http://schemas.microsoft.com/office/drawing/2014/main" id="{5F67BAD8-5CD7-4E43-9621-54530CF2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5" y="1700808"/>
            <a:ext cx="8926790" cy="3991008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8A88081B-28F3-4AFD-9275-D907B01CC92D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22B02383-5EE4-4F5D-A853-5FCF4A6FA12A}"/>
              </a:ext>
            </a:extLst>
          </p:cNvPr>
          <p:cNvSpPr/>
          <p:nvPr/>
        </p:nvSpPr>
        <p:spPr bwMode="auto">
          <a:xfrm>
            <a:off x="6516216" y="2060848"/>
            <a:ext cx="2016224" cy="2592288"/>
          </a:xfrm>
          <a:prstGeom prst="ellipse">
            <a:avLst/>
          </a:prstGeom>
          <a:solidFill>
            <a:srgbClr val="FFCD4A">
              <a:alpha val="4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D55DBCE7-31CF-45CB-8B0B-D721E1233026}"/>
              </a:ext>
            </a:extLst>
          </p:cNvPr>
          <p:cNvSpPr/>
          <p:nvPr/>
        </p:nvSpPr>
        <p:spPr bwMode="auto">
          <a:xfrm>
            <a:off x="5580112" y="1203950"/>
            <a:ext cx="1612193" cy="316838"/>
          </a:xfrm>
          <a:prstGeom prst="wedgeRoundRectCallout">
            <a:avLst>
              <a:gd name="adj1" fmla="val 52093"/>
              <a:gd name="adj2" fmla="val 276847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1" dirty="0">
                <a:solidFill>
                  <a:srgbClr val="003F6E"/>
                </a:solidFill>
                <a:latin typeface="Calibri"/>
                <a:cs typeface="Calibri"/>
              </a:rPr>
              <a:t>File Opening</a:t>
            </a:r>
            <a:endParaRPr lang="en-GB" sz="1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406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User Interface Design</a:t>
            </a:r>
            <a:endParaRPr lang="it-IT" altLang="en-US" sz="3200" b="1" dirty="0">
              <a:solidFill>
                <a:srgbClr val="003F6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76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Application Start UI Design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19</a:t>
            </a:fld>
            <a:endParaRPr lang="it-IT" altLang="en-US"/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1F7D0D6-C0A6-430F-B0B1-5956E2898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09218"/>
            <a:ext cx="6624736" cy="524411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1CB302A-C755-4F69-BB2F-A19624056512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umetto: rettangolo con angoli arrotondati 2">
            <a:extLst>
              <a:ext uri="{FF2B5EF4-FFF2-40B4-BE49-F238E27FC236}">
                <a16:creationId xmlns:a16="http://schemas.microsoft.com/office/drawing/2014/main" id="{28A04269-AE21-4B87-973F-2F46BCC78228}"/>
              </a:ext>
            </a:extLst>
          </p:cNvPr>
          <p:cNvSpPr/>
          <p:nvPr/>
        </p:nvSpPr>
        <p:spPr bwMode="auto">
          <a:xfrm>
            <a:off x="2370820" y="1196752"/>
            <a:ext cx="2592288" cy="576064"/>
          </a:xfrm>
          <a:prstGeom prst="wedgeRoundRectCallout">
            <a:avLst>
              <a:gd name="adj1" fmla="val -70077"/>
              <a:gd name="adj2" fmla="val 52579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>
                <a:solidFill>
                  <a:srgbClr val="003F6E"/>
                </a:solidFill>
                <a:latin typeface="Calibri"/>
                <a:cs typeface="Calibri"/>
              </a:rPr>
              <a:t>Checks whether a user is already signed-in or not</a:t>
            </a:r>
          </a:p>
        </p:txBody>
      </p:sp>
    </p:spTree>
    <p:extLst>
      <p:ext uri="{BB962C8B-B14F-4D97-AF65-F5344CB8AC3E}">
        <p14:creationId xmlns:p14="http://schemas.microsoft.com/office/powerpoint/2010/main" val="317609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06" y="1758779"/>
            <a:ext cx="4374292" cy="334662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GB" dirty="0">
                <a:solidFill>
                  <a:srgbClr val="003F6E"/>
                </a:solidFill>
              </a:rPr>
              <a:t>QDocs description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</a:rPr>
              <a:t>Overall Architecture 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</a:rPr>
              <a:t>Mobile Application Architecture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</a:rPr>
              <a:t>User Interface Design</a:t>
            </a: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003F6E"/>
              </a:solidFill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F6E"/>
                </a:solidFill>
                <a:cs typeface="Arial"/>
              </a:rPr>
              <a:t>Testing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2</a:t>
            </a:fld>
            <a:endParaRPr lang="it-IT" alt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079C4F0-8C25-48E1-9A2D-CBE1FD2DAAAC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890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Application Start UI Design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20</a:t>
            </a:fld>
            <a:endParaRPr lang="it-IT" altLang="en-US"/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1F7D0D6-C0A6-430F-B0B1-5956E2898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09218"/>
            <a:ext cx="6624736" cy="524411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1CB302A-C755-4F69-BB2F-A19624056512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umetto: rettangolo con angoli arrotondati 6">
            <a:extLst>
              <a:ext uri="{FF2B5EF4-FFF2-40B4-BE49-F238E27FC236}">
                <a16:creationId xmlns:a16="http://schemas.microsoft.com/office/drawing/2014/main" id="{9653585F-9FC8-4C75-8D9E-D5743F8F3D04}"/>
              </a:ext>
            </a:extLst>
          </p:cNvPr>
          <p:cNvSpPr/>
          <p:nvPr/>
        </p:nvSpPr>
        <p:spPr bwMode="auto">
          <a:xfrm>
            <a:off x="5870650" y="1172357"/>
            <a:ext cx="1584176" cy="588677"/>
          </a:xfrm>
          <a:prstGeom prst="wedgeRoundRectCallout">
            <a:avLst>
              <a:gd name="adj1" fmla="val -65276"/>
              <a:gd name="adj2" fmla="val 105774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1" dirty="0">
                <a:solidFill>
                  <a:srgbClr val="003F6E"/>
                </a:solidFill>
                <a:latin typeface="Calibri"/>
                <a:cs typeface="Calibri"/>
              </a:rPr>
              <a:t>If yes</a:t>
            </a:r>
            <a:r>
              <a:rPr lang="en-GB" sz="1800" dirty="0">
                <a:solidFill>
                  <a:srgbClr val="003F6E"/>
                </a:solidFill>
                <a:latin typeface="Calibri"/>
                <a:cs typeface="Calibri"/>
              </a:rPr>
              <a:t>, open scanner</a:t>
            </a:r>
          </a:p>
        </p:txBody>
      </p:sp>
      <p:sp>
        <p:nvSpPr>
          <p:cNvPr id="8" name="Fumetto: rettangolo con angoli arrotondati 7">
            <a:extLst>
              <a:ext uri="{FF2B5EF4-FFF2-40B4-BE49-F238E27FC236}">
                <a16:creationId xmlns:a16="http://schemas.microsoft.com/office/drawing/2014/main" id="{63B2736A-BC30-4C18-AEF5-534165A98FD2}"/>
              </a:ext>
            </a:extLst>
          </p:cNvPr>
          <p:cNvSpPr/>
          <p:nvPr/>
        </p:nvSpPr>
        <p:spPr bwMode="auto">
          <a:xfrm>
            <a:off x="107504" y="1988840"/>
            <a:ext cx="1352178" cy="576064"/>
          </a:xfrm>
          <a:prstGeom prst="wedgeRoundRectCallout">
            <a:avLst>
              <a:gd name="adj1" fmla="val 71482"/>
              <a:gd name="adj2" fmla="val 27226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b="1" dirty="0">
                <a:solidFill>
                  <a:srgbClr val="003F6E"/>
                </a:solidFill>
                <a:latin typeface="Calibri"/>
                <a:cs typeface="Calibri"/>
              </a:rPr>
              <a:t>If no</a:t>
            </a:r>
            <a:r>
              <a:rPr lang="en-GB" sz="1800" dirty="0">
                <a:solidFill>
                  <a:srgbClr val="003F6E"/>
                </a:solidFill>
                <a:latin typeface="Calibri"/>
                <a:cs typeface="Calibri"/>
              </a:rPr>
              <a:t>, open login</a:t>
            </a:r>
          </a:p>
        </p:txBody>
      </p:sp>
    </p:spTree>
    <p:extLst>
      <p:ext uri="{BB962C8B-B14F-4D97-AF65-F5344CB8AC3E}">
        <p14:creationId xmlns:p14="http://schemas.microsoft.com/office/powerpoint/2010/main" val="98236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Application Start UI Design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21</a:t>
            </a:fld>
            <a:endParaRPr lang="it-IT" altLang="en-US"/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81F7D0D6-C0A6-430F-B0B1-5956E2898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09218"/>
            <a:ext cx="6624736" cy="5244119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11CB302A-C755-4F69-BB2F-A19624056512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umetto: rettangolo con angoli arrotondati 9">
            <a:extLst>
              <a:ext uri="{FF2B5EF4-FFF2-40B4-BE49-F238E27FC236}">
                <a16:creationId xmlns:a16="http://schemas.microsoft.com/office/drawing/2014/main" id="{35992C45-16AF-4226-96DA-318995EEEC1D}"/>
              </a:ext>
            </a:extLst>
          </p:cNvPr>
          <p:cNvSpPr/>
          <p:nvPr/>
        </p:nvSpPr>
        <p:spPr bwMode="auto">
          <a:xfrm>
            <a:off x="6050582" y="1844824"/>
            <a:ext cx="2699792" cy="588677"/>
          </a:xfrm>
          <a:prstGeom prst="wedgeRoundRectCallout">
            <a:avLst>
              <a:gd name="adj1" fmla="val -40573"/>
              <a:gd name="adj2" fmla="val 221194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>
                <a:solidFill>
                  <a:srgbClr val="003F6E"/>
                </a:solidFill>
                <a:latin typeface="Calibri"/>
                <a:cs typeface="Calibri"/>
              </a:rPr>
              <a:t>Users can switch among these screens as they want</a:t>
            </a:r>
          </a:p>
        </p:txBody>
      </p:sp>
      <p:sp>
        <p:nvSpPr>
          <p:cNvPr id="11" name="Fumetto: rettangolo con angoli arrotondati 10">
            <a:extLst>
              <a:ext uri="{FF2B5EF4-FFF2-40B4-BE49-F238E27FC236}">
                <a16:creationId xmlns:a16="http://schemas.microsoft.com/office/drawing/2014/main" id="{0358A251-9689-4289-B8C5-12F7F54D170F}"/>
              </a:ext>
            </a:extLst>
          </p:cNvPr>
          <p:cNvSpPr/>
          <p:nvPr/>
        </p:nvSpPr>
        <p:spPr bwMode="auto">
          <a:xfrm>
            <a:off x="35496" y="4221089"/>
            <a:ext cx="1216583" cy="1440160"/>
          </a:xfrm>
          <a:prstGeom prst="wedgeRoundRectCallout">
            <a:avLst>
              <a:gd name="adj1" fmla="val 92255"/>
              <a:gd name="adj2" fmla="val -31395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>
                <a:solidFill>
                  <a:srgbClr val="003F6E"/>
                </a:solidFill>
                <a:latin typeface="Calibri"/>
                <a:cs typeface="Calibri"/>
              </a:rPr>
              <a:t>User can switch between registration and login</a:t>
            </a:r>
          </a:p>
        </p:txBody>
      </p:sp>
      <p:sp>
        <p:nvSpPr>
          <p:cNvPr id="12" name="Fumetto: rettangolo con angoli arrotondati 11">
            <a:extLst>
              <a:ext uri="{FF2B5EF4-FFF2-40B4-BE49-F238E27FC236}">
                <a16:creationId xmlns:a16="http://schemas.microsoft.com/office/drawing/2014/main" id="{5F3A13BE-0328-435E-9715-E21A16A03592}"/>
              </a:ext>
            </a:extLst>
          </p:cNvPr>
          <p:cNvSpPr/>
          <p:nvPr/>
        </p:nvSpPr>
        <p:spPr bwMode="auto">
          <a:xfrm>
            <a:off x="3347864" y="5821436"/>
            <a:ext cx="2592288" cy="576064"/>
          </a:xfrm>
          <a:prstGeom prst="wedgeRoundRectCallout">
            <a:avLst>
              <a:gd name="adj1" fmla="val -36274"/>
              <a:gd name="adj2" fmla="val -144734"/>
              <a:gd name="adj3" fmla="val 16667"/>
            </a:avLst>
          </a:prstGeom>
          <a:solidFill>
            <a:srgbClr val="FFCD4A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>
                <a:solidFill>
                  <a:srgbClr val="003F6E"/>
                </a:solidFill>
                <a:latin typeface="Calibri"/>
                <a:cs typeface="Calibri"/>
              </a:rPr>
              <a:t>From home page, user can logout from the system</a:t>
            </a:r>
          </a:p>
        </p:txBody>
      </p:sp>
    </p:spTree>
    <p:extLst>
      <p:ext uri="{BB962C8B-B14F-4D97-AF65-F5344CB8AC3E}">
        <p14:creationId xmlns:p14="http://schemas.microsoft.com/office/powerpoint/2010/main" val="369555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Complete UI Design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22</a:t>
            </a:fld>
            <a:endParaRPr lang="it-IT" altLang="en-US"/>
          </a:p>
        </p:txBody>
      </p:sp>
      <p:pic>
        <p:nvPicPr>
          <p:cNvPr id="3" name="Immagine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71A1C92-B11A-4BCF-97A7-9D27942E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9" y="879127"/>
            <a:ext cx="8884402" cy="531930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A2ABE5D0-DBD9-46C1-914D-1C24D59C7825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33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Testing</a:t>
            </a:r>
            <a:endParaRPr lang="it-IT" altLang="en-US" sz="3200" b="1" dirty="0">
              <a:solidFill>
                <a:srgbClr val="003F6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386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5FF66-A04B-40FC-940F-F4CFEC09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ACFAC886-BCD4-4A22-A6CE-2BF95053A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076325"/>
            <a:ext cx="7712989" cy="4203916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Local </a:t>
            </a:r>
            <a:r>
              <a:rPr lang="it-IT" sz="2800" b="1" dirty="0" err="1">
                <a:solidFill>
                  <a:srgbClr val="003F6E"/>
                </a:solidFill>
                <a:latin typeface="Calibri"/>
                <a:cs typeface="Calibri"/>
              </a:rPr>
              <a:t>tests</a:t>
            </a: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: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used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to test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local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classes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functionalities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Tools: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JUnit4 and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PoweredMockito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Classes: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MyFile, MyDirectory, StorageElement, Utility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7D4566-3A75-42D0-A1C3-1E92F007D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31D4-9664-4983-A38D-C80271325BDD}" type="slidenum">
              <a:rPr lang="it-IT" altLang="en-US" smtClean="0"/>
              <a:pPr/>
              <a:t>24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30D41F3-9B2E-4EDD-A6E2-B551CA8422DC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9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B5FF66-A04B-40FC-940F-F4CFEC09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Instrumentation Test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ACFAC886-BCD4-4A22-A6CE-2BF95053A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8" y="1076324"/>
            <a:ext cx="7712989" cy="4296891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UI </a:t>
            </a:r>
            <a:r>
              <a:rPr lang="it-IT" sz="2800" b="1" dirty="0" err="1">
                <a:solidFill>
                  <a:srgbClr val="003F6E"/>
                </a:solidFill>
                <a:latin typeface="Calibri"/>
                <a:cs typeface="Calibri"/>
              </a:rPr>
              <a:t>tests</a:t>
            </a: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: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used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to test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graphical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aspects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of the user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interfaces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Tools: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Espresso, Espresso Recorder and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Firebase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Test Lab</a:t>
            </a:r>
          </a:p>
          <a:p>
            <a:pPr marL="457200" indent="-457200">
              <a:buFont typeface="Arial"/>
              <a:buChar char="•"/>
            </a:pPr>
            <a:endParaRPr lang="it-IT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it-IT" sz="2800" b="1" dirty="0">
                <a:solidFill>
                  <a:srgbClr val="003F6E"/>
                </a:solidFill>
                <a:latin typeface="Calibri"/>
                <a:cs typeface="Calibri"/>
              </a:rPr>
              <a:t>Classes: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RegistrationActivity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LoginActivity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,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MainActivity</a:t>
            </a:r>
            <a:r>
              <a:rPr lang="it-IT" sz="2800" dirty="0">
                <a:solidFill>
                  <a:srgbClr val="003F6E"/>
                </a:solidFill>
                <a:latin typeface="Calibri"/>
                <a:cs typeface="Calibri"/>
              </a:rPr>
              <a:t> and </a:t>
            </a:r>
            <a:r>
              <a:rPr lang="it-IT" sz="2800" dirty="0" err="1">
                <a:solidFill>
                  <a:srgbClr val="003F6E"/>
                </a:solidFill>
                <a:latin typeface="Calibri"/>
                <a:cs typeface="Calibri"/>
              </a:rPr>
              <a:t>StorageFragment</a:t>
            </a:r>
            <a:endParaRPr lang="it-IT" sz="2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77D4566-3A75-42D0-A1C3-1E92F007D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431D4-9664-4983-A38D-C80271325BDD}" type="slidenum">
              <a:rPr lang="it-IT" altLang="en-US" smtClean="0"/>
              <a:pPr/>
              <a:t>25</a:t>
            </a:fld>
            <a:endParaRPr lang="it-IT" altLang="en-US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B00889B-CC50-4876-B0F6-E97C7FBEC04E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2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 err="1">
                <a:solidFill>
                  <a:srgbClr val="003F6E"/>
                </a:solidFill>
                <a:latin typeface="Arial"/>
                <a:cs typeface="Arial"/>
              </a:rPr>
              <a:t>QDocs</a:t>
            </a: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 </a:t>
            </a:r>
            <a:r>
              <a:rPr lang="it-IT" altLang="en-US" sz="3200" b="1" dirty="0" err="1">
                <a:solidFill>
                  <a:srgbClr val="003F6E"/>
                </a:solidFill>
                <a:latin typeface="Arial"/>
                <a:cs typeface="Arial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2871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app was designed for?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71" y="1066800"/>
            <a:ext cx="8322275" cy="4162167"/>
          </a:xfr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Provide a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cloud-storage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 file system</a:t>
            </a:r>
            <a:endParaRPr lang="it-IT" sz="2400">
              <a:solidFill>
                <a:srgbClr val="003F6E"/>
              </a:solidFill>
              <a:cs typeface="Arial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Introduce a new file access mechanism adopting </a:t>
            </a:r>
            <a:r>
              <a:rPr lang="en" sz="2400">
                <a:solidFill>
                  <a:srgbClr val="003F6E"/>
                </a:solidFill>
                <a:cs typeface="Arial"/>
              </a:rPr>
              <a:t>a  now widespread </a:t>
            </a:r>
            <a:r>
              <a:rPr lang="en" sz="2400" b="1">
                <a:solidFill>
                  <a:srgbClr val="003F6E"/>
                </a:solidFill>
                <a:cs typeface="Arial"/>
              </a:rPr>
              <a:t>code </a:t>
            </a:r>
            <a:r>
              <a:rPr lang="en" sz="2400" b="1" dirty="0">
                <a:solidFill>
                  <a:srgbClr val="003F6E"/>
                </a:solidFill>
                <a:cs typeface="Arial"/>
              </a:rPr>
              <a:t>scanning</a:t>
            </a:r>
            <a:r>
              <a:rPr lang="en" sz="2400" dirty="0">
                <a:solidFill>
                  <a:srgbClr val="003F6E"/>
                </a:solidFill>
                <a:cs typeface="Arial"/>
              </a:rPr>
              <a:t> mechanism</a:t>
            </a:r>
            <a:endParaRPr lang="en-GB" sz="2400">
              <a:solidFill>
                <a:srgbClr val="003F6E"/>
              </a:solidFill>
              <a:cs typeface="Arial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>
                <a:solidFill>
                  <a:srgbClr val="003F6E"/>
                </a:solidFill>
                <a:cs typeface="Arial"/>
              </a:rPr>
              <a:t>Keep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paper 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documents (or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physical 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devices) and </a:t>
            </a:r>
            <a:r>
              <a:rPr lang="en-GB" sz="2400" b="1" dirty="0">
                <a:solidFill>
                  <a:srgbClr val="003F6E"/>
                </a:solidFill>
                <a:cs typeface="Arial"/>
              </a:rPr>
              <a:t>online </a:t>
            </a:r>
            <a:r>
              <a:rPr lang="en-GB" sz="2400" dirty="0">
                <a:solidFill>
                  <a:srgbClr val="003F6E"/>
                </a:solidFill>
                <a:cs typeface="Arial"/>
              </a:rPr>
              <a:t>documents connected</a:t>
            </a:r>
            <a:endParaRPr lang="en-GB" sz="2400">
              <a:solidFill>
                <a:srgbClr val="003F6E"/>
              </a:solidFill>
              <a:cs typeface="Arial"/>
            </a:endParaRPr>
          </a:p>
          <a:p>
            <a:pPr marL="285750" indent="-4572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</a:pP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4</a:t>
            </a:fld>
            <a:endParaRPr lang="it-IT" altLang="en-US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2FA24010-E2DE-4819-9335-0A53135E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41" y="939660"/>
            <a:ext cx="1946190" cy="1290191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729D9A5D-FAE6-467D-B255-27A5C652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297" y="3126260"/>
            <a:ext cx="1075039" cy="1075039"/>
          </a:xfrm>
          <a:prstGeom prst="rect">
            <a:avLst/>
          </a:prstGeom>
        </p:spPr>
      </p:pic>
      <p:pic>
        <p:nvPicPr>
          <p:cNvPr id="6" name="Immagine 7" descr="Immagine che contiene elettronico&#10;&#10;Descrizione generata con affidabilità elevata">
            <a:extLst>
              <a:ext uri="{FF2B5EF4-FFF2-40B4-BE49-F238E27FC236}">
                <a16:creationId xmlns:a16="http://schemas.microsoft.com/office/drawing/2014/main" id="{516FA8E4-7D3D-449A-AC3F-93480C1F5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183" y="5008498"/>
            <a:ext cx="2743200" cy="1264722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6F3CCD7-7678-4018-AC6A-61F81D03579E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66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Usage Example</a:t>
            </a:r>
            <a:endParaRPr lang="it-IT" dirty="0">
              <a:ea typeface="+mj-lt"/>
              <a:cs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27" y="1066800"/>
            <a:ext cx="8229600" cy="535871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Suppose a student who wants to extend his notes with some digital articles or some digital book pages</a:t>
            </a: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He can upload the digital file (e.g. pdf) on the system, print the generated QR code on his paper notes</a:t>
            </a:r>
            <a:endParaRPr lang="en-GB" dirty="0"/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GB" sz="2400" dirty="0">
                <a:solidFill>
                  <a:srgbClr val="003F6E"/>
                </a:solidFill>
                <a:cs typeface="Arial"/>
              </a:rPr>
              <a:t>Now he can, when studying, directly open the digital article, without spending time to find it, but simply scanning the QR code</a:t>
            </a:r>
          </a:p>
          <a:p>
            <a:pPr>
              <a:buFont typeface="Arial"/>
              <a:buChar char="•"/>
            </a:pPr>
            <a:endParaRPr lang="en-GB" sz="2400" dirty="0">
              <a:solidFill>
                <a:srgbClr val="003F6E"/>
              </a:solidFill>
              <a:cs typeface="Ari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5</a:t>
            </a:fld>
            <a:endParaRPr lang="it-IT" altLang="en-US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DCF6B5-E2C8-4F22-A3FB-8048E93A6A10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70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>
                <a:solidFill>
                  <a:srgbClr val="003F6E"/>
                </a:solidFill>
                <a:latin typeface="Arial"/>
                <a:cs typeface="Arial"/>
              </a:rPr>
              <a:t>Overall Architecture 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3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the system architecture?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8" y="1066800"/>
            <a:ext cx="8229600" cy="5334000"/>
          </a:xfr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400" b="1">
                <a:solidFill>
                  <a:srgbClr val="003F6E"/>
                </a:solidFill>
                <a:latin typeface="Calibri"/>
                <a:cs typeface="Calibri"/>
              </a:rPr>
              <a:t>Client</a:t>
            </a:r>
            <a:r>
              <a:rPr lang="en-GB" sz="2400">
                <a:solidFill>
                  <a:srgbClr val="003F6E"/>
                </a:solidFill>
                <a:latin typeface="Calibri"/>
                <a:cs typeface="Calibri"/>
              </a:rPr>
              <a:t> - </a:t>
            </a:r>
            <a:r>
              <a:rPr lang="en-GB" sz="2400" b="1">
                <a:solidFill>
                  <a:srgbClr val="003F6E"/>
                </a:solidFill>
                <a:latin typeface="Calibri"/>
                <a:cs typeface="Calibri"/>
              </a:rPr>
              <a:t>Server</a:t>
            </a:r>
            <a:r>
              <a:rPr lang="en-GB" sz="2400">
                <a:solidFill>
                  <a:srgbClr val="003F6E"/>
                </a:solidFill>
                <a:latin typeface="Calibri"/>
                <a:cs typeface="Calibri"/>
              </a:rPr>
              <a:t> architecture</a:t>
            </a:r>
            <a:endParaRPr lang="en-GB" sz="2400" dirty="0">
              <a:solidFill>
                <a:srgbClr val="003F6E"/>
              </a:solidFill>
              <a:latin typeface="Calibri"/>
              <a:cs typeface="Calibri"/>
            </a:endParaRPr>
          </a:p>
          <a:p>
            <a:endParaRPr lang="en-GB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7</a:t>
            </a:fld>
            <a:endParaRPr lang="it-IT" altLang="en-US"/>
          </a:p>
        </p:txBody>
      </p:sp>
      <p:pic>
        <p:nvPicPr>
          <p:cNvPr id="5" name="Immagine 5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B85135ED-12D5-4131-9797-38905EA56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1777523"/>
            <a:ext cx="6222999" cy="4259686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2CA4DF65-388B-448F-9B03-33731427CA49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0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E247A2-758D-4AC6-BF37-E19A5158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External Services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781B3-45AA-4B08-A426-FC957A94B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72" y="1066800"/>
            <a:ext cx="8466666" cy="4267200"/>
          </a:xfrm>
        </p:spPr>
        <p:txBody>
          <a:bodyPr/>
          <a:lstStyle/>
          <a:p>
            <a:pPr marL="457200" indent="-4572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Authentication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  Google, Facebook and Firebase Auth</a:t>
            </a:r>
            <a:endParaRPr lang="en-GB" sz="2800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Storage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 Cloud Storage for Firebase</a:t>
            </a:r>
            <a:endParaRPr lang="en-GB"/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Database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 Firebase Realtime Database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endParaRPr lang="en-GB" sz="28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</a:pPr>
            <a:r>
              <a:rPr lang="en-GB" sz="2800" b="1">
                <a:solidFill>
                  <a:srgbClr val="003F6E"/>
                </a:solidFill>
                <a:latin typeface="Calibri"/>
                <a:cs typeface="Calibri"/>
              </a:rPr>
              <a:t>Backend Logic</a:t>
            </a:r>
            <a:r>
              <a:rPr lang="en-GB" sz="2800">
                <a:solidFill>
                  <a:srgbClr val="003F6E"/>
                </a:solidFill>
                <a:latin typeface="Calibri"/>
                <a:cs typeface="Calibri"/>
              </a:rPr>
              <a:t>: Cloud Functions for Firebase</a:t>
            </a:r>
          </a:p>
          <a:p>
            <a:pPr marL="685800" lvl="1" indent="-2286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endParaRPr lang="en-GB" sz="2400" b="1" dirty="0">
              <a:solidFill>
                <a:srgbClr val="003F6E"/>
              </a:solidFill>
              <a:latin typeface="Calibri"/>
              <a:cs typeface="Calibri"/>
            </a:endParaRPr>
          </a:p>
          <a:p>
            <a:endParaRPr lang="en-GB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2B96A-DC32-40CE-A5BB-915542175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75B20-646B-44A6-B32B-8B9F7AC502D9}" type="slidenum">
              <a:rPr lang="it-IT" altLang="en-US" smtClean="0"/>
              <a:pPr/>
              <a:t>8</a:t>
            </a:fld>
            <a:endParaRPr lang="it-IT" altLang="en-US"/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74489C82-A0D2-44A9-B28F-33C58430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33" y="3373420"/>
            <a:ext cx="2082800" cy="949357"/>
          </a:xfrm>
          <a:prstGeom prst="rect">
            <a:avLst/>
          </a:prstGeom>
        </p:spPr>
      </p:pic>
      <p:pic>
        <p:nvPicPr>
          <p:cNvPr id="7" name="Immagine 7">
            <a:extLst>
              <a:ext uri="{FF2B5EF4-FFF2-40B4-BE49-F238E27FC236}">
                <a16:creationId xmlns:a16="http://schemas.microsoft.com/office/drawing/2014/main" id="{31160EDB-40E6-4700-8F78-C0BC4A1D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33" y="2399753"/>
            <a:ext cx="2133600" cy="966291"/>
          </a:xfrm>
          <a:prstGeom prst="rect">
            <a:avLst/>
          </a:prstGeom>
        </p:spPr>
      </p:pic>
      <p:pic>
        <p:nvPicPr>
          <p:cNvPr id="9" name="Immagine 9" descr="Immagine che contiene grafica vettoriale&#10;&#10;Descrizione generata con affidabilità elevata">
            <a:extLst>
              <a:ext uri="{FF2B5EF4-FFF2-40B4-BE49-F238E27FC236}">
                <a16:creationId xmlns:a16="http://schemas.microsoft.com/office/drawing/2014/main" id="{ECCB33C1-8066-4062-BBCF-42AF953B8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637" y="1527704"/>
            <a:ext cx="864659" cy="864659"/>
          </a:xfrm>
          <a:prstGeom prst="rect">
            <a:avLst/>
          </a:prstGeom>
        </p:spPr>
      </p:pic>
      <p:pic>
        <p:nvPicPr>
          <p:cNvPr id="11" name="Elemento grafico 11">
            <a:extLst>
              <a:ext uri="{FF2B5EF4-FFF2-40B4-BE49-F238E27FC236}">
                <a16:creationId xmlns:a16="http://schemas.microsoft.com/office/drawing/2014/main" id="{8E5ED089-EFCB-4530-B619-E4F6923A3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25333" y="1532466"/>
            <a:ext cx="889000" cy="863601"/>
          </a:xfrm>
          <a:prstGeom prst="rect">
            <a:avLst/>
          </a:prstGeom>
        </p:spPr>
      </p:pic>
      <p:pic>
        <p:nvPicPr>
          <p:cNvPr id="13" name="Immagine 13">
            <a:extLst>
              <a:ext uri="{FF2B5EF4-FFF2-40B4-BE49-F238E27FC236}">
                <a16:creationId xmlns:a16="http://schemas.microsoft.com/office/drawing/2014/main" id="{6DD8495C-4608-4E19-A814-F09569A578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0" y="1459954"/>
            <a:ext cx="2209800" cy="1000158"/>
          </a:xfrm>
          <a:prstGeom prst="rect">
            <a:avLst/>
          </a:prstGeom>
        </p:spPr>
      </p:pic>
      <p:pic>
        <p:nvPicPr>
          <p:cNvPr id="15" name="Immagine 15">
            <a:extLst>
              <a:ext uri="{FF2B5EF4-FFF2-40B4-BE49-F238E27FC236}">
                <a16:creationId xmlns:a16="http://schemas.microsoft.com/office/drawing/2014/main" id="{52820F83-8704-4955-9412-8E7F270EE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0133" y="5075220"/>
            <a:ext cx="2209800" cy="1000158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2B14BF7A-D77E-4A1F-8B0E-63F0B2138B92}"/>
              </a:ext>
            </a:extLst>
          </p:cNvPr>
          <p:cNvSpPr/>
          <p:nvPr/>
        </p:nvSpPr>
        <p:spPr bwMode="auto">
          <a:xfrm>
            <a:off x="251520" y="6613524"/>
            <a:ext cx="4374292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Lamparelli Andrea, </a:t>
            </a:r>
            <a:r>
              <a:rPr lang="en-GB" sz="1400" dirty="0" err="1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Chittò</a:t>
            </a:r>
            <a:r>
              <a:rPr lang="en-GB" sz="1400" dirty="0">
                <a:ln>
                  <a:solidFill>
                    <a:srgbClr val="003366"/>
                  </a:solidFill>
                </a:ln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Pietro</a:t>
            </a:r>
            <a:endParaRPr kumimoji="0" lang="en-GB" sz="1400" i="0" u="none" strike="noStrike" cap="none" normalizeH="0" baseline="0" dirty="0">
              <a:ln>
                <a:solidFill>
                  <a:srgbClr val="003366"/>
                </a:solidFill>
              </a:ln>
              <a:solidFill>
                <a:srgbClr val="00336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49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Text Box 15">
            <a:extLst>
              <a:ext uri="{FF2B5EF4-FFF2-40B4-BE49-F238E27FC236}">
                <a16:creationId xmlns:a16="http://schemas.microsoft.com/office/drawing/2014/main" id="{163E1146-9683-4D80-A948-17A524CE6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4581128"/>
            <a:ext cx="62484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7D7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t">
            <a:spAutoFit/>
          </a:bodyPr>
          <a:lstStyle/>
          <a:p>
            <a:pPr algn="l">
              <a:spcBef>
                <a:spcPct val="50000"/>
              </a:spcBef>
            </a:pPr>
            <a:r>
              <a:rPr lang="it-IT" altLang="en-US" sz="3200" b="1" dirty="0">
                <a:solidFill>
                  <a:srgbClr val="003F6E"/>
                </a:solidFill>
                <a:latin typeface="Arial"/>
                <a:cs typeface="Arial"/>
              </a:rPr>
              <a:t>Mobile Application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85694480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4018</TotalTime>
  <Words>448</Words>
  <Application>Microsoft Office PowerPoint</Application>
  <PresentationFormat>Presentazione su schermo (4:3)</PresentationFormat>
  <Paragraphs>149</Paragraphs>
  <Slides>25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6" baseType="lpstr">
      <vt:lpstr>Struttura predefinita</vt:lpstr>
      <vt:lpstr>Presentazione standard di PowerPoint</vt:lpstr>
      <vt:lpstr>Outline</vt:lpstr>
      <vt:lpstr>Presentazione standard di PowerPoint</vt:lpstr>
      <vt:lpstr>What the app was designed for?</vt:lpstr>
      <vt:lpstr>Usage Example</vt:lpstr>
      <vt:lpstr>Presentazione standard di PowerPoint</vt:lpstr>
      <vt:lpstr>What is the system architecture?</vt:lpstr>
      <vt:lpstr>External Services</vt:lpstr>
      <vt:lpstr>Presentazione standard di PowerPoint</vt:lpstr>
      <vt:lpstr>Settings</vt:lpstr>
      <vt:lpstr>Permissions</vt:lpstr>
      <vt:lpstr>Design : FMVC</vt:lpstr>
      <vt:lpstr>Packages organization</vt:lpstr>
      <vt:lpstr>Activities Flowchart</vt:lpstr>
      <vt:lpstr>Activities Flowchart</vt:lpstr>
      <vt:lpstr>Activities Flowchart</vt:lpstr>
      <vt:lpstr>Activities Flowchart</vt:lpstr>
      <vt:lpstr>Presentazione standard di PowerPoint</vt:lpstr>
      <vt:lpstr>Application Start UI Design</vt:lpstr>
      <vt:lpstr>Application Start UI Design</vt:lpstr>
      <vt:lpstr>Application Start UI Design</vt:lpstr>
      <vt:lpstr>Complete UI Design</vt:lpstr>
      <vt:lpstr>Presentazione standard di PowerPoint</vt:lpstr>
      <vt:lpstr>Unit Test</vt:lpstr>
      <vt:lpstr>Instrumentation Test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Andrea Lamparelli</cp:lastModifiedBy>
  <cp:revision>1056</cp:revision>
  <cp:lastPrinted>2003-01-29T10:35:29Z</cp:lastPrinted>
  <dcterms:created xsi:type="dcterms:W3CDTF">2003-06-16T09:31:13Z</dcterms:created>
  <dcterms:modified xsi:type="dcterms:W3CDTF">2019-09-03T12:48:28Z</dcterms:modified>
</cp:coreProperties>
</file>