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92" r:id="rId6"/>
    <p:sldId id="290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7" r:id="rId15"/>
    <p:sldId id="293" r:id="rId16"/>
    <p:sldId id="294" r:id="rId17"/>
    <p:sldId id="278" r:id="rId18"/>
    <p:sldId id="279" r:id="rId19"/>
    <p:sldId id="289" r:id="rId20"/>
    <p:sldId id="288" r:id="rId21"/>
    <p:sldId id="296" r:id="rId22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9900"/>
    <a:srgbClr val="2C5986"/>
    <a:srgbClr val="003F6E"/>
    <a:srgbClr val="0033CC"/>
    <a:srgbClr val="004F84"/>
    <a:srgbClr val="004C80"/>
    <a:srgbClr val="004D82"/>
    <a:srgbClr val="85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8C8-5130-28A1-B792-CF4FD1AD4DCF}" v="1" dt="2019-08-29T13:03:08.865"/>
    <p1510:client id="{665BB9CC-A451-A931-F5BD-378A8082BAAB}" v="1" dt="2019-09-02T08:52:55.163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6713" autoAdjust="0"/>
  </p:normalViewPr>
  <p:slideViewPr>
    <p:cSldViewPr>
      <p:cViewPr varScale="1">
        <p:scale>
          <a:sx n="120" d="100"/>
          <a:sy n="120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notesViewPr>
    <p:cSldViewPr>
      <p:cViewPr varScale="1">
        <p:scale>
          <a:sx n="87" d="100"/>
          <a:sy n="87" d="100"/>
        </p:scale>
        <p:origin x="341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4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32" y="4437112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3200" b="1" dirty="0" err="1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667604" y="5011814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Design and Implementation of Mobile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075376" y="5376337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340708" y="5875638"/>
            <a:ext cx="5455507" cy="78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Authors: </a:t>
            </a:r>
            <a:br>
              <a:rPr lang="en-GB" sz="1400" i="1" dirty="0">
                <a:latin typeface="Arial"/>
                <a:cs typeface="Arial"/>
              </a:rPr>
            </a:br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Lamparelli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Andrea 894005 (andrea.lamparelli@mail.polimi.it)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Target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Minimum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Approximate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281167"/>
            <a:ext cx="484631" cy="523220"/>
          </a:xfrm>
          <a:prstGeom prst="downArrow">
            <a:avLst>
              <a:gd name="adj1" fmla="val 290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B2EC7DE-4F8B-443D-9D13-24607B89E1CF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810A4-48B8-4FB6-AB56-43F9621835C8}"/>
              </a:ext>
            </a:extLst>
          </p:cNvPr>
          <p:cNvSpPr txBox="1"/>
          <p:nvPr/>
        </p:nvSpPr>
        <p:spPr>
          <a:xfrm>
            <a:off x="539857" y="2315704"/>
            <a:ext cx="3931401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Camera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Write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Read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Internet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5A942-971B-49AE-BBEA-4FE9A8D6B743}"/>
              </a:ext>
            </a:extLst>
          </p:cNvPr>
          <p:cNvSpPr txBox="1"/>
          <p:nvPr/>
        </p:nvSpPr>
        <p:spPr>
          <a:xfrm>
            <a:off x="1824924" y="1321230"/>
            <a:ext cx="5875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   TYPE                                    REASON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65C3E1-30F5-443D-97CC-8969F5173A7F}"/>
              </a:ext>
            </a:extLst>
          </p:cNvPr>
          <p:cNvSpPr txBox="1"/>
          <p:nvPr/>
        </p:nvSpPr>
        <p:spPr>
          <a:xfrm>
            <a:off x="4486274" y="2316511"/>
            <a:ext cx="4002436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QR-code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scan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Save files offline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Retrieve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offline files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connection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available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BC424D-9B05-4937-97CE-55F8F9963E21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6D9630-547A-4AC8-A5B3-0C9BDA1BD110}"/>
              </a:ext>
            </a:extLst>
          </p:cNvPr>
          <p:cNvCxnSpPr>
            <a:cxnSpLocks/>
          </p:cNvCxnSpPr>
          <p:nvPr/>
        </p:nvCxnSpPr>
        <p:spPr bwMode="auto">
          <a:xfrm>
            <a:off x="755576" y="1988840"/>
            <a:ext cx="7632848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B3C8DF-B7BB-4CE5-B2C9-2292E08E955E}"/>
              </a:ext>
            </a:extLst>
          </p:cNvPr>
          <p:cNvCxnSpPr>
            <a:cxnSpLocks/>
          </p:cNvCxnSpPr>
          <p:nvPr/>
        </p:nvCxnSpPr>
        <p:spPr bwMode="auto">
          <a:xfrm>
            <a:off x="4355976" y="1196752"/>
            <a:ext cx="0" cy="3528392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: FMVC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440F2A-A4FA-40CA-BB9A-5E07C15FC853}"/>
              </a:ext>
            </a:extLst>
          </p:cNvPr>
          <p:cNvSpPr txBox="1"/>
          <p:nvPr/>
        </p:nvSpPr>
        <p:spPr>
          <a:xfrm>
            <a:off x="578602" y="1172704"/>
            <a:ext cx="7676824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Framework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Android OS </a:t>
            </a: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Model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Business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logic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View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Static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Controller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Handle events and update UI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pic>
        <p:nvPicPr>
          <p:cNvPr id="10" name="Immagine 11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80C35EFA-6081-4CD1-B060-27B09E29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9" y="4013859"/>
            <a:ext cx="3537487" cy="182016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6A32BC0-4C48-4B6C-98F0-5AC3B9E2C901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organization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13</a:t>
            </a:fld>
            <a:endParaRPr lang="it-IT" altLang="en-US"/>
          </a:p>
        </p:txBody>
      </p:sp>
      <p:pic>
        <p:nvPicPr>
          <p:cNvPr id="3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A97D867E-255C-473C-A5A6-E9A84F1D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36" y="1114041"/>
            <a:ext cx="5842860" cy="501737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FEAFFB7-997B-4EC3-A700-84EDBA11A0C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5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14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User Interface Design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16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6185114" cy="489611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9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Complete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17</a:t>
            </a:fld>
            <a:endParaRPr lang="it-IT" altLang="en-US"/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1A1C92-B11A-4BCF-97A7-9D27942E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879127"/>
            <a:ext cx="8884402" cy="53193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ABE5D0-DBD9-46C1-914D-1C24D59C782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DECC1B-3B42-45F2-BF9F-08CD816FBD3B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0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Testing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4374292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>
                <a:solidFill>
                  <a:srgbClr val="003F6E"/>
                </a:solidFill>
              </a:rPr>
              <a:t>QDocs description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Overall Architecture 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Mobile Application Architecture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User Interface Design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  <a:cs typeface="Arial"/>
              </a:rPr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79C4F0-8C25-48E1-9A2D-CBE1FD2DAAA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Local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classes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functionalities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JUnit4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PoweredMockito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MyFile, MyDirectory, StorageElement, Utility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0D41F3-9B2E-4EDD-A6E2-B551CA8422D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UI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graphical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aspects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 the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Espresso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Firebase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Test Lab</a:t>
            </a: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RegistrationActivity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MainActivity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StorageFragment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00889B-CC50-4876-B0F6-E97C7FBEC04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app was designed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8322275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Provide a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cloud-storage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 file system</a:t>
            </a:r>
            <a:endParaRPr lang="it-IT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Introduce a new file access mechanism adopting </a:t>
            </a:r>
            <a:r>
              <a:rPr lang="en" sz="2400">
                <a:solidFill>
                  <a:srgbClr val="003F6E"/>
                </a:solidFill>
                <a:cs typeface="Arial"/>
              </a:rPr>
              <a:t>a  now widespread </a:t>
            </a:r>
            <a:r>
              <a:rPr lang="en" sz="2400" b="1">
                <a:solidFill>
                  <a:srgbClr val="003F6E"/>
                </a:solidFill>
                <a:cs typeface="Arial"/>
              </a:rPr>
              <a:t>code </a:t>
            </a:r>
            <a:r>
              <a:rPr lang="en" sz="2400" b="1" dirty="0">
                <a:solidFill>
                  <a:srgbClr val="003F6E"/>
                </a:solidFill>
                <a:cs typeface="Arial"/>
              </a:rPr>
              <a:t>scanning</a:t>
            </a:r>
            <a:r>
              <a:rPr lang="en" sz="2400" dirty="0">
                <a:solidFill>
                  <a:srgbClr val="003F6E"/>
                </a:solidFill>
                <a:cs typeface="Arial"/>
              </a:rPr>
              <a:t> mechanism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Keep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paper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(or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physical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devices) and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online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connected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FA24010-E2DE-4819-9335-0A53135E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1" y="939660"/>
            <a:ext cx="1946190" cy="1290191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29D9A5D-FAE6-467D-B255-27A5C652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7" y="3126260"/>
            <a:ext cx="1075039" cy="1075039"/>
          </a:xfrm>
          <a:prstGeom prst="rect">
            <a:avLst/>
          </a:prstGeom>
        </p:spPr>
      </p:pic>
      <p:pic>
        <p:nvPicPr>
          <p:cNvPr id="6" name="Immagine 7" descr="Immagine che contiene elettronico&#10;&#10;Descrizione generata con affidabilità elevata">
            <a:extLst>
              <a:ext uri="{FF2B5EF4-FFF2-40B4-BE49-F238E27FC236}">
                <a16:creationId xmlns:a16="http://schemas.microsoft.com/office/drawing/2014/main" id="{516FA8E4-7D3D-449A-AC3F-93480C1F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83" y="5008498"/>
            <a:ext cx="2743200" cy="12647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6F3CCD7-7678-4018-AC6A-61F81D03579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Usage Example</a:t>
            </a:r>
            <a:endParaRPr lang="it-IT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27" y="1066800"/>
            <a:ext cx="8229600" cy="53587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Suppose a student who wants to extend his notes with some digital articles or some digital book pages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He can upload the digital file (e.g. pdf) on the system, print the generated QR code on his paper notes</a:t>
            </a:r>
            <a:endParaRPr lang="en-GB" dirty="0"/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Now he can, when studying, directly open the digital article, without spending time to find it, but simply scanning the QR code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DCF6B5-E2C8-4F22-A3FB-8048E93A6A10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Overall Architecture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system architecture?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53340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Client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- </a:t>
            </a: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Server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architecture</a:t>
            </a:r>
            <a:endParaRPr lang="en-GB" sz="2400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7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5135ED-12D5-4131-9797-38905EA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777523"/>
            <a:ext cx="6222999" cy="425968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CA4DF65-388B-448F-9B03-33731427CA49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Services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72" y="1066800"/>
            <a:ext cx="8466666" cy="42672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  Google, Facebook and Firebase Auth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Storage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Storage for Firebase</a:t>
            </a:r>
            <a:endParaRPr lang="en-GB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Database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Firebase Realtime Database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Backend Logic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Functions for Firebase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4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4489C82-A0D2-44A9-B28F-33C58430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3" y="3373420"/>
            <a:ext cx="2082800" cy="94935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31160EDB-40E6-4700-8F78-C0BC4A1D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2399753"/>
            <a:ext cx="2133600" cy="966291"/>
          </a:xfrm>
          <a:prstGeom prst="rect">
            <a:avLst/>
          </a:prstGeom>
        </p:spPr>
      </p:pic>
      <p:pic>
        <p:nvPicPr>
          <p:cNvPr id="9" name="Immagine 9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ECCB33C1-8066-4062-BBCF-42AF953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37" y="1527704"/>
            <a:ext cx="864659" cy="864659"/>
          </a:xfrm>
          <a:prstGeom prst="rect">
            <a:avLst/>
          </a:prstGeom>
        </p:spPr>
      </p:pic>
      <p:pic>
        <p:nvPicPr>
          <p:cNvPr id="11" name="Elemento grafico 11">
            <a:extLst>
              <a:ext uri="{FF2B5EF4-FFF2-40B4-BE49-F238E27FC236}">
                <a16:creationId xmlns:a16="http://schemas.microsoft.com/office/drawing/2014/main" id="{8E5ED089-EFCB-4530-B619-E4F6923A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5333" y="1532466"/>
            <a:ext cx="889000" cy="863601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6DD8495C-4608-4E19-A814-F09569A57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459954"/>
            <a:ext cx="2209800" cy="1000158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52820F83-8704-4955-9412-8E7F270E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5075220"/>
            <a:ext cx="2209800" cy="100015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B14BF7A-D77E-4A1F-8B0E-63F0B2138B9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Mobile Application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356</Words>
  <Application>Microsoft Office PowerPoint</Application>
  <PresentationFormat>Presentazione su schermo (4:3)</PresentationFormat>
  <Paragraphs>128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Minion Web</vt:lpstr>
      <vt:lpstr>Times</vt:lpstr>
      <vt:lpstr>Wingdings</vt:lpstr>
      <vt:lpstr>Struttura predefinita</vt:lpstr>
      <vt:lpstr>Presentazione standard di PowerPoint</vt:lpstr>
      <vt:lpstr>Outline</vt:lpstr>
      <vt:lpstr>Presentazione standard di PowerPoint</vt:lpstr>
      <vt:lpstr>What the app was designed for?</vt:lpstr>
      <vt:lpstr>Usage Example</vt:lpstr>
      <vt:lpstr>Presentazione standard di PowerPoint</vt:lpstr>
      <vt:lpstr>What is the system architecture?</vt:lpstr>
      <vt:lpstr>External Services</vt:lpstr>
      <vt:lpstr>Presentazione standard di PowerPoint</vt:lpstr>
      <vt:lpstr>Settings</vt:lpstr>
      <vt:lpstr>Permissions</vt:lpstr>
      <vt:lpstr>Design : FMVC</vt:lpstr>
      <vt:lpstr>Packages organization</vt:lpstr>
      <vt:lpstr>Activities Flowchart</vt:lpstr>
      <vt:lpstr>Presentazione standard di PowerPoint</vt:lpstr>
      <vt:lpstr>Application Start UI Design</vt:lpstr>
      <vt:lpstr>Complete UI Design</vt:lpstr>
      <vt:lpstr>TODO</vt:lpstr>
      <vt:lpstr>Presentazione standard di PowerPoint</vt:lpstr>
      <vt:lpstr>Unit Test</vt:lpstr>
      <vt:lpstr>Instrumentation Test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1043</cp:revision>
  <cp:lastPrinted>2003-01-29T10:35:29Z</cp:lastPrinted>
  <dcterms:created xsi:type="dcterms:W3CDTF">2003-06-16T09:31:13Z</dcterms:created>
  <dcterms:modified xsi:type="dcterms:W3CDTF">2019-09-02T11:12:19Z</dcterms:modified>
</cp:coreProperties>
</file>