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15" r:id="rId3"/>
    <p:sldId id="303" r:id="rId4"/>
    <p:sldId id="327" r:id="rId5"/>
    <p:sldId id="345" r:id="rId6"/>
    <p:sldId id="348" r:id="rId7"/>
    <p:sldId id="333" r:id="rId8"/>
    <p:sldId id="349" r:id="rId9"/>
    <p:sldId id="352" r:id="rId10"/>
    <p:sldId id="351" r:id="rId11"/>
    <p:sldId id="335" r:id="rId12"/>
    <p:sldId id="336" r:id="rId13"/>
    <p:sldId id="337" r:id="rId14"/>
    <p:sldId id="353" r:id="rId15"/>
    <p:sldId id="346" r:id="rId16"/>
    <p:sldId id="344" r:id="rId17"/>
    <p:sldId id="342" r:id="rId18"/>
    <p:sldId id="283" r:id="rId19"/>
  </p:sldIdLst>
  <p:sldSz cx="12192000" cy="6858000"/>
  <p:notesSz cx="7104063" cy="10234613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90" autoAdjust="0"/>
    <p:restoredTop sz="88634" autoAdjust="0"/>
  </p:normalViewPr>
  <p:slideViewPr>
    <p:cSldViewPr snapToGrid="0">
      <p:cViewPr varScale="1">
        <p:scale>
          <a:sx n="79" d="100"/>
          <a:sy n="79" d="100"/>
        </p:scale>
        <p:origin x="63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283AA3F-A82B-43BF-B18C-5608A05C57EB}" type="datetimeFigureOut">
              <a:rPr lang="zh-CN" altLang="en-US" smtClean="0"/>
              <a:pPr/>
              <a:t>2025/3/20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B530F0D-1A5A-4EA2-B28F-0EC912CB6BA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26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36252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2025/3/20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2025/3/20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2025/3/20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2025/3/20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2025/3/20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2025/3/20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2025/3/20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2025/3/20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2025/3/20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2025/3/20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pPr/>
              <a:t>2025/3/20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pPr/>
              <a:t>2025/3/20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 78"/>
          <p:cNvSpPr/>
          <p:nvPr/>
        </p:nvSpPr>
        <p:spPr>
          <a:xfrm>
            <a:off x="-8551" y="4721579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29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grpSp>
        <p:nvGrpSpPr>
          <p:cNvPr id="61" name="组合 60"/>
          <p:cNvGrpSpPr/>
          <p:nvPr/>
        </p:nvGrpSpPr>
        <p:grpSpPr>
          <a:xfrm rot="16200000">
            <a:off x="11436485" y="5155670"/>
            <a:ext cx="1271471" cy="363349"/>
            <a:chOff x="6507038" y="462977"/>
            <a:chExt cx="2430800" cy="471379"/>
          </a:xfrm>
        </p:grpSpPr>
        <p:grpSp>
          <p:nvGrpSpPr>
            <p:cNvPr id="62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圆角矩形 65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圆角矩形 66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3" name="圆角矩形 62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115328" y="1206136"/>
            <a:ext cx="11961343" cy="269919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港新泛</a:t>
            </a:r>
            <a:r>
              <a:rPr lang="en-US" altLang="zh-CN" sz="60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60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授课型硕士</a:t>
            </a:r>
            <a:endParaRPr lang="en-US" altLang="zh-CN" sz="6000" dirty="0">
              <a:ln w="0"/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申请经验分享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27631" y="5072664"/>
            <a:ext cx="8899044" cy="523216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分享人：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21</a:t>
            </a:r>
            <a:r>
              <a:rPr lang="zh-CN" altLang="en-US" sz="28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级数学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2</a:t>
            </a:r>
            <a:r>
              <a:rPr lang="zh-CN" altLang="en-US" sz="2800" dirty="0">
                <a:solidFill>
                  <a:schemeClr val="bg1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班姚瑞轩</a:t>
            </a:r>
          </a:p>
        </p:txBody>
      </p:sp>
      <p:sp>
        <p:nvSpPr>
          <p:cNvPr id="57" name="圆角矩形 56"/>
          <p:cNvSpPr/>
          <p:nvPr/>
        </p:nvSpPr>
        <p:spPr>
          <a:xfrm rot="16200000" flipV="1">
            <a:off x="10447003" y="4684194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96"/>
          <p:cNvSpPr/>
          <p:nvPr/>
        </p:nvSpPr>
        <p:spPr bwMode="auto">
          <a:xfrm>
            <a:off x="10716633" y="4975970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6D6890-6606-6403-0894-989108DFF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40" y="-47018"/>
            <a:ext cx="3557609" cy="99876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F2F17AA-C969-FEEA-C471-39009D1A0BAC}"/>
              </a:ext>
            </a:extLst>
          </p:cNvPr>
          <p:cNvSpPr/>
          <p:nvPr/>
        </p:nvSpPr>
        <p:spPr>
          <a:xfrm>
            <a:off x="427631" y="6106360"/>
            <a:ext cx="9929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地点：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H301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2EE9F-4E13-C2A7-5D67-E0A3CFA6D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>
            <a:extLst>
              <a:ext uri="{FF2B5EF4-FFF2-40B4-BE49-F238E27FC236}">
                <a16:creationId xmlns:a16="http://schemas.microsoft.com/office/drawing/2014/main" id="{2B8EE8D8-405D-0DE8-A5B7-D83C13CA8FDA}"/>
              </a:ext>
            </a:extLst>
          </p:cNvPr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8985FA-6E1C-798A-4B96-BD9A87F26D62}"/>
              </a:ext>
            </a:extLst>
          </p:cNvPr>
          <p:cNvSpPr/>
          <p:nvPr/>
        </p:nvSpPr>
        <p:spPr>
          <a:xfrm>
            <a:off x="655321" y="268723"/>
            <a:ext cx="9766752" cy="489600"/>
          </a:xfrm>
          <a:prstGeom prst="rect">
            <a:avLst/>
          </a:prstGeom>
          <a:gradFill>
            <a:gsLst>
              <a:gs pos="3700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DAD3AC-C6D4-8489-AB17-5451297F7D35}"/>
              </a:ext>
            </a:extLst>
          </p:cNvPr>
          <p:cNvSpPr/>
          <p:nvPr/>
        </p:nvSpPr>
        <p:spPr>
          <a:xfrm>
            <a:off x="655320" y="306358"/>
            <a:ext cx="2513822" cy="40010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申请前期准备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文书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 42">
            <a:extLst>
              <a:ext uri="{FF2B5EF4-FFF2-40B4-BE49-F238E27FC236}">
                <a16:creationId xmlns:a16="http://schemas.microsoft.com/office/drawing/2014/main" id="{2844335A-52CB-409B-6E4C-3F724A3A510D}"/>
              </a:ext>
            </a:extLst>
          </p:cNvPr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11" name="组 49">
              <a:extLst>
                <a:ext uri="{FF2B5EF4-FFF2-40B4-BE49-F238E27FC236}">
                  <a16:creationId xmlns:a16="http://schemas.microsoft.com/office/drawing/2014/main" id="{C3D92E9D-16B2-5CFF-B1CE-DD73F613240F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5" name="圆角矩形 53">
                <a:extLst>
                  <a:ext uri="{FF2B5EF4-FFF2-40B4-BE49-F238E27FC236}">
                    <a16:creationId xmlns:a16="http://schemas.microsoft.com/office/drawing/2014/main" id="{DB10ED1A-83B9-6249-CA47-EB8153EAC8D5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54">
                <a:extLst>
                  <a:ext uri="{FF2B5EF4-FFF2-40B4-BE49-F238E27FC236}">
                    <a16:creationId xmlns:a16="http://schemas.microsoft.com/office/drawing/2014/main" id="{823261FC-B6A6-E8EF-EBCE-BC3DA068C1E6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70">
                <a:extLst>
                  <a:ext uri="{FF2B5EF4-FFF2-40B4-BE49-F238E27FC236}">
                    <a16:creationId xmlns:a16="http://schemas.microsoft.com/office/drawing/2014/main" id="{8768B3EA-CA29-2375-0761-D4A48E177438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71">
                <a:extLst>
                  <a:ext uri="{FF2B5EF4-FFF2-40B4-BE49-F238E27FC236}">
                    <a16:creationId xmlns:a16="http://schemas.microsoft.com/office/drawing/2014/main" id="{5C0FA4CF-D287-A9D8-C7DA-B149F0AB6C89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72">
                <a:extLst>
                  <a:ext uri="{FF2B5EF4-FFF2-40B4-BE49-F238E27FC236}">
                    <a16:creationId xmlns:a16="http://schemas.microsoft.com/office/drawing/2014/main" id="{2C26A10E-38C7-832B-6EAD-16EDA1BE4C22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99">
              <a:extLst>
                <a:ext uri="{FF2B5EF4-FFF2-40B4-BE49-F238E27FC236}">
                  <a16:creationId xmlns:a16="http://schemas.microsoft.com/office/drawing/2014/main" id="{33C8B1CA-2189-6D07-5200-38C703CEBD03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3" name="圆角矩形 51">
                <a:extLst>
                  <a:ext uri="{FF2B5EF4-FFF2-40B4-BE49-F238E27FC236}">
                    <a16:creationId xmlns:a16="http://schemas.microsoft.com/office/drawing/2014/main" id="{20AA1625-FEAA-8173-F995-44E1DEEE0BC2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Freeform 96">
                <a:extLst>
                  <a:ext uri="{FF2B5EF4-FFF2-40B4-BE49-F238E27FC236}">
                    <a16:creationId xmlns:a16="http://schemas.microsoft.com/office/drawing/2014/main" id="{476B7620-7878-7C66-3CEF-066FB26F5D04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A1338754-D6EF-A528-FF58-982745A810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10" y="84588"/>
            <a:ext cx="2923795" cy="8208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BC4D4B-AECB-1CAF-6E1B-8BA1BDC4A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402" y="1207764"/>
            <a:ext cx="6224399" cy="491939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9CE6E4E-41A3-8628-985E-6936A649D6F6}"/>
              </a:ext>
            </a:extLst>
          </p:cNvPr>
          <p:cNvSpPr/>
          <p:nvPr/>
        </p:nvSpPr>
        <p:spPr>
          <a:xfrm>
            <a:off x="526181" y="1075886"/>
            <a:ext cx="5106269" cy="280794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文书：简历、个人陈述、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推荐信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(Recommendation Letter)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提前联系好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位推荐人，通常可以是授课老师、导师、学院的院长。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尽早联系推荐人开始写推荐信，方便后续的修改与网推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27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AA383-65F8-307B-048D-237AA1236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>
            <a:extLst>
              <a:ext uri="{FF2B5EF4-FFF2-40B4-BE49-F238E27FC236}">
                <a16:creationId xmlns:a16="http://schemas.microsoft.com/office/drawing/2014/main" id="{FFE37462-F724-04C3-35DF-2891C7C7DB06}"/>
              </a:ext>
            </a:extLst>
          </p:cNvPr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30" name="组 29">
              <a:extLst>
                <a:ext uri="{FF2B5EF4-FFF2-40B4-BE49-F238E27FC236}">
                  <a16:creationId xmlns:a16="http://schemas.microsoft.com/office/drawing/2014/main" id="{2BEDCC80-E54B-9A56-E519-73D495C9588B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4" name="圆角矩形 33">
                <a:extLst>
                  <a:ext uri="{FF2B5EF4-FFF2-40B4-BE49-F238E27FC236}">
                    <a16:creationId xmlns:a16="http://schemas.microsoft.com/office/drawing/2014/main" id="{70EBD520-7E17-B759-76A6-097C0D2421DA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>
                <a:extLst>
                  <a:ext uri="{FF2B5EF4-FFF2-40B4-BE49-F238E27FC236}">
                    <a16:creationId xmlns:a16="http://schemas.microsoft.com/office/drawing/2014/main" id="{FFC56AD3-6591-0785-6E09-0091583F6A48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>
                <a:extLst>
                  <a:ext uri="{FF2B5EF4-FFF2-40B4-BE49-F238E27FC236}">
                    <a16:creationId xmlns:a16="http://schemas.microsoft.com/office/drawing/2014/main" id="{A8F3F758-04F0-96A4-4A50-AC2E8A8589BE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E8AFD08A-42F1-D027-0722-56F683B26C93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F3FFC515-CAC9-4704-0A48-93EB754E925C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99">
              <a:extLst>
                <a:ext uri="{FF2B5EF4-FFF2-40B4-BE49-F238E27FC236}">
                  <a16:creationId xmlns:a16="http://schemas.microsoft.com/office/drawing/2014/main" id="{D806787B-2AC0-157F-B71A-ECE2F677E43D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DC8C92B1-9457-D3E9-5FAF-96EB01DDC2BD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Freeform 96">
                <a:extLst>
                  <a:ext uri="{FF2B5EF4-FFF2-40B4-BE49-F238E27FC236}">
                    <a16:creationId xmlns:a16="http://schemas.microsoft.com/office/drawing/2014/main" id="{35442A60-989A-5BFF-D738-C06BBC29CF3B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BCE10440-9FB6-2DEA-B7A5-1A212A4ECA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10" y="84588"/>
            <a:ext cx="2923795" cy="820826"/>
          </a:xfrm>
          <a:prstGeom prst="rect">
            <a:avLst/>
          </a:prstGeom>
        </p:spPr>
      </p:pic>
      <p:grpSp>
        <p:nvGrpSpPr>
          <p:cNvPr id="16" name="组 3">
            <a:extLst>
              <a:ext uri="{FF2B5EF4-FFF2-40B4-BE49-F238E27FC236}">
                <a16:creationId xmlns:a16="http://schemas.microsoft.com/office/drawing/2014/main" id="{B857DE58-EF1E-E507-D0E8-515A27B547C3}"/>
              </a:ext>
            </a:extLst>
          </p:cNvPr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E90BE4E-98AD-BE86-75C4-951DA8317878}"/>
                </a:ext>
              </a:extLst>
            </p:cNvPr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39">
              <a:extLst>
                <a:ext uri="{FF2B5EF4-FFF2-40B4-BE49-F238E27FC236}">
                  <a16:creationId xmlns:a16="http://schemas.microsoft.com/office/drawing/2014/main" id="{0735C3EB-3B78-1A88-FFC7-E899BC93E25B}"/>
                </a:ext>
              </a:extLst>
            </p:cNvPr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32DA12B-52D4-065B-F893-BFFCFA0426E0}"/>
                </a:ext>
              </a:extLst>
            </p:cNvPr>
            <p:cNvSpPr txBox="1"/>
            <p:nvPr/>
          </p:nvSpPr>
          <p:spPr>
            <a:xfrm>
              <a:off x="7562849" y="3077397"/>
              <a:ext cx="4407477" cy="83099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申请过程分享</a:t>
              </a:r>
            </a:p>
          </p:txBody>
        </p:sp>
        <p:grpSp>
          <p:nvGrpSpPr>
            <p:cNvPr id="20" name="组 2">
              <a:extLst>
                <a:ext uri="{FF2B5EF4-FFF2-40B4-BE49-F238E27FC236}">
                  <a16:creationId xmlns:a16="http://schemas.microsoft.com/office/drawing/2014/main" id="{8769F4A0-B53D-81A2-8E18-1900C34CABE1}"/>
                </a:ext>
              </a:extLst>
            </p:cNvPr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22" name="圆角矩形 45">
                <a:extLst>
                  <a:ext uri="{FF2B5EF4-FFF2-40B4-BE49-F238E27FC236}">
                    <a16:creationId xmlns:a16="http://schemas.microsoft.com/office/drawing/2014/main" id="{094B5DE0-266F-5CB1-BBBF-EF0369E8962E}"/>
                  </a:ext>
                </a:extLst>
              </p:cNvPr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46">
                <a:extLst>
                  <a:ext uri="{FF2B5EF4-FFF2-40B4-BE49-F238E27FC236}">
                    <a16:creationId xmlns:a16="http://schemas.microsoft.com/office/drawing/2014/main" id="{100B8FF6-4A90-6682-8DFF-CFCCE3565DC8}"/>
                  </a:ext>
                </a:extLst>
              </p:cNvPr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圆角矩形 47">
                <a:extLst>
                  <a:ext uri="{FF2B5EF4-FFF2-40B4-BE49-F238E27FC236}">
                    <a16:creationId xmlns:a16="http://schemas.microsoft.com/office/drawing/2014/main" id="{8344BA8D-9497-F43B-FD3C-D084B58D18E5}"/>
                  </a:ext>
                </a:extLst>
              </p:cNvPr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48">
                <a:extLst>
                  <a:ext uri="{FF2B5EF4-FFF2-40B4-BE49-F238E27FC236}">
                    <a16:creationId xmlns:a16="http://schemas.microsoft.com/office/drawing/2014/main" id="{AD772347-1FA4-3731-A848-DF22E3401D5E}"/>
                  </a:ext>
                </a:extLst>
              </p:cNvPr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44">
                <a:extLst>
                  <a:ext uri="{FF2B5EF4-FFF2-40B4-BE49-F238E27FC236}">
                    <a16:creationId xmlns:a16="http://schemas.microsoft.com/office/drawing/2014/main" id="{7B288D08-7FB8-5E02-AED1-358EA2FE0414}"/>
                  </a:ext>
                </a:extLst>
              </p:cNvPr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2102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72157-6E72-9460-9376-141C2735D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>
            <a:extLst>
              <a:ext uri="{FF2B5EF4-FFF2-40B4-BE49-F238E27FC236}">
                <a16:creationId xmlns:a16="http://schemas.microsoft.com/office/drawing/2014/main" id="{ABE047CC-B30A-F5E0-21A4-24C555EA9A7E}"/>
              </a:ext>
            </a:extLst>
          </p:cNvPr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9D2B49-185B-04F6-F097-CCEBA8F809AF}"/>
              </a:ext>
            </a:extLst>
          </p:cNvPr>
          <p:cNvSpPr/>
          <p:nvPr/>
        </p:nvSpPr>
        <p:spPr>
          <a:xfrm>
            <a:off x="655321" y="268723"/>
            <a:ext cx="9766752" cy="489600"/>
          </a:xfrm>
          <a:prstGeom prst="rect">
            <a:avLst/>
          </a:prstGeom>
          <a:gradFill>
            <a:gsLst>
              <a:gs pos="3700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19C53C-3229-41DB-B80F-BD168BD009F0}"/>
              </a:ext>
            </a:extLst>
          </p:cNvPr>
          <p:cNvSpPr/>
          <p:nvPr/>
        </p:nvSpPr>
        <p:spPr>
          <a:xfrm>
            <a:off x="655320" y="306358"/>
            <a:ext cx="2513822" cy="40010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申请过程分享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 42">
            <a:extLst>
              <a:ext uri="{FF2B5EF4-FFF2-40B4-BE49-F238E27FC236}">
                <a16:creationId xmlns:a16="http://schemas.microsoft.com/office/drawing/2014/main" id="{420D9093-9DAD-26CD-6437-5F50238172CF}"/>
              </a:ext>
            </a:extLst>
          </p:cNvPr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11" name="组 49">
              <a:extLst>
                <a:ext uri="{FF2B5EF4-FFF2-40B4-BE49-F238E27FC236}">
                  <a16:creationId xmlns:a16="http://schemas.microsoft.com/office/drawing/2014/main" id="{0B071D5D-B1CB-9228-20BC-6AED0354C4DC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5" name="圆角矩形 53">
                <a:extLst>
                  <a:ext uri="{FF2B5EF4-FFF2-40B4-BE49-F238E27FC236}">
                    <a16:creationId xmlns:a16="http://schemas.microsoft.com/office/drawing/2014/main" id="{321E5B83-7E89-63F9-A947-9DC99E2E7270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54">
                <a:extLst>
                  <a:ext uri="{FF2B5EF4-FFF2-40B4-BE49-F238E27FC236}">
                    <a16:creationId xmlns:a16="http://schemas.microsoft.com/office/drawing/2014/main" id="{586BFECB-EFED-C330-B4B8-2310F2198916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70">
                <a:extLst>
                  <a:ext uri="{FF2B5EF4-FFF2-40B4-BE49-F238E27FC236}">
                    <a16:creationId xmlns:a16="http://schemas.microsoft.com/office/drawing/2014/main" id="{47C77F3D-C988-E28F-A3E1-81B935C71F8F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71">
                <a:extLst>
                  <a:ext uri="{FF2B5EF4-FFF2-40B4-BE49-F238E27FC236}">
                    <a16:creationId xmlns:a16="http://schemas.microsoft.com/office/drawing/2014/main" id="{97035559-0D1A-B0DF-AB19-EC9DAEE8620C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72">
                <a:extLst>
                  <a:ext uri="{FF2B5EF4-FFF2-40B4-BE49-F238E27FC236}">
                    <a16:creationId xmlns:a16="http://schemas.microsoft.com/office/drawing/2014/main" id="{7ACF9328-E789-5E79-030B-E13837637603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99">
              <a:extLst>
                <a:ext uri="{FF2B5EF4-FFF2-40B4-BE49-F238E27FC236}">
                  <a16:creationId xmlns:a16="http://schemas.microsoft.com/office/drawing/2014/main" id="{0C26D95E-1A56-B582-F599-379FD1E7CBD2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3" name="圆角矩形 51">
                <a:extLst>
                  <a:ext uri="{FF2B5EF4-FFF2-40B4-BE49-F238E27FC236}">
                    <a16:creationId xmlns:a16="http://schemas.microsoft.com/office/drawing/2014/main" id="{55DBBECD-0E45-FA0F-C5AF-BAA151F9DAA7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Freeform 96">
                <a:extLst>
                  <a:ext uri="{FF2B5EF4-FFF2-40B4-BE49-F238E27FC236}">
                    <a16:creationId xmlns:a16="http://schemas.microsoft.com/office/drawing/2014/main" id="{D01CC0B2-0BDB-7F82-C3B3-28B3A035281E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3B796A0B-3CA6-1F53-8962-47203E7C1F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10" y="84588"/>
            <a:ext cx="2923795" cy="8208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80E8E74-7A23-9963-D6BE-1639A4BF232B}"/>
              </a:ext>
            </a:extLst>
          </p:cNvPr>
          <p:cNvSpPr/>
          <p:nvPr/>
        </p:nvSpPr>
        <p:spPr>
          <a:xfrm>
            <a:off x="526181" y="1075886"/>
            <a:ext cx="11081619" cy="419293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投递申请与策略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港新部分项目为滚动录取制，因此最好尽早投递。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港校开始发录取时间较早，且留位费较高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新加坡的大量录取需要等到第二年。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递交申请后，可继续选慕课刷分，并适时更新自己的成绩。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可以关注各种社交媒体，跟进同专业审核状态，或者加入一些申请者组织。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心态一定要好，因为各院校部门的审核进度不同，有的结果可能出得较晚。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如果前期被拒，可以看看自己的材料有没有问题，或者考虑加申一些项目。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可以给招生委员会发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love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letter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询问自己的申请进度。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但尽量不要这么做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如果申请的项目需要笔试、面试，可以提前准备。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21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61938-2A7F-4788-4C13-BD1F9778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>
            <a:extLst>
              <a:ext uri="{FF2B5EF4-FFF2-40B4-BE49-F238E27FC236}">
                <a16:creationId xmlns:a16="http://schemas.microsoft.com/office/drawing/2014/main" id="{681F12B3-DD87-4549-F9EF-FDFDBCAB2307}"/>
              </a:ext>
            </a:extLst>
          </p:cNvPr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9F709A-6580-4CD0-F1C1-DAB58B3EBC98}"/>
              </a:ext>
            </a:extLst>
          </p:cNvPr>
          <p:cNvSpPr/>
          <p:nvPr/>
        </p:nvSpPr>
        <p:spPr>
          <a:xfrm>
            <a:off x="655321" y="268723"/>
            <a:ext cx="9766752" cy="489600"/>
          </a:xfrm>
          <a:prstGeom prst="rect">
            <a:avLst/>
          </a:prstGeom>
          <a:gradFill>
            <a:gsLst>
              <a:gs pos="3700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985431-47C8-F759-0F2E-03E5F06C132C}"/>
              </a:ext>
            </a:extLst>
          </p:cNvPr>
          <p:cNvSpPr/>
          <p:nvPr/>
        </p:nvSpPr>
        <p:spPr>
          <a:xfrm>
            <a:off x="655320" y="306358"/>
            <a:ext cx="3026783" cy="40010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申请过程分享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笔试面试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 42">
            <a:extLst>
              <a:ext uri="{FF2B5EF4-FFF2-40B4-BE49-F238E27FC236}">
                <a16:creationId xmlns:a16="http://schemas.microsoft.com/office/drawing/2014/main" id="{ADC30A61-4E51-E822-6BCE-D7D6196013A9}"/>
              </a:ext>
            </a:extLst>
          </p:cNvPr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11" name="组 49">
              <a:extLst>
                <a:ext uri="{FF2B5EF4-FFF2-40B4-BE49-F238E27FC236}">
                  <a16:creationId xmlns:a16="http://schemas.microsoft.com/office/drawing/2014/main" id="{461ACBDF-92FC-AE48-46AA-C6DC8C6DC667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5" name="圆角矩形 53">
                <a:extLst>
                  <a:ext uri="{FF2B5EF4-FFF2-40B4-BE49-F238E27FC236}">
                    <a16:creationId xmlns:a16="http://schemas.microsoft.com/office/drawing/2014/main" id="{E419A045-D054-AF9F-BA8F-63B8316EBFDD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54">
                <a:extLst>
                  <a:ext uri="{FF2B5EF4-FFF2-40B4-BE49-F238E27FC236}">
                    <a16:creationId xmlns:a16="http://schemas.microsoft.com/office/drawing/2014/main" id="{24579824-492D-BBCF-970F-183C3B9117FE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70">
                <a:extLst>
                  <a:ext uri="{FF2B5EF4-FFF2-40B4-BE49-F238E27FC236}">
                    <a16:creationId xmlns:a16="http://schemas.microsoft.com/office/drawing/2014/main" id="{8FD14174-C95D-603D-FC42-A226767DECE6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71">
                <a:extLst>
                  <a:ext uri="{FF2B5EF4-FFF2-40B4-BE49-F238E27FC236}">
                    <a16:creationId xmlns:a16="http://schemas.microsoft.com/office/drawing/2014/main" id="{A35BD6BF-564F-322B-EAB6-E65F56F63E6F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72">
                <a:extLst>
                  <a:ext uri="{FF2B5EF4-FFF2-40B4-BE49-F238E27FC236}">
                    <a16:creationId xmlns:a16="http://schemas.microsoft.com/office/drawing/2014/main" id="{23F271E5-6BD8-3AB2-BB87-FAA14F63F4D6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99">
              <a:extLst>
                <a:ext uri="{FF2B5EF4-FFF2-40B4-BE49-F238E27FC236}">
                  <a16:creationId xmlns:a16="http://schemas.microsoft.com/office/drawing/2014/main" id="{E14A7D17-D76C-7E03-ADD5-3250C8492C7C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3" name="圆角矩形 51">
                <a:extLst>
                  <a:ext uri="{FF2B5EF4-FFF2-40B4-BE49-F238E27FC236}">
                    <a16:creationId xmlns:a16="http://schemas.microsoft.com/office/drawing/2014/main" id="{C769AA39-9073-0B2E-2003-9F6E40CDADC3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Freeform 96">
                <a:extLst>
                  <a:ext uri="{FF2B5EF4-FFF2-40B4-BE49-F238E27FC236}">
                    <a16:creationId xmlns:a16="http://schemas.microsoft.com/office/drawing/2014/main" id="{7A1C1647-E72E-75E5-DB44-22E9B10D0BA8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52934628-03B3-7870-4FA1-9FA9EEB187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10" y="84588"/>
            <a:ext cx="2923795" cy="82082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AF1DCA-BA95-74B8-2E43-1C28785FBB4F}"/>
              </a:ext>
            </a:extLst>
          </p:cNvPr>
          <p:cNvSpPr/>
          <p:nvPr/>
        </p:nvSpPr>
        <p:spPr>
          <a:xfrm>
            <a:off x="526182" y="1075886"/>
            <a:ext cx="11076404" cy="46546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部分项目有笔试、面试环节。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笔试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CS/AI/DS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项目一般会考察高数、线代、概率统计等数学知识，以及简单的代码题，总体难度不大。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备考策略：在社交媒体上收集往届笔经，可用考研数学书快速回顾知识点。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自我介绍（必备）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专业面：基础数学问题（会具体数学术语的英文）、简历深挖拷打（介绍经历项目、遇到的困难、相应的解决办法） 、对行业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领域的看法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综合面：团队协作、领导能力、未来职业规划等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注重使用英语表达自己的想法，和面试官流畅交流。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94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B9C36-CDB7-8AFD-6316-CF13EF34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>
            <a:extLst>
              <a:ext uri="{FF2B5EF4-FFF2-40B4-BE49-F238E27FC236}">
                <a16:creationId xmlns:a16="http://schemas.microsoft.com/office/drawing/2014/main" id="{7D0ED15A-5C3B-3D9B-D32B-DD78B9323C61}"/>
              </a:ext>
            </a:extLst>
          </p:cNvPr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1F2843-AC1A-B720-D01A-05E1461B11E5}"/>
              </a:ext>
            </a:extLst>
          </p:cNvPr>
          <p:cNvSpPr/>
          <p:nvPr/>
        </p:nvSpPr>
        <p:spPr>
          <a:xfrm>
            <a:off x="655321" y="268723"/>
            <a:ext cx="9766752" cy="489600"/>
          </a:xfrm>
          <a:prstGeom prst="rect">
            <a:avLst/>
          </a:prstGeom>
          <a:gradFill>
            <a:gsLst>
              <a:gs pos="3700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D37D69-52B3-18B2-E398-46A4C28D5557}"/>
              </a:ext>
            </a:extLst>
          </p:cNvPr>
          <p:cNvSpPr/>
          <p:nvPr/>
        </p:nvSpPr>
        <p:spPr>
          <a:xfrm>
            <a:off x="655320" y="306358"/>
            <a:ext cx="1210580" cy="40010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未来发展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 42">
            <a:extLst>
              <a:ext uri="{FF2B5EF4-FFF2-40B4-BE49-F238E27FC236}">
                <a16:creationId xmlns:a16="http://schemas.microsoft.com/office/drawing/2014/main" id="{AA503087-AD6E-2DA9-0A8E-44A0F532BA44}"/>
              </a:ext>
            </a:extLst>
          </p:cNvPr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11" name="组 49">
              <a:extLst>
                <a:ext uri="{FF2B5EF4-FFF2-40B4-BE49-F238E27FC236}">
                  <a16:creationId xmlns:a16="http://schemas.microsoft.com/office/drawing/2014/main" id="{8E05A198-3A03-3F63-5099-4A0E40A1D4DF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5" name="圆角矩形 53">
                <a:extLst>
                  <a:ext uri="{FF2B5EF4-FFF2-40B4-BE49-F238E27FC236}">
                    <a16:creationId xmlns:a16="http://schemas.microsoft.com/office/drawing/2014/main" id="{339C9339-28EE-D1AD-23AC-2E5C1224B29F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54">
                <a:extLst>
                  <a:ext uri="{FF2B5EF4-FFF2-40B4-BE49-F238E27FC236}">
                    <a16:creationId xmlns:a16="http://schemas.microsoft.com/office/drawing/2014/main" id="{D2330468-674E-A499-57B8-6E28EAF34F23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70">
                <a:extLst>
                  <a:ext uri="{FF2B5EF4-FFF2-40B4-BE49-F238E27FC236}">
                    <a16:creationId xmlns:a16="http://schemas.microsoft.com/office/drawing/2014/main" id="{F9EAEAF9-F386-AB8E-D8A6-B7C94E231484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71">
                <a:extLst>
                  <a:ext uri="{FF2B5EF4-FFF2-40B4-BE49-F238E27FC236}">
                    <a16:creationId xmlns:a16="http://schemas.microsoft.com/office/drawing/2014/main" id="{723F40F3-D090-B2D0-E8D1-06BDBA167D5B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72">
                <a:extLst>
                  <a:ext uri="{FF2B5EF4-FFF2-40B4-BE49-F238E27FC236}">
                    <a16:creationId xmlns:a16="http://schemas.microsoft.com/office/drawing/2014/main" id="{D08542DD-CDEE-CA2E-D0CB-9CB43004C7A5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99">
              <a:extLst>
                <a:ext uri="{FF2B5EF4-FFF2-40B4-BE49-F238E27FC236}">
                  <a16:creationId xmlns:a16="http://schemas.microsoft.com/office/drawing/2014/main" id="{B237B047-7D03-0D65-BA0A-D800787A5682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3" name="圆角矩形 51">
                <a:extLst>
                  <a:ext uri="{FF2B5EF4-FFF2-40B4-BE49-F238E27FC236}">
                    <a16:creationId xmlns:a16="http://schemas.microsoft.com/office/drawing/2014/main" id="{075E15E8-55C8-9E28-1FDC-8CCB0A9CFA62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Freeform 96">
                <a:extLst>
                  <a:ext uri="{FF2B5EF4-FFF2-40B4-BE49-F238E27FC236}">
                    <a16:creationId xmlns:a16="http://schemas.microsoft.com/office/drawing/2014/main" id="{DC9B06DB-FDBD-6849-E634-CA421A13AD09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90CF300E-186D-57C1-1B4D-2B77DBD00A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10" y="84588"/>
            <a:ext cx="2923795" cy="82082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6D0EC12-9A70-0ECC-CC6E-1FED1D774673}"/>
              </a:ext>
            </a:extLst>
          </p:cNvPr>
          <p:cNvSpPr/>
          <p:nvPr/>
        </p:nvSpPr>
        <p:spPr>
          <a:xfrm>
            <a:off x="526182" y="1075886"/>
            <a:ext cx="11076404" cy="96128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关于实习与就业：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大四时间可以用来实习，选择入学秋招最好本科有实习经历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560E714-86BD-577D-3DEE-3F5B48856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60411"/>
              </p:ext>
            </p:extLst>
          </p:nvPr>
        </p:nvGraphicFramePr>
        <p:xfrm>
          <a:off x="655320" y="2354734"/>
          <a:ext cx="10512572" cy="244913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18947">
                  <a:extLst>
                    <a:ext uri="{9D8B030D-6E8A-4147-A177-3AD203B41FA5}">
                      <a16:colId xmlns:a16="http://schemas.microsoft.com/office/drawing/2014/main" val="775426190"/>
                    </a:ext>
                  </a:extLst>
                </a:gridCol>
                <a:gridCol w="1674987">
                  <a:extLst>
                    <a:ext uri="{9D8B030D-6E8A-4147-A177-3AD203B41FA5}">
                      <a16:colId xmlns:a16="http://schemas.microsoft.com/office/drawing/2014/main" val="828581221"/>
                    </a:ext>
                  </a:extLst>
                </a:gridCol>
                <a:gridCol w="2513088">
                  <a:extLst>
                    <a:ext uri="{9D8B030D-6E8A-4147-A177-3AD203B41FA5}">
                      <a16:colId xmlns:a16="http://schemas.microsoft.com/office/drawing/2014/main" val="2610992262"/>
                    </a:ext>
                  </a:extLst>
                </a:gridCol>
                <a:gridCol w="1868766">
                  <a:extLst>
                    <a:ext uri="{9D8B030D-6E8A-4147-A177-3AD203B41FA5}">
                      <a16:colId xmlns:a16="http://schemas.microsoft.com/office/drawing/2014/main" val="3846885264"/>
                    </a:ext>
                  </a:extLst>
                </a:gridCol>
                <a:gridCol w="2436784">
                  <a:extLst>
                    <a:ext uri="{9D8B030D-6E8A-4147-A177-3AD203B41FA5}">
                      <a16:colId xmlns:a16="http://schemas.microsoft.com/office/drawing/2014/main" val="1441656574"/>
                    </a:ext>
                  </a:extLst>
                </a:gridCol>
              </a:tblGrid>
              <a:tr h="6321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项目时长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</a:rPr>
                        <a:t>秋招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当地工作的可能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406238"/>
                  </a:ext>
                </a:extLst>
              </a:tr>
              <a:tr h="9141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香港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-1.5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可在香港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深圳实习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</a:rPr>
                        <a:t>可以入学秋招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</a:rPr>
                        <a:t>第二年秋招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毕业生无条件提供两年工签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(IANG)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710645"/>
                  </a:ext>
                </a:extLst>
              </a:tr>
              <a:tr h="90285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新加坡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-2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学制更灵活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学生实习时长受限，部分项目有实习学分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</a:rPr>
                        <a:t>可以入学秋招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+mn-ea"/>
                          <a:cs typeface="+mn-cs"/>
                        </a:rPr>
                        <a:t>第二年秋招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需要雇主担保</a:t>
                      </a:r>
                      <a:endParaRPr lang="en-US" altLang="zh-CN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办理工作许可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(EP)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28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440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BECDF-20C0-66BF-695C-51256CBCC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>
            <a:extLst>
              <a:ext uri="{FF2B5EF4-FFF2-40B4-BE49-F238E27FC236}">
                <a16:creationId xmlns:a16="http://schemas.microsoft.com/office/drawing/2014/main" id="{3CC55752-7F26-1BFA-EB1D-F50B6EA65943}"/>
              </a:ext>
            </a:extLst>
          </p:cNvPr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30" name="组 29">
              <a:extLst>
                <a:ext uri="{FF2B5EF4-FFF2-40B4-BE49-F238E27FC236}">
                  <a16:creationId xmlns:a16="http://schemas.microsoft.com/office/drawing/2014/main" id="{7E9F7700-8BF6-0873-79A5-AA6956BA0E29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4" name="圆角矩形 33">
                <a:extLst>
                  <a:ext uri="{FF2B5EF4-FFF2-40B4-BE49-F238E27FC236}">
                    <a16:creationId xmlns:a16="http://schemas.microsoft.com/office/drawing/2014/main" id="{3B7773D8-DCD1-1FA4-1407-ABEDDA987602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>
                <a:extLst>
                  <a:ext uri="{FF2B5EF4-FFF2-40B4-BE49-F238E27FC236}">
                    <a16:creationId xmlns:a16="http://schemas.microsoft.com/office/drawing/2014/main" id="{77FC0FF2-3A93-E405-56D5-AB8DFB3A071E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>
                <a:extLst>
                  <a:ext uri="{FF2B5EF4-FFF2-40B4-BE49-F238E27FC236}">
                    <a16:creationId xmlns:a16="http://schemas.microsoft.com/office/drawing/2014/main" id="{C6491224-1498-0E46-DC31-CF43DC4652BF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86CD502B-ADCF-D381-AE38-81359AA38FC3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A5229201-AC61-775C-CDDC-4F920A2F4932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99">
              <a:extLst>
                <a:ext uri="{FF2B5EF4-FFF2-40B4-BE49-F238E27FC236}">
                  <a16:creationId xmlns:a16="http://schemas.microsoft.com/office/drawing/2014/main" id="{68102ED5-5E87-14B4-0D7D-1C95BA9A466D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CA8ECBEA-96CF-BA4E-653D-C97847802438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Freeform 96">
                <a:extLst>
                  <a:ext uri="{FF2B5EF4-FFF2-40B4-BE49-F238E27FC236}">
                    <a16:creationId xmlns:a16="http://schemas.microsoft.com/office/drawing/2014/main" id="{8E37AC70-738C-3ED4-9879-03989623A7DD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C0877B0E-9161-D180-8DE5-B76E38C3C0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10" y="84588"/>
            <a:ext cx="2923795" cy="820826"/>
          </a:xfrm>
          <a:prstGeom prst="rect">
            <a:avLst/>
          </a:prstGeom>
        </p:spPr>
      </p:pic>
      <p:grpSp>
        <p:nvGrpSpPr>
          <p:cNvPr id="16" name="组 3">
            <a:extLst>
              <a:ext uri="{FF2B5EF4-FFF2-40B4-BE49-F238E27FC236}">
                <a16:creationId xmlns:a16="http://schemas.microsoft.com/office/drawing/2014/main" id="{9D2BD83D-D3A1-F114-1B54-E11040BAEEFF}"/>
              </a:ext>
            </a:extLst>
          </p:cNvPr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9CD579C-BA78-4576-328C-BE15E8F7E9EB}"/>
                </a:ext>
              </a:extLst>
            </p:cNvPr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39">
              <a:extLst>
                <a:ext uri="{FF2B5EF4-FFF2-40B4-BE49-F238E27FC236}">
                  <a16:creationId xmlns:a16="http://schemas.microsoft.com/office/drawing/2014/main" id="{735BA0ED-C115-1E0A-EBFE-551969F7F133}"/>
                </a:ext>
              </a:extLst>
            </p:cNvPr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3</a:t>
              </a:r>
              <a:endParaRPr lang="zh-CN" altLang="en-US" sz="60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6134943-E413-9448-4542-7BF27730B9EB}"/>
                </a:ext>
              </a:extLst>
            </p:cNvPr>
            <p:cNvSpPr txBox="1"/>
            <p:nvPr/>
          </p:nvSpPr>
          <p:spPr>
            <a:xfrm>
              <a:off x="7562849" y="3077397"/>
              <a:ext cx="4407477" cy="83099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r>
                <a:rPr lang="en-US" altLang="zh-CN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&amp;</a:t>
              </a:r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答疑</a:t>
              </a:r>
            </a:p>
          </p:txBody>
        </p:sp>
        <p:grpSp>
          <p:nvGrpSpPr>
            <p:cNvPr id="20" name="组 2">
              <a:extLst>
                <a:ext uri="{FF2B5EF4-FFF2-40B4-BE49-F238E27FC236}">
                  <a16:creationId xmlns:a16="http://schemas.microsoft.com/office/drawing/2014/main" id="{B6F4E6AF-0572-3CE3-E81D-E34242992331}"/>
                </a:ext>
              </a:extLst>
            </p:cNvPr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22" name="圆角矩形 45">
                <a:extLst>
                  <a:ext uri="{FF2B5EF4-FFF2-40B4-BE49-F238E27FC236}">
                    <a16:creationId xmlns:a16="http://schemas.microsoft.com/office/drawing/2014/main" id="{6FAC1148-2BD1-2724-1F20-8E56E74D92FC}"/>
                  </a:ext>
                </a:extLst>
              </p:cNvPr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46">
                <a:extLst>
                  <a:ext uri="{FF2B5EF4-FFF2-40B4-BE49-F238E27FC236}">
                    <a16:creationId xmlns:a16="http://schemas.microsoft.com/office/drawing/2014/main" id="{BE2EBD38-B34F-A2F6-E9A6-189F615BCB66}"/>
                  </a:ext>
                </a:extLst>
              </p:cNvPr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圆角矩形 47">
                <a:extLst>
                  <a:ext uri="{FF2B5EF4-FFF2-40B4-BE49-F238E27FC236}">
                    <a16:creationId xmlns:a16="http://schemas.microsoft.com/office/drawing/2014/main" id="{E12AAB5A-E084-2144-A165-79D4E3A5E20D}"/>
                  </a:ext>
                </a:extLst>
              </p:cNvPr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48">
                <a:extLst>
                  <a:ext uri="{FF2B5EF4-FFF2-40B4-BE49-F238E27FC236}">
                    <a16:creationId xmlns:a16="http://schemas.microsoft.com/office/drawing/2014/main" id="{2C4B0DF6-101B-CA15-3154-A2508C901FDE}"/>
                  </a:ext>
                </a:extLst>
              </p:cNvPr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44">
                <a:extLst>
                  <a:ext uri="{FF2B5EF4-FFF2-40B4-BE49-F238E27FC236}">
                    <a16:creationId xmlns:a16="http://schemas.microsoft.com/office/drawing/2014/main" id="{4B53D56D-B292-DACC-1049-377D5364588B}"/>
                  </a:ext>
                </a:extLst>
              </p:cNvPr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3723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0DC65-8D62-D5A4-F3F8-F3FBE7EC5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>
            <a:extLst>
              <a:ext uri="{FF2B5EF4-FFF2-40B4-BE49-F238E27FC236}">
                <a16:creationId xmlns:a16="http://schemas.microsoft.com/office/drawing/2014/main" id="{15DE20AC-42E1-BCB0-F586-5EBCD07B1964}"/>
              </a:ext>
            </a:extLst>
          </p:cNvPr>
          <p:cNvSpPr/>
          <p:nvPr/>
        </p:nvSpPr>
        <p:spPr>
          <a:xfrm rot="10800000" flipV="1">
            <a:off x="0" y="246029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75B06F-7D8C-0F8C-74E5-3B6B0EBE4CCD}"/>
              </a:ext>
            </a:extLst>
          </p:cNvPr>
          <p:cNvSpPr/>
          <p:nvPr/>
        </p:nvSpPr>
        <p:spPr>
          <a:xfrm>
            <a:off x="655321" y="268723"/>
            <a:ext cx="9766752" cy="489600"/>
          </a:xfrm>
          <a:prstGeom prst="rect">
            <a:avLst/>
          </a:prstGeom>
          <a:gradFill>
            <a:gsLst>
              <a:gs pos="3700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F8F1E5-748D-5610-7F53-896C869C89BC}"/>
              </a:ext>
            </a:extLst>
          </p:cNvPr>
          <p:cNvSpPr/>
          <p:nvPr/>
        </p:nvSpPr>
        <p:spPr>
          <a:xfrm>
            <a:off x="655320" y="306358"/>
            <a:ext cx="697619" cy="40010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 42">
            <a:extLst>
              <a:ext uri="{FF2B5EF4-FFF2-40B4-BE49-F238E27FC236}">
                <a16:creationId xmlns:a16="http://schemas.microsoft.com/office/drawing/2014/main" id="{63743FDB-C313-11EA-592A-08F63C2AB306}"/>
              </a:ext>
            </a:extLst>
          </p:cNvPr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11" name="组 49">
              <a:extLst>
                <a:ext uri="{FF2B5EF4-FFF2-40B4-BE49-F238E27FC236}">
                  <a16:creationId xmlns:a16="http://schemas.microsoft.com/office/drawing/2014/main" id="{A8EE242B-8DB5-C2E0-74EC-32F75A502755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5" name="圆角矩形 53">
                <a:extLst>
                  <a:ext uri="{FF2B5EF4-FFF2-40B4-BE49-F238E27FC236}">
                    <a16:creationId xmlns:a16="http://schemas.microsoft.com/office/drawing/2014/main" id="{C4E23745-EB8F-70D7-5064-58A0453E9CED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54">
                <a:extLst>
                  <a:ext uri="{FF2B5EF4-FFF2-40B4-BE49-F238E27FC236}">
                    <a16:creationId xmlns:a16="http://schemas.microsoft.com/office/drawing/2014/main" id="{E98E919A-58D2-9A62-D6F1-7E3040B331DB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70">
                <a:extLst>
                  <a:ext uri="{FF2B5EF4-FFF2-40B4-BE49-F238E27FC236}">
                    <a16:creationId xmlns:a16="http://schemas.microsoft.com/office/drawing/2014/main" id="{2A99366B-04EC-06A8-62CF-E775F4F8F609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71">
                <a:extLst>
                  <a:ext uri="{FF2B5EF4-FFF2-40B4-BE49-F238E27FC236}">
                    <a16:creationId xmlns:a16="http://schemas.microsoft.com/office/drawing/2014/main" id="{46BE423C-C192-0FA3-99F8-D2B937D25201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72">
                <a:extLst>
                  <a:ext uri="{FF2B5EF4-FFF2-40B4-BE49-F238E27FC236}">
                    <a16:creationId xmlns:a16="http://schemas.microsoft.com/office/drawing/2014/main" id="{AB0465DB-FB67-F3D9-4D77-251EE1B5754E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99">
              <a:extLst>
                <a:ext uri="{FF2B5EF4-FFF2-40B4-BE49-F238E27FC236}">
                  <a16:creationId xmlns:a16="http://schemas.microsoft.com/office/drawing/2014/main" id="{6463E323-0944-D0BB-D272-470007DDD666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3" name="圆角矩形 51">
                <a:extLst>
                  <a:ext uri="{FF2B5EF4-FFF2-40B4-BE49-F238E27FC236}">
                    <a16:creationId xmlns:a16="http://schemas.microsoft.com/office/drawing/2014/main" id="{58ACB438-AD77-28C9-6B6F-94FAE435ABC7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Freeform 96">
                <a:extLst>
                  <a:ext uri="{FF2B5EF4-FFF2-40B4-BE49-F238E27FC236}">
                    <a16:creationId xmlns:a16="http://schemas.microsoft.com/office/drawing/2014/main" id="{E5C35754-85DA-D850-C382-133F9841FBE1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7550EC13-54B8-7ACE-8E49-15C392F86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10" y="84588"/>
            <a:ext cx="2923795" cy="82082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9326168-299E-93E3-95BE-5C77082BF0B7}"/>
              </a:ext>
            </a:extLst>
          </p:cNvPr>
          <p:cNvSpPr/>
          <p:nvPr/>
        </p:nvSpPr>
        <p:spPr>
          <a:xfrm>
            <a:off x="526181" y="1075886"/>
            <a:ext cx="11513424" cy="234627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前期：将均分尽量刷高一些，学有余力可以尝试竞赛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中期：完成文书的撰写和语言考试。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后期：尽早投递，准备笔试面试。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祝愿大家都能收获心仪的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793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EBDCD-6D59-A61B-4938-B6353F332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>
            <a:extLst>
              <a:ext uri="{FF2B5EF4-FFF2-40B4-BE49-F238E27FC236}">
                <a16:creationId xmlns:a16="http://schemas.microsoft.com/office/drawing/2014/main" id="{DB67C666-68A1-71C6-CD1A-D8352902761C}"/>
              </a:ext>
            </a:extLst>
          </p:cNvPr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2125F7-3BB5-193F-A77F-1D043DBF01EE}"/>
              </a:ext>
            </a:extLst>
          </p:cNvPr>
          <p:cNvSpPr/>
          <p:nvPr/>
        </p:nvSpPr>
        <p:spPr>
          <a:xfrm>
            <a:off x="655321" y="268723"/>
            <a:ext cx="9766752" cy="489600"/>
          </a:xfrm>
          <a:prstGeom prst="rect">
            <a:avLst/>
          </a:prstGeom>
          <a:gradFill>
            <a:gsLst>
              <a:gs pos="3700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436FDC-C912-C890-FF68-09CDCAA276EE}"/>
              </a:ext>
            </a:extLst>
          </p:cNvPr>
          <p:cNvSpPr/>
          <p:nvPr/>
        </p:nvSpPr>
        <p:spPr>
          <a:xfrm>
            <a:off x="655320" y="306358"/>
            <a:ext cx="697619" cy="40010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答疑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 42">
            <a:extLst>
              <a:ext uri="{FF2B5EF4-FFF2-40B4-BE49-F238E27FC236}">
                <a16:creationId xmlns:a16="http://schemas.microsoft.com/office/drawing/2014/main" id="{A77CB9C7-7AEF-3736-28EC-65E3DABEFD3D}"/>
              </a:ext>
            </a:extLst>
          </p:cNvPr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11" name="组 49">
              <a:extLst>
                <a:ext uri="{FF2B5EF4-FFF2-40B4-BE49-F238E27FC236}">
                  <a16:creationId xmlns:a16="http://schemas.microsoft.com/office/drawing/2014/main" id="{2CF39EBE-A10E-FD1D-B048-03075A7806F8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5" name="圆角矩形 53">
                <a:extLst>
                  <a:ext uri="{FF2B5EF4-FFF2-40B4-BE49-F238E27FC236}">
                    <a16:creationId xmlns:a16="http://schemas.microsoft.com/office/drawing/2014/main" id="{CD834287-725E-EB80-52B2-630CCAB0B0A0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54">
                <a:extLst>
                  <a:ext uri="{FF2B5EF4-FFF2-40B4-BE49-F238E27FC236}">
                    <a16:creationId xmlns:a16="http://schemas.microsoft.com/office/drawing/2014/main" id="{6D398CE8-120C-2698-D457-9CED32B8338B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70">
                <a:extLst>
                  <a:ext uri="{FF2B5EF4-FFF2-40B4-BE49-F238E27FC236}">
                    <a16:creationId xmlns:a16="http://schemas.microsoft.com/office/drawing/2014/main" id="{E08C4076-3AAD-6195-D756-3469CCA07AB8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71">
                <a:extLst>
                  <a:ext uri="{FF2B5EF4-FFF2-40B4-BE49-F238E27FC236}">
                    <a16:creationId xmlns:a16="http://schemas.microsoft.com/office/drawing/2014/main" id="{5E7F60BB-40CC-4327-95E8-25D5266528E9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72">
                <a:extLst>
                  <a:ext uri="{FF2B5EF4-FFF2-40B4-BE49-F238E27FC236}">
                    <a16:creationId xmlns:a16="http://schemas.microsoft.com/office/drawing/2014/main" id="{B193AB8A-A65C-A612-274C-90458E15B58F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99">
              <a:extLst>
                <a:ext uri="{FF2B5EF4-FFF2-40B4-BE49-F238E27FC236}">
                  <a16:creationId xmlns:a16="http://schemas.microsoft.com/office/drawing/2014/main" id="{9A7064B6-1533-9986-58B4-93CC7D5BB759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3" name="圆角矩形 51">
                <a:extLst>
                  <a:ext uri="{FF2B5EF4-FFF2-40B4-BE49-F238E27FC236}">
                    <a16:creationId xmlns:a16="http://schemas.microsoft.com/office/drawing/2014/main" id="{F8C6E444-F946-1294-4F4E-D5E93FBFAB2A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Freeform 96">
                <a:extLst>
                  <a:ext uri="{FF2B5EF4-FFF2-40B4-BE49-F238E27FC236}">
                    <a16:creationId xmlns:a16="http://schemas.microsoft.com/office/drawing/2014/main" id="{D05AA87A-CE1E-8D51-9472-D2E37C35D1E6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2644E388-DF94-8381-B8A9-A40F6AAF6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10" y="84588"/>
            <a:ext cx="2923795" cy="82082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702960C-276E-5421-466D-F176DD5E47E0}"/>
              </a:ext>
            </a:extLst>
          </p:cNvPr>
          <p:cNvSpPr/>
          <p:nvPr/>
        </p:nvSpPr>
        <p:spPr>
          <a:xfrm>
            <a:off x="8297286" y="1046802"/>
            <a:ext cx="3156819" cy="45345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哈工深留学交流群：</a:t>
            </a:r>
          </a:p>
        </p:txBody>
      </p:sp>
      <p:pic>
        <p:nvPicPr>
          <p:cNvPr id="3" name="图片 2" descr="QR 代码&#10;&#10;描述已自动生成">
            <a:extLst>
              <a:ext uri="{FF2B5EF4-FFF2-40B4-BE49-F238E27FC236}">
                <a16:creationId xmlns:a16="http://schemas.microsoft.com/office/drawing/2014/main" id="{073B890E-A994-55E2-6A9C-A52448B0AF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t="18197" r="12711" b="27086"/>
          <a:stretch/>
        </p:blipFill>
        <p:spPr>
          <a:xfrm>
            <a:off x="8222579" y="1958830"/>
            <a:ext cx="2857874" cy="36056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ED891D-415E-0E6F-B18B-8F38588798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" t="7008" r="9005" b="16474"/>
          <a:stretch/>
        </p:blipFill>
        <p:spPr>
          <a:xfrm>
            <a:off x="4293183" y="1860936"/>
            <a:ext cx="2938690" cy="380142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A81CADFA-0F6E-8E19-C5E9-5423FFDFC0A5}"/>
              </a:ext>
            </a:extLst>
          </p:cNvPr>
          <p:cNvSpPr/>
          <p:nvPr/>
        </p:nvSpPr>
        <p:spPr>
          <a:xfrm>
            <a:off x="874458" y="1046803"/>
            <a:ext cx="5831142" cy="45345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可以从如下方式找到我（如果需要）：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B55EB3-65BA-C0ED-18D4-65C1C11743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17764"/>
            <a:ext cx="4025322" cy="478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4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3679371" y="1947968"/>
            <a:ext cx="5036200" cy="14465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zh-CN" altLang="en-US" sz="8800" dirty="0">
                <a:ln w="0"/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感谢聆听！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3356398" y="3929051"/>
            <a:ext cx="6007144" cy="476518"/>
            <a:chOff x="7544816" y="5767512"/>
            <a:chExt cx="5158146" cy="447142"/>
          </a:xfrm>
        </p:grpSpPr>
        <p:sp>
          <p:nvSpPr>
            <p:cNvPr id="51" name="文本框 50"/>
            <p:cNvSpPr txBox="1"/>
            <p:nvPr/>
          </p:nvSpPr>
          <p:spPr>
            <a:xfrm>
              <a:off x="7544816" y="5781449"/>
              <a:ext cx="2008514" cy="4332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分享人：姚瑞轩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0181034" y="5767512"/>
              <a:ext cx="2521928" cy="4332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日期：</a:t>
              </a:r>
              <a:r>
                <a:rPr lang="en-US" altLang="zh-CN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r>
                <a: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4" name="直接连接符 53"/>
          <p:cNvCxnSpPr/>
          <p:nvPr/>
        </p:nvCxnSpPr>
        <p:spPr>
          <a:xfrm flipV="1">
            <a:off x="4323922" y="3721925"/>
            <a:ext cx="3660629" cy="432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-8551" y="5623749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grpSp>
        <p:nvGrpSpPr>
          <p:cNvPr id="73" name="组合 60"/>
          <p:cNvGrpSpPr/>
          <p:nvPr/>
        </p:nvGrpSpPr>
        <p:grpSpPr>
          <a:xfrm rot="16200000">
            <a:off x="11436485" y="6057840"/>
            <a:ext cx="1271471" cy="363349"/>
            <a:chOff x="6507038" y="462977"/>
            <a:chExt cx="2430800" cy="471379"/>
          </a:xfrm>
        </p:grpSpPr>
        <p:grpSp>
          <p:nvGrpSpPr>
            <p:cNvPr id="74" name="组合 61"/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76" name="圆角矩形 75"/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圆角矩形 77"/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圆角矩形 74"/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100361" y="5862565"/>
            <a:ext cx="9509910" cy="76943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WATCHING 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4400" dirty="0">
              <a:solidFill>
                <a:schemeClr val="bg1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1" name="圆角矩形 80"/>
          <p:cNvSpPr/>
          <p:nvPr/>
        </p:nvSpPr>
        <p:spPr>
          <a:xfrm rot="16200000" flipV="1">
            <a:off x="10447003" y="5586366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96"/>
          <p:cNvSpPr/>
          <p:nvPr/>
        </p:nvSpPr>
        <p:spPr bwMode="auto">
          <a:xfrm>
            <a:off x="10716633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83" name="圆角矩形 82"/>
          <p:cNvSpPr/>
          <p:nvPr/>
        </p:nvSpPr>
        <p:spPr>
          <a:xfrm rot="10800000" flipV="1">
            <a:off x="5970173" y="3959308"/>
            <a:ext cx="38707" cy="369281"/>
          </a:xfrm>
          <a:prstGeom prst="roundRect">
            <a:avLst>
              <a:gd name="adj" fmla="val 5039"/>
            </a:avLst>
          </a:prstGeom>
          <a:solidFill>
            <a:srgbClr val="2F55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 sz="2000">
              <a:solidFill>
                <a:schemeClr val="bg1"/>
              </a:solidFill>
            </a:endParaRPr>
          </a:p>
        </p:txBody>
      </p:sp>
      <p:grpSp>
        <p:nvGrpSpPr>
          <p:cNvPr id="2" name="组 42">
            <a:extLst>
              <a:ext uri="{FF2B5EF4-FFF2-40B4-BE49-F238E27FC236}">
                <a16:creationId xmlns:a16="http://schemas.microsoft.com/office/drawing/2014/main" id="{51F72B4F-DDD4-9217-F8E2-2EE7955FD08D}"/>
              </a:ext>
            </a:extLst>
          </p:cNvPr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4" name="组 49">
              <a:extLst>
                <a:ext uri="{FF2B5EF4-FFF2-40B4-BE49-F238E27FC236}">
                  <a16:creationId xmlns:a16="http://schemas.microsoft.com/office/drawing/2014/main" id="{0FAA7384-186F-75B0-1B42-134DEB69B35D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8" name="圆角矩形 53">
                <a:extLst>
                  <a:ext uri="{FF2B5EF4-FFF2-40B4-BE49-F238E27FC236}">
                    <a16:creationId xmlns:a16="http://schemas.microsoft.com/office/drawing/2014/main" id="{D5D668A6-354F-F2D9-FDF6-90E043BC846E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圆角矩形 54">
                <a:extLst>
                  <a:ext uri="{FF2B5EF4-FFF2-40B4-BE49-F238E27FC236}">
                    <a16:creationId xmlns:a16="http://schemas.microsoft.com/office/drawing/2014/main" id="{A9E56F80-3F06-4126-91A6-18D75871D289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圆角矩形 70">
                <a:extLst>
                  <a:ext uri="{FF2B5EF4-FFF2-40B4-BE49-F238E27FC236}">
                    <a16:creationId xmlns:a16="http://schemas.microsoft.com/office/drawing/2014/main" id="{97AEA5C0-6DDE-7CE4-FA65-54E91131F73A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圆角矩形 71">
                <a:extLst>
                  <a:ext uri="{FF2B5EF4-FFF2-40B4-BE49-F238E27FC236}">
                    <a16:creationId xmlns:a16="http://schemas.microsoft.com/office/drawing/2014/main" id="{74C130E9-B3F7-F1F9-9C99-F83FC9EEE925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72">
                <a:extLst>
                  <a:ext uri="{FF2B5EF4-FFF2-40B4-BE49-F238E27FC236}">
                    <a16:creationId xmlns:a16="http://schemas.microsoft.com/office/drawing/2014/main" id="{F51788C5-32C0-6D98-B074-EB023A9DD80D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99">
              <a:extLst>
                <a:ext uri="{FF2B5EF4-FFF2-40B4-BE49-F238E27FC236}">
                  <a16:creationId xmlns:a16="http://schemas.microsoft.com/office/drawing/2014/main" id="{B4773B4F-337A-C7F7-B3E7-4948B1CA1D68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6" name="圆角矩形 51">
                <a:extLst>
                  <a:ext uri="{FF2B5EF4-FFF2-40B4-BE49-F238E27FC236}">
                    <a16:creationId xmlns:a16="http://schemas.microsoft.com/office/drawing/2014/main" id="{96B999A5-8D37-3D35-5A63-C2EB8303953D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Freeform 96">
                <a:extLst>
                  <a:ext uri="{FF2B5EF4-FFF2-40B4-BE49-F238E27FC236}">
                    <a16:creationId xmlns:a16="http://schemas.microsoft.com/office/drawing/2014/main" id="{2CA5FF0A-0420-23B1-F21D-84A60A11BB68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B49B29C5-4C05-C4CA-1F7B-D322C2D4A0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10" y="84588"/>
            <a:ext cx="2923795" cy="8208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5400000">
            <a:off x="-2741856" y="2736809"/>
            <a:ext cx="6818603" cy="134499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13075" y="245328"/>
            <a:ext cx="1031043" cy="4519883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2" name="组 1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96" name="圆角矩形 95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圆角矩形 96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圆角矩形 97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圆角矩形 98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01" name="圆角矩形 100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Freeform 96"/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24BD89B-C764-0260-6FED-6D7E97E74F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10" y="84588"/>
            <a:ext cx="2923795" cy="820826"/>
          </a:xfrm>
          <a:prstGeom prst="rect">
            <a:avLst/>
          </a:prstGeom>
        </p:spPr>
      </p:pic>
      <p:grpSp>
        <p:nvGrpSpPr>
          <p:cNvPr id="6" name="组 3">
            <a:extLst>
              <a:ext uri="{FF2B5EF4-FFF2-40B4-BE49-F238E27FC236}">
                <a16:creationId xmlns:a16="http://schemas.microsoft.com/office/drawing/2014/main" id="{9007ACC1-6A0E-85B1-B221-38587BCFDCBA}"/>
              </a:ext>
            </a:extLst>
          </p:cNvPr>
          <p:cNvGrpSpPr/>
          <p:nvPr/>
        </p:nvGrpSpPr>
        <p:grpSpPr>
          <a:xfrm>
            <a:off x="1638363" y="1670894"/>
            <a:ext cx="7407960" cy="924033"/>
            <a:chOff x="-21102" y="2847433"/>
            <a:chExt cx="10036630" cy="1296345"/>
          </a:xfrm>
        </p:grpSpPr>
        <p:sp>
          <p:nvSpPr>
            <p:cNvPr id="13" name="圆角矩形 39">
              <a:extLst>
                <a:ext uri="{FF2B5EF4-FFF2-40B4-BE49-F238E27FC236}">
                  <a16:creationId xmlns:a16="http://schemas.microsoft.com/office/drawing/2014/main" id="{36B5ECE1-22F2-53BE-BEA2-5934730D6344}"/>
                </a:ext>
              </a:extLst>
            </p:cNvPr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DDE2870-D191-CFD7-873D-FDDE2F5BFCD4}"/>
                </a:ext>
              </a:extLst>
            </p:cNvPr>
            <p:cNvSpPr txBox="1"/>
            <p:nvPr/>
          </p:nvSpPr>
          <p:spPr>
            <a:xfrm>
              <a:off x="2748679" y="3077454"/>
              <a:ext cx="7266849" cy="527130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36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</a:t>
              </a:r>
              <a:r>
                <a:rPr lang="en-US" altLang="zh-CN" sz="36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36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：灾难事件假新闻识别</a:t>
              </a:r>
            </a:p>
          </p:txBody>
        </p:sp>
        <p:grpSp>
          <p:nvGrpSpPr>
            <p:cNvPr id="16" name="组 2">
              <a:extLst>
                <a:ext uri="{FF2B5EF4-FFF2-40B4-BE49-F238E27FC236}">
                  <a16:creationId xmlns:a16="http://schemas.microsoft.com/office/drawing/2014/main" id="{341EDB5D-A754-EA4C-41AD-569BDB6E56E9}"/>
                </a:ext>
              </a:extLst>
            </p:cNvPr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17" name="圆角矩形 45">
                <a:extLst>
                  <a:ext uri="{FF2B5EF4-FFF2-40B4-BE49-F238E27FC236}">
                    <a16:creationId xmlns:a16="http://schemas.microsoft.com/office/drawing/2014/main" id="{FF41530C-3B27-B455-F704-8745A304CA43}"/>
                  </a:ext>
                </a:extLst>
              </p:cNvPr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46">
                <a:extLst>
                  <a:ext uri="{FF2B5EF4-FFF2-40B4-BE49-F238E27FC236}">
                    <a16:creationId xmlns:a16="http://schemas.microsoft.com/office/drawing/2014/main" id="{8A80A517-4412-39AD-DD46-B86F99CF4E13}"/>
                  </a:ext>
                </a:extLst>
              </p:cNvPr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47">
                <a:extLst>
                  <a:ext uri="{FF2B5EF4-FFF2-40B4-BE49-F238E27FC236}">
                    <a16:creationId xmlns:a16="http://schemas.microsoft.com/office/drawing/2014/main" id="{8CF46414-5305-4D09-4CF7-A273A55F1E6F}"/>
                  </a:ext>
                </a:extLst>
              </p:cNvPr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48">
                <a:extLst>
                  <a:ext uri="{FF2B5EF4-FFF2-40B4-BE49-F238E27FC236}">
                    <a16:creationId xmlns:a16="http://schemas.microsoft.com/office/drawing/2014/main" id="{8F8E6ACA-D7F2-54D9-AD7C-1D4D7675E70C}"/>
                  </a:ext>
                </a:extLst>
              </p:cNvPr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圆角矩形 44">
                <a:extLst>
                  <a:ext uri="{FF2B5EF4-FFF2-40B4-BE49-F238E27FC236}">
                    <a16:creationId xmlns:a16="http://schemas.microsoft.com/office/drawing/2014/main" id="{423B982D-2CF6-59F1-8F2B-E3FFE4D1BF15}"/>
                  </a:ext>
                </a:extLst>
              </p:cNvPr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EC5F1013-74FF-B9D4-A278-7CFBD09D995D}"/>
              </a:ext>
            </a:extLst>
          </p:cNvPr>
          <p:cNvSpPr/>
          <p:nvPr/>
        </p:nvSpPr>
        <p:spPr>
          <a:xfrm>
            <a:off x="3116262" y="1656666"/>
            <a:ext cx="9821743" cy="9285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DC5FA1-4653-0758-97B5-34A70E726E2A}"/>
              </a:ext>
            </a:extLst>
          </p:cNvPr>
          <p:cNvSpPr/>
          <p:nvPr/>
        </p:nvSpPr>
        <p:spPr>
          <a:xfrm>
            <a:off x="3270506" y="1741076"/>
            <a:ext cx="7077059" cy="74231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申请前期准备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 3">
            <a:extLst>
              <a:ext uri="{FF2B5EF4-FFF2-40B4-BE49-F238E27FC236}">
                <a16:creationId xmlns:a16="http://schemas.microsoft.com/office/drawing/2014/main" id="{0B77E9EC-2D0A-4676-E555-3B1A4EBCB8E5}"/>
              </a:ext>
            </a:extLst>
          </p:cNvPr>
          <p:cNvGrpSpPr/>
          <p:nvPr/>
        </p:nvGrpSpPr>
        <p:grpSpPr>
          <a:xfrm>
            <a:off x="1638363" y="3483085"/>
            <a:ext cx="7407960" cy="924033"/>
            <a:chOff x="-21102" y="2847433"/>
            <a:chExt cx="10036630" cy="1296345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E8FBFCB7-F5D4-0DBD-06C4-3E1AFCD5CEE2}"/>
                </a:ext>
              </a:extLst>
            </p:cNvPr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2</a:t>
              </a:r>
              <a:endParaRPr lang="zh-CN" altLang="en-US" sz="60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348322F-E03D-0BFE-4A21-8DBB4ACFCA65}"/>
                </a:ext>
              </a:extLst>
            </p:cNvPr>
            <p:cNvSpPr txBox="1"/>
            <p:nvPr/>
          </p:nvSpPr>
          <p:spPr>
            <a:xfrm>
              <a:off x="2748679" y="3077454"/>
              <a:ext cx="7266849" cy="527130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36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</a:t>
              </a:r>
              <a:r>
                <a:rPr lang="en-US" altLang="zh-CN" sz="36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36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：灾难事件假新闻识别</a:t>
              </a:r>
            </a:p>
          </p:txBody>
        </p:sp>
        <p:grpSp>
          <p:nvGrpSpPr>
            <p:cNvPr id="45" name="组 2">
              <a:extLst>
                <a:ext uri="{FF2B5EF4-FFF2-40B4-BE49-F238E27FC236}">
                  <a16:creationId xmlns:a16="http://schemas.microsoft.com/office/drawing/2014/main" id="{2C88D24D-2632-6ADF-6863-A6F9E797D2E4}"/>
                </a:ext>
              </a:extLst>
            </p:cNvPr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>
                <a:extLst>
                  <a:ext uri="{FF2B5EF4-FFF2-40B4-BE49-F238E27FC236}">
                    <a16:creationId xmlns:a16="http://schemas.microsoft.com/office/drawing/2014/main" id="{F31E0EC5-58C8-99A6-BC6D-0CAF6A7335FE}"/>
                  </a:ext>
                </a:extLst>
              </p:cNvPr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圆角矩形 46">
                <a:extLst>
                  <a:ext uri="{FF2B5EF4-FFF2-40B4-BE49-F238E27FC236}">
                    <a16:creationId xmlns:a16="http://schemas.microsoft.com/office/drawing/2014/main" id="{AA69C5F0-D101-BCE9-1A1F-68A7A24CC815}"/>
                  </a:ext>
                </a:extLst>
              </p:cNvPr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圆角矩形 47">
                <a:extLst>
                  <a:ext uri="{FF2B5EF4-FFF2-40B4-BE49-F238E27FC236}">
                    <a16:creationId xmlns:a16="http://schemas.microsoft.com/office/drawing/2014/main" id="{FA8DA13C-050A-E2AC-59BC-2F05ACF9D0C5}"/>
                  </a:ext>
                </a:extLst>
              </p:cNvPr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圆角矩形 48">
                <a:extLst>
                  <a:ext uri="{FF2B5EF4-FFF2-40B4-BE49-F238E27FC236}">
                    <a16:creationId xmlns:a16="http://schemas.microsoft.com/office/drawing/2014/main" id="{441AC082-B3FE-683C-5A20-03BC318D9149}"/>
                  </a:ext>
                </a:extLst>
              </p:cNvPr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圆角矩形 44">
                <a:extLst>
                  <a:ext uri="{FF2B5EF4-FFF2-40B4-BE49-F238E27FC236}">
                    <a16:creationId xmlns:a16="http://schemas.microsoft.com/office/drawing/2014/main" id="{6E77C1C8-584E-601B-4DA2-3915C709042E}"/>
                  </a:ext>
                </a:extLst>
              </p:cNvPr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3B145788-1C3C-2A16-E7CE-6E29FB6B4F24}"/>
              </a:ext>
            </a:extLst>
          </p:cNvPr>
          <p:cNvSpPr/>
          <p:nvPr/>
        </p:nvSpPr>
        <p:spPr>
          <a:xfrm>
            <a:off x="3116262" y="3474756"/>
            <a:ext cx="9821743" cy="9285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33EE5A3-0A69-187E-ADE9-5DBA94D995F8}"/>
              </a:ext>
            </a:extLst>
          </p:cNvPr>
          <p:cNvSpPr/>
          <p:nvPr/>
        </p:nvSpPr>
        <p:spPr>
          <a:xfrm>
            <a:off x="3270506" y="3553267"/>
            <a:ext cx="7077059" cy="74231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申请过程分享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F77B0A9-EF13-B7A2-CBC6-8EF97C471918}"/>
              </a:ext>
            </a:extLst>
          </p:cNvPr>
          <p:cNvSpPr txBox="1"/>
          <p:nvPr/>
        </p:nvSpPr>
        <p:spPr>
          <a:xfrm>
            <a:off x="1522180" y="52921"/>
            <a:ext cx="1889455" cy="88677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7" name="组 3">
            <a:extLst>
              <a:ext uri="{FF2B5EF4-FFF2-40B4-BE49-F238E27FC236}">
                <a16:creationId xmlns:a16="http://schemas.microsoft.com/office/drawing/2014/main" id="{72EA0BDA-D0DA-1671-208E-5A8FC26245A3}"/>
              </a:ext>
            </a:extLst>
          </p:cNvPr>
          <p:cNvGrpSpPr/>
          <p:nvPr/>
        </p:nvGrpSpPr>
        <p:grpSpPr>
          <a:xfrm>
            <a:off x="1638363" y="5311486"/>
            <a:ext cx="7407960" cy="924033"/>
            <a:chOff x="-21102" y="2847433"/>
            <a:chExt cx="10036630" cy="1296345"/>
          </a:xfrm>
        </p:grpSpPr>
        <p:sp>
          <p:nvSpPr>
            <p:cNvPr id="8" name="圆角矩形 39">
              <a:extLst>
                <a:ext uri="{FF2B5EF4-FFF2-40B4-BE49-F238E27FC236}">
                  <a16:creationId xmlns:a16="http://schemas.microsoft.com/office/drawing/2014/main" id="{4725BD3D-043E-166C-6771-672A5FD959BD}"/>
                </a:ext>
              </a:extLst>
            </p:cNvPr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chemeClr val="accent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3</a:t>
              </a:r>
              <a:endParaRPr lang="zh-CN" altLang="en-US" sz="60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8631322-A299-C735-694F-780B64335AD7}"/>
                </a:ext>
              </a:extLst>
            </p:cNvPr>
            <p:cNvSpPr txBox="1"/>
            <p:nvPr/>
          </p:nvSpPr>
          <p:spPr>
            <a:xfrm>
              <a:off x="2748679" y="3077454"/>
              <a:ext cx="7266849" cy="527130"/>
            </a:xfrm>
            <a:prstGeom prst="rect">
              <a:avLst/>
            </a:prstGeom>
            <a:noFill/>
          </p:spPr>
          <p:txBody>
            <a:bodyPr wrap="none" lIns="91438" tIns="45719" rIns="91438" bIns="45719" rtlCol="0">
              <a:spAutoFit/>
            </a:bodyPr>
            <a:lstStyle/>
            <a:p>
              <a:r>
                <a:rPr lang="zh-CN" altLang="en-US" sz="36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案例</a:t>
              </a:r>
              <a:r>
                <a:rPr lang="en-US" altLang="zh-CN" sz="36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36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：灾难事件假新闻识别</a:t>
              </a:r>
            </a:p>
          </p:txBody>
        </p:sp>
        <p:grpSp>
          <p:nvGrpSpPr>
            <p:cNvPr id="10" name="组 2">
              <a:extLst>
                <a:ext uri="{FF2B5EF4-FFF2-40B4-BE49-F238E27FC236}">
                  <a16:creationId xmlns:a16="http://schemas.microsoft.com/office/drawing/2014/main" id="{607652CF-93F1-E73D-D106-189746119DD1}"/>
                </a:ext>
              </a:extLst>
            </p:cNvPr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11" name="圆角矩形 45">
                <a:extLst>
                  <a:ext uri="{FF2B5EF4-FFF2-40B4-BE49-F238E27FC236}">
                    <a16:creationId xmlns:a16="http://schemas.microsoft.com/office/drawing/2014/main" id="{5A93413E-35AB-2BBD-134E-D39F138B31B2}"/>
                  </a:ext>
                </a:extLst>
              </p:cNvPr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46">
                <a:extLst>
                  <a:ext uri="{FF2B5EF4-FFF2-40B4-BE49-F238E27FC236}">
                    <a16:creationId xmlns:a16="http://schemas.microsoft.com/office/drawing/2014/main" id="{986C3039-3851-A6EE-0AE6-023EF2F629C9}"/>
                  </a:ext>
                </a:extLst>
              </p:cNvPr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47">
                <a:extLst>
                  <a:ext uri="{FF2B5EF4-FFF2-40B4-BE49-F238E27FC236}">
                    <a16:creationId xmlns:a16="http://schemas.microsoft.com/office/drawing/2014/main" id="{E547C5C1-2057-286A-1125-5E9D0C7C7199}"/>
                  </a:ext>
                </a:extLst>
              </p:cNvPr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48">
                <a:extLst>
                  <a:ext uri="{FF2B5EF4-FFF2-40B4-BE49-F238E27FC236}">
                    <a16:creationId xmlns:a16="http://schemas.microsoft.com/office/drawing/2014/main" id="{5D692149-18FD-D8AD-20D0-372DC4F08018}"/>
                  </a:ext>
                </a:extLst>
              </p:cNvPr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44">
                <a:extLst>
                  <a:ext uri="{FF2B5EF4-FFF2-40B4-BE49-F238E27FC236}">
                    <a16:creationId xmlns:a16="http://schemas.microsoft.com/office/drawing/2014/main" id="{358DCEB4-0167-270F-6D92-2955089320E4}"/>
                  </a:ext>
                </a:extLst>
              </p:cNvPr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8FC44E90-7442-3BCD-31AF-DE9C77A192F4}"/>
              </a:ext>
            </a:extLst>
          </p:cNvPr>
          <p:cNvSpPr/>
          <p:nvPr/>
        </p:nvSpPr>
        <p:spPr>
          <a:xfrm>
            <a:off x="3116262" y="5303157"/>
            <a:ext cx="9821743" cy="9285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FB703B0-B346-FEB7-4E6C-093EC33D89A6}"/>
              </a:ext>
            </a:extLst>
          </p:cNvPr>
          <p:cNvSpPr/>
          <p:nvPr/>
        </p:nvSpPr>
        <p:spPr>
          <a:xfrm>
            <a:off x="3270506" y="5381668"/>
            <a:ext cx="7077059" cy="74231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答疑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45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0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921E17-A575-E8A4-B0B1-587E84C368DD}"/>
              </a:ext>
            </a:extLst>
          </p:cNvPr>
          <p:cNvSpPr/>
          <p:nvPr/>
        </p:nvSpPr>
        <p:spPr>
          <a:xfrm>
            <a:off x="655321" y="268723"/>
            <a:ext cx="9766752" cy="489600"/>
          </a:xfrm>
          <a:prstGeom prst="rect">
            <a:avLst/>
          </a:prstGeom>
          <a:gradFill>
            <a:gsLst>
              <a:gs pos="3700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4AE116-6DB9-2361-48A7-816AC4E059FD}"/>
              </a:ext>
            </a:extLst>
          </p:cNvPr>
          <p:cNvSpPr/>
          <p:nvPr/>
        </p:nvSpPr>
        <p:spPr>
          <a:xfrm>
            <a:off x="655320" y="306358"/>
            <a:ext cx="2429824" cy="40010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25Fall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申请情况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 42">
            <a:extLst>
              <a:ext uri="{FF2B5EF4-FFF2-40B4-BE49-F238E27FC236}">
                <a16:creationId xmlns:a16="http://schemas.microsoft.com/office/drawing/2014/main" id="{DD3788FF-A155-E443-EE01-722B85E969D6}"/>
              </a:ext>
            </a:extLst>
          </p:cNvPr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11" name="组 49">
              <a:extLst>
                <a:ext uri="{FF2B5EF4-FFF2-40B4-BE49-F238E27FC236}">
                  <a16:creationId xmlns:a16="http://schemas.microsoft.com/office/drawing/2014/main" id="{66DFE6CA-9E9A-AAB1-F26F-CE90CEFDA30A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5" name="圆角矩形 53">
                <a:extLst>
                  <a:ext uri="{FF2B5EF4-FFF2-40B4-BE49-F238E27FC236}">
                    <a16:creationId xmlns:a16="http://schemas.microsoft.com/office/drawing/2014/main" id="{9FF3789D-59D8-1B86-E8B1-FD3D75B3FEC5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54">
                <a:extLst>
                  <a:ext uri="{FF2B5EF4-FFF2-40B4-BE49-F238E27FC236}">
                    <a16:creationId xmlns:a16="http://schemas.microsoft.com/office/drawing/2014/main" id="{53E4E43C-AC8C-86D2-9D44-9FF78ECBB1BB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70">
                <a:extLst>
                  <a:ext uri="{FF2B5EF4-FFF2-40B4-BE49-F238E27FC236}">
                    <a16:creationId xmlns:a16="http://schemas.microsoft.com/office/drawing/2014/main" id="{A1F432E8-B4BE-B08E-B535-CC0B1BCA2913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71">
                <a:extLst>
                  <a:ext uri="{FF2B5EF4-FFF2-40B4-BE49-F238E27FC236}">
                    <a16:creationId xmlns:a16="http://schemas.microsoft.com/office/drawing/2014/main" id="{46EBC406-C2BF-767F-AE4B-CA4D2C9E0B4E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72">
                <a:extLst>
                  <a:ext uri="{FF2B5EF4-FFF2-40B4-BE49-F238E27FC236}">
                    <a16:creationId xmlns:a16="http://schemas.microsoft.com/office/drawing/2014/main" id="{C19302E6-18EF-B0CE-F0C4-5C2741FDFDDF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99">
              <a:extLst>
                <a:ext uri="{FF2B5EF4-FFF2-40B4-BE49-F238E27FC236}">
                  <a16:creationId xmlns:a16="http://schemas.microsoft.com/office/drawing/2014/main" id="{63F22C35-B06E-EA46-A159-7E4CB6ED251F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3" name="圆角矩形 51">
                <a:extLst>
                  <a:ext uri="{FF2B5EF4-FFF2-40B4-BE49-F238E27FC236}">
                    <a16:creationId xmlns:a16="http://schemas.microsoft.com/office/drawing/2014/main" id="{38CAB75D-EB1F-834E-E662-036B6F9F2E6C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Freeform 96">
                <a:extLst>
                  <a:ext uri="{FF2B5EF4-FFF2-40B4-BE49-F238E27FC236}">
                    <a16:creationId xmlns:a16="http://schemas.microsoft.com/office/drawing/2014/main" id="{85D62C14-2E4A-E94B-92E9-1F5087715E18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29611749-89A8-631D-1596-833CFE73CB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10" y="84588"/>
            <a:ext cx="2923795" cy="82082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0D57544-B56C-5263-31B5-1F974103050D}"/>
              </a:ext>
            </a:extLst>
          </p:cNvPr>
          <p:cNvSpPr/>
          <p:nvPr/>
        </p:nvSpPr>
        <p:spPr>
          <a:xfrm>
            <a:off x="602377" y="1012215"/>
            <a:ext cx="11589620" cy="4654604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专业：数据科学与大数据技术，算术均分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89.9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，学分绩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语言：雅思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7.5(5.5)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软背景：二等学业奖学金，美赛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奖，牛津暑校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A+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已获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香港大学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(1.5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，数据科学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(1.5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新加坡国立大学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计算机工程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机器智能方向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香港中文大学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香港中文大学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数据科学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香港科技大学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大数据科技，人工智能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香港城市大学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6" descr="The Chinese University of Hong Kong (CUHK) - PNG Logo Vector Brand  Downloads (SVG, EPS)">
            <a:extLst>
              <a:ext uri="{FF2B5EF4-FFF2-40B4-BE49-F238E27FC236}">
                <a16:creationId xmlns:a16="http://schemas.microsoft.com/office/drawing/2014/main" id="{8280D73B-354F-36DE-239D-B0C6313CC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381" y="2998012"/>
            <a:ext cx="2376427" cy="137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US Identity - Logo Colour and Background">
            <a:extLst>
              <a:ext uri="{FF2B5EF4-FFF2-40B4-BE49-F238E27FC236}">
                <a16:creationId xmlns:a16="http://schemas.microsoft.com/office/drawing/2014/main" id="{803B12E4-2E96-D075-9028-E579CBFF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372" y="1757327"/>
            <a:ext cx="1423291" cy="187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wnload Hong Kong University of Science and Technology (HKUST) Logo in SVG  Vector or PNG File Format - Logo.wine">
            <a:extLst>
              <a:ext uri="{FF2B5EF4-FFF2-40B4-BE49-F238E27FC236}">
                <a16:creationId xmlns:a16="http://schemas.microsoft.com/office/drawing/2014/main" id="{37C86321-DE0C-95CF-B424-92539D5F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516" y="4004765"/>
            <a:ext cx="3301358" cy="220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D81FCAA-261D-9215-E8C1-199D568C7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373" y="3927874"/>
            <a:ext cx="1576290" cy="88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5C50C9-41B1-616D-6C3A-C721A427C3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350" y="2335824"/>
            <a:ext cx="2582023" cy="44987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A587C60-8866-3658-048D-237AE46F4E4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865" y="1393449"/>
            <a:ext cx="864382" cy="8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2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EB75E-716E-AD8A-128F-3DAC629CC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>
            <a:extLst>
              <a:ext uri="{FF2B5EF4-FFF2-40B4-BE49-F238E27FC236}">
                <a16:creationId xmlns:a16="http://schemas.microsoft.com/office/drawing/2014/main" id="{8B41574B-E375-FF57-59BB-0FF9749DD560}"/>
              </a:ext>
            </a:extLst>
          </p:cNvPr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30" name="组 29">
              <a:extLst>
                <a:ext uri="{FF2B5EF4-FFF2-40B4-BE49-F238E27FC236}">
                  <a16:creationId xmlns:a16="http://schemas.microsoft.com/office/drawing/2014/main" id="{EE5DD793-7185-ABEF-A23D-FD9CAE51EA3F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34" name="圆角矩形 33">
                <a:extLst>
                  <a:ext uri="{FF2B5EF4-FFF2-40B4-BE49-F238E27FC236}">
                    <a16:creationId xmlns:a16="http://schemas.microsoft.com/office/drawing/2014/main" id="{986E4F10-D9CB-86F9-7D30-BB1C18CE078E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圆角矩形 34">
                <a:extLst>
                  <a:ext uri="{FF2B5EF4-FFF2-40B4-BE49-F238E27FC236}">
                    <a16:creationId xmlns:a16="http://schemas.microsoft.com/office/drawing/2014/main" id="{429F7B22-D458-3DA6-FF23-5E0D5A305D5D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圆角矩形 35">
                <a:extLst>
                  <a:ext uri="{FF2B5EF4-FFF2-40B4-BE49-F238E27FC236}">
                    <a16:creationId xmlns:a16="http://schemas.microsoft.com/office/drawing/2014/main" id="{EE35A01E-41E9-41D2-E1F8-A78103EFFC96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42DA76C8-4DFF-B261-832A-E039AB701431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F02A1076-2EAB-ADF7-4358-456CD5A00B63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99">
              <a:extLst>
                <a:ext uri="{FF2B5EF4-FFF2-40B4-BE49-F238E27FC236}">
                  <a16:creationId xmlns:a16="http://schemas.microsoft.com/office/drawing/2014/main" id="{4C5743B6-B008-6735-A74B-41A50A542E1F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B829230F-1523-252F-E537-BC3F37924A77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Freeform 96">
                <a:extLst>
                  <a:ext uri="{FF2B5EF4-FFF2-40B4-BE49-F238E27FC236}">
                    <a16:creationId xmlns:a16="http://schemas.microsoft.com/office/drawing/2014/main" id="{4515CE79-7297-C62F-55D6-527E3A4FBA83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6AD1A975-0805-CAD2-CF53-C1BB9964D1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10" y="84588"/>
            <a:ext cx="2923795" cy="820826"/>
          </a:xfrm>
          <a:prstGeom prst="rect">
            <a:avLst/>
          </a:prstGeom>
        </p:spPr>
      </p:pic>
      <p:grpSp>
        <p:nvGrpSpPr>
          <p:cNvPr id="16" name="组 3">
            <a:extLst>
              <a:ext uri="{FF2B5EF4-FFF2-40B4-BE49-F238E27FC236}">
                <a16:creationId xmlns:a16="http://schemas.microsoft.com/office/drawing/2014/main" id="{ED5556BF-A8F5-F5B0-153A-71BCE6CE308C}"/>
              </a:ext>
            </a:extLst>
          </p:cNvPr>
          <p:cNvGrpSpPr/>
          <p:nvPr/>
        </p:nvGrpSpPr>
        <p:grpSpPr>
          <a:xfrm>
            <a:off x="-21102" y="2847434"/>
            <a:ext cx="12213103" cy="1296345"/>
            <a:chOff x="-21102" y="2847433"/>
            <a:chExt cx="12213102" cy="129634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F4F4928-8A6C-0041-2507-191288423B26}"/>
                </a:ext>
              </a:extLst>
            </p:cNvPr>
            <p:cNvSpPr/>
            <p:nvPr/>
          </p:nvSpPr>
          <p:spPr>
            <a:xfrm flipH="1">
              <a:off x="0" y="2872348"/>
              <a:ext cx="12192000" cy="125206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39">
              <a:extLst>
                <a:ext uri="{FF2B5EF4-FFF2-40B4-BE49-F238E27FC236}">
                  <a16:creationId xmlns:a16="http://schemas.microsoft.com/office/drawing/2014/main" id="{2C5FBF51-9E4F-4BFE-E189-C55A34FFD7BC}"/>
                </a:ext>
              </a:extLst>
            </p:cNvPr>
            <p:cNvSpPr/>
            <p:nvPr/>
          </p:nvSpPr>
          <p:spPr>
            <a:xfrm rot="10800000" flipV="1">
              <a:off x="464451" y="2847433"/>
              <a:ext cx="1273995" cy="1291039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algn="ctr"/>
              <a:r>
                <a:rPr lang="en-US" altLang="zh-CN" sz="6000" dirty="0"/>
                <a:t>1</a:t>
              </a:r>
              <a:endParaRPr lang="zh-CN" altLang="en-US" sz="60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79EA652-E0B8-90B4-18E4-3248B5239569}"/>
                </a:ext>
              </a:extLst>
            </p:cNvPr>
            <p:cNvSpPr txBox="1"/>
            <p:nvPr/>
          </p:nvSpPr>
          <p:spPr>
            <a:xfrm>
              <a:off x="7562849" y="3077397"/>
              <a:ext cx="4407477" cy="830995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pPr algn="r"/>
              <a:r>
                <a:rPr lang="zh-CN" altLang="en-US" sz="4800" spc="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申请前期准备</a:t>
              </a:r>
            </a:p>
          </p:txBody>
        </p:sp>
        <p:grpSp>
          <p:nvGrpSpPr>
            <p:cNvPr id="20" name="组 2">
              <a:extLst>
                <a:ext uri="{FF2B5EF4-FFF2-40B4-BE49-F238E27FC236}">
                  <a16:creationId xmlns:a16="http://schemas.microsoft.com/office/drawing/2014/main" id="{5CE4696D-A1E9-D7F5-BA7D-D0AF9C4A64FD}"/>
                </a:ext>
              </a:extLst>
            </p:cNvPr>
            <p:cNvGrpSpPr/>
            <p:nvPr/>
          </p:nvGrpSpPr>
          <p:grpSpPr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22" name="圆角矩形 45">
                <a:extLst>
                  <a:ext uri="{FF2B5EF4-FFF2-40B4-BE49-F238E27FC236}">
                    <a16:creationId xmlns:a16="http://schemas.microsoft.com/office/drawing/2014/main" id="{C565A688-D400-4213-EDEC-9C78D26AB887}"/>
                  </a:ext>
                </a:extLst>
              </p:cNvPr>
              <p:cNvSpPr/>
              <p:nvPr/>
            </p:nvSpPr>
            <p:spPr>
              <a:xfrm rot="16200000" flipV="1">
                <a:off x="-13338" y="364333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圆角矩形 46">
                <a:extLst>
                  <a:ext uri="{FF2B5EF4-FFF2-40B4-BE49-F238E27FC236}">
                    <a16:creationId xmlns:a16="http://schemas.microsoft.com/office/drawing/2014/main" id="{A4F8E598-89FC-8BD9-AAA8-654025C90890}"/>
                  </a:ext>
                </a:extLst>
              </p:cNvPr>
              <p:cNvSpPr/>
              <p:nvPr/>
            </p:nvSpPr>
            <p:spPr>
              <a:xfrm rot="16200000" flipV="1">
                <a:off x="-13338" y="3908764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圆角矩形 47">
                <a:extLst>
                  <a:ext uri="{FF2B5EF4-FFF2-40B4-BE49-F238E27FC236}">
                    <a16:creationId xmlns:a16="http://schemas.microsoft.com/office/drawing/2014/main" id="{40C9F19B-60C7-0950-9C8F-F6068AAC1D39}"/>
                  </a:ext>
                </a:extLst>
              </p:cNvPr>
              <p:cNvSpPr/>
              <p:nvPr/>
            </p:nvSpPr>
            <p:spPr>
              <a:xfrm rot="16200000" flipV="1">
                <a:off x="-13338" y="312217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圆角矩形 48">
                <a:extLst>
                  <a:ext uri="{FF2B5EF4-FFF2-40B4-BE49-F238E27FC236}">
                    <a16:creationId xmlns:a16="http://schemas.microsoft.com/office/drawing/2014/main" id="{2D09E107-E420-7BAA-57D8-78055FA20D74}"/>
                  </a:ext>
                </a:extLst>
              </p:cNvPr>
              <p:cNvSpPr/>
              <p:nvPr/>
            </p:nvSpPr>
            <p:spPr>
              <a:xfrm rot="16200000" flipV="1">
                <a:off x="-13338" y="3387600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圆角矩形 44">
                <a:extLst>
                  <a:ext uri="{FF2B5EF4-FFF2-40B4-BE49-F238E27FC236}">
                    <a16:creationId xmlns:a16="http://schemas.microsoft.com/office/drawing/2014/main" id="{62179EDF-B5B5-C231-9D66-F3783948BD25}"/>
                  </a:ext>
                </a:extLst>
              </p:cNvPr>
              <p:cNvSpPr/>
              <p:nvPr/>
            </p:nvSpPr>
            <p:spPr>
              <a:xfrm rot="16200000" flipV="1">
                <a:off x="-13338" y="2850728"/>
                <a:ext cx="227250" cy="24277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4396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CD1C8-4385-220B-E2FD-AAFE5B1C5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>
            <a:extLst>
              <a:ext uri="{FF2B5EF4-FFF2-40B4-BE49-F238E27FC236}">
                <a16:creationId xmlns:a16="http://schemas.microsoft.com/office/drawing/2014/main" id="{A9AE4562-AAEC-41D4-CEC7-38C736A52CA5}"/>
              </a:ext>
            </a:extLst>
          </p:cNvPr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79DE41-F7B2-4C9C-344B-D9939DF26CE4}"/>
              </a:ext>
            </a:extLst>
          </p:cNvPr>
          <p:cNvSpPr/>
          <p:nvPr/>
        </p:nvSpPr>
        <p:spPr>
          <a:xfrm>
            <a:off x="655321" y="268723"/>
            <a:ext cx="9766752" cy="489600"/>
          </a:xfrm>
          <a:prstGeom prst="rect">
            <a:avLst/>
          </a:prstGeom>
          <a:gradFill>
            <a:gsLst>
              <a:gs pos="3700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27D8CD-ACAB-3636-E09A-F8132552A091}"/>
              </a:ext>
            </a:extLst>
          </p:cNvPr>
          <p:cNvSpPr/>
          <p:nvPr/>
        </p:nvSpPr>
        <p:spPr>
          <a:xfrm>
            <a:off x="655320" y="306358"/>
            <a:ext cx="3026783" cy="40010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申请前期准备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 42">
            <a:extLst>
              <a:ext uri="{FF2B5EF4-FFF2-40B4-BE49-F238E27FC236}">
                <a16:creationId xmlns:a16="http://schemas.microsoft.com/office/drawing/2014/main" id="{51E0215C-73E9-38D6-0CB5-FF769CEAD882}"/>
              </a:ext>
            </a:extLst>
          </p:cNvPr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11" name="组 49">
              <a:extLst>
                <a:ext uri="{FF2B5EF4-FFF2-40B4-BE49-F238E27FC236}">
                  <a16:creationId xmlns:a16="http://schemas.microsoft.com/office/drawing/2014/main" id="{65CEF597-F2F3-1914-6FF0-59B6FCDBBC56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5" name="圆角矩形 53">
                <a:extLst>
                  <a:ext uri="{FF2B5EF4-FFF2-40B4-BE49-F238E27FC236}">
                    <a16:creationId xmlns:a16="http://schemas.microsoft.com/office/drawing/2014/main" id="{3EE143EC-EC34-2719-5FFF-422292A0096B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54">
                <a:extLst>
                  <a:ext uri="{FF2B5EF4-FFF2-40B4-BE49-F238E27FC236}">
                    <a16:creationId xmlns:a16="http://schemas.microsoft.com/office/drawing/2014/main" id="{09C9509F-A476-BDB6-C08B-64127FF8BE45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70">
                <a:extLst>
                  <a:ext uri="{FF2B5EF4-FFF2-40B4-BE49-F238E27FC236}">
                    <a16:creationId xmlns:a16="http://schemas.microsoft.com/office/drawing/2014/main" id="{E80F4FEE-6DCF-843E-7947-AF454FA758DD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71">
                <a:extLst>
                  <a:ext uri="{FF2B5EF4-FFF2-40B4-BE49-F238E27FC236}">
                    <a16:creationId xmlns:a16="http://schemas.microsoft.com/office/drawing/2014/main" id="{38B6E3E5-ED42-3325-B502-F4ADD590863E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72">
                <a:extLst>
                  <a:ext uri="{FF2B5EF4-FFF2-40B4-BE49-F238E27FC236}">
                    <a16:creationId xmlns:a16="http://schemas.microsoft.com/office/drawing/2014/main" id="{E93CFD33-46C3-6A94-609A-8234F1B20CEB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99">
              <a:extLst>
                <a:ext uri="{FF2B5EF4-FFF2-40B4-BE49-F238E27FC236}">
                  <a16:creationId xmlns:a16="http://schemas.microsoft.com/office/drawing/2014/main" id="{F620221A-4BFE-8581-F87E-1899D150EC85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3" name="圆角矩形 51">
                <a:extLst>
                  <a:ext uri="{FF2B5EF4-FFF2-40B4-BE49-F238E27FC236}">
                    <a16:creationId xmlns:a16="http://schemas.microsoft.com/office/drawing/2014/main" id="{668AA868-47C4-2772-B249-F682BEC243B5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Freeform 96">
                <a:extLst>
                  <a:ext uri="{FF2B5EF4-FFF2-40B4-BE49-F238E27FC236}">
                    <a16:creationId xmlns:a16="http://schemas.microsoft.com/office/drawing/2014/main" id="{0CAB1678-9A43-036F-90D0-E30E883F5E92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F7AFD203-AD2D-8486-9EEB-ADCBB89E7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10" y="84588"/>
            <a:ext cx="2923795" cy="82082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AFB86A1-80ED-3F55-466D-FCF974D64B76}"/>
              </a:ext>
            </a:extLst>
          </p:cNvPr>
          <p:cNvSpPr/>
          <p:nvPr/>
        </p:nvSpPr>
        <p:spPr>
          <a:xfrm>
            <a:off x="526181" y="1090214"/>
            <a:ext cx="11313777" cy="511626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申请授课型硕士的考虑因素：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硬背景：本科院校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均分成绩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软实力：科研、竞赛、实习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时间规划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大二大三：刷高均分，保持住全科成绩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+MOOC+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，申请时可用算术均分。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学有余力可以去提升软实力，也可以去参加寒暑校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学期交换，有投递院校的交流交换经历可作为加分项。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利用空余时间考出语言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注意雅思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年有效期，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年有效期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，港新需带语言成绩申请。理工科项目，语言达标即可，不必再刷高。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大三暑假：开始文书写作，选好院校和项目。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大四开学：打磨完毕文书，开始申请和投递。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699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9EF12-905A-1F89-3021-BFF5D6B8B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>
            <a:extLst>
              <a:ext uri="{FF2B5EF4-FFF2-40B4-BE49-F238E27FC236}">
                <a16:creationId xmlns:a16="http://schemas.microsoft.com/office/drawing/2014/main" id="{B20E3BB7-AD5B-CBD9-7D2F-27D0DBA388BE}"/>
              </a:ext>
            </a:extLst>
          </p:cNvPr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31F957-DDA4-F929-4180-637661418B53}"/>
              </a:ext>
            </a:extLst>
          </p:cNvPr>
          <p:cNvSpPr/>
          <p:nvPr/>
        </p:nvSpPr>
        <p:spPr>
          <a:xfrm>
            <a:off x="655321" y="268723"/>
            <a:ext cx="9766752" cy="489600"/>
          </a:xfrm>
          <a:prstGeom prst="rect">
            <a:avLst/>
          </a:prstGeom>
          <a:gradFill>
            <a:gsLst>
              <a:gs pos="3700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0E0882-0475-72F6-DA0E-60F2FC261958}"/>
              </a:ext>
            </a:extLst>
          </p:cNvPr>
          <p:cNvSpPr/>
          <p:nvPr/>
        </p:nvSpPr>
        <p:spPr>
          <a:xfrm>
            <a:off x="655320" y="306358"/>
            <a:ext cx="3026783" cy="40010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申请前期准备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选校定位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 42">
            <a:extLst>
              <a:ext uri="{FF2B5EF4-FFF2-40B4-BE49-F238E27FC236}">
                <a16:creationId xmlns:a16="http://schemas.microsoft.com/office/drawing/2014/main" id="{7E3FABE3-E1D8-9BB3-1AB2-6C9EE6E1EF2F}"/>
              </a:ext>
            </a:extLst>
          </p:cNvPr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11" name="组 49">
              <a:extLst>
                <a:ext uri="{FF2B5EF4-FFF2-40B4-BE49-F238E27FC236}">
                  <a16:creationId xmlns:a16="http://schemas.microsoft.com/office/drawing/2014/main" id="{27677C48-2F04-2F41-2047-AA0BC8900E78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5" name="圆角矩形 53">
                <a:extLst>
                  <a:ext uri="{FF2B5EF4-FFF2-40B4-BE49-F238E27FC236}">
                    <a16:creationId xmlns:a16="http://schemas.microsoft.com/office/drawing/2014/main" id="{B175DC64-E5E6-5E0F-BA1A-F59017D25E5D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54">
                <a:extLst>
                  <a:ext uri="{FF2B5EF4-FFF2-40B4-BE49-F238E27FC236}">
                    <a16:creationId xmlns:a16="http://schemas.microsoft.com/office/drawing/2014/main" id="{DBA05E2A-062C-16E3-8179-E4EB39997F39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70">
                <a:extLst>
                  <a:ext uri="{FF2B5EF4-FFF2-40B4-BE49-F238E27FC236}">
                    <a16:creationId xmlns:a16="http://schemas.microsoft.com/office/drawing/2014/main" id="{6B1FC4DE-EEFD-D22C-E680-68BF527D0BC3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71">
                <a:extLst>
                  <a:ext uri="{FF2B5EF4-FFF2-40B4-BE49-F238E27FC236}">
                    <a16:creationId xmlns:a16="http://schemas.microsoft.com/office/drawing/2014/main" id="{2C5BD14E-89D4-CB9B-84FC-5843BEC1DB33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72">
                <a:extLst>
                  <a:ext uri="{FF2B5EF4-FFF2-40B4-BE49-F238E27FC236}">
                    <a16:creationId xmlns:a16="http://schemas.microsoft.com/office/drawing/2014/main" id="{68B34754-2A31-3C1C-F465-181B22F0B0D9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99">
              <a:extLst>
                <a:ext uri="{FF2B5EF4-FFF2-40B4-BE49-F238E27FC236}">
                  <a16:creationId xmlns:a16="http://schemas.microsoft.com/office/drawing/2014/main" id="{41B94AB4-F362-127F-0692-5D325C2AAA04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3" name="圆角矩形 51">
                <a:extLst>
                  <a:ext uri="{FF2B5EF4-FFF2-40B4-BE49-F238E27FC236}">
                    <a16:creationId xmlns:a16="http://schemas.microsoft.com/office/drawing/2014/main" id="{50E9B544-4408-D2AE-65EB-2D0BD78E947B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Freeform 96">
                <a:extLst>
                  <a:ext uri="{FF2B5EF4-FFF2-40B4-BE49-F238E27FC236}">
                    <a16:creationId xmlns:a16="http://schemas.microsoft.com/office/drawing/2014/main" id="{66623641-59FF-D92B-420B-DBCC14462A84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6F1F1FDD-9384-46DC-59A9-49A5BDDEB3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10" y="84588"/>
            <a:ext cx="2923795" cy="82082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17D96C2-0778-9B3C-C3B7-AB83C4157563}"/>
              </a:ext>
            </a:extLst>
          </p:cNvPr>
          <p:cNvSpPr/>
          <p:nvPr/>
        </p:nvSpPr>
        <p:spPr>
          <a:xfrm>
            <a:off x="526181" y="1075886"/>
            <a:ext cx="6427069" cy="326960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项目途径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院校招生官网（最靠谱）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咨询项目在读生、中介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社交媒体：小红书、寄托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看录取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考虑因素：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课程设置、往届录取背景、就读体验、未来职业规划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2D9E4-EEAC-DC4D-2741-98E4A5D49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743" y="1240488"/>
            <a:ext cx="26003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E6E3D82-7A4E-61AD-A094-EA09FDC2A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068" y="1216301"/>
            <a:ext cx="24955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35DE37-FAA2-9EEB-6E85-8567A38AA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743" y="1968520"/>
            <a:ext cx="4786624" cy="469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8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80B08-7251-3DAA-170C-C6D38CDB3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>
            <a:extLst>
              <a:ext uri="{FF2B5EF4-FFF2-40B4-BE49-F238E27FC236}">
                <a16:creationId xmlns:a16="http://schemas.microsoft.com/office/drawing/2014/main" id="{AF55DD4A-5D45-520C-ACA9-B0770F3B0CA8}"/>
              </a:ext>
            </a:extLst>
          </p:cNvPr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D6EDFF-F126-AE3F-0D73-0DE531C654AC}"/>
              </a:ext>
            </a:extLst>
          </p:cNvPr>
          <p:cNvSpPr/>
          <p:nvPr/>
        </p:nvSpPr>
        <p:spPr>
          <a:xfrm>
            <a:off x="655321" y="268723"/>
            <a:ext cx="9766752" cy="489600"/>
          </a:xfrm>
          <a:prstGeom prst="rect">
            <a:avLst/>
          </a:prstGeom>
          <a:gradFill>
            <a:gsLst>
              <a:gs pos="3700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27D5E7-B805-BA82-FDAD-36A4A565A77E}"/>
              </a:ext>
            </a:extLst>
          </p:cNvPr>
          <p:cNvSpPr/>
          <p:nvPr/>
        </p:nvSpPr>
        <p:spPr>
          <a:xfrm>
            <a:off x="655320" y="306358"/>
            <a:ext cx="2513822" cy="40010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申请前期准备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文书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 42">
            <a:extLst>
              <a:ext uri="{FF2B5EF4-FFF2-40B4-BE49-F238E27FC236}">
                <a16:creationId xmlns:a16="http://schemas.microsoft.com/office/drawing/2014/main" id="{DF6D6495-26FA-A2B6-C592-53267B7E3E26}"/>
              </a:ext>
            </a:extLst>
          </p:cNvPr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11" name="组 49">
              <a:extLst>
                <a:ext uri="{FF2B5EF4-FFF2-40B4-BE49-F238E27FC236}">
                  <a16:creationId xmlns:a16="http://schemas.microsoft.com/office/drawing/2014/main" id="{54E8E06A-45D5-0B53-8470-9652C0F2F31B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5" name="圆角矩形 53">
                <a:extLst>
                  <a:ext uri="{FF2B5EF4-FFF2-40B4-BE49-F238E27FC236}">
                    <a16:creationId xmlns:a16="http://schemas.microsoft.com/office/drawing/2014/main" id="{8647BD28-5F17-9DA0-C7FB-660A7D4D1A0C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54">
                <a:extLst>
                  <a:ext uri="{FF2B5EF4-FFF2-40B4-BE49-F238E27FC236}">
                    <a16:creationId xmlns:a16="http://schemas.microsoft.com/office/drawing/2014/main" id="{0731B4E9-18D8-D390-5948-94650E34144C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70">
                <a:extLst>
                  <a:ext uri="{FF2B5EF4-FFF2-40B4-BE49-F238E27FC236}">
                    <a16:creationId xmlns:a16="http://schemas.microsoft.com/office/drawing/2014/main" id="{D570EB6A-B8D3-0C46-AAF3-D11B188DD043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71">
                <a:extLst>
                  <a:ext uri="{FF2B5EF4-FFF2-40B4-BE49-F238E27FC236}">
                    <a16:creationId xmlns:a16="http://schemas.microsoft.com/office/drawing/2014/main" id="{AD686D68-E454-D9CF-22E5-366E22EA2EAC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72">
                <a:extLst>
                  <a:ext uri="{FF2B5EF4-FFF2-40B4-BE49-F238E27FC236}">
                    <a16:creationId xmlns:a16="http://schemas.microsoft.com/office/drawing/2014/main" id="{007CAE90-C791-6B0A-2913-94EB6791DA7F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99">
              <a:extLst>
                <a:ext uri="{FF2B5EF4-FFF2-40B4-BE49-F238E27FC236}">
                  <a16:creationId xmlns:a16="http://schemas.microsoft.com/office/drawing/2014/main" id="{CA1F611E-CD04-3BCF-201B-F542F0AE73CC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3" name="圆角矩形 51">
                <a:extLst>
                  <a:ext uri="{FF2B5EF4-FFF2-40B4-BE49-F238E27FC236}">
                    <a16:creationId xmlns:a16="http://schemas.microsoft.com/office/drawing/2014/main" id="{787C8416-263C-11F5-8D06-CD482419B995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Freeform 96">
                <a:extLst>
                  <a:ext uri="{FF2B5EF4-FFF2-40B4-BE49-F238E27FC236}">
                    <a16:creationId xmlns:a16="http://schemas.microsoft.com/office/drawing/2014/main" id="{5D35FA22-70BE-7357-2842-9289E56ABCF1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0E9085F8-93EC-4120-7900-52F861675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10" y="84588"/>
            <a:ext cx="2923795" cy="82082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3BE2EB9-8A04-6A09-B12B-23AD11518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697" y="843946"/>
            <a:ext cx="4623122" cy="6110808"/>
          </a:xfrm>
          <a:prstGeom prst="rect">
            <a:avLst/>
          </a:prstGeom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C2BBB56-D7BC-84D3-D29C-F822AA27C4B1}"/>
              </a:ext>
            </a:extLst>
          </p:cNvPr>
          <p:cNvSpPr/>
          <p:nvPr/>
        </p:nvSpPr>
        <p:spPr>
          <a:xfrm>
            <a:off x="526181" y="1075886"/>
            <a:ext cx="6427069" cy="511626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文书：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、个人陈述、推荐信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(CV)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参照模板，主要分为如下几个模块，如果经历有限，可以包装自己的大创、课程设计作为经历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教育背景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科研经历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实习经历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荣誉奖项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专业技能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90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29E7F-2D9D-35DB-92D9-D23EC0CD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>
            <a:extLst>
              <a:ext uri="{FF2B5EF4-FFF2-40B4-BE49-F238E27FC236}">
                <a16:creationId xmlns:a16="http://schemas.microsoft.com/office/drawing/2014/main" id="{8E488FFD-0CA2-FEA6-9FDC-6DCFF74322F2}"/>
              </a:ext>
            </a:extLst>
          </p:cNvPr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BB7EA2-7C0F-4928-7D2F-9ACDEC810559}"/>
              </a:ext>
            </a:extLst>
          </p:cNvPr>
          <p:cNvSpPr/>
          <p:nvPr/>
        </p:nvSpPr>
        <p:spPr>
          <a:xfrm>
            <a:off x="655321" y="268723"/>
            <a:ext cx="9766752" cy="489600"/>
          </a:xfrm>
          <a:prstGeom prst="rect">
            <a:avLst/>
          </a:prstGeom>
          <a:gradFill>
            <a:gsLst>
              <a:gs pos="3700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CA248C-7B8D-DA03-C4A3-A41AD8D89994}"/>
              </a:ext>
            </a:extLst>
          </p:cNvPr>
          <p:cNvSpPr/>
          <p:nvPr/>
        </p:nvSpPr>
        <p:spPr>
          <a:xfrm>
            <a:off x="655320" y="306358"/>
            <a:ext cx="2513822" cy="40010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申请前期准备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文书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 42">
            <a:extLst>
              <a:ext uri="{FF2B5EF4-FFF2-40B4-BE49-F238E27FC236}">
                <a16:creationId xmlns:a16="http://schemas.microsoft.com/office/drawing/2014/main" id="{C597D5EF-4678-0178-8573-60F03159BF39}"/>
              </a:ext>
            </a:extLst>
          </p:cNvPr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11" name="组 49">
              <a:extLst>
                <a:ext uri="{FF2B5EF4-FFF2-40B4-BE49-F238E27FC236}">
                  <a16:creationId xmlns:a16="http://schemas.microsoft.com/office/drawing/2014/main" id="{B231AECB-2B9C-B5FC-0623-191E707FC51A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5" name="圆角矩形 53">
                <a:extLst>
                  <a:ext uri="{FF2B5EF4-FFF2-40B4-BE49-F238E27FC236}">
                    <a16:creationId xmlns:a16="http://schemas.microsoft.com/office/drawing/2014/main" id="{063CC67F-B71B-5D6A-8DEF-D30C3D5F12A9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54">
                <a:extLst>
                  <a:ext uri="{FF2B5EF4-FFF2-40B4-BE49-F238E27FC236}">
                    <a16:creationId xmlns:a16="http://schemas.microsoft.com/office/drawing/2014/main" id="{07920069-C506-AA02-E7C9-71E45D18BEAC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70">
                <a:extLst>
                  <a:ext uri="{FF2B5EF4-FFF2-40B4-BE49-F238E27FC236}">
                    <a16:creationId xmlns:a16="http://schemas.microsoft.com/office/drawing/2014/main" id="{7A5AC1ED-D619-F786-96A5-30E5BE8941DD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71">
                <a:extLst>
                  <a:ext uri="{FF2B5EF4-FFF2-40B4-BE49-F238E27FC236}">
                    <a16:creationId xmlns:a16="http://schemas.microsoft.com/office/drawing/2014/main" id="{DFCE2013-A82F-9CD3-4757-20A5DD1E7A61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72">
                <a:extLst>
                  <a:ext uri="{FF2B5EF4-FFF2-40B4-BE49-F238E27FC236}">
                    <a16:creationId xmlns:a16="http://schemas.microsoft.com/office/drawing/2014/main" id="{D6CAA815-4F45-0943-449F-E3B489B3561D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99">
              <a:extLst>
                <a:ext uri="{FF2B5EF4-FFF2-40B4-BE49-F238E27FC236}">
                  <a16:creationId xmlns:a16="http://schemas.microsoft.com/office/drawing/2014/main" id="{CBF7795B-EACC-990C-FB65-4EDE190C28A3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3" name="圆角矩形 51">
                <a:extLst>
                  <a:ext uri="{FF2B5EF4-FFF2-40B4-BE49-F238E27FC236}">
                    <a16:creationId xmlns:a16="http://schemas.microsoft.com/office/drawing/2014/main" id="{B1A6C783-2E81-6354-F13F-E526A1A70D69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Freeform 96">
                <a:extLst>
                  <a:ext uri="{FF2B5EF4-FFF2-40B4-BE49-F238E27FC236}">
                    <a16:creationId xmlns:a16="http://schemas.microsoft.com/office/drawing/2014/main" id="{88CF0790-4147-7122-04F3-D4A9245CEA4E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79AC1B1E-0BC3-3A73-D484-DB5E06B3AD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10" y="84588"/>
            <a:ext cx="2923795" cy="8208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5DA532-B1F4-0467-BC4E-F485BBC4F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69" y="1274837"/>
            <a:ext cx="6168536" cy="46649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87BA1B0-6B3B-E571-8215-A7E973F3C21E}"/>
              </a:ext>
            </a:extLst>
          </p:cNvPr>
          <p:cNvSpPr/>
          <p:nvPr/>
        </p:nvSpPr>
        <p:spPr>
          <a:xfrm>
            <a:off x="526181" y="1075886"/>
            <a:ext cx="5277719" cy="326960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文书：简历、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个人陈述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、推荐信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个人陈述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(Personal Statement)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800-1500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应包含：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介绍自己的学术背景、相关经历、学术兴趣、读研意愿。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申请该学校和项目的原因。（表白梦校）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87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1072F-FD7D-02C0-709B-3FE844271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>
            <a:extLst>
              <a:ext uri="{FF2B5EF4-FFF2-40B4-BE49-F238E27FC236}">
                <a16:creationId xmlns:a16="http://schemas.microsoft.com/office/drawing/2014/main" id="{0B6A2EF5-05C3-4FAD-D153-8DC47575E0C1}"/>
              </a:ext>
            </a:extLst>
          </p:cNvPr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092277-E681-22B5-7B49-EBBD515C699B}"/>
              </a:ext>
            </a:extLst>
          </p:cNvPr>
          <p:cNvSpPr/>
          <p:nvPr/>
        </p:nvSpPr>
        <p:spPr>
          <a:xfrm>
            <a:off x="655321" y="268723"/>
            <a:ext cx="9766752" cy="489600"/>
          </a:xfrm>
          <a:prstGeom prst="rect">
            <a:avLst/>
          </a:prstGeom>
          <a:gradFill>
            <a:gsLst>
              <a:gs pos="3700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7C7867-9C3B-9E29-1BE7-582F9855B908}"/>
              </a:ext>
            </a:extLst>
          </p:cNvPr>
          <p:cNvSpPr/>
          <p:nvPr/>
        </p:nvSpPr>
        <p:spPr>
          <a:xfrm>
            <a:off x="655320" y="306358"/>
            <a:ext cx="2513822" cy="400105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申请前期准备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文书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 42">
            <a:extLst>
              <a:ext uri="{FF2B5EF4-FFF2-40B4-BE49-F238E27FC236}">
                <a16:creationId xmlns:a16="http://schemas.microsoft.com/office/drawing/2014/main" id="{D685E775-4292-FC64-FFED-5F6CC68FE093}"/>
              </a:ext>
            </a:extLst>
          </p:cNvPr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11" name="组 49">
              <a:extLst>
                <a:ext uri="{FF2B5EF4-FFF2-40B4-BE49-F238E27FC236}">
                  <a16:creationId xmlns:a16="http://schemas.microsoft.com/office/drawing/2014/main" id="{3B880233-2EAF-3678-BA74-2067B2EC2F5F}"/>
                </a:ext>
              </a:extLst>
            </p:cNvPr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5" name="圆角矩形 53">
                <a:extLst>
                  <a:ext uri="{FF2B5EF4-FFF2-40B4-BE49-F238E27FC236}">
                    <a16:creationId xmlns:a16="http://schemas.microsoft.com/office/drawing/2014/main" id="{BD623789-6B56-D7FF-9A3B-0B53C45D06E3}"/>
                  </a:ext>
                </a:extLst>
              </p:cNvPr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圆角矩形 54">
                <a:extLst>
                  <a:ext uri="{FF2B5EF4-FFF2-40B4-BE49-F238E27FC236}">
                    <a16:creationId xmlns:a16="http://schemas.microsoft.com/office/drawing/2014/main" id="{B05B9D45-F293-BA63-A3FF-87395FC78721}"/>
                  </a:ext>
                </a:extLst>
              </p:cNvPr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圆角矩形 70">
                <a:extLst>
                  <a:ext uri="{FF2B5EF4-FFF2-40B4-BE49-F238E27FC236}">
                    <a16:creationId xmlns:a16="http://schemas.microsoft.com/office/drawing/2014/main" id="{719E02C0-C10D-4ED0-6042-3C65DAA40B7A}"/>
                  </a:ext>
                </a:extLst>
              </p:cNvPr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71">
                <a:extLst>
                  <a:ext uri="{FF2B5EF4-FFF2-40B4-BE49-F238E27FC236}">
                    <a16:creationId xmlns:a16="http://schemas.microsoft.com/office/drawing/2014/main" id="{A445C030-8D89-67DD-A77B-CB28DD0FEE41}"/>
                  </a:ext>
                </a:extLst>
              </p:cNvPr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72">
                <a:extLst>
                  <a:ext uri="{FF2B5EF4-FFF2-40B4-BE49-F238E27FC236}">
                    <a16:creationId xmlns:a16="http://schemas.microsoft.com/office/drawing/2014/main" id="{672C6EB8-8B4E-56E9-DCA1-E949CFDB08DB}"/>
                  </a:ext>
                </a:extLst>
              </p:cNvPr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99">
              <a:extLst>
                <a:ext uri="{FF2B5EF4-FFF2-40B4-BE49-F238E27FC236}">
                  <a16:creationId xmlns:a16="http://schemas.microsoft.com/office/drawing/2014/main" id="{2F20503F-F764-0006-EB78-419521945781}"/>
                </a:ext>
              </a:extLst>
            </p:cNvPr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3" name="圆角矩形 51">
                <a:extLst>
                  <a:ext uri="{FF2B5EF4-FFF2-40B4-BE49-F238E27FC236}">
                    <a16:creationId xmlns:a16="http://schemas.microsoft.com/office/drawing/2014/main" id="{14ED43A0-8A10-1323-4E1C-C84CCAFB4312}"/>
                  </a:ext>
                </a:extLst>
              </p:cNvPr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Freeform 96">
                <a:extLst>
                  <a:ext uri="{FF2B5EF4-FFF2-40B4-BE49-F238E27FC236}">
                    <a16:creationId xmlns:a16="http://schemas.microsoft.com/office/drawing/2014/main" id="{00A9E339-C851-333F-7ABC-77F1C94F5F25}"/>
                  </a:ext>
                </a:extLst>
              </p:cNvPr>
              <p:cNvSpPr/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94BB19A4-134D-F384-6466-8D39F49B18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10" y="84588"/>
            <a:ext cx="2923795" cy="8208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3858E81-5ACD-9D72-DD29-79982B0AE226}"/>
              </a:ext>
            </a:extLst>
          </p:cNvPr>
          <p:cNvSpPr/>
          <p:nvPr/>
        </p:nvSpPr>
        <p:spPr>
          <a:xfrm>
            <a:off x="526180" y="1075886"/>
            <a:ext cx="11033187" cy="511626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部分学校要求申请者回答问题，与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的作用相似。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香港大学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Please provide below a statement explaining why you are interested in studying this Programme, why you are suitable for it and the value of the Master of Computer Science Programme to your future career.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请提供一份声明，解释您为何对课程感兴趣、您为何适合该课程，以及计算机科学硕士课程对您未来职业发展的价值。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新加坡南洋理工大学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 why you wish to pursue this programme and how you would use the knowledge you gain from it in practice.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/>
              <a:t>说明您为什么希望攻读该课程，以及您将如何在实践中运用所学知识。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9343538"/>
      </p:ext>
    </p:extLst>
  </p:cSld>
  <p:clrMapOvr>
    <a:masterClrMapping/>
  </p:clrMapOvr>
</p:sld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1246</Words>
  <Application>Microsoft Office PowerPoint</Application>
  <PresentationFormat>宽屏</PresentationFormat>
  <Paragraphs>146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微软雅黑</vt:lpstr>
      <vt:lpstr>Arial</vt:lpstr>
      <vt:lpstr>Calibri</vt:lpstr>
      <vt:lpstr>Century Gothic</vt:lpstr>
      <vt:lpstr>Eras Light ITC</vt:lpstr>
      <vt:lpstr>Segoe UI Semilight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subject>1</dc:subject>
  <dc:creator>LYK</dc:creator>
  <dc:description>1</dc:description>
  <cp:lastModifiedBy>Ruixuan Yao</cp:lastModifiedBy>
  <cp:revision>2119</cp:revision>
  <cp:lastPrinted>2024-07-15T02:50:06Z</cp:lastPrinted>
  <dcterms:created xsi:type="dcterms:W3CDTF">2015-04-07T16:28:00Z</dcterms:created>
  <dcterms:modified xsi:type="dcterms:W3CDTF">2025-03-20T12:41:31Z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