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92" r:id="rId5"/>
    <p:sldId id="293" r:id="rId6"/>
    <p:sldId id="295" r:id="rId7"/>
    <p:sldId id="294" r:id="rId8"/>
    <p:sldId id="296" r:id="rId9"/>
    <p:sldId id="261" r:id="rId10"/>
    <p:sldId id="287" r:id="rId11"/>
    <p:sldId id="289" r:id="rId12"/>
    <p:sldId id="288" r:id="rId13"/>
    <p:sldId id="297" r:id="rId14"/>
    <p:sldId id="282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16" y="200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601F-7E62-41E2-BBD8-423E4B291DD9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C03C-DBF8-4FA1-93D4-309E83364A6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DABCD-7575-919E-935C-05BEF58AB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D0F31B8-727B-FCDC-F1F6-51F86205B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F6F7CC-C287-0F17-6537-ED69B37A3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CB740-7159-6C00-2C59-46457B214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71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4CDE8-F41E-5AD8-1913-4E4D29FC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C1227C-D7C3-C8C9-A89B-9F4417F13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E36428C-86A2-EFBE-865B-38414BFD2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E3FD64-33CF-B1F6-91DE-2518AE060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5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128AE-CF03-52C1-8F83-CCC63CD24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F51105-700A-AAE8-E2AD-80A6B4248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D4E40ED-BDF4-62E5-450E-B66FB03E7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2A4DE-5937-39EB-BEA8-09E105E18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1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B1F8B-0D4C-1084-D018-F2695C34B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82B773-75D9-B9A1-285B-393162CC2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883B8C-7582-E2DD-4575-65FAE8973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F01092-15E5-AD61-904E-3345092E9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76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CAE9-C310-2956-B67C-39A4E6E80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C03533-888C-46F3-A6D5-32884DB3E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06C96D6-99AB-5444-B0F8-53ECBB1D7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180A86-A09D-D3FF-BF38-570694BC5A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3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D38-4BFE-4C35-8DEC-360F71ADD14E}" type="datetimeFigureOut">
              <a:rPr lang="zh-CN" altLang="en-US"/>
              <a:t>2025/5/24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226D-428B-4B3B-BB58-2AE1025BEB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jp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14.png"/><Relationship Id="rId2" Type="http://schemas.openxmlformats.org/officeDocument/2006/relationships/tags" Target="../tags/tag3.xml"/><Relationship Id="rId16" Type="http://schemas.openxmlformats.org/officeDocument/2006/relationships/image" Target="../media/image1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2.png"/><Relationship Id="rId10" Type="http://schemas.openxmlformats.org/officeDocument/2006/relationships/tags" Target="../tags/tag11.xml"/><Relationship Id="rId19" Type="http://schemas.openxmlformats.org/officeDocument/2006/relationships/image" Target="../media/image15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353" y="257174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1" y="3674434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47" y="5657322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30984" y="2211058"/>
            <a:ext cx="5326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考研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476240" y="4170680"/>
            <a:ext cx="113157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卢叙衡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95776" y="4914001"/>
            <a:ext cx="419735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altLang="zh-CN" sz="23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2025.5.24</a:t>
            </a:r>
            <a:endParaRPr lang="zh-CN" altLang="en-US" sz="23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12965" y="20059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文框 7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0" y="1410970"/>
            <a:ext cx="11215370" cy="1711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月中旬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-9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月中旬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基础阶段</a:t>
            </a:r>
          </a:p>
          <a:p>
            <a:pPr fontAlgn="auto">
              <a:lnSpc>
                <a:spcPts val="296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参考考纲与教材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整理笔记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，可以看当年上课的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PPT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主要看材科基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21760" y="320040"/>
            <a:ext cx="4307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专业课（信号</a:t>
            </a:r>
            <a:r>
              <a:rPr lang="en-US" altLang="zh-CN" sz="3600" b="1"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数电）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84200" y="3063240"/>
            <a:ext cx="11224895" cy="223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月中旬</a:t>
            </a:r>
            <a:r>
              <a:rPr 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-12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真题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2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二轮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fontAlgn="auto">
              <a:lnSpc>
                <a:spcPts val="296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刚开始做真题不会很正常，边做边查缺补漏</a:t>
            </a:r>
            <a:endParaRPr lang="en-US" altLang="zh-CN" sz="20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fontAlgn="auto">
              <a:lnSpc>
                <a:spcPts val="296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往年题重复度较高，重复考的题重点背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fontAlgn="auto">
              <a:lnSpc>
                <a:spcPts val="296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看过真题之后对照考纲重新整理笔记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fontAlgn="auto">
              <a:lnSpc>
                <a:spcPts val="296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纵向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、横向构建知识体系</a:t>
            </a:r>
            <a:endParaRPr lang="en-US" altLang="zh-CN" sz="2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1345" y="1235392"/>
            <a:ext cx="11215370" cy="1766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单词</a:t>
            </a:r>
            <a:endParaRPr lang="en-US" altLang="zh-CN" sz="22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 fontAlgn="auto">
              <a:lnSpc>
                <a:spcPts val="296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不听课，不买书，用手机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不背单词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342900" indent="-342900" fontAlgn="auto">
              <a:lnSpc>
                <a:spcPts val="296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碎片时间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学习单词，做好计划</a:t>
            </a:r>
          </a:p>
          <a:p>
            <a:pPr marL="342900" indent="-342900" fontAlgn="auto">
              <a:lnSpc>
                <a:spcPts val="296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单词要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反复背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，一直背到考前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26560" y="0"/>
            <a:ext cx="3728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charset="-122"/>
                <a:ea typeface="黑体" panose="02010609060101010101" charset="-122"/>
              </a:rPr>
              <a:t>英语一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01345" y="2830353"/>
            <a:ext cx="11479530" cy="2457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阅读部分：完型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阅读理解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小三门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翻译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最重要</a:t>
            </a:r>
            <a:endParaRPr lang="en-US" altLang="zh-CN" sz="20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没听课，背完第一轮单词之后，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刷真题</a:t>
            </a:r>
            <a:endParaRPr lang="en-US" altLang="zh-CN"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fontAlgn="auto">
              <a:lnSpc>
                <a:spcPts val="2960"/>
              </a:lnSpc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8-9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按照试卷中题目的顺序一天一篇阅读部分的真题</a:t>
            </a:r>
          </a:p>
          <a:p>
            <a:pPr fontAlgn="auto">
              <a:lnSpc>
                <a:spcPts val="2960"/>
              </a:lnSpc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9-12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一刷之后二刷，尤其先二刷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2010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年之后的真题，坚持到考前</a:t>
            </a: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英一不建议刷英二的题，思路很不一样</a:t>
            </a:r>
            <a:endParaRPr lang="en-US" altLang="zh-CN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两种策略：单词用法背熟，一力降十会；从出题人角度思考逻辑，边做边背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01345" y="5287803"/>
            <a:ext cx="11224895" cy="13268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写作，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月中旬开始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lang="en-US" altLang="zh-CN" sz="20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本人没怎么练（不建议）</a:t>
            </a:r>
            <a:endParaRPr lang="en-US" altLang="zh-CN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听课、总结自己的模板、多用真题练</a:t>
            </a:r>
            <a:endParaRPr lang="zh-CN" altLang="en-US" sz="20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48FC4-C5C0-6404-C6D5-10964339F327}"/>
              </a:ext>
            </a:extLst>
          </p:cNvPr>
          <p:cNvSpPr txBox="1"/>
          <p:nvPr/>
        </p:nvSpPr>
        <p:spPr>
          <a:xfrm>
            <a:off x="601345" y="645160"/>
            <a:ext cx="11215370" cy="5272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本人英语基础较好 不建议照搬经验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220" y="406400"/>
            <a:ext cx="11448415" cy="1397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月中旬开始</a:t>
            </a:r>
          </a:p>
          <a:p>
            <a:pPr fontAlgn="auto">
              <a:lnSpc>
                <a:spcPts val="296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听徐涛强化课，马原必听，毛概史纲推荐听，新思想，思修根据个人进度</a:t>
            </a:r>
            <a:endParaRPr lang="en-US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听课在吃饭休息的时候听 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1000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建议做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1760" y="0"/>
            <a:ext cx="4307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b="1">
                <a:latin typeface="黑体" panose="02010609060101010101" charset="-122"/>
                <a:ea typeface="黑体" panose="02010609060101010101" charset="-122"/>
              </a:rPr>
              <a:t>政治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95580" y="1630680"/>
            <a:ext cx="11924030" cy="1290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肖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出版之前</a:t>
            </a:r>
          </a:p>
          <a:p>
            <a:pPr fontAlgn="auto">
              <a:lnSpc>
                <a:spcPts val="296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1000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没刷完的至少刷完一遍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（刷题推荐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苍盾政治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小程序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1000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刷完的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多翻背诵手册，多背新思想部分的知识点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36220" y="4516120"/>
            <a:ext cx="11224895" cy="1285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肖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出版，开始背大题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endParaRPr lang="zh-CN" altLang="en-US" sz="20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一天一套肖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或肖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选择题，做完一遍后巩固选择题中的知识点</a:t>
            </a:r>
          </a:p>
          <a:p>
            <a:pPr fontAlgn="auto">
              <a:lnSpc>
                <a:spcPts val="296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时间已经很紧张了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马上开始背肖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的大题</a:t>
            </a:r>
            <a:endParaRPr lang="zh-CN" altLang="en-US" b="1" dirty="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6220" y="2921000"/>
            <a:ext cx="11671300" cy="1533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肖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出版，肖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出版之前</a:t>
            </a:r>
          </a:p>
          <a:p>
            <a:pPr fontAlgn="auto">
              <a:lnSpc>
                <a:spcPts val="296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一天一套肖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8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选择题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，并且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要多翻背诵手册，多背新思想部分的知识点，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巩固这套卷选择题中出现的知识点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fontAlgn="auto">
              <a:lnSpc>
                <a:spcPts val="2960"/>
              </a:lnSpc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charset="-122"/>
                <a:sym typeface="+mn-ea"/>
              </a:rPr>
              <a:t>·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一刷之后可以选择二刷，或者回到肖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1000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找到自己错误率较高的部分，把这部分的题再做一遍，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并且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要多翻背诵手册，多背新思想部分的知识点，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巩固这套卷选择题中出现的知识点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220" y="5979160"/>
            <a:ext cx="11376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大题压力不用太大，考本校属于考黑龙江省，政治大水区，在写的比较多的情况下大家的得分都不会差太多，而且分比较高，所以在肖</a:t>
            </a:r>
            <a:r>
              <a:rPr lang="en-US" altLang="zh-CN" b="1"/>
              <a:t>4</a:t>
            </a:r>
            <a:r>
              <a:rPr lang="zh-CN" altLang="en-US" b="1"/>
              <a:t>出版之前把复习重心放在选择题上就好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B2543-1BD3-E61A-C47C-86136E4BE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64E3D286-F297-9698-BEF4-65820D85F41F}"/>
              </a:ext>
            </a:extLst>
          </p:cNvPr>
          <p:cNvGrpSpPr/>
          <p:nvPr/>
        </p:nvGrpSpPr>
        <p:grpSpPr>
          <a:xfrm>
            <a:off x="329900" y="163275"/>
            <a:ext cx="3255935" cy="391281"/>
            <a:chOff x="522940" y="516970"/>
            <a:chExt cx="3255935" cy="391281"/>
          </a:xfrm>
        </p:grpSpPr>
        <p:sp>
          <p:nvSpPr>
            <p:cNvPr id="67" name="稻壳儿小白白(http://dwz.cn/Wu2UP)">
              <a:extLst>
                <a:ext uri="{FF2B5EF4-FFF2-40B4-BE49-F238E27FC236}">
                  <a16:creationId xmlns:a16="http://schemas.microsoft.com/office/drawing/2014/main" id="{D7EA4C85-40F1-781C-6244-654586DF1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心态调整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28A129F-362A-E936-6F13-6791AD7DE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513B81E-2A2B-9FB7-3C67-1BD7AA9F68DA}"/>
              </a:ext>
            </a:extLst>
          </p:cNvPr>
          <p:cNvSpPr txBox="1"/>
          <p:nvPr/>
        </p:nvSpPr>
        <p:spPr>
          <a:xfrm>
            <a:off x="234650" y="903031"/>
            <a:ext cx="11296950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进度焦虑：我是不是进度太慢了？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不要和他人攀比进度，不同人进度不同很正常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制定计划时留足提前量，短中长结合，特殊情况没完成计划时及时调整，不要死磕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B4FC1F-9348-0E50-0E0F-79AFCA1B359A}"/>
              </a:ext>
            </a:extLst>
          </p:cNvPr>
          <p:cNvSpPr txBox="1"/>
          <p:nvPr/>
        </p:nvSpPr>
        <p:spPr>
          <a:xfrm>
            <a:off x="234650" y="2390435"/>
            <a:ext cx="11296950" cy="9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难度焦虑：真题是不是要比我做的题难很多？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多看真题，在出题人的角度思考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7552FA-D13E-3C8F-6EE5-503FC4D40308}"/>
              </a:ext>
            </a:extLst>
          </p:cNvPr>
          <p:cNvSpPr txBox="1"/>
          <p:nvPr/>
        </p:nvSpPr>
        <p:spPr>
          <a:xfrm>
            <a:off x="234650" y="3584235"/>
            <a:ext cx="11296950" cy="18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过剩焦虑：我学的这些东西不考怎么办？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多看真题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先抓主干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放平心态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2B1D77-F7DC-2AD1-B3EF-8B801B295A98}"/>
              </a:ext>
            </a:extLst>
          </p:cNvPr>
          <p:cNvSpPr txBox="1"/>
          <p:nvPr/>
        </p:nvSpPr>
        <p:spPr>
          <a:xfrm>
            <a:off x="234650" y="5546385"/>
            <a:ext cx="11296950" cy="944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客体焦虑：老师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/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家长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/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同学总给我上压力怎么办？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拒绝内耗 远离压力你的人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73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5C5E86-C7A8-B53E-0250-B110D32FAE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517" y="0"/>
            <a:ext cx="503096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0" y="516970"/>
            <a:ext cx="3255935" cy="391281"/>
            <a:chOff x="522940" y="516970"/>
            <a:chExt cx="3255935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Arial" panose="020B0604020202020204" pitchFamily="34" charset="0"/>
                </a:rPr>
                <a:t>个人情况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601980" y="980440"/>
            <a:ext cx="11205210" cy="316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录取院校：哈尔滨工业大学（深圳）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endParaRPr lang="zh-CN" altLang="en-US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录取专业：</a:t>
            </a:r>
            <a:r>
              <a:rPr lang="en-US" altLang="zh-CN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0856 </a:t>
            </a: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材料与化工（专硕）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endParaRPr lang="zh-CN" altLang="en-US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初试成绩：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63F2C27-B382-FC8D-9CF1-0F39020FD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1228"/>
              </p:ext>
            </p:extLst>
          </p:nvPr>
        </p:nvGraphicFramePr>
        <p:xfrm>
          <a:off x="1670050" y="3801938"/>
          <a:ext cx="8661400" cy="132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280">
                  <a:extLst>
                    <a:ext uri="{9D8B030D-6E8A-4147-A177-3AD203B41FA5}">
                      <a16:colId xmlns:a16="http://schemas.microsoft.com/office/drawing/2014/main" val="1365006752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3148803335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3967864144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263950731"/>
                    </a:ext>
                  </a:extLst>
                </a:gridCol>
                <a:gridCol w="1732280">
                  <a:extLst>
                    <a:ext uri="{9D8B030D-6E8A-4147-A177-3AD203B41FA5}">
                      <a16:colId xmlns:a16="http://schemas.microsoft.com/office/drawing/2014/main" val="5808147"/>
                    </a:ext>
                  </a:extLst>
                </a:gridCol>
              </a:tblGrid>
              <a:tr h="760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政治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英语（一）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数学（二）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材料科学基础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总成绩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97101"/>
                  </a:ext>
                </a:extLst>
              </a:tr>
              <a:tr h="5682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127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139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409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55346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5966344" y="80544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5261495" y="80544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" name="MH_SubTitle_2"/>
          <p:cNvSpPr/>
          <p:nvPr>
            <p:custDataLst>
              <p:tags r:id="rId3"/>
            </p:custDataLst>
          </p:nvPr>
        </p:nvSpPr>
        <p:spPr>
          <a:xfrm>
            <a:off x="5966344" y="207457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5261495" y="207457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6" name="MH_SubTitle_3"/>
          <p:cNvSpPr/>
          <p:nvPr>
            <p:custDataLst>
              <p:tags r:id="rId5"/>
            </p:custDataLst>
          </p:nvPr>
        </p:nvSpPr>
        <p:spPr>
          <a:xfrm>
            <a:off x="5966344" y="334370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/>
          <p:nvPr>
            <p:custDataLst>
              <p:tags r:id="rId6"/>
            </p:custDataLst>
          </p:nvPr>
        </p:nvSpPr>
        <p:spPr>
          <a:xfrm>
            <a:off x="5261495" y="334370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6621580" y="947114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信息收集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6650477" y="2232579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复习准备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9"/>
            </p:custDataLst>
          </p:nvPr>
        </p:nvSpPr>
        <p:spPr>
          <a:xfrm>
            <a:off x="6621580" y="3485144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如何复习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8800" y="0"/>
            <a:ext cx="868102" cy="81455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116710" y="800837"/>
            <a:ext cx="2244054" cy="3119065"/>
            <a:chOff x="2113254" y="1986218"/>
            <a:chExt cx="2926551" cy="3456460"/>
          </a:xfrm>
        </p:grpSpPr>
        <p:sp>
          <p:nvSpPr>
            <p:cNvPr id="20" name="文本框 19"/>
            <p:cNvSpPr txBox="1"/>
            <p:nvPr/>
          </p:nvSpPr>
          <p:spPr>
            <a:xfrm>
              <a:off x="2113254" y="1986218"/>
              <a:ext cx="2926551" cy="3103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目</a:t>
              </a:r>
              <a:endParaRPr lang="en-US" altLang="zh-C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方正兰亭粗黑简体" panose="02000000000000000000" pitchFamily="2" charset="-122"/>
              </a:endParaRPr>
            </a:p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63171" y="5067502"/>
              <a:ext cx="1780183" cy="3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9" y="6215896"/>
            <a:ext cx="1291146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49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34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89" y="2707632"/>
            <a:ext cx="1147088" cy="28904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5553690" y="-69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MH_SubTitle_3">
            <a:extLst>
              <a:ext uri="{FF2B5EF4-FFF2-40B4-BE49-F238E27FC236}">
                <a16:creationId xmlns:a16="http://schemas.microsoft.com/office/drawing/2014/main" id="{CF808F12-A050-83FA-65AB-E80EC77521DF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966344" y="461283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3">
            <a:extLst>
              <a:ext uri="{FF2B5EF4-FFF2-40B4-BE49-F238E27FC236}">
                <a16:creationId xmlns:a16="http://schemas.microsoft.com/office/drawing/2014/main" id="{EFA4AC2B-8FF5-BCC1-5E0D-3F0D107EB03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261495" y="461283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2C9616-EC86-ECB8-AF6E-2E0DB3DF230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621580" y="4754274"/>
            <a:ext cx="2704998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心态调整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329900" y="163275"/>
            <a:ext cx="3255935" cy="391281"/>
            <a:chOff x="522940" y="516970"/>
            <a:chExt cx="3255935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Arial" panose="020B0604020202020204" pitchFamily="34" charset="0"/>
                </a:rPr>
                <a:t>信息收集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44" name="文本框 43"/>
          <p:cNvSpPr txBox="1"/>
          <p:nvPr/>
        </p:nvSpPr>
        <p:spPr>
          <a:xfrm>
            <a:off x="420370" y="1238250"/>
            <a:ext cx="378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要不要跨专业？</a:t>
            </a:r>
            <a:endParaRPr lang="en-US" altLang="zh-CN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FB4EBF-B9C5-2DA7-8B7D-897972A1801A}"/>
              </a:ext>
            </a:extLst>
          </p:cNvPr>
          <p:cNvSpPr txBox="1"/>
          <p:nvPr/>
        </p:nvSpPr>
        <p:spPr>
          <a:xfrm>
            <a:off x="420370" y="2490911"/>
            <a:ext cx="378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考哪个学校？</a:t>
            </a:r>
            <a:endParaRPr lang="en-US" altLang="zh-CN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73C209-320E-BCB5-B1E4-27804171DA21}"/>
              </a:ext>
            </a:extLst>
          </p:cNvPr>
          <p:cNvSpPr txBox="1"/>
          <p:nvPr/>
        </p:nvSpPr>
        <p:spPr>
          <a:xfrm>
            <a:off x="420370" y="3743572"/>
            <a:ext cx="378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初试考哪些课？</a:t>
            </a:r>
            <a:endParaRPr lang="en-US" altLang="zh-CN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4B6B36-E094-EAFB-BEC9-DC39078F09DA}"/>
              </a:ext>
            </a:extLst>
          </p:cNvPr>
          <p:cNvSpPr txBox="1"/>
          <p:nvPr/>
        </p:nvSpPr>
        <p:spPr>
          <a:xfrm>
            <a:off x="375920" y="4996233"/>
            <a:ext cx="437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考多少分可以上岸？</a:t>
            </a:r>
            <a:endParaRPr lang="en-US" altLang="zh-CN" sz="3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A3DE88B-5E87-6D61-CFCF-C9903A1E4F6C}"/>
              </a:ext>
            </a:extLst>
          </p:cNvPr>
          <p:cNvSpPr/>
          <p:nvPr/>
        </p:nvSpPr>
        <p:spPr>
          <a:xfrm>
            <a:off x="4508500" y="2717800"/>
            <a:ext cx="1797050" cy="9813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55E0CB-8268-4B74-5996-2B2EA94990AC}"/>
              </a:ext>
            </a:extLst>
          </p:cNvPr>
          <p:cNvSpPr txBox="1"/>
          <p:nvPr/>
        </p:nvSpPr>
        <p:spPr>
          <a:xfrm>
            <a:off x="7023100" y="1659914"/>
            <a:ext cx="444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研招网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https://yz.chsi.com.cn/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C296D4-ACAB-1E97-832F-360CA34152CD}"/>
              </a:ext>
            </a:extLst>
          </p:cNvPr>
          <p:cNvSpPr txBox="1"/>
          <p:nvPr/>
        </p:nvSpPr>
        <p:spPr>
          <a:xfrm>
            <a:off x="7023100" y="2905780"/>
            <a:ext cx="444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各学校、学院官网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E2BC3-9A70-7A81-20C1-E5B5945499FE}"/>
              </a:ext>
            </a:extLst>
          </p:cNvPr>
          <p:cNvSpPr txBox="1"/>
          <p:nvPr/>
        </p:nvSpPr>
        <p:spPr>
          <a:xfrm>
            <a:off x="7023100" y="4066737"/>
            <a:ext cx="490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站、小红书等）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80AB8D-49D7-A24B-C998-712639C88CD3}"/>
              </a:ext>
            </a:extLst>
          </p:cNvPr>
          <p:cNvSpPr/>
          <p:nvPr/>
        </p:nvSpPr>
        <p:spPr>
          <a:xfrm>
            <a:off x="6877050" y="1536700"/>
            <a:ext cx="5162550" cy="332740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09F2-CB58-C45F-C0D6-460C6C56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C755029B-4FE6-506A-40A4-DDEACFF6D713}"/>
              </a:ext>
            </a:extLst>
          </p:cNvPr>
          <p:cNvGrpSpPr/>
          <p:nvPr/>
        </p:nvGrpSpPr>
        <p:grpSpPr>
          <a:xfrm>
            <a:off x="329900" y="163275"/>
            <a:ext cx="3255935" cy="391281"/>
            <a:chOff x="522940" y="516970"/>
            <a:chExt cx="3255935" cy="391281"/>
          </a:xfrm>
        </p:grpSpPr>
        <p:sp>
          <p:nvSpPr>
            <p:cNvPr id="67" name="稻壳儿小白白(http://dwz.cn/Wu2UP)">
              <a:extLst>
                <a:ext uri="{FF2B5EF4-FFF2-40B4-BE49-F238E27FC236}">
                  <a16:creationId xmlns:a16="http://schemas.microsoft.com/office/drawing/2014/main" id="{B5B2EFCD-D176-2CEE-A824-ECBE4CE9A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Arial" panose="020B0604020202020204" pitchFamily="34" charset="0"/>
                </a:rPr>
                <a:t>信息收集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4E625686-2862-92FC-BEC9-F7641C70B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E9F0111-9B67-08CB-BA8D-297EBFDBEA67}"/>
              </a:ext>
            </a:extLst>
          </p:cNvPr>
          <p:cNvSpPr txBox="1"/>
          <p:nvPr/>
        </p:nvSpPr>
        <p:spPr>
          <a:xfrm>
            <a:off x="4984450" y="200562"/>
            <a:ext cx="20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考情分析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9A1049-3BD2-5BD2-680E-B57A9621B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664300"/>
            <a:ext cx="9363075" cy="48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2584A9E-C625-99BD-EBAC-92C30684EA38}"/>
              </a:ext>
            </a:extLst>
          </p:cNvPr>
          <p:cNvSpPr txBox="1"/>
          <p:nvPr/>
        </p:nvSpPr>
        <p:spPr>
          <a:xfrm>
            <a:off x="455285" y="847818"/>
            <a:ext cx="1319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2EBA3A-2130-349B-88D3-5DE51E836DDC}"/>
              </a:ext>
            </a:extLst>
          </p:cNvPr>
          <p:cNvSpPr txBox="1"/>
          <p:nvPr/>
        </p:nvSpPr>
        <p:spPr>
          <a:xfrm>
            <a:off x="1414462" y="3674315"/>
            <a:ext cx="131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（学硕）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4B24756-2F7B-99F0-F65A-3F573C4936CE}"/>
              </a:ext>
            </a:extLst>
          </p:cNvPr>
          <p:cNvSpPr txBox="1"/>
          <p:nvPr/>
        </p:nvSpPr>
        <p:spPr>
          <a:xfrm>
            <a:off x="1414462" y="5610072"/>
            <a:ext cx="131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（专硕）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C98A5EB-0BAC-90D8-A8E8-6A996FB71783}"/>
              </a:ext>
            </a:extLst>
          </p:cNvPr>
          <p:cNvSpPr txBox="1"/>
          <p:nvPr/>
        </p:nvSpPr>
        <p:spPr>
          <a:xfrm>
            <a:off x="1099809" y="2564571"/>
            <a:ext cx="208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录取比例：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48FCD8-6237-E9BA-4224-AAE8EACBBD55}"/>
              </a:ext>
            </a:extLst>
          </p:cNvPr>
          <p:cNvSpPr txBox="1"/>
          <p:nvPr/>
        </p:nvSpPr>
        <p:spPr>
          <a:xfrm>
            <a:off x="1099809" y="4524560"/>
            <a:ext cx="208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录取比例：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1.34</a:t>
            </a:r>
          </a:p>
        </p:txBody>
      </p:sp>
    </p:spTree>
    <p:extLst>
      <p:ext uri="{BB962C8B-B14F-4D97-AF65-F5344CB8AC3E}">
        <p14:creationId xmlns:p14="http://schemas.microsoft.com/office/powerpoint/2010/main" val="15612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BF91-E9F3-EFFA-F6F6-6682A7C9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066A4DDE-F332-350D-A3A9-C3EC666B9B67}"/>
              </a:ext>
            </a:extLst>
          </p:cNvPr>
          <p:cNvGrpSpPr/>
          <p:nvPr/>
        </p:nvGrpSpPr>
        <p:grpSpPr>
          <a:xfrm>
            <a:off x="329900" y="163275"/>
            <a:ext cx="3255935" cy="391281"/>
            <a:chOff x="522940" y="516970"/>
            <a:chExt cx="3255935" cy="391281"/>
          </a:xfrm>
        </p:grpSpPr>
        <p:sp>
          <p:nvSpPr>
            <p:cNvPr id="67" name="稻壳儿小白白(http://dwz.cn/Wu2UP)">
              <a:extLst>
                <a:ext uri="{FF2B5EF4-FFF2-40B4-BE49-F238E27FC236}">
                  <a16:creationId xmlns:a16="http://schemas.microsoft.com/office/drawing/2014/main" id="{2A79600A-ADB4-589C-B4B7-FB52B2ABD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Arial" panose="020B0604020202020204" pitchFamily="34" charset="0"/>
                </a:rPr>
                <a:t>信息收集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E03E334-7553-02FC-09C0-A21895DA4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BB7BC3D-EF58-046E-02D8-E5DD4C39E77B}"/>
              </a:ext>
            </a:extLst>
          </p:cNvPr>
          <p:cNvSpPr txBox="1"/>
          <p:nvPr/>
        </p:nvSpPr>
        <p:spPr>
          <a:xfrm>
            <a:off x="4984450" y="200562"/>
            <a:ext cx="200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考情分析</a:t>
            </a:r>
            <a:endParaRPr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87D935-3474-FE7E-344C-F41884B05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664300"/>
            <a:ext cx="9363075" cy="482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5613E59-B5CB-846C-4F90-18B3AA773972}"/>
              </a:ext>
            </a:extLst>
          </p:cNvPr>
          <p:cNvSpPr txBox="1"/>
          <p:nvPr/>
        </p:nvSpPr>
        <p:spPr>
          <a:xfrm>
            <a:off x="440039" y="847818"/>
            <a:ext cx="1319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DA14DC-D371-BBC5-BD8F-CFE20085E719}"/>
              </a:ext>
            </a:extLst>
          </p:cNvPr>
          <p:cNvSpPr txBox="1"/>
          <p:nvPr/>
        </p:nvSpPr>
        <p:spPr>
          <a:xfrm>
            <a:off x="1414462" y="3674315"/>
            <a:ext cx="131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（学硕）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AB48D7-94FB-3539-9ECE-330609419065}"/>
              </a:ext>
            </a:extLst>
          </p:cNvPr>
          <p:cNvSpPr txBox="1"/>
          <p:nvPr/>
        </p:nvSpPr>
        <p:spPr>
          <a:xfrm>
            <a:off x="1414462" y="5610072"/>
            <a:ext cx="1319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（专硕）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690DF5-597B-49F0-E654-E63243A7FC58}"/>
              </a:ext>
            </a:extLst>
          </p:cNvPr>
          <p:cNvSpPr txBox="1"/>
          <p:nvPr/>
        </p:nvSpPr>
        <p:spPr>
          <a:xfrm>
            <a:off x="1099809" y="2564571"/>
            <a:ext cx="208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录取比例：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1.83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14C901-AEAF-B17D-1A00-F5010B3B99B2}"/>
              </a:ext>
            </a:extLst>
          </p:cNvPr>
          <p:cNvSpPr txBox="1"/>
          <p:nvPr/>
        </p:nvSpPr>
        <p:spPr>
          <a:xfrm>
            <a:off x="1099809" y="4524560"/>
            <a:ext cx="208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录取比例：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AE33EB-22CC-748F-6750-373D8B850D78}"/>
              </a:ext>
            </a:extLst>
          </p:cNvPr>
          <p:cNvSpPr txBox="1"/>
          <p:nvPr/>
        </p:nvSpPr>
        <p:spPr>
          <a:xfrm>
            <a:off x="8578429" y="2356060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02F674C-1551-ABB0-7EFA-266CD7D77AFA}"/>
              </a:ext>
            </a:extLst>
          </p:cNvPr>
          <p:cNvCxnSpPr>
            <a:cxnSpLocks/>
          </p:cNvCxnSpPr>
          <p:nvPr/>
        </p:nvCxnSpPr>
        <p:spPr>
          <a:xfrm>
            <a:off x="2971800" y="4248150"/>
            <a:ext cx="5952369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CB27EE-D7C2-5F73-65A7-78FED049847E}"/>
              </a:ext>
            </a:extLst>
          </p:cNvPr>
          <p:cNvCxnSpPr>
            <a:cxnSpLocks/>
          </p:cNvCxnSpPr>
          <p:nvPr/>
        </p:nvCxnSpPr>
        <p:spPr>
          <a:xfrm flipH="1">
            <a:off x="8295217" y="2530533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46F8C2B-5334-9449-673F-382F548D0672}"/>
              </a:ext>
            </a:extLst>
          </p:cNvPr>
          <p:cNvCxnSpPr>
            <a:cxnSpLocks/>
          </p:cNvCxnSpPr>
          <p:nvPr/>
        </p:nvCxnSpPr>
        <p:spPr>
          <a:xfrm flipH="1">
            <a:off x="8332139" y="4575233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5349DCB-26A5-8989-DFFF-C5B760B021C5}"/>
              </a:ext>
            </a:extLst>
          </p:cNvPr>
          <p:cNvSpPr txBox="1"/>
          <p:nvPr/>
        </p:nvSpPr>
        <p:spPr>
          <a:xfrm>
            <a:off x="8537575" y="4390567"/>
            <a:ext cx="505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13DFEE-3011-BD60-DE5F-B4767859F5DD}"/>
              </a:ext>
            </a:extLst>
          </p:cNvPr>
          <p:cNvSpPr txBox="1"/>
          <p:nvPr/>
        </p:nvSpPr>
        <p:spPr>
          <a:xfrm>
            <a:off x="8536398" y="4780817"/>
            <a:ext cx="505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6073D3-F754-CA94-6B8F-33AB30F48B21}"/>
              </a:ext>
            </a:extLst>
          </p:cNvPr>
          <p:cNvCxnSpPr>
            <a:cxnSpLocks/>
          </p:cNvCxnSpPr>
          <p:nvPr/>
        </p:nvCxnSpPr>
        <p:spPr>
          <a:xfrm flipH="1">
            <a:off x="8295217" y="4949666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0108592-057F-D9A1-27E1-7693B52626C1}"/>
              </a:ext>
            </a:extLst>
          </p:cNvPr>
          <p:cNvSpPr txBox="1"/>
          <p:nvPr/>
        </p:nvSpPr>
        <p:spPr>
          <a:xfrm>
            <a:off x="8606248" y="5124576"/>
            <a:ext cx="43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6E0752-BE5E-A0CD-F78C-9E26BCFFE904}"/>
              </a:ext>
            </a:extLst>
          </p:cNvPr>
          <p:cNvSpPr txBox="1"/>
          <p:nvPr/>
        </p:nvSpPr>
        <p:spPr>
          <a:xfrm>
            <a:off x="8594773" y="5460804"/>
            <a:ext cx="43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4B3BBF-2381-859E-0A2C-D05C4C8F143A}"/>
              </a:ext>
            </a:extLst>
          </p:cNvPr>
          <p:cNvSpPr txBox="1"/>
          <p:nvPr/>
        </p:nvSpPr>
        <p:spPr>
          <a:xfrm>
            <a:off x="8552198" y="5804563"/>
            <a:ext cx="5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CD748-4B09-2F8E-4447-61F87B9E19B5}"/>
              </a:ext>
            </a:extLst>
          </p:cNvPr>
          <p:cNvSpPr txBox="1"/>
          <p:nvPr/>
        </p:nvSpPr>
        <p:spPr>
          <a:xfrm>
            <a:off x="8594773" y="6117768"/>
            <a:ext cx="5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0B0D30F-6AEE-43E1-1E07-A7FCF8004F90}"/>
              </a:ext>
            </a:extLst>
          </p:cNvPr>
          <p:cNvCxnSpPr>
            <a:cxnSpLocks/>
          </p:cNvCxnSpPr>
          <p:nvPr/>
        </p:nvCxnSpPr>
        <p:spPr>
          <a:xfrm flipH="1">
            <a:off x="8295217" y="5288009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20385B2-E460-1E35-4268-3AC7A6BC7EE8}"/>
              </a:ext>
            </a:extLst>
          </p:cNvPr>
          <p:cNvCxnSpPr>
            <a:cxnSpLocks/>
          </p:cNvCxnSpPr>
          <p:nvPr/>
        </p:nvCxnSpPr>
        <p:spPr>
          <a:xfrm flipH="1">
            <a:off x="8299972" y="5610072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8EF6EE9-5383-E206-77DF-6B6BC34DFA90}"/>
              </a:ext>
            </a:extLst>
          </p:cNvPr>
          <p:cNvCxnSpPr>
            <a:cxnSpLocks/>
          </p:cNvCxnSpPr>
          <p:nvPr/>
        </p:nvCxnSpPr>
        <p:spPr>
          <a:xfrm flipH="1">
            <a:off x="8295217" y="5947602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27669A7-EA1E-26C5-424A-5A6456270CFE}"/>
              </a:ext>
            </a:extLst>
          </p:cNvPr>
          <p:cNvCxnSpPr>
            <a:cxnSpLocks/>
          </p:cNvCxnSpPr>
          <p:nvPr/>
        </p:nvCxnSpPr>
        <p:spPr>
          <a:xfrm flipH="1">
            <a:off x="8263050" y="6291094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854A803-5790-64C9-03AD-7116CF09F941}"/>
              </a:ext>
            </a:extLst>
          </p:cNvPr>
          <p:cNvSpPr txBox="1"/>
          <p:nvPr/>
        </p:nvSpPr>
        <p:spPr>
          <a:xfrm>
            <a:off x="6915326" y="2345867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ADF74D-5693-245A-9519-185F6CA1B18E}"/>
              </a:ext>
            </a:extLst>
          </p:cNvPr>
          <p:cNvSpPr txBox="1"/>
          <p:nvPr/>
        </p:nvSpPr>
        <p:spPr>
          <a:xfrm>
            <a:off x="6915326" y="2715802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CA77156-61E9-B3F0-96A3-0B1D553CDF9E}"/>
              </a:ext>
            </a:extLst>
          </p:cNvPr>
          <p:cNvSpPr txBox="1"/>
          <p:nvPr/>
        </p:nvSpPr>
        <p:spPr>
          <a:xfrm>
            <a:off x="6915326" y="3052418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FD926C4-4F6D-5F15-6D9C-FCB18EC93E59}"/>
              </a:ext>
            </a:extLst>
          </p:cNvPr>
          <p:cNvSpPr txBox="1"/>
          <p:nvPr/>
        </p:nvSpPr>
        <p:spPr>
          <a:xfrm>
            <a:off x="6915326" y="3402158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4B419D-4F59-0EBD-6C11-B959478097D1}"/>
              </a:ext>
            </a:extLst>
          </p:cNvPr>
          <p:cNvSpPr txBox="1"/>
          <p:nvPr/>
        </p:nvSpPr>
        <p:spPr>
          <a:xfrm>
            <a:off x="6915326" y="4398748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3201A6-6B0F-FA6B-E8C2-E5FE8CD7F84A}"/>
              </a:ext>
            </a:extLst>
          </p:cNvPr>
          <p:cNvSpPr txBox="1"/>
          <p:nvPr/>
        </p:nvSpPr>
        <p:spPr>
          <a:xfrm>
            <a:off x="6915087" y="4739709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ADD8AC3-E6AB-3807-4B76-A674ECC62C90}"/>
              </a:ext>
            </a:extLst>
          </p:cNvPr>
          <p:cNvSpPr txBox="1"/>
          <p:nvPr/>
        </p:nvSpPr>
        <p:spPr>
          <a:xfrm>
            <a:off x="6921761" y="5442739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E9496CB-389D-8FD0-9800-D4E79ECEC5FF}"/>
              </a:ext>
            </a:extLst>
          </p:cNvPr>
          <p:cNvSpPr txBox="1"/>
          <p:nvPr/>
        </p:nvSpPr>
        <p:spPr>
          <a:xfrm>
            <a:off x="6921761" y="5796897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39327F-E262-95C0-CDCE-3118CA0EC46A}"/>
              </a:ext>
            </a:extLst>
          </p:cNvPr>
          <p:cNvSpPr txBox="1"/>
          <p:nvPr/>
        </p:nvSpPr>
        <p:spPr>
          <a:xfrm>
            <a:off x="6921761" y="6115520"/>
            <a:ext cx="46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18C4F61-C7BF-3899-5753-EF0CDDFF1596}"/>
              </a:ext>
            </a:extLst>
          </p:cNvPr>
          <p:cNvCxnSpPr>
            <a:cxnSpLocks/>
          </p:cNvCxnSpPr>
          <p:nvPr/>
        </p:nvCxnSpPr>
        <p:spPr>
          <a:xfrm flipH="1">
            <a:off x="6675471" y="2530533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C04D1CD-3BC9-5126-68BD-CFCDE750D259}"/>
              </a:ext>
            </a:extLst>
          </p:cNvPr>
          <p:cNvCxnSpPr>
            <a:cxnSpLocks/>
          </p:cNvCxnSpPr>
          <p:nvPr/>
        </p:nvCxnSpPr>
        <p:spPr>
          <a:xfrm flipH="1">
            <a:off x="6675471" y="2849653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553FA37-5102-9399-D3B2-16F13505A7C7}"/>
              </a:ext>
            </a:extLst>
          </p:cNvPr>
          <p:cNvCxnSpPr>
            <a:cxnSpLocks/>
          </p:cNvCxnSpPr>
          <p:nvPr/>
        </p:nvCxnSpPr>
        <p:spPr>
          <a:xfrm flipH="1">
            <a:off x="6675471" y="3237084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FAC3971-5F11-F506-5494-627432B84212}"/>
              </a:ext>
            </a:extLst>
          </p:cNvPr>
          <p:cNvCxnSpPr>
            <a:cxnSpLocks/>
          </p:cNvCxnSpPr>
          <p:nvPr/>
        </p:nvCxnSpPr>
        <p:spPr>
          <a:xfrm flipH="1">
            <a:off x="6675471" y="3586824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CADDBEC-5F5B-15FE-44D7-2C4ADEB9F6AB}"/>
              </a:ext>
            </a:extLst>
          </p:cNvPr>
          <p:cNvCxnSpPr>
            <a:cxnSpLocks/>
          </p:cNvCxnSpPr>
          <p:nvPr/>
        </p:nvCxnSpPr>
        <p:spPr>
          <a:xfrm flipH="1">
            <a:off x="6675471" y="4575233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D3BC3E6-923B-172C-8B44-A9A1FEAEBFDC}"/>
              </a:ext>
            </a:extLst>
          </p:cNvPr>
          <p:cNvCxnSpPr>
            <a:cxnSpLocks/>
          </p:cNvCxnSpPr>
          <p:nvPr/>
        </p:nvCxnSpPr>
        <p:spPr>
          <a:xfrm flipH="1">
            <a:off x="6675471" y="4924670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EC4A06-794E-C6DF-0248-93D0BEBE2896}"/>
              </a:ext>
            </a:extLst>
          </p:cNvPr>
          <p:cNvCxnSpPr>
            <a:cxnSpLocks/>
          </p:cNvCxnSpPr>
          <p:nvPr/>
        </p:nvCxnSpPr>
        <p:spPr>
          <a:xfrm flipH="1">
            <a:off x="6668797" y="5619380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11931A-F602-8110-CCD3-1A6019D2C8CC}"/>
              </a:ext>
            </a:extLst>
          </p:cNvPr>
          <p:cNvCxnSpPr>
            <a:cxnSpLocks/>
          </p:cNvCxnSpPr>
          <p:nvPr/>
        </p:nvCxnSpPr>
        <p:spPr>
          <a:xfrm flipH="1">
            <a:off x="6668797" y="5943502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91E4B4-773C-55F4-8288-178F5D94D6CE}"/>
              </a:ext>
            </a:extLst>
          </p:cNvPr>
          <p:cNvCxnSpPr>
            <a:cxnSpLocks/>
          </p:cNvCxnSpPr>
          <p:nvPr/>
        </p:nvCxnSpPr>
        <p:spPr>
          <a:xfrm flipH="1">
            <a:off x="6675471" y="6291094"/>
            <a:ext cx="24629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D340614-335D-5B56-6164-87929BECBA76}"/>
              </a:ext>
            </a:extLst>
          </p:cNvPr>
          <p:cNvSpPr txBox="1"/>
          <p:nvPr/>
        </p:nvSpPr>
        <p:spPr>
          <a:xfrm>
            <a:off x="9680575" y="3790075"/>
            <a:ext cx="714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315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DF5B1BF-E192-8B5B-E7F7-6D526AD3BA28}"/>
              </a:ext>
            </a:extLst>
          </p:cNvPr>
          <p:cNvCxnSpPr>
            <a:cxnSpLocks/>
          </p:cNvCxnSpPr>
          <p:nvPr/>
        </p:nvCxnSpPr>
        <p:spPr>
          <a:xfrm flipH="1">
            <a:off x="9844917" y="4284134"/>
            <a:ext cx="29232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8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91D3F-4DAC-603A-835B-548A95A5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40775B20-AEC5-6D93-CD2D-20358D99150C}"/>
              </a:ext>
            </a:extLst>
          </p:cNvPr>
          <p:cNvGrpSpPr/>
          <p:nvPr/>
        </p:nvGrpSpPr>
        <p:grpSpPr>
          <a:xfrm>
            <a:off x="329900" y="163275"/>
            <a:ext cx="3255935" cy="391281"/>
            <a:chOff x="522940" y="516970"/>
            <a:chExt cx="3255935" cy="391281"/>
          </a:xfrm>
        </p:grpSpPr>
        <p:sp>
          <p:nvSpPr>
            <p:cNvPr id="67" name="稻壳儿小白白(http://dwz.cn/Wu2UP)">
              <a:extLst>
                <a:ext uri="{FF2B5EF4-FFF2-40B4-BE49-F238E27FC236}">
                  <a16:creationId xmlns:a16="http://schemas.microsoft.com/office/drawing/2014/main" id="{E83726FF-ACC3-2DE5-1712-3901040C4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Arial" panose="020B0604020202020204" pitchFamily="34" charset="0"/>
                </a:rPr>
                <a:t>复习准备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150C522-9504-3B70-4D36-B87459A15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56720CE-37B7-7DD5-86FB-C7C64D5B63C7}"/>
              </a:ext>
            </a:extLst>
          </p:cNvPr>
          <p:cNvSpPr txBox="1"/>
          <p:nvPr/>
        </p:nvSpPr>
        <p:spPr>
          <a:xfrm>
            <a:off x="425150" y="1157031"/>
            <a:ext cx="5334300" cy="272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复习资料用什么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数学：复习书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+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课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+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题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+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真题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+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模拟题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专业课：书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+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整理笔记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英语：单词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+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真题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政治：背诵手册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+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模拟题（肖八、肖四等）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2A9BC8-BD40-F69E-1032-5B3D7EB4622A}"/>
              </a:ext>
            </a:extLst>
          </p:cNvPr>
          <p:cNvSpPr txBox="1"/>
          <p:nvPr/>
        </p:nvSpPr>
        <p:spPr>
          <a:xfrm>
            <a:off x="6096000" y="1157031"/>
            <a:ext cx="7386320" cy="2271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制定计划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留足提前量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短、中、长结合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符合自身实际情况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2F2B68-97B7-0F3C-4D22-C679B4963EEB}"/>
              </a:ext>
            </a:extLst>
          </p:cNvPr>
          <p:cNvSpPr txBox="1"/>
          <p:nvPr/>
        </p:nvSpPr>
        <p:spPr>
          <a:xfrm>
            <a:off x="329900" y="3877840"/>
            <a:ext cx="7386320" cy="2271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端正心态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长线战斗，切忌突击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做好物资准备：固定地点、桌椅、文具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闭关准备：断舍离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9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1A13-D487-4A2B-D290-3C6BC463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>
            <a:extLst>
              <a:ext uri="{FF2B5EF4-FFF2-40B4-BE49-F238E27FC236}">
                <a16:creationId xmlns:a16="http://schemas.microsoft.com/office/drawing/2014/main" id="{299F24BF-ED9B-2B2C-621C-F7C483201F2B}"/>
              </a:ext>
            </a:extLst>
          </p:cNvPr>
          <p:cNvGrpSpPr/>
          <p:nvPr/>
        </p:nvGrpSpPr>
        <p:grpSpPr>
          <a:xfrm>
            <a:off x="329900" y="163275"/>
            <a:ext cx="3255935" cy="391281"/>
            <a:chOff x="522940" y="516970"/>
            <a:chExt cx="3255935" cy="391281"/>
          </a:xfrm>
        </p:grpSpPr>
        <p:sp>
          <p:nvSpPr>
            <p:cNvPr id="67" name="稻壳儿小白白(http://dwz.cn/Wu2UP)">
              <a:extLst>
                <a:ext uri="{FF2B5EF4-FFF2-40B4-BE49-F238E27FC236}">
                  <a16:creationId xmlns:a16="http://schemas.microsoft.com/office/drawing/2014/main" id="{9F4032BF-ACDA-6045-EBEB-3CE058DC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0239" y="554257"/>
              <a:ext cx="2358636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sym typeface="Arial" panose="020B0604020202020204" pitchFamily="34" charset="0"/>
                </a:rPr>
                <a:t>如何复习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717ADDFD-9CBA-5247-49A3-8C00AF3C3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92A0352-435E-3DAA-7163-2E7188F0C7D0}"/>
              </a:ext>
            </a:extLst>
          </p:cNvPr>
          <p:cNvCxnSpPr/>
          <p:nvPr/>
        </p:nvCxnSpPr>
        <p:spPr>
          <a:xfrm>
            <a:off x="1099809" y="3568700"/>
            <a:ext cx="9963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0C59981-DB9E-89EB-4A74-BF7F17998D6F}"/>
              </a:ext>
            </a:extLst>
          </p:cNvPr>
          <p:cNvSpPr txBox="1"/>
          <p:nvPr/>
        </p:nvSpPr>
        <p:spPr>
          <a:xfrm>
            <a:off x="912335" y="2009097"/>
            <a:ext cx="2237265" cy="137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6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月（暑假前）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数学基础结束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背单词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7D89FB-3CB0-018E-DAD3-202932454E7F}"/>
              </a:ext>
            </a:extLst>
          </p:cNvPr>
          <p:cNvSpPr txBox="1"/>
          <p:nvPr/>
        </p:nvSpPr>
        <p:spPr>
          <a:xfrm>
            <a:off x="2406517" y="3754017"/>
            <a:ext cx="2827815" cy="137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7-8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月（开学前）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数学强化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专业课一轮复习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D28185-0770-505B-C5E0-93D4B2E08EED}"/>
              </a:ext>
            </a:extLst>
          </p:cNvPr>
          <p:cNvSpPr txBox="1"/>
          <p:nvPr/>
        </p:nvSpPr>
        <p:spPr>
          <a:xfrm>
            <a:off x="4709635" y="2054713"/>
            <a:ext cx="2580167" cy="137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9-10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月（开学前）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数学、英语开真题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专业课开始二轮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2FD212-C164-960E-51B2-D8525A38927F}"/>
              </a:ext>
            </a:extLst>
          </p:cNvPr>
          <p:cNvSpPr txBox="1"/>
          <p:nvPr/>
        </p:nvSpPr>
        <p:spPr>
          <a:xfrm>
            <a:off x="6798785" y="3754016"/>
            <a:ext cx="2929415" cy="1374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11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月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数学模拟卷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政治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AFB3ED-69D8-1F21-D33B-3DD13705ADAE}"/>
              </a:ext>
            </a:extLst>
          </p:cNvPr>
          <p:cNvSpPr txBox="1"/>
          <p:nvPr/>
        </p:nvSpPr>
        <p:spPr>
          <a:xfrm>
            <a:off x="8919685" y="2457938"/>
            <a:ext cx="2580167" cy="9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12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月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调整心态</a:t>
            </a:r>
            <a:endParaRPr lang="en-US" altLang="zh-CN" sz="2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8438B8-9A77-81A0-95B9-5281D16924BC}"/>
              </a:ext>
            </a:extLst>
          </p:cNvPr>
          <p:cNvSpPr txBox="1"/>
          <p:nvPr/>
        </p:nvSpPr>
        <p:spPr>
          <a:xfrm>
            <a:off x="329900" y="789383"/>
            <a:ext cx="25801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时间线：</a:t>
            </a:r>
            <a:endParaRPr lang="en-US" altLang="zh-CN" sz="2200" dirty="0">
              <a:solidFill>
                <a:schemeClr val="accent2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C132C1-6C70-E7D9-D7D4-A7F63F561403}"/>
              </a:ext>
            </a:extLst>
          </p:cNvPr>
          <p:cNvSpPr txBox="1"/>
          <p:nvPr/>
        </p:nvSpPr>
        <p:spPr>
          <a:xfrm>
            <a:off x="9827735" y="46271"/>
            <a:ext cx="2770665" cy="136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免责声明：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实际情况因人而异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35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按照个人情况做计划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E7C00C-A125-980F-0C87-602E2429889E}"/>
              </a:ext>
            </a:extLst>
          </p:cNvPr>
          <p:cNvSpPr txBox="1"/>
          <p:nvPr/>
        </p:nvSpPr>
        <p:spPr>
          <a:xfrm>
            <a:off x="4348718" y="5721203"/>
            <a:ext cx="3494563" cy="47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</a:pPr>
            <a:r>
              <a:rPr lang="zh-CN" altLang="en-US" sz="22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复习重点：建立知识体系</a:t>
            </a:r>
            <a:endParaRPr lang="en-US" altLang="zh-CN" sz="22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7DA56A-742E-2A43-89BC-85A7A9E6ADF8}"/>
              </a:ext>
            </a:extLst>
          </p:cNvPr>
          <p:cNvSpPr txBox="1"/>
          <p:nvPr/>
        </p:nvSpPr>
        <p:spPr>
          <a:xfrm>
            <a:off x="1619983" y="816604"/>
            <a:ext cx="4060299" cy="49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3500"/>
              </a:lnSpc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留足提前量；短、中、长结合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48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图文框 7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1820" y="1698682"/>
            <a:ext cx="11215370" cy="1285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3-6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月中旬（基础阶段）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高数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→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线代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回顾知识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2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反复做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题</a:t>
            </a: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看讲义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速看课回顾知识点</a:t>
            </a: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学完一章之后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做题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巩固（吃透课上讲的题，有余力做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660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</a:p>
          <a:p>
            <a:pPr fontAlgn="auto">
              <a:lnSpc>
                <a:spcPts val="2960"/>
              </a:lnSpc>
            </a:pP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26560" y="320040"/>
            <a:ext cx="3728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数学二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5781" y="889806"/>
            <a:ext cx="6078220" cy="808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960"/>
              </a:lnSpc>
            </a:pPr>
            <a:r>
              <a:rPr 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全程跟的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武忠祥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李永乐</a:t>
            </a:r>
            <a:r>
              <a:rPr 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老师的讲义以及课程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（红色）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练习册：武忠祥精选题、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660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330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1820" y="2902239"/>
            <a:ext cx="11215370" cy="1285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7-9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月（强化阶段）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高数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→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线代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听课学习解题思路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做题</a:t>
            </a:r>
          </a:p>
          <a:p>
            <a:pPr fontAlgn="auto">
              <a:lnSpc>
                <a:spcPts val="2960"/>
              </a:lnSpc>
            </a:pPr>
            <a:r>
              <a:rPr 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听强化课，并且吃透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讲义的例题</a:t>
            </a: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学完一章之后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做题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巩固（精选题、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660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330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）、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整理错题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591820" y="4137660"/>
            <a:ext cx="10661650" cy="1681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ts val="2960"/>
              </a:lnSpc>
            </a:pPr>
            <a:r>
              <a:rPr 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9-12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做近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年真题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r>
              <a:rPr lang="zh-CN" altLang="en-US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模拟卷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r>
              <a:rPr lang="zh-CN" altLang="en-US" sz="22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整理错题</a:t>
            </a:r>
            <a:r>
              <a:rPr lang="en-US" altLang="zh-CN" sz="2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</a:t>
            </a:r>
            <a:endParaRPr lang="zh-CN" altLang="en-US" sz="20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真题：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重点是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2020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年之后的题</a:t>
            </a:r>
            <a:endParaRPr lang="en-US" altLang="zh-CN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en-US" altLang="zh-CN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2020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年之前的真题简单，差别较大（个人见解）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（一天一套）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模拟卷：比真题重要，能多做就多做 推荐：李林、超越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（一天做，一天整理错题）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fontAlgn="auto">
              <a:lnSpc>
                <a:spcPts val="2960"/>
              </a:lnSpc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考前一周内尽量少做真题，多回顾基础知识点以及之前的错题，尤其是关于概念的选择题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RiMzc1ZGVhMWE4NWQxNTcxNTdkZGQ0N2Y0ZjY2OD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0157480315,&quot;left&quot;:459.9677165354331,&quot;top&quot;:144.95464566929132,&quot;width&quot;:377.55748031496057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  <p:tag name="KSO_WM_DIAGRAM_VIRTUALLY_FRAME" val="{&quot;height&quot;:299.910157480315,&quot;left&quot;:459.9677165354331,&quot;top&quot;:144.95464566929132,&quot;width&quot;:377.5574803149605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  <p:tag name="KSO_WM_DIAGRAM_VIRTUALLY_FRAME" val="{&quot;height&quot;:299.910157480315,&quot;left&quot;:459.9677165354331,&quot;top&quot;:144.95464566929132,&quot;width&quot;:377.55748031496057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0157480315,&quot;left&quot;:459.9677165354331,&quot;top&quot;:144.95464566929132,&quot;width&quot;:377.5574803149605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  <p:tag name="KSO_WM_DIAGRAM_VIRTUALLY_FRAME" val="{&quot;height&quot;:299.910157480315,&quot;left&quot;:459.9677165354331,&quot;top&quot;:144.95464566929132,&quot;width&quot;:377.5574803149605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  <p:tag name="KSO_WM_DIAGRAM_VIRTUALLY_FRAME" val="{&quot;height&quot;:299.910157480315,&quot;left&quot;:459.9677165354331,&quot;top&quot;:144.95464566929132,&quot;width&quot;:377.5574803149605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  <p:tag name="KSO_WM_DIAGRAM_VIRTUALLY_FRAME" val="{&quot;height&quot;:299.910157480315,&quot;left&quot;:459.9677165354331,&quot;top&quot;:144.95464566929132,&quot;width&quot;:377.5574803149605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  <p:tag name="KSO_WM_DIAGRAM_VIRTUALLY_FRAME" val="{&quot;height&quot;:299.910157480315,&quot;left&quot;:459.9677165354331,&quot;top&quot;:144.95464566929132,&quot;width&quot;:377.5574803149605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  <p:tag name="KSO_WM_DIAGRAM_VIRTUALLY_FRAME" val="{&quot;height&quot;:299.910157480315,&quot;left&quot;:459.9677165354331,&quot;top&quot;:144.95464566929132,&quot;width&quot;:377.5574803149605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  <p:tag name="KSO_WM_DIAGRAM_VIRTUALLY_FRAME" val="{&quot;height&quot;:299.910157480315,&quot;left&quot;:459.9677165354331,&quot;top&quot;:144.95464566929132,&quot;width&quot;:377.5574803149605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0157480315,&quot;left&quot;:459.9677165354331,&quot;top&quot;:144.95464566929132,&quot;width&quot;:377.5574803149605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0157480315,&quot;left&quot;:459.9677165354331,&quot;top&quot;:144.95464566929132,&quot;width&quot;:377.5574803149605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1234</Words>
  <Application>Microsoft Office PowerPoint</Application>
  <PresentationFormat>宽屏</PresentationFormat>
  <Paragraphs>184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方正兰亭超细黑简体</vt:lpstr>
      <vt:lpstr>方正兰亭粗黑简体</vt:lpstr>
      <vt:lpstr>黑体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演示文稿45</dc:title>
  <dc:creator>admin</dc:creator>
  <cp:lastModifiedBy>叙衡 卢</cp:lastModifiedBy>
  <cp:revision>54</cp:revision>
  <dcterms:created xsi:type="dcterms:W3CDTF">2017-11-24T07:17:00Z</dcterms:created>
  <dcterms:modified xsi:type="dcterms:W3CDTF">2025-05-24T10:39:36Z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7A85915DB96848B89BA9FFAAF4F9E936_12</vt:lpwstr>
  </property>
</Properties>
</file>