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85" r:id="rId4"/>
    <p:sldId id="332" r:id="rId5"/>
    <p:sldId id="283" r:id="rId6"/>
    <p:sldId id="326" r:id="rId7"/>
    <p:sldId id="346" r:id="rId8"/>
    <p:sldId id="337" r:id="rId9"/>
    <p:sldId id="336" r:id="rId10"/>
    <p:sldId id="338" r:id="rId11"/>
    <p:sldId id="339" r:id="rId12"/>
    <p:sldId id="340" r:id="rId13"/>
    <p:sldId id="341" r:id="rId14"/>
    <p:sldId id="343" r:id="rId15"/>
    <p:sldId id="342" r:id="rId16"/>
    <p:sldId id="334" r:id="rId17"/>
    <p:sldId id="347" r:id="rId18"/>
    <p:sldId id="344" r:id="rId19"/>
    <p:sldId id="345" r:id="rId20"/>
    <p:sldId id="3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0" autoAdjust="0"/>
  </p:normalViewPr>
  <p:slideViewPr>
    <p:cSldViewPr snapToGrid="0">
      <p:cViewPr>
        <p:scale>
          <a:sx n="75" d="100"/>
          <a:sy n="75" d="100"/>
        </p:scale>
        <p:origin x="9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28A5-F2B3-4246-890F-237E62E6408B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C3E43-D760-499F-A464-1E79B59C4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4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849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有科研经历的写科研经历，因为推免时导师一般都挺看重科研经历的（是一个加分项）</a:t>
            </a:r>
            <a:endParaRPr lang="en-US" altLang="zh-CN" dirty="0"/>
          </a:p>
          <a:p>
            <a:r>
              <a:rPr lang="zh-CN" altLang="en-US" dirty="0"/>
              <a:t>没有的可以写课程项目，课程项目，还有一些重要专业课的附加题都可以。科研和项目尽量挑自己参与程度高、而且做的不错的写。因为后面面试的时候可能会问到。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像个人简历、获奖材料证明这些能提前准备的材料尽量提前准备好，因为有些高校的夏令营申请时间段也挺短的，申请时准备可能会有些匆忙。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3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有科研经历的写科研经历，因为推免时导师一般都挺看重科研经历的（是一个加分项）</a:t>
            </a:r>
            <a:endParaRPr lang="en-US" altLang="zh-CN" dirty="0"/>
          </a:p>
          <a:p>
            <a:r>
              <a:rPr lang="zh-CN" altLang="en-US" dirty="0"/>
              <a:t>没有的可以写课程项目，课程项目，还有一些重要专业课的附加题都可以。科研和项目尽量挑自己参与程度高、而且做的不错的写。因为后面面试的时候可能会问到。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像个人简历、获奖材料证明这些能提前准备的材料尽量提前准备好，因为有些高校的夏令营申请时间段也挺短的，申请时准备可能会有些匆忙。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7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23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8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21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84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16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最后，这是我的</a:t>
            </a:r>
            <a:r>
              <a:rPr lang="en-US" altLang="zh-CN" dirty="0"/>
              <a:t>QQ</a:t>
            </a:r>
            <a:r>
              <a:rPr lang="zh-CN" altLang="en-US" dirty="0"/>
              <a:t>联系方式，如果你们关于境内推免一些细节有问题也可以私信我。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6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就是捡少部分人因种种原因放弃的</a:t>
            </a:r>
            <a:r>
              <a:rPr lang="en-US" altLang="zh-CN" dirty="0"/>
              <a:t>Offer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47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比如跟他说自己想要申请做他的研究生，然后把自己的个人简历和获奖材料发给他。</a:t>
            </a:r>
            <a:endParaRPr lang="en-US" altLang="zh-CN" dirty="0"/>
          </a:p>
          <a:p>
            <a:r>
              <a:rPr lang="zh-CN" altLang="en-US" dirty="0"/>
              <a:t>不过，官网上的导师简介也不一定全面。因此也可以尝试联系到这个导师带过的研究生、然后咨询他导师的情况，或者上网查这个导师的</a:t>
            </a:r>
            <a:r>
              <a:rPr lang="zh-CN" altLang="en-US"/>
              <a:t>一些信息，当然</a:t>
            </a:r>
            <a:r>
              <a:rPr lang="zh-CN" altLang="en-US" dirty="0"/>
              <a:t>大部分老师都是</a:t>
            </a:r>
            <a:r>
              <a:rPr lang="en-US" altLang="zh-CN" dirty="0"/>
              <a:t>OK</a:t>
            </a:r>
            <a:r>
              <a:rPr lang="zh-CN" altLang="en-US" dirty="0"/>
              <a:t>的，主要是要避免踩雷，有小部分导师在网上的风评不太好。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05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比如跟他说自己想要申请做他的研究生，然后把自己的个人简历和获奖材料发给他。</a:t>
            </a:r>
            <a:endParaRPr lang="en-US" altLang="zh-CN" dirty="0"/>
          </a:p>
          <a:p>
            <a:r>
              <a:rPr lang="zh-CN" altLang="en-US" dirty="0"/>
              <a:t>不过，官网上的导师简介也不一定全面。因此也可以尝试联系到这个导师带过的研究生、然后咨询他导师的情况，或者上网查这个导师的</a:t>
            </a:r>
            <a:r>
              <a:rPr lang="zh-CN" altLang="en-US"/>
              <a:t>一些信息，当然</a:t>
            </a:r>
            <a:r>
              <a:rPr lang="zh-CN" altLang="en-US" dirty="0"/>
              <a:t>大部分老师都是</a:t>
            </a:r>
            <a:r>
              <a:rPr lang="en-US" altLang="zh-CN" dirty="0"/>
              <a:t>OK</a:t>
            </a:r>
            <a:r>
              <a:rPr lang="zh-CN" altLang="en-US" dirty="0"/>
              <a:t>的，主要是要避免踩雷，有小部分导师在网上的风评不太好。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48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比如跟他说自己想要申请做他的研究生，然后把自己的个人简历和获奖材料发给他。</a:t>
            </a:r>
            <a:endParaRPr lang="en-US" altLang="zh-CN" dirty="0"/>
          </a:p>
          <a:p>
            <a:r>
              <a:rPr lang="zh-CN" altLang="en-US" dirty="0"/>
              <a:t>不过，官网上的导师简介也不一定全面。因此也可以尝试联系到这个导师带过的研究生、然后咨询他导师的情况，或者上网查这个导师的</a:t>
            </a:r>
            <a:r>
              <a:rPr lang="zh-CN" altLang="en-US"/>
              <a:t>一些信息，当然</a:t>
            </a:r>
            <a:r>
              <a:rPr lang="zh-CN" altLang="en-US" dirty="0"/>
              <a:t>大部分老师都是</a:t>
            </a:r>
            <a:r>
              <a:rPr lang="en-US" altLang="zh-CN" dirty="0"/>
              <a:t>OK</a:t>
            </a:r>
            <a:r>
              <a:rPr lang="zh-CN" altLang="en-US" dirty="0"/>
              <a:t>的，主要是要避免踩雷，有小部分导师在网上的风评不太好。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86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比如跟他说自己想要申请做他的研究生，然后把自己的个人简历和获奖材料发给他。</a:t>
            </a:r>
            <a:endParaRPr lang="en-US" altLang="zh-CN" dirty="0"/>
          </a:p>
          <a:p>
            <a:r>
              <a:rPr lang="zh-CN" altLang="en-US" dirty="0"/>
              <a:t>不过，官网上的导师简介也不一定全面。因此也可以尝试联系到这个导师带过的研究生、然后咨询他导师的情况，或者上网查这个导师的</a:t>
            </a:r>
            <a:r>
              <a:rPr lang="zh-CN" altLang="en-US"/>
              <a:t>一些信息，当然</a:t>
            </a:r>
            <a:r>
              <a:rPr lang="zh-CN" altLang="en-US" dirty="0"/>
              <a:t>大部分老师都是</a:t>
            </a:r>
            <a:r>
              <a:rPr lang="en-US" altLang="zh-CN" dirty="0"/>
              <a:t>OK</a:t>
            </a:r>
            <a:r>
              <a:rPr lang="zh-CN" altLang="en-US" dirty="0"/>
              <a:t>的，主要是要避免踩雷，有小部分导师在网上的风评不太好。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8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比如跟他说自己想要申请做他的研究生，然后把自己的个人简历和获奖材料发给他。</a:t>
            </a:r>
            <a:endParaRPr lang="en-US" altLang="zh-CN" dirty="0"/>
          </a:p>
          <a:p>
            <a:r>
              <a:rPr lang="zh-CN" altLang="en-US" dirty="0"/>
              <a:t>不过，官网上的导师简介也不一定全面。因此也可以尝试联系到这个导师带过的研究生、然后咨询他导师的情况，或者上网查这个导师的</a:t>
            </a:r>
            <a:r>
              <a:rPr lang="zh-CN" altLang="en-US"/>
              <a:t>一些信息，当然</a:t>
            </a:r>
            <a:r>
              <a:rPr lang="zh-CN" altLang="en-US" dirty="0"/>
              <a:t>大部分老师都是</a:t>
            </a:r>
            <a:r>
              <a:rPr lang="en-US" altLang="zh-CN" dirty="0"/>
              <a:t>OK</a:t>
            </a:r>
            <a:r>
              <a:rPr lang="zh-CN" altLang="en-US" dirty="0"/>
              <a:t>的，主要是要避免踩雷，有小部分导师在网上的风评不太好。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E5E0D5-DC04-4577-9ADD-98BF21262C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71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有科研经历的写科研经历，因为推免时导师一般都挺看重科研经历的（是一个加分项）</a:t>
            </a:r>
            <a:endParaRPr lang="en-US" altLang="zh-CN" dirty="0"/>
          </a:p>
          <a:p>
            <a:r>
              <a:rPr lang="zh-CN" altLang="en-US" dirty="0"/>
              <a:t>没有的可以写课程项目，课程项目，还有一些重要专业课的附加题都可以。科研和项目尽量挑自己参与程度高、而且做的不错的写。因为后面面试的时候可能会问到。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像个人简历、获奖材料证明这些能提前准备的材料尽量提前准备好，因为有些高校的夏令营申请时间段也挺短的，申请时准备可能会有些匆忙。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E0D5-DC04-4577-9ADD-98BF21262C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7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2EBE-8568-A66B-27A4-58E86F9E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39B4B-5729-7B2A-7A31-D2747EF2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B7E93-9E75-9CFC-53E3-A5537BBE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CBEFA-9211-5BD6-0FE9-DD6B7796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0B9A1-A4E4-C43C-4635-B552DCD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ADB40-F4DA-E835-9514-C01AA631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24FE0-1689-5BDF-7F1E-4133B6DC5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FE93E-BFC3-9721-D92F-A8B3283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93128-EE19-3FB1-C8A8-6415C600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B772E-31E6-3985-99B2-75B36C8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DA6242-35E3-8237-58F3-3E4F7B3F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5837A-05C3-4E2C-A280-4E794BDF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0B5F0-B6A7-8816-601F-835468B5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17598-DCDD-17B0-174C-51875307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FD56E-7F2B-5C71-0FA3-3C1F0E8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7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66C74-A4DE-4E53-BBA6-38B4F07B3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67F684-C86C-4D0E-9FF0-1622F8D5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91330-5A17-4C3A-91AD-092B6735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DE473-CEE7-4EBA-94BA-39376077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8746F-6DB4-46DA-9BDE-A82700CB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C216E-D7F0-4208-A2FD-79626585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7AFEB-0D47-4B94-9DAE-CC2607AC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D6992-410A-46B1-B985-F442F76B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77EBE-4E55-48B5-A041-0E91EDF1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486D5-C711-4DCB-ABDD-53AAB45E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7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850B0-F80C-4ECA-9570-AE563175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F6C5-927E-4D22-815C-B7121B77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36A6-0618-47F7-8785-7A0BC434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FFB57-3D01-4E7C-8F36-884575DF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0AB2A-CA73-4CC9-8B04-0B61EF71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2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32B12-9B99-4664-97E5-A09579A0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E6599-4609-4A90-918F-412457AF8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22E89-35FD-4080-9718-FB57BBDF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0912C-FAC0-433E-959D-24F1323B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E2BDC-638E-4678-A6C0-40927ADA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02330-B276-42C3-97DB-254068A5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2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157A7-364B-40D7-AF56-48A8B829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9083D-6C10-4590-90FC-8EF0CA18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09289-9F51-4E55-BFF3-F3364699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E9BA6-C2FB-4FB4-A763-B0F3F6CA2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56D17-80A8-4AA0-89DF-3C688AD2F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70429-1362-46E5-BDD8-4EDB81BE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29A2DC-5D64-4895-8F21-50D4938E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3C554D-5D52-4827-B7B6-23E052A2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17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D5039-E9A1-4A30-9703-511050A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983D9-586F-4FC3-865A-95FCC742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49F9F-5558-48BC-A8B4-AE30A8B3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3D3A8-7DFA-4E89-A52A-3E442048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4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B5BD1-B0E7-43E4-86BC-8087851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E63052-65EE-4B16-B57C-36C242F9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CAF05-9ED7-4191-8842-054BC969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2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332D7-C9F9-44C2-A97D-B660EB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BE233-DAAE-49D4-A348-19125D96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B1EB1-4E0C-4E0F-AA65-A2DE5D70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D61B-410B-489A-A595-D9770E2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D87E2-8F6E-4E57-BAB2-222C7E25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4B079-56D0-41F2-A028-B061EFB9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7EFB-7FA6-DA23-B4BE-501D4D88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EBCB2-07D8-E621-52AB-0BCE3A6D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9A75A-9963-BABC-2160-370BCBD8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69945-9BAA-727D-EC85-C2A12840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83679-A1E6-D9D9-07D6-91E553B2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20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6FC74-FD78-4432-9AF1-69138E30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EEF2D-7A58-4AE2-B434-3A317B27E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569EC-477B-4091-9221-0CBB8AA46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3DB846-413D-4750-83BA-5C80587D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A8C8C-9DAA-4BFC-8C6E-CC375961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74B5B-5E48-4C26-9707-07D3911A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31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7A21-2FA8-4DFC-87B5-DC90C574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C363B-0A0A-493F-88F4-E1A13D54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848AF-26DC-4FE5-833F-8F035D41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4F3FB-7946-4BF7-815C-158840BB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B0C27-9B01-4770-91C1-1B7D9B50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73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49C71-84EC-43F8-810A-09D6EF8DC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728E2-711D-4CC1-9F7D-F19BB11F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3650A-A8B1-4702-8D7B-6FC72B81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DB495-4226-45E2-BCEA-827CFE7D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72E15-1199-4E81-B20F-5B211AD3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527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99378-956C-4FC5-921F-783C9AB2A9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C7108F-19C2-4141-B65F-77994B94A95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94632" y="653143"/>
            <a:ext cx="9202736" cy="2278743"/>
          </a:xfrm>
          <a:prstGeom prst="roundRect">
            <a:avLst>
              <a:gd name="adj" fmla="val 2655"/>
            </a:avLst>
          </a:prstGeom>
          <a:noFill/>
          <a:effectLst>
            <a:outerShdw blurRad="1270000" dist="673100" dir="5400000" sx="86000" sy="86000" algn="t" rotWithShape="0">
              <a:prstClr val="black">
                <a:alpha val="27000"/>
              </a:prstClr>
            </a:outerShdw>
          </a:effectLst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D5D46D-DF3E-455D-8ADE-326E8A27D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9459" y="1380675"/>
            <a:ext cx="4343398" cy="4343398"/>
          </a:xfrm>
          <a:custGeom>
            <a:avLst/>
            <a:gdLst>
              <a:gd name="connsiteX0" fmla="*/ 2171699 w 4343398"/>
              <a:gd name="connsiteY0" fmla="*/ 0 h 4343398"/>
              <a:gd name="connsiteX1" fmla="*/ 4343398 w 4343398"/>
              <a:gd name="connsiteY1" fmla="*/ 2171699 h 4343398"/>
              <a:gd name="connsiteX2" fmla="*/ 2171699 w 4343398"/>
              <a:gd name="connsiteY2" fmla="*/ 4343398 h 4343398"/>
              <a:gd name="connsiteX3" fmla="*/ 0 w 4343398"/>
              <a:gd name="connsiteY3" fmla="*/ 2171699 h 4343398"/>
              <a:gd name="connsiteX4" fmla="*/ 2171699 w 4343398"/>
              <a:gd name="connsiteY4" fmla="*/ 0 h 434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398" h="4343398">
                <a:moveTo>
                  <a:pt x="2171699" y="0"/>
                </a:moveTo>
                <a:cubicBezTo>
                  <a:pt x="3371095" y="0"/>
                  <a:pt x="4343398" y="972303"/>
                  <a:pt x="4343398" y="2171699"/>
                </a:cubicBezTo>
                <a:cubicBezTo>
                  <a:pt x="4343398" y="3371095"/>
                  <a:pt x="3371095" y="4343398"/>
                  <a:pt x="2171699" y="4343398"/>
                </a:cubicBezTo>
                <a:cubicBezTo>
                  <a:pt x="972303" y="4343398"/>
                  <a:pt x="0" y="3371095"/>
                  <a:pt x="0" y="2171699"/>
                </a:cubicBezTo>
                <a:cubicBezTo>
                  <a:pt x="0" y="972303"/>
                  <a:pt x="972303" y="0"/>
                  <a:pt x="2171699" y="0"/>
                </a:cubicBezTo>
                <a:close/>
              </a:path>
            </a:pathLst>
          </a:custGeom>
          <a:noFill/>
          <a:ln w="127000">
            <a:solidFill>
              <a:schemeClr val="bg1"/>
            </a:solidFill>
          </a:ln>
          <a:effectLst>
            <a:outerShdw blurRad="952500" dist="6477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28C6-8891-CA0C-6B4E-9F8CDF13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09D76-2CF4-39CA-358C-1FD7DF6FF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A1E4A-975C-D2F0-D32E-384474E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2C2FA-7CBE-3384-9347-BFAF3833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E4743-4686-7A35-B86A-23BEAA33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CD8F4-2846-7674-EC85-D571D659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0AAF8-C3B1-544D-48CD-4384BA518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39DBEB-B6F5-F2B4-CE4C-64EEB5ED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1934F-FD2F-4E09-1E96-C3621E9F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506CE-F551-ADE6-F73D-F1ED0592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BE9D4-6FED-61C6-BF52-49E3EA47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3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03AF6-47B1-4C39-B6A1-2F00A15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02CEC-6DD6-41FF-322D-10DF12FDD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820B7-72AC-AC22-596B-E743E5B3F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11A326-8238-FA65-1E93-C9A8826A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B5C0A5-83A3-996D-B10B-BFD837759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D7193-AA19-449D-D810-ED1342F9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8D72A-FF90-B375-188D-69E69442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5B4E56-5713-3946-5457-FB89CAF7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AD2C-CE33-143C-EFEE-8E79CB8A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521BE7-2AAF-5F38-33FE-D297F4DF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E8465-7E21-BE1B-2C1B-2303472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0AA14-6BA6-1D00-347D-E721F61B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2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061D7A-45AD-6D78-9457-8A418992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F73F3A-EB90-7474-0324-064566B9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78B3E-E757-E9B6-BB74-FD3AE5D9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C8B2-A340-4A5D-B201-C6097BD2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C7E1C-F1F5-E328-270E-85089E39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3483C-1992-02F8-D6C9-5ADEA272F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3D7D1-B624-9458-C524-2B148DAE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0B780-A6C9-D2A0-FEEC-5780689E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C4D9C-D8D1-8657-7352-BCAB4F0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2A699-5CBD-167D-534E-27D3E0CE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CA23EF-986F-9B36-E4BF-74FD22453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1E651-645D-14A6-65F1-C502184E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D38BD-4E64-E855-A0F2-82304670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063DE-0F6F-3230-9FC1-8774AF21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3169-9226-DB02-A304-5A173E87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740933-0333-9922-C4BD-435236BB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2BFCF-A80C-D42B-E4CC-18F6BD0D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D583D-5460-E0E7-3860-90C57D568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2F8A-02FE-4FA7-A75D-089EB97AA32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6274-4791-689A-01F8-9F7D06944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4F15C-4BC2-5C2B-A6CD-850D9EB12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22E9-8C07-4346-8AC4-FB7DBE813C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1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8FC30-25ED-4BD1-8E73-95EF31E3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9646E-FAD7-4549-9A52-3D7DBDF3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BCEFC-BE11-443D-A8F2-44E4C1225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DEC1-CAB0-4DA7-B1D0-CB93C3A049C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37CE4-4402-4FC0-8BE2-9254FFA2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7F4C-39A3-49C6-B47F-B734D889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64D4-2016-4661-99C7-91B14B179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1D4D29D-4776-0CB4-97F1-4F3B84F14267}"/>
              </a:ext>
            </a:extLst>
          </p:cNvPr>
          <p:cNvSpPr txBox="1">
            <a:spLocks/>
          </p:cNvSpPr>
          <p:nvPr/>
        </p:nvSpPr>
        <p:spPr>
          <a:xfrm>
            <a:off x="1524000" y="1322962"/>
            <a:ext cx="9144000" cy="2187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保研经验分享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0517ADD-7551-64E2-7D77-10CAA75E8957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Black"/>
                <a:ea typeface="宋体" panose="02010600030101010101" pitchFamily="2" charset="-122"/>
              </a:rPr>
              <a:t>仲栩翔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88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6CBD51-7EA0-97E4-65C6-9B24B424A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0" r="3549" b="39787"/>
          <a:stretch/>
        </p:blipFill>
        <p:spPr>
          <a:xfrm>
            <a:off x="7622721" y="991505"/>
            <a:ext cx="3839935" cy="48749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516D75-1F6B-D3F0-9069-630D834F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" y="1281452"/>
            <a:ext cx="6396649" cy="42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0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264495" y="149494"/>
            <a:ext cx="1237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方正静蕾简体" pitchFamily="2" charset="-122"/>
                <a:ea typeface="方正静蕾简体" pitchFamily="2" charset="-122"/>
              </a:rPr>
              <a:t>联系导师   大牛导师和直博一定要提前联系   四五六月，大牛和直博看具体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A8B896-6A4A-4690-8EC2-3DC11201691A}"/>
              </a:ext>
            </a:extLst>
          </p:cNvPr>
          <p:cNvSpPr txBox="1"/>
          <p:nvPr/>
        </p:nvSpPr>
        <p:spPr>
          <a:xfrm>
            <a:off x="490755" y="715740"/>
            <a:ext cx="11385559" cy="55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各种途径找到感兴趣专业的老师，如：学院官网、知乎、学长、本科老师、同学等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通过</a:t>
            </a:r>
            <a:r>
              <a:rPr lang="zh-CN" altLang="en-US" sz="2400" b="1" dirty="0"/>
              <a:t>学校官网和谷歌学术</a:t>
            </a:r>
            <a:r>
              <a:rPr lang="zh-CN" altLang="en-US" sz="2400" dirty="0"/>
              <a:t>了解老师的水平和最新研究方向是否感兴趣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通过</a:t>
            </a:r>
            <a:r>
              <a:rPr lang="zh-CN" altLang="en-US" sz="2400" b="1" dirty="0"/>
              <a:t>其学生的论文和出路</a:t>
            </a:r>
            <a:r>
              <a:rPr lang="zh-CN" altLang="en-US" sz="2400" dirty="0"/>
              <a:t>了解会不会抢论文，未来前途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通过导师评价的一堆网站了解老师怎么样（注意</a:t>
            </a:r>
            <a:r>
              <a:rPr lang="zh-CN" altLang="en-US" sz="2400" b="1" dirty="0"/>
              <a:t>大多数导师评价网是可以刷分的</a:t>
            </a:r>
            <a:r>
              <a:rPr lang="zh-CN" altLang="en-US" sz="2400" dirty="0"/>
              <a:t>，</a:t>
            </a:r>
            <a:r>
              <a:rPr lang="en-US" altLang="zh-CN" sz="2400" dirty="0"/>
              <a:t>https://zhuanlan.zhihu.com/p/514592085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直接</a:t>
            </a:r>
            <a:r>
              <a:rPr lang="zh-CN" altLang="en-US" sz="2400" b="1" dirty="0"/>
              <a:t>联系导师的在读学生或者毕业的学生</a:t>
            </a:r>
            <a:r>
              <a:rPr lang="zh-CN" altLang="en-US" sz="2400" dirty="0"/>
              <a:t>了解老师怎么样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52B6BA-ED65-EF19-C9EA-39D0D77E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02" y="3646884"/>
            <a:ext cx="8582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0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00671" y="118018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方正静蕾简体" pitchFamily="2" charset="-122"/>
                <a:ea typeface="方正静蕾简体" pitchFamily="2" charset="-122"/>
              </a:rPr>
              <a:t>联系导师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A8B896-6A4A-4690-8EC2-3DC11201691A}"/>
              </a:ext>
            </a:extLst>
          </p:cNvPr>
          <p:cNvSpPr txBox="1"/>
          <p:nvPr/>
        </p:nvSpPr>
        <p:spPr>
          <a:xfrm>
            <a:off x="490755" y="715740"/>
            <a:ext cx="11385559" cy="55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6.</a:t>
            </a:r>
            <a:r>
              <a:rPr lang="zh-CN" altLang="en-US" sz="2400" dirty="0"/>
              <a:t>根据学院官网邮件地址联系导师，把个人简历以及获奖情况发过去并表达仰慕想跟随学习读研</a:t>
            </a:r>
            <a:r>
              <a:rPr lang="en-US" altLang="zh-CN" sz="2400" dirty="0"/>
              <a:t>/</a:t>
            </a:r>
            <a:r>
              <a:rPr lang="zh-CN" altLang="en-US" sz="2400" dirty="0"/>
              <a:t>读博（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163</a:t>
            </a:r>
            <a:r>
              <a:rPr lang="zh-CN" altLang="en-US" sz="2400" b="1" dirty="0"/>
              <a:t>或者</a:t>
            </a:r>
            <a:r>
              <a:rPr lang="en-US" altLang="zh-CN" sz="2400" b="1" dirty="0" err="1"/>
              <a:t>gmail</a:t>
            </a:r>
            <a:r>
              <a:rPr lang="zh-CN" altLang="en-US" sz="2400" b="1" dirty="0"/>
              <a:t>或者学校邮箱</a:t>
            </a:r>
            <a:r>
              <a:rPr lang="zh-CN" altLang="en-US" sz="2400" dirty="0"/>
              <a:t>，正式一点，</a:t>
            </a:r>
            <a:r>
              <a:rPr lang="zh-CN" altLang="en-US" sz="2400" b="1" dirty="0"/>
              <a:t>不要用</a:t>
            </a:r>
            <a:r>
              <a:rPr lang="en-US" altLang="zh-CN" sz="2400" b="1" dirty="0" err="1"/>
              <a:t>qq</a:t>
            </a:r>
            <a:r>
              <a:rPr lang="zh-CN" altLang="en-US" sz="2400" b="1" dirty="0"/>
              <a:t>邮箱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7.</a:t>
            </a:r>
            <a:r>
              <a:rPr lang="zh-CN" altLang="en-US" sz="2400" dirty="0"/>
              <a:t>联系之后导师可能有四种情况：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①官方回复，欢迎报考夏令营等等（或者不回）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②你就是天纵之才，非你不可（大概率不会）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③你太菜了，我不要（大概率不会）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</a:t>
            </a:r>
            <a:r>
              <a:rPr lang="zh-CN" altLang="en-US" sz="2400" dirty="0"/>
              <a:t>④给你安排场考核，像是面试、做项目、看论文做</a:t>
            </a:r>
            <a:r>
              <a:rPr lang="en-US" altLang="zh-CN" sz="2400" dirty="0"/>
              <a:t>PPT</a:t>
            </a:r>
            <a:r>
              <a:rPr lang="zh-CN" altLang="en-US" sz="2400" dirty="0"/>
              <a:t>汇报（大概率和</a:t>
            </a:r>
            <a:r>
              <a:rPr lang="zh-CN" altLang="en-US" sz="2400" b="1" dirty="0"/>
              <a:t>一堆人去竞争</a:t>
            </a:r>
            <a:r>
              <a:rPr lang="zh-CN" altLang="en-US" sz="2400" dirty="0"/>
              <a:t>）</a:t>
            </a:r>
            <a:r>
              <a:rPr lang="en-US" altLang="zh-CN" sz="2400" dirty="0"/>
              <a:t>…</a:t>
            </a:r>
            <a:r>
              <a:rPr lang="zh-CN" altLang="en-US" sz="2400" dirty="0"/>
              <a:t>通过了，那么夏令营要么就是走个过场，要么就是夏令营过了一定收你，没通过，可以放弃这个老师也可以继续争取（当然</a:t>
            </a:r>
            <a:r>
              <a:rPr lang="zh-CN" altLang="en-US" sz="2400" b="1" dirty="0"/>
              <a:t>有海王老师，不可过度相信，因为这个老师放弃其他所有老师，不要过分相信老师的承诺尤其是口头承诺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2962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75069" y="192520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方正静蕾简体" pitchFamily="2" charset="-122"/>
                <a:ea typeface="方正静蕾简体" pitchFamily="2" charset="-122"/>
              </a:rPr>
              <a:t>夏令营和推免填报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A8B896-6A4A-4690-8EC2-3DC11201691A}"/>
              </a:ext>
            </a:extLst>
          </p:cNvPr>
          <p:cNvSpPr txBox="1"/>
          <p:nvPr/>
        </p:nvSpPr>
        <p:spPr>
          <a:xfrm>
            <a:off x="512527" y="949086"/>
            <a:ext cx="11385559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准备好相关材料提交，</a:t>
            </a:r>
            <a:r>
              <a:rPr lang="zh-CN" altLang="en-US" sz="2400" b="1" dirty="0"/>
              <a:t>有些学院需要邮寄材料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b="1" dirty="0"/>
              <a:t>注意填报限制</a:t>
            </a:r>
            <a:r>
              <a:rPr lang="zh-CN" altLang="en-US" sz="2400" dirty="0"/>
              <a:t>，像是复旦夏令营</a:t>
            </a:r>
            <a:r>
              <a:rPr lang="zh-CN" altLang="en-US" sz="2400" b="1" dirty="0"/>
              <a:t>只能填报一个夏令营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b="1" dirty="0"/>
              <a:t>注意是否发</a:t>
            </a:r>
            <a:r>
              <a:rPr lang="en-US" altLang="zh-CN" sz="2400" b="1" dirty="0"/>
              <a:t>offer</a:t>
            </a:r>
            <a:r>
              <a:rPr lang="zh-CN" altLang="en-US" sz="2400" dirty="0"/>
              <a:t>，有些学院夏令营不发</a:t>
            </a:r>
            <a:r>
              <a:rPr lang="en-US" altLang="zh-CN" sz="2400" dirty="0"/>
              <a:t>offer</a:t>
            </a:r>
            <a:r>
              <a:rPr lang="zh-CN" altLang="en-US" sz="2400" dirty="0"/>
              <a:t>只是提供一个交流的平台（北大信工、国防科技计算机）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b="1" dirty="0"/>
              <a:t>注意通知方式和通知时间</a:t>
            </a:r>
            <a:r>
              <a:rPr lang="zh-CN" altLang="en-US" sz="2400" dirty="0"/>
              <a:t>，大多数入营通知是邮件发送，不乏钉钉等其他方式，也有</a:t>
            </a:r>
            <a:r>
              <a:rPr lang="zh-CN" altLang="en-US" sz="2400" b="1" dirty="0"/>
              <a:t>不少学院采取默拒形式</a:t>
            </a:r>
            <a:r>
              <a:rPr lang="zh-CN" altLang="en-US" sz="2400" dirty="0"/>
              <a:t>，不要自己没入营还在苦等通知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有些</a:t>
            </a:r>
            <a:r>
              <a:rPr lang="zh-CN" altLang="en-US" sz="2400" b="1" dirty="0"/>
              <a:t>夏令营要求签协议</a:t>
            </a:r>
            <a:r>
              <a:rPr lang="zh-CN" altLang="en-US" sz="2400" dirty="0"/>
              <a:t>，不准报名其他学校否则怎么样，实际上</a:t>
            </a:r>
            <a:r>
              <a:rPr lang="zh-CN" altLang="en-US" sz="2400" b="1" dirty="0"/>
              <a:t>没有法律效力</a:t>
            </a:r>
            <a:r>
              <a:rPr lang="zh-CN" altLang="en-US" sz="2400" dirty="0"/>
              <a:t>，但是鸽了的话</a:t>
            </a:r>
            <a:r>
              <a:rPr lang="zh-CN" altLang="en-US" sz="2400" b="1" dirty="0"/>
              <a:t>可能会影响下一届学生的入营与否</a:t>
            </a:r>
            <a:r>
              <a:rPr lang="zh-CN" altLang="en-US" sz="2400" dirty="0"/>
              <a:t>，具体还要看不同学院的态度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6.</a:t>
            </a:r>
            <a:r>
              <a:rPr lang="zh-CN" altLang="en-US" sz="2400" dirty="0"/>
              <a:t>建议</a:t>
            </a:r>
            <a:r>
              <a:rPr lang="zh-CN" altLang="en-US" sz="2400" b="1" dirty="0"/>
              <a:t>海投或者错开夏令营时间</a:t>
            </a:r>
            <a:r>
              <a:rPr lang="zh-CN" altLang="en-US" sz="2400" b="1"/>
              <a:t>投递</a:t>
            </a:r>
            <a:r>
              <a:rPr lang="zh-CN" altLang="en-US" sz="2400"/>
              <a:t>，不要因为没有报名或者冲突浪费机会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681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8B47F5-ABF1-12F1-E6CA-5DAC12A3C0B2}"/>
              </a:ext>
            </a:extLst>
          </p:cNvPr>
          <p:cNvSpPr txBox="1"/>
          <p:nvPr/>
        </p:nvSpPr>
        <p:spPr>
          <a:xfrm>
            <a:off x="524798" y="293167"/>
            <a:ext cx="1088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面试准备（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可以帮大忙）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自我介绍             四五六月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5A4B2-7905-C02B-CC17-14866A9B9E36}"/>
              </a:ext>
            </a:extLst>
          </p:cNvPr>
          <p:cNvSpPr txBox="1"/>
          <p:nvPr/>
        </p:nvSpPr>
        <p:spPr>
          <a:xfrm>
            <a:off x="653142" y="1763485"/>
            <a:ext cx="10885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分为三种：有</a:t>
            </a:r>
            <a:r>
              <a:rPr lang="en-US" altLang="zh-CN" sz="2400" dirty="0"/>
              <a:t>PPT</a:t>
            </a:r>
            <a:r>
              <a:rPr lang="zh-CN" altLang="en-US" sz="2400" dirty="0"/>
              <a:t>、没有</a:t>
            </a:r>
            <a:r>
              <a:rPr lang="en-US" altLang="zh-CN" sz="2400" dirty="0"/>
              <a:t>PPT</a:t>
            </a:r>
            <a:r>
              <a:rPr lang="zh-CN" altLang="en-US" sz="2400" dirty="0"/>
              <a:t>以及两者混合（个人经历的话</a:t>
            </a:r>
            <a:r>
              <a:rPr lang="zh-CN" altLang="en-US" sz="2400" b="1" dirty="0"/>
              <a:t>五五开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有</a:t>
            </a:r>
            <a:r>
              <a:rPr lang="en-US" altLang="zh-CN" sz="2400" dirty="0"/>
              <a:t>PPT</a:t>
            </a:r>
            <a:r>
              <a:rPr lang="zh-CN" altLang="en-US" sz="2400" dirty="0"/>
              <a:t>需要做</a:t>
            </a:r>
            <a:r>
              <a:rPr lang="en-US" altLang="zh-CN" sz="2400" dirty="0"/>
              <a:t>PPT</a:t>
            </a:r>
            <a:r>
              <a:rPr lang="zh-CN" altLang="en-US" sz="2400" dirty="0"/>
              <a:t>（</a:t>
            </a:r>
            <a:r>
              <a:rPr lang="zh-CN" altLang="en-US" sz="2400" b="1" dirty="0"/>
              <a:t>淘宝上</a:t>
            </a:r>
            <a:r>
              <a:rPr lang="zh-CN" altLang="en-US" sz="2400" dirty="0"/>
              <a:t>有不同高校的</a:t>
            </a:r>
            <a:r>
              <a:rPr lang="zh-CN" altLang="en-US" sz="2400" b="1" dirty="0"/>
              <a:t>保研</a:t>
            </a:r>
            <a:r>
              <a:rPr lang="en-US" altLang="zh-CN" sz="2400" b="1" dirty="0"/>
              <a:t>PPT</a:t>
            </a:r>
            <a:r>
              <a:rPr lang="zh-CN" altLang="en-US" sz="2400" b="1" dirty="0"/>
              <a:t>模板</a:t>
            </a:r>
            <a:r>
              <a:rPr lang="zh-CN" altLang="en-US" sz="2400" dirty="0"/>
              <a:t>，可以买着看看），分别介绍</a:t>
            </a:r>
            <a:r>
              <a:rPr lang="zh-CN" altLang="en-US" sz="2400" b="1" dirty="0"/>
              <a:t>教育背景、获得荣誉、科研竞赛、社会实践和未来规划</a:t>
            </a:r>
            <a:r>
              <a:rPr lang="zh-CN" altLang="en-US" sz="2400" dirty="0"/>
              <a:t>等（</a:t>
            </a:r>
            <a:r>
              <a:rPr lang="zh-CN" altLang="en-US" sz="2400" b="1" dirty="0"/>
              <a:t>保内是需要有</a:t>
            </a:r>
            <a:r>
              <a:rPr lang="en-US" altLang="zh-CN" sz="2400" b="1" dirty="0"/>
              <a:t>PPT</a:t>
            </a:r>
            <a:r>
              <a:rPr lang="zh-CN" altLang="en-US" sz="2400" b="1" dirty="0"/>
              <a:t>的，个人感觉还是科研竞赛最重要，长度要适中，语速要适中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无</a:t>
            </a:r>
            <a:r>
              <a:rPr lang="en-US" altLang="zh-CN" sz="2400" dirty="0"/>
              <a:t>PPT</a:t>
            </a:r>
            <a:r>
              <a:rPr lang="zh-CN" altLang="en-US" sz="2400" dirty="0"/>
              <a:t>的话需要准备好中英文自我介绍（建议</a:t>
            </a:r>
            <a:r>
              <a:rPr lang="zh-CN" altLang="en-US" sz="2400" b="1" dirty="0"/>
              <a:t>准备多个版本</a:t>
            </a:r>
            <a:r>
              <a:rPr lang="en-US" altLang="zh-CN" sz="2400" dirty="0"/>
              <a:t>1min</a:t>
            </a:r>
            <a:r>
              <a:rPr lang="zh-CN" altLang="en-US" sz="2400" dirty="0"/>
              <a:t>，</a:t>
            </a:r>
            <a:r>
              <a:rPr lang="en-US" altLang="zh-CN" sz="2400" dirty="0"/>
              <a:t>3min</a:t>
            </a:r>
            <a:r>
              <a:rPr lang="zh-CN" altLang="en-US" sz="2400" dirty="0"/>
              <a:t>，</a:t>
            </a:r>
            <a:r>
              <a:rPr lang="en-US" altLang="zh-CN" sz="2400" dirty="0"/>
              <a:t>5min</a:t>
            </a:r>
            <a:r>
              <a:rPr lang="zh-CN" altLang="en-US" sz="2400" dirty="0"/>
              <a:t>，感觉就是把个人陈述给删减成了自我介绍），一般来说就问了中文就不会再来一遍英文，反过来一样。</a:t>
            </a:r>
          </a:p>
        </p:txBody>
      </p:sp>
    </p:spTree>
    <p:extLst>
      <p:ext uri="{BB962C8B-B14F-4D97-AF65-F5344CB8AC3E}">
        <p14:creationId xmlns:p14="http://schemas.microsoft.com/office/powerpoint/2010/main" val="354440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8B47F5-ABF1-12F1-E6CA-5DAC12A3C0B2}"/>
              </a:ext>
            </a:extLst>
          </p:cNvPr>
          <p:cNvSpPr txBox="1"/>
          <p:nvPr/>
        </p:nvSpPr>
        <p:spPr>
          <a:xfrm>
            <a:off x="524798" y="293167"/>
            <a:ext cx="10230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面试准备（</a:t>
            </a:r>
            <a:r>
              <a:rPr lang="en-US" altLang="zh-CN" sz="3200" b="1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gpt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可以帮大忙）  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问答（</a:t>
            </a:r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问题和回答可以存放在印象笔记等软件中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，多平台共通可以随时查看）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5A4B2-7905-C02B-CC17-14866A9B9E36}"/>
              </a:ext>
            </a:extLst>
          </p:cNvPr>
          <p:cNvSpPr txBox="1"/>
          <p:nvPr/>
        </p:nvSpPr>
        <p:spPr>
          <a:xfrm>
            <a:off x="642255" y="1314741"/>
            <a:ext cx="115497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专业课问题：大多数是</a:t>
            </a:r>
            <a:r>
              <a:rPr lang="zh-CN" altLang="en-US" sz="2400" b="1" dirty="0">
                <a:latin typeface="+mn-ea"/>
              </a:rPr>
              <a:t>概念类问题</a:t>
            </a:r>
            <a:r>
              <a:rPr lang="zh-CN" altLang="en-US" sz="2400" dirty="0">
                <a:latin typeface="+mn-ea"/>
              </a:rPr>
              <a:t>，</a:t>
            </a:r>
            <a:r>
              <a:rPr lang="zh-CN" altLang="en-US" sz="2400" b="1" dirty="0">
                <a:latin typeface="+mn-ea"/>
              </a:rPr>
              <a:t>数学专业</a:t>
            </a:r>
            <a:r>
              <a:rPr lang="zh-CN" altLang="en-US" sz="2400" dirty="0">
                <a:latin typeface="+mn-ea"/>
              </a:rPr>
              <a:t>的话有可能面试就是</a:t>
            </a:r>
            <a:r>
              <a:rPr lang="zh-CN" altLang="en-US" sz="2400" b="1" dirty="0">
                <a:latin typeface="+mn-ea"/>
              </a:rPr>
              <a:t>让你做题</a:t>
            </a:r>
            <a:r>
              <a:rPr lang="zh-CN" altLang="en-US" sz="2400" dirty="0">
                <a:latin typeface="+mn-ea"/>
              </a:rPr>
              <a:t>，可以网上搜集不同方向常问的专业问题，准备好答案，</a:t>
            </a:r>
            <a:r>
              <a:rPr lang="zh-CN" altLang="en-US" sz="2400" b="1" dirty="0">
                <a:latin typeface="+mn-ea"/>
              </a:rPr>
              <a:t>时常看看背背</a:t>
            </a:r>
            <a:endParaRPr lang="en-US" altLang="zh-CN" sz="2400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科研竞赛问题：同样网上查查可能的问题，准备好答案，</a:t>
            </a:r>
            <a:r>
              <a:rPr lang="zh-CN" altLang="en-US" sz="2400" b="1" dirty="0">
                <a:latin typeface="+mn-ea"/>
              </a:rPr>
              <a:t>时常看看背背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创新点、遇到的难点、完成了哪些部分、项目中承担的角色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PPT</a:t>
            </a:r>
            <a:r>
              <a:rPr lang="zh-CN" altLang="en-US" sz="2400" b="1" dirty="0">
                <a:latin typeface="+mn-ea"/>
              </a:rPr>
              <a:t>和简历写的科研竞赛内容一定要全部搞懂，最好细致到每种方法的具体原理和思想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个人问题：网上查查，</a:t>
            </a:r>
            <a:r>
              <a:rPr lang="zh-CN" altLang="en-US" sz="2400" b="1" dirty="0">
                <a:latin typeface="+mn-ea"/>
              </a:rPr>
              <a:t>时常看看，背背，大多数英语问题在这，不排除专业问题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 a.</a:t>
            </a:r>
            <a:r>
              <a:rPr lang="zh-CN" altLang="en-US" sz="2400" dirty="0">
                <a:latin typeface="+mn-ea"/>
              </a:rPr>
              <a:t>个人优缺点</a:t>
            </a:r>
          </a:p>
          <a:p>
            <a:r>
              <a:rPr lang="zh-CN" altLang="en-US" sz="2400" dirty="0">
                <a:latin typeface="+mn-ea"/>
              </a:rPr>
              <a:t>   </a:t>
            </a:r>
            <a:r>
              <a:rPr lang="en-US" altLang="zh-CN" sz="2400" dirty="0">
                <a:latin typeface="+mn-ea"/>
              </a:rPr>
              <a:t>b.</a:t>
            </a:r>
            <a:r>
              <a:rPr lang="zh-CN" altLang="en-US" sz="2400" dirty="0">
                <a:latin typeface="+mn-ea"/>
              </a:rPr>
              <a:t>兴趣爱好</a:t>
            </a:r>
          </a:p>
          <a:p>
            <a:r>
              <a:rPr lang="zh-CN" altLang="en-US" sz="2400" dirty="0">
                <a:latin typeface="+mn-ea"/>
              </a:rPr>
              <a:t>   </a:t>
            </a:r>
            <a:r>
              <a:rPr lang="en-US" altLang="zh-CN" sz="2400" dirty="0">
                <a:latin typeface="+mn-ea"/>
              </a:rPr>
              <a:t>c.</a:t>
            </a:r>
            <a:r>
              <a:rPr lang="zh-CN" altLang="en-US" sz="2400" dirty="0">
                <a:latin typeface="+mn-ea"/>
              </a:rPr>
              <a:t>喜欢的书、电影、运动、偶像</a:t>
            </a:r>
          </a:p>
          <a:p>
            <a:r>
              <a:rPr lang="zh-CN" altLang="en-US" sz="2400" dirty="0">
                <a:latin typeface="+mn-ea"/>
              </a:rPr>
              <a:t>   </a:t>
            </a:r>
            <a:r>
              <a:rPr lang="en-US" altLang="zh-CN" sz="2400" dirty="0">
                <a:latin typeface="+mn-ea"/>
              </a:rPr>
              <a:t>d.</a:t>
            </a:r>
            <a:r>
              <a:rPr lang="zh-CN" altLang="en-US" sz="2400" dirty="0">
                <a:latin typeface="+mn-ea"/>
              </a:rPr>
              <a:t>最有成就感的一件事</a:t>
            </a:r>
          </a:p>
          <a:p>
            <a:r>
              <a:rPr lang="zh-CN" altLang="en-US" sz="2400" dirty="0">
                <a:latin typeface="+mn-ea"/>
              </a:rPr>
              <a:t>   </a:t>
            </a:r>
            <a:r>
              <a:rPr lang="en-US" altLang="zh-CN" sz="2400" dirty="0">
                <a:latin typeface="+mn-ea"/>
              </a:rPr>
              <a:t>e.</a:t>
            </a:r>
            <a:r>
              <a:rPr lang="zh-CN" altLang="en-US" sz="2400" dirty="0">
                <a:latin typeface="+mn-ea"/>
              </a:rPr>
              <a:t>最重要的品质</a:t>
            </a:r>
            <a:r>
              <a:rPr lang="en-US" altLang="zh-CN" sz="2400" dirty="0">
                <a:latin typeface="+mn-ea"/>
              </a:rPr>
              <a:t>……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4.</a:t>
            </a:r>
            <a:r>
              <a:rPr lang="zh-CN" altLang="en-US" sz="2400" dirty="0">
                <a:latin typeface="+mn-ea"/>
              </a:rPr>
              <a:t>智商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逻辑问题：黑白帽子问题</a:t>
            </a:r>
            <a:r>
              <a:rPr lang="en-US" altLang="zh-CN" sz="2400" dirty="0">
                <a:latin typeface="+mn-ea"/>
              </a:rPr>
              <a:t>…    </a:t>
            </a:r>
            <a:r>
              <a:rPr lang="zh-CN" altLang="en-US" sz="2400" dirty="0">
                <a:latin typeface="+mn-ea"/>
              </a:rPr>
              <a:t>有些老师面试可能会出现这类问题，概率比较小</a:t>
            </a:r>
          </a:p>
        </p:txBody>
      </p:sp>
    </p:spTree>
    <p:extLst>
      <p:ext uri="{BB962C8B-B14F-4D97-AF65-F5344CB8AC3E}">
        <p14:creationId xmlns:p14="http://schemas.microsoft.com/office/powerpoint/2010/main" val="395849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8B47F5-ABF1-12F1-E6CA-5DAC12A3C0B2}"/>
              </a:ext>
            </a:extLst>
          </p:cNvPr>
          <p:cNvSpPr txBox="1"/>
          <p:nvPr/>
        </p:nvSpPr>
        <p:spPr>
          <a:xfrm>
            <a:off x="524798" y="293167"/>
            <a:ext cx="1088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面试准备（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可以帮大忙）   服饰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5A4B2-7905-C02B-CC17-14866A9B9E36}"/>
              </a:ext>
            </a:extLst>
          </p:cNvPr>
          <p:cNvSpPr txBox="1"/>
          <p:nvPr/>
        </p:nvSpPr>
        <p:spPr>
          <a:xfrm>
            <a:off x="653142" y="1763485"/>
            <a:ext cx="10885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理工类：干净整洁即可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经管类：西服</a:t>
            </a:r>
          </a:p>
        </p:txBody>
      </p:sp>
    </p:spTree>
    <p:extLst>
      <p:ext uri="{BB962C8B-B14F-4D97-AF65-F5344CB8AC3E}">
        <p14:creationId xmlns:p14="http://schemas.microsoft.com/office/powerpoint/2010/main" val="173696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8B47F5-ABF1-12F1-E6CA-5DAC12A3C0B2}"/>
              </a:ext>
            </a:extLst>
          </p:cNvPr>
          <p:cNvSpPr txBox="1"/>
          <p:nvPr/>
        </p:nvSpPr>
        <p:spPr>
          <a:xfrm>
            <a:off x="674913" y="307853"/>
            <a:ext cx="706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928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系统填报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5A4B2-7905-C02B-CC17-14866A9B9E36}"/>
              </a:ext>
            </a:extLst>
          </p:cNvPr>
          <p:cNvSpPr txBox="1"/>
          <p:nvPr/>
        </p:nvSpPr>
        <p:spPr>
          <a:xfrm>
            <a:off x="674913" y="1566990"/>
            <a:ext cx="10885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按照指示填报完系统，</a:t>
            </a:r>
            <a:r>
              <a:rPr lang="zh-CN" altLang="en-US" sz="2400" b="1" dirty="0"/>
              <a:t>按照各自院校的通知</a:t>
            </a:r>
            <a:r>
              <a:rPr lang="zh-CN" altLang="en-US" sz="2400" dirty="0"/>
              <a:t>在规定时间内填报志愿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没拿到</a:t>
            </a:r>
            <a:r>
              <a:rPr lang="en-US" altLang="zh-CN" sz="2400" dirty="0"/>
              <a:t>offer</a:t>
            </a:r>
            <a:r>
              <a:rPr lang="zh-CN" altLang="en-US" sz="2400" dirty="0"/>
              <a:t>的，主动</a:t>
            </a:r>
            <a:r>
              <a:rPr lang="zh-CN" altLang="en-US" sz="2400" b="1" dirty="0"/>
              <a:t>加入各种捡漏群</a:t>
            </a:r>
            <a:r>
              <a:rPr lang="zh-CN" altLang="en-US" sz="2400" dirty="0"/>
              <a:t>且</a:t>
            </a:r>
            <a:r>
              <a:rPr lang="zh-CN" altLang="en-US" sz="2400" b="1" dirty="0"/>
              <a:t>不要主动退出夏令营群</a:t>
            </a:r>
            <a:r>
              <a:rPr lang="zh-CN" altLang="en-US" sz="2400" dirty="0"/>
              <a:t>，捡漏群和不少夏令营群会发布没有招满的指标（像是中科大）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b="1" dirty="0"/>
              <a:t>确定</a:t>
            </a:r>
            <a:r>
              <a:rPr lang="en-US" altLang="zh-CN" sz="2400" b="1" dirty="0"/>
              <a:t>offer</a:t>
            </a:r>
            <a:r>
              <a:rPr lang="zh-CN" altLang="en-US" sz="2400" b="1" dirty="0"/>
              <a:t>效力</a:t>
            </a:r>
            <a:r>
              <a:rPr lang="zh-CN" altLang="en-US" sz="2400" dirty="0"/>
              <a:t>，问学长和知乎等平台，有些学院会超发</a:t>
            </a:r>
            <a:r>
              <a:rPr lang="en-US" altLang="zh-CN" sz="2400" dirty="0"/>
              <a:t>offer</a:t>
            </a:r>
            <a:r>
              <a:rPr lang="zh-CN" altLang="en-US" sz="2400" dirty="0"/>
              <a:t>（像交大生医工今年就超发了，打了一些只捏着它的</a:t>
            </a:r>
            <a:r>
              <a:rPr lang="en-US" altLang="zh-CN" sz="2400" dirty="0"/>
              <a:t>offer</a:t>
            </a:r>
            <a:r>
              <a:rPr lang="zh-CN" altLang="en-US" sz="2400" dirty="0"/>
              <a:t>的同学措手不及），如果</a:t>
            </a:r>
            <a:r>
              <a:rPr lang="en-US" altLang="zh-CN" sz="2400" dirty="0"/>
              <a:t>offer</a:t>
            </a:r>
            <a:r>
              <a:rPr lang="zh-CN" altLang="en-US" sz="2400" dirty="0"/>
              <a:t>效力不高，做两手准备，捏着两个</a:t>
            </a:r>
            <a:r>
              <a:rPr lang="en-US" altLang="zh-CN" sz="2400" dirty="0"/>
              <a:t>offer</a:t>
            </a:r>
            <a:r>
              <a:rPr lang="zh-CN" altLang="en-US" sz="2400" dirty="0"/>
              <a:t>或者准备捡漏。</a:t>
            </a:r>
          </a:p>
        </p:txBody>
      </p:sp>
    </p:spTree>
    <p:extLst>
      <p:ext uri="{BB962C8B-B14F-4D97-AF65-F5344CB8AC3E}">
        <p14:creationId xmlns:p14="http://schemas.microsoft.com/office/powerpoint/2010/main" val="281917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8B47F5-ABF1-12F1-E6CA-5DAC12A3C0B2}"/>
              </a:ext>
            </a:extLst>
          </p:cNvPr>
          <p:cNvSpPr txBox="1"/>
          <p:nvPr/>
        </p:nvSpPr>
        <p:spPr>
          <a:xfrm>
            <a:off x="674913" y="307853"/>
            <a:ext cx="706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本校保研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65A4B2-7905-C02B-CC17-14866A9B9E36}"/>
              </a:ext>
            </a:extLst>
          </p:cNvPr>
          <p:cNvSpPr txBox="1"/>
          <p:nvPr/>
        </p:nvSpPr>
        <p:spPr>
          <a:xfrm>
            <a:off x="674913" y="1566990"/>
            <a:ext cx="10885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会有两次填报机会，一次是夏令营，一次是预推免，对于外校两次是不同的机会，但对于本校而言只要在其中一次报名了，就会统一在九月多进行面试发放</a:t>
            </a:r>
            <a:r>
              <a:rPr lang="en-US" altLang="zh-CN" sz="2400" dirty="0"/>
              <a:t>offer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面试流程就是做个</a:t>
            </a:r>
            <a:r>
              <a:rPr lang="en-US" altLang="zh-CN" sz="2400" dirty="0"/>
              <a:t>PPT</a:t>
            </a:r>
            <a:r>
              <a:rPr lang="zh-CN" altLang="en-US" sz="2400" dirty="0"/>
              <a:t>，问些问题就行了，具体看老师，我面试的那组很和谐，基本上就是随便聊天，但另一组就是疯狂数学问题，但不管怎么说感觉就是走个流程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发放</a:t>
            </a:r>
            <a:r>
              <a:rPr lang="en-US" altLang="zh-CN" sz="2400" dirty="0"/>
              <a:t>offer</a:t>
            </a:r>
            <a:r>
              <a:rPr lang="zh-CN" altLang="en-US" sz="2400" dirty="0"/>
              <a:t>感觉还是一个问题，你确定保内吗，确定就发</a:t>
            </a:r>
            <a:r>
              <a:rPr lang="en-US" altLang="zh-CN" sz="2400" dirty="0"/>
              <a:t>offer</a:t>
            </a:r>
            <a:r>
              <a:rPr lang="zh-CN" altLang="en-US" sz="2400" dirty="0"/>
              <a:t>，不确定或者不是的话，就不发</a:t>
            </a:r>
            <a:r>
              <a:rPr lang="en-US" altLang="zh-CN" sz="2400" dirty="0"/>
              <a:t>offer</a:t>
            </a:r>
            <a:r>
              <a:rPr lang="zh-CN" altLang="en-US" sz="2400" dirty="0"/>
              <a:t>了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最后签个协议就可以了</a:t>
            </a:r>
            <a:endParaRPr lang="en-US" altLang="zh-CN" sz="2400" dirty="0"/>
          </a:p>
          <a:p>
            <a:r>
              <a:rPr lang="en-US" altLang="zh-CN" sz="2400" dirty="0"/>
              <a:t>5.928</a:t>
            </a:r>
            <a:r>
              <a:rPr lang="zh-CN" altLang="en-US" sz="2400" dirty="0"/>
              <a:t>填个系统就完事了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老师的话，不好说，从</a:t>
            </a:r>
            <a:r>
              <a:rPr lang="en-US" altLang="zh-CN" sz="2400" dirty="0"/>
              <a:t>5</a:t>
            </a:r>
            <a:r>
              <a:rPr lang="zh-CN" altLang="en-US" sz="2400" dirty="0"/>
              <a:t>月份到</a:t>
            </a:r>
            <a:r>
              <a:rPr lang="en-US" altLang="zh-CN" sz="2400" dirty="0"/>
              <a:t>9</a:t>
            </a:r>
            <a:r>
              <a:rPr lang="zh-CN" altLang="en-US" sz="2400" dirty="0"/>
              <a:t>月份都有陆续联系老师的，仁者见仁，智者见智吧，确定保内的话，早点联系也是好的</a:t>
            </a:r>
          </a:p>
        </p:txBody>
      </p:sp>
    </p:spTree>
    <p:extLst>
      <p:ext uri="{BB962C8B-B14F-4D97-AF65-F5344CB8AC3E}">
        <p14:creationId xmlns:p14="http://schemas.microsoft.com/office/powerpoint/2010/main" val="328937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lang="zh-CN" altLang="en-US" sz="1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00673" y="118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方正静蕾简体" pitchFamily="2" charset="-122"/>
                <a:ea typeface="方正静蕾简体" pitchFamily="2" charset="-122"/>
              </a:rPr>
              <a:t>联系方式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FC42C6-E985-6569-E870-FC9971DB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7" y="1491342"/>
            <a:ext cx="4913307" cy="50927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0D47F0-BDC2-FF78-6F47-5E30DD752D1A}"/>
              </a:ext>
            </a:extLst>
          </p:cNvPr>
          <p:cNvSpPr txBox="1"/>
          <p:nvPr/>
        </p:nvSpPr>
        <p:spPr>
          <a:xfrm>
            <a:off x="6602676" y="3198167"/>
            <a:ext cx="491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邮箱：</a:t>
            </a:r>
            <a:r>
              <a:rPr lang="en-US" altLang="zh-CN" sz="2400" dirty="0"/>
              <a:t>262424zxx@gmail.com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>
            <a:extLst>
              <a:ext uri="{FF2B5EF4-FFF2-40B4-BE49-F238E27FC236}">
                <a16:creationId xmlns:a16="http://schemas.microsoft.com/office/drawing/2014/main" id="{0F6663AE-0023-458D-A3B7-46EF0CB16089}"/>
              </a:ext>
            </a:extLst>
          </p:cNvPr>
          <p:cNvSpPr/>
          <p:nvPr/>
        </p:nvSpPr>
        <p:spPr>
          <a:xfrm>
            <a:off x="0" y="961492"/>
            <a:ext cx="3309134" cy="5181766"/>
          </a:xfrm>
          <a:custGeom>
            <a:avLst/>
            <a:gdLst>
              <a:gd name="connsiteX0" fmla="*/ 702130 w 3234873"/>
              <a:gd name="connsiteY0" fmla="*/ 0 h 5065486"/>
              <a:gd name="connsiteX1" fmla="*/ 3234873 w 3234873"/>
              <a:gd name="connsiteY1" fmla="*/ 2532743 h 5065486"/>
              <a:gd name="connsiteX2" fmla="*/ 702130 w 3234873"/>
              <a:gd name="connsiteY2" fmla="*/ 5065486 h 5065486"/>
              <a:gd name="connsiteX3" fmla="*/ 191694 w 3234873"/>
              <a:gd name="connsiteY3" fmla="*/ 5014030 h 5065486"/>
              <a:gd name="connsiteX4" fmla="*/ 0 w 3234873"/>
              <a:gd name="connsiteY4" fmla="*/ 4964740 h 5065486"/>
              <a:gd name="connsiteX5" fmla="*/ 0 w 3234873"/>
              <a:gd name="connsiteY5" fmla="*/ 100746 h 5065486"/>
              <a:gd name="connsiteX6" fmla="*/ 191694 w 3234873"/>
              <a:gd name="connsiteY6" fmla="*/ 51456 h 5065486"/>
              <a:gd name="connsiteX7" fmla="*/ 702130 w 3234873"/>
              <a:gd name="connsiteY7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4873" h="5065486">
                <a:moveTo>
                  <a:pt x="702130" y="0"/>
                </a:moveTo>
                <a:cubicBezTo>
                  <a:pt x="2100925" y="0"/>
                  <a:pt x="3234873" y="1133948"/>
                  <a:pt x="3234873" y="2532743"/>
                </a:cubicBezTo>
                <a:cubicBezTo>
                  <a:pt x="3234873" y="3931538"/>
                  <a:pt x="2100925" y="5065486"/>
                  <a:pt x="702130" y="5065486"/>
                </a:cubicBezTo>
                <a:cubicBezTo>
                  <a:pt x="527281" y="5065486"/>
                  <a:pt x="356570" y="5047768"/>
                  <a:pt x="191694" y="5014030"/>
                </a:cubicBezTo>
                <a:lnTo>
                  <a:pt x="0" y="4964740"/>
                </a:lnTo>
                <a:lnTo>
                  <a:pt x="0" y="100746"/>
                </a:lnTo>
                <a:lnTo>
                  <a:pt x="191694" y="51456"/>
                </a:lnTo>
                <a:cubicBezTo>
                  <a:pt x="356570" y="17718"/>
                  <a:pt x="527281" y="0"/>
                  <a:pt x="702130" y="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29" name="TextBox 28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>
            <a:extLst>
              <a:ext uri="{FF2B5EF4-FFF2-40B4-BE49-F238E27FC236}">
                <a16:creationId xmlns:a16="http://schemas.microsoft.com/office/drawing/2014/main" id="{1B3C10C4-E9DC-4B56-ADBC-AB4B6F902560}"/>
              </a:ext>
            </a:extLst>
          </p:cNvPr>
          <p:cNvSpPr txBox="1"/>
          <p:nvPr/>
        </p:nvSpPr>
        <p:spPr>
          <a:xfrm>
            <a:off x="5869401" y="2425851"/>
            <a:ext cx="528505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专业：数据科学与大数据技术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排名：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/115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（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敲门砖，初审最重要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英语：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CET-6 583 / CET-4 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618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科研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两段经历，无论文（</a:t>
            </a:r>
            <a:r>
              <a:rPr lang="zh-CN" altLang="en-US" b="1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科研和专业课面试关键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获奖：国家奖学金、美赛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H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、挑战杯省银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（没怎么问到过，据说除了</a:t>
            </a:r>
            <a:r>
              <a:rPr lang="en-US" altLang="zh-CN" b="1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ACM</a:t>
            </a:r>
            <a:r>
              <a:rPr lang="zh-CN" altLang="en-US" b="1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剩下都不怎么会问）</a:t>
            </a:r>
            <a:endParaRPr lang="en-US" altLang="zh-CN" b="1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个人意向：暂不考虑直博，也不太想读专硕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C17A4B3A-C424-44E4-A0B1-CD99C2F41B55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50ABED38-9E1C-401D-A691-11725EDA85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2" name="Group 41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>
            <a:extLst>
              <a:ext uri="{FF2B5EF4-FFF2-40B4-BE49-F238E27FC236}">
                <a16:creationId xmlns:a16="http://schemas.microsoft.com/office/drawing/2014/main" id="{6C086C13-E210-435E-89C0-263D5D9858E8}"/>
              </a:ext>
            </a:extLst>
          </p:cNvPr>
          <p:cNvGrpSpPr/>
          <p:nvPr/>
        </p:nvGrpSpPr>
        <p:grpSpPr>
          <a:xfrm>
            <a:off x="672914" y="3125830"/>
            <a:ext cx="853089" cy="853089"/>
            <a:chOff x="672914" y="3125830"/>
            <a:chExt cx="853089" cy="85308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4D4C5E-C557-4BF2-B8C8-4550AAC2E5A2}"/>
                </a:ext>
              </a:extLst>
            </p:cNvPr>
            <p:cNvSpPr/>
            <p:nvPr/>
          </p:nvSpPr>
          <p:spPr>
            <a:xfrm>
              <a:off x="672914" y="3125830"/>
              <a:ext cx="853089" cy="853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12800" dist="330200" dir="5400000" sx="62000" sy="62000" algn="t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+mn-ea"/>
                <a:cs typeface="+mn-cs"/>
              </a:endParaRPr>
            </a:p>
          </p:txBody>
        </p:sp>
        <p:grpSp>
          <p:nvGrpSpPr>
            <p:cNvPr id="30" name="Gruppieren 309">
              <a:extLst>
                <a:ext uri="{FF2B5EF4-FFF2-40B4-BE49-F238E27FC236}">
                  <a16:creationId xmlns:a16="http://schemas.microsoft.com/office/drawing/2014/main" id="{50E771AC-C0B5-4194-BFBF-2B0802843149}"/>
                </a:ext>
              </a:extLst>
            </p:cNvPr>
            <p:cNvGrpSpPr/>
            <p:nvPr/>
          </p:nvGrpSpPr>
          <p:grpSpPr>
            <a:xfrm>
              <a:off x="974045" y="3364255"/>
              <a:ext cx="250826" cy="376238"/>
              <a:chOff x="3985418" y="4638674"/>
              <a:chExt cx="250826" cy="376238"/>
            </a:xfrm>
            <a:solidFill>
              <a:schemeClr val="accent1"/>
            </a:solidFill>
          </p:grpSpPr>
          <p:sp>
            <p:nvSpPr>
              <p:cNvPr id="31" name="Freeform 122">
                <a:extLst>
                  <a:ext uri="{FF2B5EF4-FFF2-40B4-BE49-F238E27FC236}">
                    <a16:creationId xmlns:a16="http://schemas.microsoft.com/office/drawing/2014/main" id="{E9C127BB-A8C3-4917-AEBC-7DA9F10A9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818" y="4935537"/>
                <a:ext cx="14288" cy="12700"/>
              </a:xfrm>
              <a:custGeom>
                <a:avLst/>
                <a:gdLst>
                  <a:gd name="T0" fmla="*/ 8 w 9"/>
                  <a:gd name="T1" fmla="*/ 3 h 9"/>
                  <a:gd name="T2" fmla="*/ 7 w 9"/>
                  <a:gd name="T3" fmla="*/ 8 h 9"/>
                  <a:gd name="T4" fmla="*/ 1 w 9"/>
                  <a:gd name="T5" fmla="*/ 7 h 9"/>
                  <a:gd name="T6" fmla="*/ 3 w 9"/>
                  <a:gd name="T7" fmla="*/ 1 h 9"/>
                  <a:gd name="T8" fmla="*/ 8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3"/>
                    </a:moveTo>
                    <a:cubicBezTo>
                      <a:pt x="9" y="5"/>
                      <a:pt x="9" y="7"/>
                      <a:pt x="7" y="8"/>
                    </a:cubicBezTo>
                    <a:cubicBezTo>
                      <a:pt x="5" y="9"/>
                      <a:pt x="3" y="9"/>
                      <a:pt x="1" y="7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5" y="0"/>
                      <a:pt x="7" y="1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2" name="Freeform 123">
                <a:extLst>
                  <a:ext uri="{FF2B5EF4-FFF2-40B4-BE49-F238E27FC236}">
                    <a16:creationId xmlns:a16="http://schemas.microsoft.com/office/drawing/2014/main" id="{2DF41BD2-5EBC-43DE-A0ED-2E1F71EAA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8456" y="4967287"/>
                <a:ext cx="12700" cy="14288"/>
              </a:xfrm>
              <a:custGeom>
                <a:avLst/>
                <a:gdLst>
                  <a:gd name="T0" fmla="*/ 8 w 9"/>
                  <a:gd name="T1" fmla="*/ 2 h 9"/>
                  <a:gd name="T2" fmla="*/ 6 w 9"/>
                  <a:gd name="T3" fmla="*/ 8 h 9"/>
                  <a:gd name="T4" fmla="*/ 1 w 9"/>
                  <a:gd name="T5" fmla="*/ 6 h 9"/>
                  <a:gd name="T6" fmla="*/ 2 w 9"/>
                  <a:gd name="T7" fmla="*/ 1 h 9"/>
                  <a:gd name="T8" fmla="*/ 8 w 9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2"/>
                    </a:moveTo>
                    <a:cubicBezTo>
                      <a:pt x="9" y="4"/>
                      <a:pt x="8" y="7"/>
                      <a:pt x="6" y="8"/>
                    </a:cubicBezTo>
                    <a:cubicBezTo>
                      <a:pt x="4" y="9"/>
                      <a:pt x="2" y="8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3" name="Freeform 124">
                <a:extLst>
                  <a:ext uri="{FF2B5EF4-FFF2-40B4-BE49-F238E27FC236}">
                    <a16:creationId xmlns:a16="http://schemas.microsoft.com/office/drawing/2014/main" id="{38EDFCE1-A377-4122-94E4-883A5504A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8456" y="4945062"/>
                <a:ext cx="12700" cy="12700"/>
              </a:xfrm>
              <a:custGeom>
                <a:avLst/>
                <a:gdLst>
                  <a:gd name="T0" fmla="*/ 8 w 9"/>
                  <a:gd name="T1" fmla="*/ 3 h 9"/>
                  <a:gd name="T2" fmla="*/ 7 w 9"/>
                  <a:gd name="T3" fmla="*/ 8 h 9"/>
                  <a:gd name="T4" fmla="*/ 1 w 9"/>
                  <a:gd name="T5" fmla="*/ 7 h 9"/>
                  <a:gd name="T6" fmla="*/ 3 w 9"/>
                  <a:gd name="T7" fmla="*/ 1 h 9"/>
                  <a:gd name="T8" fmla="*/ 8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3"/>
                    </a:moveTo>
                    <a:cubicBezTo>
                      <a:pt x="9" y="5"/>
                      <a:pt x="9" y="7"/>
                      <a:pt x="7" y="8"/>
                    </a:cubicBezTo>
                    <a:cubicBezTo>
                      <a:pt x="5" y="9"/>
                      <a:pt x="3" y="9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5" y="0"/>
                      <a:pt x="7" y="1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4" name="Freeform 125">
                <a:extLst>
                  <a:ext uri="{FF2B5EF4-FFF2-40B4-BE49-F238E27FC236}">
                    <a16:creationId xmlns:a16="http://schemas.microsoft.com/office/drawing/2014/main" id="{82CC1D84-8845-43C1-B051-4F57D43C7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818" y="4957762"/>
                <a:ext cx="14288" cy="14288"/>
              </a:xfrm>
              <a:custGeom>
                <a:avLst/>
                <a:gdLst>
                  <a:gd name="T0" fmla="*/ 8 w 9"/>
                  <a:gd name="T1" fmla="*/ 2 h 9"/>
                  <a:gd name="T2" fmla="*/ 6 w 9"/>
                  <a:gd name="T3" fmla="*/ 8 h 9"/>
                  <a:gd name="T4" fmla="*/ 1 w 9"/>
                  <a:gd name="T5" fmla="*/ 6 h 9"/>
                  <a:gd name="T6" fmla="*/ 2 w 9"/>
                  <a:gd name="T7" fmla="*/ 1 h 9"/>
                  <a:gd name="T8" fmla="*/ 8 w 9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2"/>
                    </a:moveTo>
                    <a:cubicBezTo>
                      <a:pt x="9" y="4"/>
                      <a:pt x="8" y="6"/>
                      <a:pt x="6" y="8"/>
                    </a:cubicBezTo>
                    <a:cubicBezTo>
                      <a:pt x="4" y="9"/>
                      <a:pt x="2" y="8"/>
                      <a:pt x="1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0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5" name="Freeform 126">
                <a:extLst>
                  <a:ext uri="{FF2B5EF4-FFF2-40B4-BE49-F238E27FC236}">
                    <a16:creationId xmlns:a16="http://schemas.microsoft.com/office/drawing/2014/main" id="{279CB3EA-8803-4BB9-89C8-9E4540B70E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2568" y="4702174"/>
                <a:ext cx="155575" cy="312738"/>
              </a:xfrm>
              <a:custGeom>
                <a:avLst/>
                <a:gdLst>
                  <a:gd name="T0" fmla="*/ 87 w 100"/>
                  <a:gd name="T1" fmla="*/ 200 h 200"/>
                  <a:gd name="T2" fmla="*/ 13 w 100"/>
                  <a:gd name="T3" fmla="*/ 200 h 200"/>
                  <a:gd name="T4" fmla="*/ 0 w 100"/>
                  <a:gd name="T5" fmla="*/ 187 h 200"/>
                  <a:gd name="T6" fmla="*/ 0 w 100"/>
                  <a:gd name="T7" fmla="*/ 0 h 200"/>
                  <a:gd name="T8" fmla="*/ 88 w 100"/>
                  <a:gd name="T9" fmla="*/ 0 h 200"/>
                  <a:gd name="T10" fmla="*/ 100 w 100"/>
                  <a:gd name="T11" fmla="*/ 12 h 200"/>
                  <a:gd name="T12" fmla="*/ 100 w 100"/>
                  <a:gd name="T13" fmla="*/ 187 h 200"/>
                  <a:gd name="T14" fmla="*/ 87 w 100"/>
                  <a:gd name="T15" fmla="*/ 200 h 200"/>
                  <a:gd name="T16" fmla="*/ 8 w 100"/>
                  <a:gd name="T17" fmla="*/ 8 h 200"/>
                  <a:gd name="T18" fmla="*/ 8 w 100"/>
                  <a:gd name="T19" fmla="*/ 187 h 200"/>
                  <a:gd name="T20" fmla="*/ 13 w 100"/>
                  <a:gd name="T21" fmla="*/ 192 h 200"/>
                  <a:gd name="T22" fmla="*/ 87 w 100"/>
                  <a:gd name="T23" fmla="*/ 192 h 200"/>
                  <a:gd name="T24" fmla="*/ 92 w 100"/>
                  <a:gd name="T25" fmla="*/ 187 h 200"/>
                  <a:gd name="T26" fmla="*/ 92 w 100"/>
                  <a:gd name="T27" fmla="*/ 12 h 200"/>
                  <a:gd name="T28" fmla="*/ 88 w 100"/>
                  <a:gd name="T29" fmla="*/ 8 h 200"/>
                  <a:gd name="T30" fmla="*/ 8 w 100"/>
                  <a:gd name="T31" fmla="*/ 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0" h="200">
                    <a:moveTo>
                      <a:pt x="87" y="200"/>
                    </a:moveTo>
                    <a:cubicBezTo>
                      <a:pt x="13" y="200"/>
                      <a:pt x="13" y="200"/>
                      <a:pt x="13" y="200"/>
                    </a:cubicBezTo>
                    <a:cubicBezTo>
                      <a:pt x="6" y="200"/>
                      <a:pt x="0" y="194"/>
                      <a:pt x="0" y="18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5" y="0"/>
                      <a:pt x="100" y="5"/>
                      <a:pt x="100" y="12"/>
                    </a:cubicBezTo>
                    <a:cubicBezTo>
                      <a:pt x="100" y="187"/>
                      <a:pt x="100" y="187"/>
                      <a:pt x="100" y="187"/>
                    </a:cubicBezTo>
                    <a:cubicBezTo>
                      <a:pt x="100" y="194"/>
                      <a:pt x="94" y="200"/>
                      <a:pt x="87" y="200"/>
                    </a:cubicBezTo>
                    <a:close/>
                    <a:moveTo>
                      <a:pt x="8" y="8"/>
                    </a:moveTo>
                    <a:cubicBezTo>
                      <a:pt x="8" y="187"/>
                      <a:pt x="8" y="187"/>
                      <a:pt x="8" y="187"/>
                    </a:cubicBezTo>
                    <a:cubicBezTo>
                      <a:pt x="8" y="190"/>
                      <a:pt x="10" y="192"/>
                      <a:pt x="13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90" y="192"/>
                      <a:pt x="92" y="190"/>
                      <a:pt x="92" y="187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0"/>
                      <a:pt x="90" y="8"/>
                      <a:pt x="88" y="8"/>
                    </a:cubicBezTo>
                    <a:lnTo>
                      <a:pt x="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6" name="Freeform 127">
                <a:extLst>
                  <a:ext uri="{FF2B5EF4-FFF2-40B4-BE49-F238E27FC236}">
                    <a16:creationId xmlns:a16="http://schemas.microsoft.com/office/drawing/2014/main" id="{064FFAF4-97A6-4083-B1AE-66452F616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5418" y="4638674"/>
                <a:ext cx="125413" cy="125413"/>
              </a:xfrm>
              <a:custGeom>
                <a:avLst/>
                <a:gdLst>
                  <a:gd name="T0" fmla="*/ 44 w 80"/>
                  <a:gd name="T1" fmla="*/ 80 h 80"/>
                  <a:gd name="T2" fmla="*/ 40 w 80"/>
                  <a:gd name="T3" fmla="*/ 80 h 80"/>
                  <a:gd name="T4" fmla="*/ 0 w 80"/>
                  <a:gd name="T5" fmla="*/ 40 h 80"/>
                  <a:gd name="T6" fmla="*/ 40 w 80"/>
                  <a:gd name="T7" fmla="*/ 0 h 80"/>
                  <a:gd name="T8" fmla="*/ 80 w 80"/>
                  <a:gd name="T9" fmla="*/ 40 h 80"/>
                  <a:gd name="T10" fmla="*/ 80 w 80"/>
                  <a:gd name="T11" fmla="*/ 44 h 80"/>
                  <a:gd name="T12" fmla="*/ 79 w 80"/>
                  <a:gd name="T13" fmla="*/ 48 h 80"/>
                  <a:gd name="T14" fmla="*/ 44 w 80"/>
                  <a:gd name="T15" fmla="*/ 48 h 80"/>
                  <a:gd name="T16" fmla="*/ 44 w 80"/>
                  <a:gd name="T17" fmla="*/ 80 h 80"/>
                  <a:gd name="T18" fmla="*/ 40 w 80"/>
                  <a:gd name="T19" fmla="*/ 8 h 80"/>
                  <a:gd name="T20" fmla="*/ 8 w 80"/>
                  <a:gd name="T21" fmla="*/ 40 h 80"/>
                  <a:gd name="T22" fmla="*/ 36 w 80"/>
                  <a:gd name="T23" fmla="*/ 72 h 80"/>
                  <a:gd name="T24" fmla="*/ 36 w 80"/>
                  <a:gd name="T25" fmla="*/ 40 h 80"/>
                  <a:gd name="T26" fmla="*/ 72 w 80"/>
                  <a:gd name="T27" fmla="*/ 40 h 80"/>
                  <a:gd name="T28" fmla="*/ 40 w 80"/>
                  <a:gd name="T29" fmla="*/ 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44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42"/>
                      <a:pt x="80" y="43"/>
                      <a:pt x="80" y="44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44" y="48"/>
                      <a:pt x="44" y="48"/>
                      <a:pt x="44" y="48"/>
                    </a:cubicBezTo>
                    <a:lnTo>
                      <a:pt x="44" y="80"/>
                    </a:lnTo>
                    <a:close/>
                    <a:moveTo>
                      <a:pt x="40" y="8"/>
                    </a:moveTo>
                    <a:cubicBezTo>
                      <a:pt x="22" y="8"/>
                      <a:pt x="8" y="22"/>
                      <a:pt x="8" y="40"/>
                    </a:cubicBezTo>
                    <a:cubicBezTo>
                      <a:pt x="8" y="56"/>
                      <a:pt x="20" y="70"/>
                      <a:pt x="36" y="7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22"/>
                      <a:pt x="58" y="8"/>
                      <a:pt x="4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7" name="Freeform 128">
                <a:extLst>
                  <a:ext uri="{FF2B5EF4-FFF2-40B4-BE49-F238E27FC236}">
                    <a16:creationId xmlns:a16="http://schemas.microsoft.com/office/drawing/2014/main" id="{C56D3686-F3CD-49F2-AA63-E3150F09E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056" y="4659312"/>
                <a:ext cx="47625" cy="53975"/>
              </a:xfrm>
              <a:custGeom>
                <a:avLst/>
                <a:gdLst>
                  <a:gd name="T0" fmla="*/ 24 w 30"/>
                  <a:gd name="T1" fmla="*/ 34 h 34"/>
                  <a:gd name="T2" fmla="*/ 0 w 30"/>
                  <a:gd name="T3" fmla="*/ 6 h 34"/>
                  <a:gd name="T4" fmla="*/ 6 w 30"/>
                  <a:gd name="T5" fmla="*/ 0 h 34"/>
                  <a:gd name="T6" fmla="*/ 30 w 30"/>
                  <a:gd name="T7" fmla="*/ 28 h 34"/>
                  <a:gd name="T8" fmla="*/ 24 w 30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4" y="34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30" y="28"/>
                    </a:lnTo>
                    <a:lnTo>
                      <a:pt x="2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8" name="Freeform 129">
                <a:extLst>
                  <a:ext uri="{FF2B5EF4-FFF2-40B4-BE49-F238E27FC236}">
                    <a16:creationId xmlns:a16="http://schemas.microsoft.com/office/drawing/2014/main" id="{838615A6-89DE-4B4F-8480-FE9C14960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156" y="4654549"/>
                <a:ext cx="39688" cy="57150"/>
              </a:xfrm>
              <a:custGeom>
                <a:avLst/>
                <a:gdLst>
                  <a:gd name="T0" fmla="*/ 6 w 25"/>
                  <a:gd name="T1" fmla="*/ 36 h 36"/>
                  <a:gd name="T2" fmla="*/ 0 w 25"/>
                  <a:gd name="T3" fmla="*/ 32 h 36"/>
                  <a:gd name="T4" fmla="*/ 19 w 25"/>
                  <a:gd name="T5" fmla="*/ 0 h 36"/>
                  <a:gd name="T6" fmla="*/ 25 w 25"/>
                  <a:gd name="T7" fmla="*/ 4 h 36"/>
                  <a:gd name="T8" fmla="*/ 6 w 2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6">
                    <a:moveTo>
                      <a:pt x="6" y="36"/>
                    </a:moveTo>
                    <a:lnTo>
                      <a:pt x="0" y="32"/>
                    </a:lnTo>
                    <a:lnTo>
                      <a:pt x="19" y="0"/>
                    </a:lnTo>
                    <a:lnTo>
                      <a:pt x="25" y="4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9" name="Freeform 130">
                <a:extLst>
                  <a:ext uri="{FF2B5EF4-FFF2-40B4-BE49-F238E27FC236}">
                    <a16:creationId xmlns:a16="http://schemas.microsoft.com/office/drawing/2014/main" id="{8CA3B3E2-ED97-4B57-B2C3-72573C282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293" y="4703762"/>
                <a:ext cx="50800" cy="34925"/>
              </a:xfrm>
              <a:custGeom>
                <a:avLst/>
                <a:gdLst>
                  <a:gd name="T0" fmla="*/ 4 w 32"/>
                  <a:gd name="T1" fmla="*/ 22 h 22"/>
                  <a:gd name="T2" fmla="*/ 0 w 32"/>
                  <a:gd name="T3" fmla="*/ 16 h 22"/>
                  <a:gd name="T4" fmla="*/ 28 w 32"/>
                  <a:gd name="T5" fmla="*/ 0 h 22"/>
                  <a:gd name="T6" fmla="*/ 32 w 32"/>
                  <a:gd name="T7" fmla="*/ 6 h 22"/>
                  <a:gd name="T8" fmla="*/ 4 w 3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4" y="22"/>
                    </a:moveTo>
                    <a:lnTo>
                      <a:pt x="0" y="16"/>
                    </a:lnTo>
                    <a:lnTo>
                      <a:pt x="28" y="0"/>
                    </a:lnTo>
                    <a:lnTo>
                      <a:pt x="32" y="6"/>
                    </a:lnTo>
                    <a:lnTo>
                      <a:pt x="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40" name="Rectangle 131">
                <a:extLst>
                  <a:ext uri="{FF2B5EF4-FFF2-40B4-BE49-F238E27FC236}">
                    <a16:creationId xmlns:a16="http://schemas.microsoft.com/office/drawing/2014/main" id="{DB93C86B-CEE6-4266-81E8-0F9864860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918" y="4802187"/>
                <a:ext cx="1428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41" name="Freeform 132">
                <a:extLst>
                  <a:ext uri="{FF2B5EF4-FFF2-40B4-BE49-F238E27FC236}">
                    <a16:creationId xmlns:a16="http://schemas.microsoft.com/office/drawing/2014/main" id="{DA1AEABB-6C28-4023-A275-356E60EBE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531" y="4645024"/>
                <a:ext cx="112713" cy="169863"/>
              </a:xfrm>
              <a:custGeom>
                <a:avLst/>
                <a:gdLst>
                  <a:gd name="T0" fmla="*/ 4 w 72"/>
                  <a:gd name="T1" fmla="*/ 108 h 108"/>
                  <a:gd name="T2" fmla="*/ 3 w 72"/>
                  <a:gd name="T3" fmla="*/ 108 h 108"/>
                  <a:gd name="T4" fmla="*/ 0 w 72"/>
                  <a:gd name="T5" fmla="*/ 103 h 108"/>
                  <a:gd name="T6" fmla="*/ 29 w 72"/>
                  <a:gd name="T7" fmla="*/ 9 h 108"/>
                  <a:gd name="T8" fmla="*/ 67 w 72"/>
                  <a:gd name="T9" fmla="*/ 0 h 108"/>
                  <a:gd name="T10" fmla="*/ 72 w 72"/>
                  <a:gd name="T11" fmla="*/ 3 h 108"/>
                  <a:gd name="T12" fmla="*/ 69 w 72"/>
                  <a:gd name="T13" fmla="*/ 8 h 108"/>
                  <a:gd name="T14" fmla="*/ 35 w 72"/>
                  <a:gd name="T15" fmla="*/ 15 h 108"/>
                  <a:gd name="T16" fmla="*/ 8 w 72"/>
                  <a:gd name="T17" fmla="*/ 105 h 108"/>
                  <a:gd name="T18" fmla="*/ 4 w 72"/>
                  <a:gd name="T1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108">
                    <a:moveTo>
                      <a:pt x="4" y="108"/>
                    </a:moveTo>
                    <a:cubicBezTo>
                      <a:pt x="4" y="108"/>
                      <a:pt x="3" y="108"/>
                      <a:pt x="3" y="108"/>
                    </a:cubicBezTo>
                    <a:cubicBezTo>
                      <a:pt x="1" y="107"/>
                      <a:pt x="0" y="105"/>
                      <a:pt x="0" y="10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9" y="0"/>
                      <a:pt x="71" y="1"/>
                      <a:pt x="72" y="3"/>
                    </a:cubicBezTo>
                    <a:cubicBezTo>
                      <a:pt x="72" y="5"/>
                      <a:pt x="71" y="7"/>
                      <a:pt x="69" y="8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8" y="105"/>
                      <a:pt x="8" y="105"/>
                      <a:pt x="8" y="105"/>
                    </a:cubicBezTo>
                    <a:cubicBezTo>
                      <a:pt x="7" y="107"/>
                      <a:pt x="6" y="108"/>
                      <a:pt x="4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3AADD2B1-71F0-44A3-8E39-ADAEDBA5288E}"/>
              </a:ext>
            </a:extLst>
          </p:cNvPr>
          <p:cNvSpPr txBox="1"/>
          <p:nvPr/>
        </p:nvSpPr>
        <p:spPr>
          <a:xfrm>
            <a:off x="100667" y="118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>
                    <a:lumMod val="50000"/>
                  </a:srgbClr>
                </a:solidFill>
                <a:effectLst/>
                <a:uLnTx/>
                <a:uFillTx/>
                <a:latin typeface="方正静蕾简体" pitchFamily="2" charset="-122"/>
                <a:ea typeface="方正静蕾简体" pitchFamily="2" charset="-122"/>
                <a:cs typeface="+mn-cs"/>
              </a:rPr>
              <a:t>个人情况</a:t>
            </a:r>
          </a:p>
        </p:txBody>
      </p:sp>
    </p:spTree>
    <p:extLst>
      <p:ext uri="{BB962C8B-B14F-4D97-AF65-F5344CB8AC3E}">
        <p14:creationId xmlns:p14="http://schemas.microsoft.com/office/powerpoint/2010/main" val="25542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C17A4B3A-C424-44E4-A0B1-CD99C2F41B55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EFB56-F143-9CBB-7D75-5D3E56065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076"/>
          <a:stretch/>
        </p:blipFill>
        <p:spPr>
          <a:xfrm>
            <a:off x="5712372" y="0"/>
            <a:ext cx="6479628" cy="40410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0D125B-0334-8415-7AEA-290F3EC2A1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430"/>
          <a:stretch/>
        </p:blipFill>
        <p:spPr>
          <a:xfrm>
            <a:off x="5711951" y="4041026"/>
            <a:ext cx="6480049" cy="27823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80F093-A31A-6374-EE15-22587DAC5F02}"/>
              </a:ext>
            </a:extLst>
          </p:cNvPr>
          <p:cNvSpPr txBox="1"/>
          <p:nvPr/>
        </p:nvSpPr>
        <p:spPr>
          <a:xfrm>
            <a:off x="228600" y="283028"/>
            <a:ext cx="345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夏令营实际参营：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5E209A-925C-2FC4-32CD-4D9F45233A66}"/>
              </a:ext>
            </a:extLst>
          </p:cNvPr>
          <p:cNvSpPr txBox="1"/>
          <p:nvPr/>
        </p:nvSpPr>
        <p:spPr>
          <a:xfrm>
            <a:off x="228600" y="975525"/>
            <a:ext cx="4963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复旦关键技术实验室</a:t>
            </a:r>
            <a:endParaRPr lang="en-US" altLang="zh-CN" sz="2800" dirty="0"/>
          </a:p>
          <a:p>
            <a:r>
              <a:rPr lang="zh-CN" altLang="en-US" sz="2800" dirty="0"/>
              <a:t>清深伯克利</a:t>
            </a:r>
            <a:endParaRPr lang="en-US" altLang="zh-CN" sz="2800" dirty="0"/>
          </a:p>
          <a:p>
            <a:r>
              <a:rPr lang="zh-CN" altLang="en-US" sz="2800" dirty="0"/>
              <a:t>上交生物医学工程</a:t>
            </a:r>
            <a:endParaRPr lang="en-US" altLang="zh-CN" sz="2800" dirty="0"/>
          </a:p>
          <a:p>
            <a:r>
              <a:rPr lang="zh-CN" altLang="en-US" sz="2800" dirty="0"/>
              <a:t>南大人工智能学院</a:t>
            </a:r>
            <a:endParaRPr lang="en-US" altLang="zh-CN" sz="2800" dirty="0"/>
          </a:p>
          <a:p>
            <a:r>
              <a:rPr lang="zh-CN" altLang="en-US" sz="2800" dirty="0"/>
              <a:t>中科大大数据学院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A054C7-A5D7-4C8D-6F25-946802F05C86}"/>
              </a:ext>
            </a:extLst>
          </p:cNvPr>
          <p:cNvSpPr txBox="1"/>
          <p:nvPr/>
        </p:nvSpPr>
        <p:spPr>
          <a:xfrm>
            <a:off x="228600" y="3548742"/>
            <a:ext cx="345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Offer</a:t>
            </a:r>
            <a:r>
              <a:rPr lang="zh-CN" altLang="en-US" sz="2800" dirty="0"/>
              <a:t>获得情况：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0BA72F-CB53-540A-4B36-25CDFC2CE96B}"/>
              </a:ext>
            </a:extLst>
          </p:cNvPr>
          <p:cNvSpPr txBox="1"/>
          <p:nvPr/>
        </p:nvSpPr>
        <p:spPr>
          <a:xfrm>
            <a:off x="228600" y="4241239"/>
            <a:ext cx="6008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复旦关键技术实验室应用数学学硕</a:t>
            </a:r>
            <a:endParaRPr lang="en-US" altLang="zh-CN" sz="2800" dirty="0"/>
          </a:p>
          <a:p>
            <a:r>
              <a:rPr lang="zh-CN" altLang="en-US" sz="2800" dirty="0"/>
              <a:t>南大人工智能学院计算机科学学硕</a:t>
            </a:r>
            <a:endParaRPr lang="en-US" altLang="zh-CN" sz="2800" dirty="0"/>
          </a:p>
          <a:p>
            <a:r>
              <a:rPr lang="zh-CN" altLang="en-US" sz="2800" dirty="0"/>
              <a:t>中科大大数据学院电子信息专硕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76CDF-45DF-FF17-57B7-23842295E9A2}"/>
              </a:ext>
            </a:extLst>
          </p:cNvPr>
          <p:cNvSpPr txBox="1"/>
          <p:nvPr/>
        </p:nvSpPr>
        <p:spPr>
          <a:xfrm>
            <a:off x="228599" y="5736771"/>
            <a:ext cx="5483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预推免：本院的预推免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46E1A4-3994-9730-5C13-300EEACED745}"/>
              </a:ext>
            </a:extLst>
          </p:cNvPr>
          <p:cNvSpPr txBox="1"/>
          <p:nvPr/>
        </p:nvSpPr>
        <p:spPr>
          <a:xfrm>
            <a:off x="228600" y="6327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https://zhuanlan.zhihu.com/p/645270450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71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36" y="4454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Straight Connector 32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>
            <a:extLst>
              <a:ext uri="{FF2B5EF4-FFF2-40B4-BE49-F238E27FC236}">
                <a16:creationId xmlns:a16="http://schemas.microsoft.com/office/drawing/2014/main" id="{1A05772F-4A93-4A08-B19F-1747D37794A3}"/>
              </a:ext>
            </a:extLst>
          </p:cNvPr>
          <p:cNvCxnSpPr>
            <a:cxnSpLocks/>
            <a:stCxn id="69" idx="7"/>
          </p:cNvCxnSpPr>
          <p:nvPr/>
        </p:nvCxnSpPr>
        <p:spPr>
          <a:xfrm flipH="1" flipV="1">
            <a:off x="2387864" y="5702659"/>
            <a:ext cx="7372760" cy="7424"/>
          </a:xfrm>
          <a:prstGeom prst="line">
            <a:avLst/>
          </a:prstGeom>
          <a:ln w="53975">
            <a:solidFill>
              <a:srgbClr val="444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51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>
            <a:extLst>
              <a:ext uri="{FF2B5EF4-FFF2-40B4-BE49-F238E27FC236}">
                <a16:creationId xmlns:a16="http://schemas.microsoft.com/office/drawing/2014/main" id="{A83563F0-5825-4390-A1ED-80E33CD0F819}"/>
              </a:ext>
            </a:extLst>
          </p:cNvPr>
          <p:cNvGrpSpPr/>
          <p:nvPr/>
        </p:nvGrpSpPr>
        <p:grpSpPr>
          <a:xfrm>
            <a:off x="911145" y="1275195"/>
            <a:ext cx="2953438" cy="4542764"/>
            <a:chOff x="4619280" y="-580823"/>
            <a:chExt cx="2953438" cy="4542764"/>
          </a:xfrm>
        </p:grpSpPr>
        <p:grpSp>
          <p:nvGrpSpPr>
            <p:cNvPr id="27" name="Group 20">
              <a:extLst>
                <a:ext uri="{FF2B5EF4-FFF2-40B4-BE49-F238E27FC236}">
                  <a16:creationId xmlns:a16="http://schemas.microsoft.com/office/drawing/2014/main" id="{D018C4AD-7689-44AA-B51F-C778CF686716}"/>
                </a:ext>
              </a:extLst>
            </p:cNvPr>
            <p:cNvGrpSpPr/>
            <p:nvPr/>
          </p:nvGrpSpPr>
          <p:grpSpPr>
            <a:xfrm>
              <a:off x="4619280" y="-580823"/>
              <a:ext cx="2953438" cy="3462654"/>
              <a:chOff x="1190860" y="289805"/>
              <a:chExt cx="2953438" cy="3462654"/>
            </a:xfrm>
          </p:grpSpPr>
          <p:sp>
            <p:nvSpPr>
              <p:cNvPr id="32" name="Rectangle: Rounded Corners 21">
                <a:extLst>
                  <a:ext uri="{FF2B5EF4-FFF2-40B4-BE49-F238E27FC236}">
                    <a16:creationId xmlns:a16="http://schemas.microsoft.com/office/drawing/2014/main" id="{EA3946EC-C8F0-4A00-99A2-3DA5D62ACD39}"/>
                  </a:ext>
                </a:extLst>
              </p:cNvPr>
              <p:cNvSpPr/>
              <p:nvPr/>
            </p:nvSpPr>
            <p:spPr>
              <a:xfrm>
                <a:off x="1190860" y="289805"/>
                <a:ext cx="2953438" cy="3462654"/>
              </a:xfrm>
              <a:prstGeom prst="roundRect">
                <a:avLst>
                  <a:gd name="adj" fmla="val 1554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grpSp>
            <p:nvGrpSpPr>
              <p:cNvPr id="33" name="Group 22">
                <a:extLst>
                  <a:ext uri="{FF2B5EF4-FFF2-40B4-BE49-F238E27FC236}">
                    <a16:creationId xmlns:a16="http://schemas.microsoft.com/office/drawing/2014/main" id="{A4B2D46C-52E3-4B36-A461-F8E4B6B2A8EA}"/>
                  </a:ext>
                </a:extLst>
              </p:cNvPr>
              <p:cNvGrpSpPr/>
              <p:nvPr/>
            </p:nvGrpSpPr>
            <p:grpSpPr>
              <a:xfrm>
                <a:off x="1485833" y="447239"/>
                <a:ext cx="2361932" cy="3063833"/>
                <a:chOff x="1258226" y="-88789"/>
                <a:chExt cx="2361932" cy="3063833"/>
              </a:xfrm>
            </p:grpSpPr>
            <p:sp>
              <p:nvSpPr>
                <p:cNvPr id="34" name="TextBox 23">
                  <a:extLst>
                    <a:ext uri="{FF2B5EF4-FFF2-40B4-BE49-F238E27FC236}">
                      <a16:creationId xmlns:a16="http://schemas.microsoft.com/office/drawing/2014/main" id="{1A037FFC-FAFC-4220-91FC-386723D9D28F}"/>
                    </a:ext>
                  </a:extLst>
                </p:cNvPr>
                <p:cNvSpPr txBox="1"/>
                <p:nvPr/>
              </p:nvSpPr>
              <p:spPr>
                <a:xfrm>
                  <a:off x="1258226" y="-88789"/>
                  <a:ext cx="2360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 Light"/>
                      <a:ea typeface="等线" panose="02010600030101010101" pitchFamily="2" charset="-122"/>
                      <a:cs typeface="+mn-cs"/>
                    </a:rPr>
                    <a:t>夏令营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 Light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TextBox 24">
                  <a:extLst>
                    <a:ext uri="{FF2B5EF4-FFF2-40B4-BE49-F238E27FC236}">
                      <a16:creationId xmlns:a16="http://schemas.microsoft.com/office/drawing/2014/main" id="{2692A3BD-7383-40DD-BD85-57468250AB23}"/>
                    </a:ext>
                  </a:extLst>
                </p:cNvPr>
                <p:cNvSpPr txBox="1"/>
                <p:nvPr/>
              </p:nvSpPr>
              <p:spPr>
                <a:xfrm>
                  <a:off x="1259787" y="2675410"/>
                  <a:ext cx="2360371" cy="2996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4BEA4356-7CBB-4DFE-9E8D-F146D5B83535}"/>
                </a:ext>
              </a:extLst>
            </p:cNvPr>
            <p:cNvGrpSpPr/>
            <p:nvPr/>
          </p:nvGrpSpPr>
          <p:grpSpPr>
            <a:xfrm>
              <a:off x="5980699" y="3731341"/>
              <a:ext cx="230600" cy="230600"/>
              <a:chOff x="5980699" y="3731341"/>
              <a:chExt cx="230600" cy="230600"/>
            </a:xfrm>
          </p:grpSpPr>
          <p:sp>
            <p:nvSpPr>
              <p:cNvPr id="30" name="Oval 36">
                <a:extLst>
                  <a:ext uri="{FF2B5EF4-FFF2-40B4-BE49-F238E27FC236}">
                    <a16:creationId xmlns:a16="http://schemas.microsoft.com/office/drawing/2014/main" id="{9A984836-1276-48B0-A8E4-E04D436D8D0B}"/>
                  </a:ext>
                </a:extLst>
              </p:cNvPr>
              <p:cNvSpPr/>
              <p:nvPr/>
            </p:nvSpPr>
            <p:spPr>
              <a:xfrm>
                <a:off x="5980699" y="3731341"/>
                <a:ext cx="230600" cy="23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31" name="Freeform 124">
                <a:extLst>
                  <a:ext uri="{FF2B5EF4-FFF2-40B4-BE49-F238E27FC236}">
                    <a16:creationId xmlns:a16="http://schemas.microsoft.com/office/drawing/2014/main" id="{1CBFC738-0039-4AF6-9922-F635A19045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8311" y="3812244"/>
                <a:ext cx="95376" cy="68795"/>
              </a:xfrm>
              <a:custGeom>
                <a:avLst/>
                <a:gdLst>
                  <a:gd name="T0" fmla="*/ 86 w 204"/>
                  <a:gd name="T1" fmla="*/ 148 h 148"/>
                  <a:gd name="T2" fmla="*/ 75 w 204"/>
                  <a:gd name="T3" fmla="*/ 142 h 148"/>
                  <a:gd name="T4" fmla="*/ 10 w 204"/>
                  <a:gd name="T5" fmla="*/ 82 h 148"/>
                  <a:gd name="T6" fmla="*/ 7 w 204"/>
                  <a:gd name="T7" fmla="*/ 60 h 148"/>
                  <a:gd name="T8" fmla="*/ 29 w 204"/>
                  <a:gd name="T9" fmla="*/ 38 h 148"/>
                  <a:gd name="T10" fmla="*/ 36 w 204"/>
                  <a:gd name="T11" fmla="*/ 36 h 148"/>
                  <a:gd name="T12" fmla="*/ 48 w 204"/>
                  <a:gd name="T13" fmla="*/ 42 h 148"/>
                  <a:gd name="T14" fmla="*/ 77 w 204"/>
                  <a:gd name="T15" fmla="*/ 71 h 148"/>
                  <a:gd name="T16" fmla="*/ 87 w 204"/>
                  <a:gd name="T17" fmla="*/ 76 h 148"/>
                  <a:gd name="T18" fmla="*/ 95 w 204"/>
                  <a:gd name="T19" fmla="*/ 71 h 148"/>
                  <a:gd name="T20" fmla="*/ 158 w 204"/>
                  <a:gd name="T21" fmla="*/ 4 h 148"/>
                  <a:gd name="T22" fmla="*/ 168 w 204"/>
                  <a:gd name="T23" fmla="*/ 0 h 148"/>
                  <a:gd name="T24" fmla="*/ 178 w 204"/>
                  <a:gd name="T25" fmla="*/ 4 h 148"/>
                  <a:gd name="T26" fmla="*/ 200 w 204"/>
                  <a:gd name="T27" fmla="*/ 26 h 148"/>
                  <a:gd name="T28" fmla="*/ 204 w 204"/>
                  <a:gd name="T29" fmla="*/ 35 h 148"/>
                  <a:gd name="T30" fmla="*/ 198 w 204"/>
                  <a:gd name="T31" fmla="*/ 47 h 148"/>
                  <a:gd name="T32" fmla="*/ 99 w 204"/>
                  <a:gd name="T33" fmla="*/ 142 h 148"/>
                  <a:gd name="T34" fmla="*/ 86 w 204"/>
                  <a:gd name="T35" fmla="*/ 148 h 148"/>
                  <a:gd name="T36" fmla="*/ 34 w 204"/>
                  <a:gd name="T37" fmla="*/ 44 h 148"/>
                  <a:gd name="T38" fmla="*/ 12 w 204"/>
                  <a:gd name="T39" fmla="*/ 65 h 148"/>
                  <a:gd name="T40" fmla="*/ 15 w 204"/>
                  <a:gd name="T41" fmla="*/ 76 h 148"/>
                  <a:gd name="T42" fmla="*/ 80 w 204"/>
                  <a:gd name="T43" fmla="*/ 137 h 148"/>
                  <a:gd name="T44" fmla="*/ 86 w 204"/>
                  <a:gd name="T45" fmla="*/ 141 h 148"/>
                  <a:gd name="T46" fmla="*/ 94 w 204"/>
                  <a:gd name="T47" fmla="*/ 137 h 148"/>
                  <a:gd name="T48" fmla="*/ 193 w 204"/>
                  <a:gd name="T49" fmla="*/ 42 h 148"/>
                  <a:gd name="T50" fmla="*/ 197 w 204"/>
                  <a:gd name="T51" fmla="*/ 35 h 148"/>
                  <a:gd name="T52" fmla="*/ 195 w 204"/>
                  <a:gd name="T53" fmla="*/ 31 h 148"/>
                  <a:gd name="T54" fmla="*/ 195 w 204"/>
                  <a:gd name="T55" fmla="*/ 31 h 148"/>
                  <a:gd name="T56" fmla="*/ 174 w 204"/>
                  <a:gd name="T57" fmla="*/ 10 h 148"/>
                  <a:gd name="T58" fmla="*/ 168 w 204"/>
                  <a:gd name="T59" fmla="*/ 7 h 148"/>
                  <a:gd name="T60" fmla="*/ 163 w 204"/>
                  <a:gd name="T61" fmla="*/ 9 h 148"/>
                  <a:gd name="T62" fmla="*/ 101 w 204"/>
                  <a:gd name="T63" fmla="*/ 76 h 148"/>
                  <a:gd name="T64" fmla="*/ 87 w 204"/>
                  <a:gd name="T65" fmla="*/ 84 h 148"/>
                  <a:gd name="T66" fmla="*/ 72 w 204"/>
                  <a:gd name="T67" fmla="*/ 76 h 148"/>
                  <a:gd name="T68" fmla="*/ 43 w 204"/>
                  <a:gd name="T69" fmla="*/ 47 h 148"/>
                  <a:gd name="T70" fmla="*/ 36 w 204"/>
                  <a:gd name="T71" fmla="*/ 43 h 148"/>
                  <a:gd name="T72" fmla="*/ 34 w 204"/>
                  <a:gd name="T73" fmla="*/ 4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8">
                    <a:moveTo>
                      <a:pt x="86" y="148"/>
                    </a:moveTo>
                    <a:cubicBezTo>
                      <a:pt x="83" y="148"/>
                      <a:pt x="79" y="147"/>
                      <a:pt x="75" y="14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6" y="78"/>
                      <a:pt x="0" y="69"/>
                      <a:pt x="7" y="60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32" y="36"/>
                      <a:pt x="36" y="36"/>
                    </a:cubicBezTo>
                    <a:cubicBezTo>
                      <a:pt x="39" y="36"/>
                      <a:pt x="44" y="37"/>
                      <a:pt x="48" y="42"/>
                    </a:cubicBezTo>
                    <a:cubicBezTo>
                      <a:pt x="77" y="71"/>
                      <a:pt x="77" y="71"/>
                      <a:pt x="77" y="71"/>
                    </a:cubicBezTo>
                    <a:cubicBezTo>
                      <a:pt x="78" y="72"/>
                      <a:pt x="82" y="76"/>
                      <a:pt x="87" y="76"/>
                    </a:cubicBezTo>
                    <a:cubicBezTo>
                      <a:pt x="90" y="76"/>
                      <a:pt x="92" y="75"/>
                      <a:pt x="95" y="71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9" y="3"/>
                      <a:pt x="162" y="0"/>
                      <a:pt x="168" y="0"/>
                    </a:cubicBezTo>
                    <a:cubicBezTo>
                      <a:pt x="172" y="0"/>
                      <a:pt x="175" y="2"/>
                      <a:pt x="178" y="4"/>
                    </a:cubicBezTo>
                    <a:cubicBezTo>
                      <a:pt x="200" y="26"/>
                      <a:pt x="200" y="26"/>
                      <a:pt x="200" y="26"/>
                    </a:cubicBezTo>
                    <a:cubicBezTo>
                      <a:pt x="201" y="27"/>
                      <a:pt x="204" y="30"/>
                      <a:pt x="204" y="35"/>
                    </a:cubicBezTo>
                    <a:cubicBezTo>
                      <a:pt x="204" y="39"/>
                      <a:pt x="202" y="43"/>
                      <a:pt x="198" y="47"/>
                    </a:cubicBezTo>
                    <a:cubicBezTo>
                      <a:pt x="99" y="142"/>
                      <a:pt x="99" y="142"/>
                      <a:pt x="99" y="142"/>
                    </a:cubicBezTo>
                    <a:cubicBezTo>
                      <a:pt x="99" y="142"/>
                      <a:pt x="93" y="148"/>
                      <a:pt x="86" y="148"/>
                    </a:cubicBezTo>
                    <a:close/>
                    <a:moveTo>
                      <a:pt x="34" y="44"/>
                    </a:moveTo>
                    <a:cubicBezTo>
                      <a:pt x="12" y="65"/>
                      <a:pt x="12" y="65"/>
                      <a:pt x="12" y="65"/>
                    </a:cubicBezTo>
                    <a:cubicBezTo>
                      <a:pt x="8" y="70"/>
                      <a:pt x="15" y="76"/>
                      <a:pt x="15" y="76"/>
                    </a:cubicBezTo>
                    <a:cubicBezTo>
                      <a:pt x="80" y="137"/>
                      <a:pt x="80" y="137"/>
                      <a:pt x="80" y="137"/>
                    </a:cubicBezTo>
                    <a:cubicBezTo>
                      <a:pt x="82" y="140"/>
                      <a:pt x="84" y="141"/>
                      <a:pt x="86" y="141"/>
                    </a:cubicBezTo>
                    <a:cubicBezTo>
                      <a:pt x="90" y="141"/>
                      <a:pt x="93" y="138"/>
                      <a:pt x="94" y="137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195" y="40"/>
                      <a:pt x="197" y="37"/>
                      <a:pt x="197" y="35"/>
                    </a:cubicBezTo>
                    <a:cubicBezTo>
                      <a:pt x="197" y="33"/>
                      <a:pt x="195" y="31"/>
                      <a:pt x="19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74" y="10"/>
                      <a:pt x="174" y="10"/>
                      <a:pt x="174" y="10"/>
                    </a:cubicBezTo>
                    <a:cubicBezTo>
                      <a:pt x="172" y="8"/>
                      <a:pt x="170" y="7"/>
                      <a:pt x="168" y="7"/>
                    </a:cubicBezTo>
                    <a:cubicBezTo>
                      <a:pt x="165" y="7"/>
                      <a:pt x="163" y="9"/>
                      <a:pt x="163" y="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97" y="81"/>
                      <a:pt x="92" y="84"/>
                      <a:pt x="87" y="84"/>
                    </a:cubicBezTo>
                    <a:cubicBezTo>
                      <a:pt x="78" y="84"/>
                      <a:pt x="72" y="76"/>
                      <a:pt x="72" y="76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1" y="44"/>
                      <a:pt x="38" y="43"/>
                      <a:pt x="36" y="43"/>
                    </a:cubicBezTo>
                    <a:cubicBezTo>
                      <a:pt x="35" y="43"/>
                      <a:pt x="34" y="43"/>
                      <a:pt x="3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id="{A08B12E5-05B4-4A9F-B279-1043EB704B44}"/>
                </a:ext>
              </a:extLst>
            </p:cNvPr>
            <p:cNvSpPr txBox="1"/>
            <p:nvPr/>
          </p:nvSpPr>
          <p:spPr>
            <a:xfrm>
              <a:off x="5375822" y="3177001"/>
              <a:ext cx="1440354" cy="30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/>
                  <a:ea typeface="+mn-ea"/>
                  <a:cs typeface="+mn-cs"/>
                </a:rPr>
                <a:t>4-7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/>
                  <a:ea typeface="等线" panose="02010600030101010101" pitchFamily="2" charset="-122"/>
                  <a:cs typeface="+mn-cs"/>
                </a:rPr>
                <a:t>月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+mn-ea"/>
                <a:cs typeface="+mn-cs"/>
              </a:endParaRPr>
            </a:p>
          </p:txBody>
        </p:sp>
      </p:grpSp>
      <p:grpSp>
        <p:nvGrpSpPr>
          <p:cNvPr id="41" name="Group 52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>
            <a:extLst>
              <a:ext uri="{FF2B5EF4-FFF2-40B4-BE49-F238E27FC236}">
                <a16:creationId xmlns:a16="http://schemas.microsoft.com/office/drawing/2014/main" id="{2B75813C-617D-4A4A-B987-41ED46037260}"/>
              </a:ext>
            </a:extLst>
          </p:cNvPr>
          <p:cNvGrpSpPr/>
          <p:nvPr/>
        </p:nvGrpSpPr>
        <p:grpSpPr>
          <a:xfrm>
            <a:off x="4603369" y="1275195"/>
            <a:ext cx="2953438" cy="4542764"/>
            <a:chOff x="8311505" y="-580823"/>
            <a:chExt cx="2953438" cy="4542764"/>
          </a:xfrm>
        </p:grpSpPr>
        <p:grpSp>
          <p:nvGrpSpPr>
            <p:cNvPr id="42" name="Group 18">
              <a:extLst>
                <a:ext uri="{FF2B5EF4-FFF2-40B4-BE49-F238E27FC236}">
                  <a16:creationId xmlns:a16="http://schemas.microsoft.com/office/drawing/2014/main" id="{71F86880-56CF-400E-A8D2-BA4BA601537C}"/>
                </a:ext>
              </a:extLst>
            </p:cNvPr>
            <p:cNvGrpSpPr/>
            <p:nvPr/>
          </p:nvGrpSpPr>
          <p:grpSpPr>
            <a:xfrm>
              <a:off x="8311505" y="-580823"/>
              <a:ext cx="2953438" cy="3462654"/>
              <a:chOff x="1190860" y="289805"/>
              <a:chExt cx="2953438" cy="3462654"/>
            </a:xfrm>
          </p:grpSpPr>
          <p:sp>
            <p:nvSpPr>
              <p:cNvPr id="47" name="Rectangle: Rounded Corners 12">
                <a:extLst>
                  <a:ext uri="{FF2B5EF4-FFF2-40B4-BE49-F238E27FC236}">
                    <a16:creationId xmlns:a16="http://schemas.microsoft.com/office/drawing/2014/main" id="{7075920D-72FE-465A-A8BF-CB6D7392C99B}"/>
                  </a:ext>
                </a:extLst>
              </p:cNvPr>
              <p:cNvSpPr/>
              <p:nvPr/>
            </p:nvSpPr>
            <p:spPr>
              <a:xfrm>
                <a:off x="1190860" y="289805"/>
                <a:ext cx="2953438" cy="3462654"/>
              </a:xfrm>
              <a:prstGeom prst="roundRect">
                <a:avLst>
                  <a:gd name="adj" fmla="val 1554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98500" dist="241300" dir="5400000" sx="84000" sy="84000" algn="t" rotWithShape="0">
                  <a:schemeClr val="tx1">
                    <a:alpha val="2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49" name="TextBox 15">
                <a:extLst>
                  <a:ext uri="{FF2B5EF4-FFF2-40B4-BE49-F238E27FC236}">
                    <a16:creationId xmlns:a16="http://schemas.microsoft.com/office/drawing/2014/main" id="{F25F55D1-5460-4DF1-BB36-A04499178539}"/>
                  </a:ext>
                </a:extLst>
              </p:cNvPr>
              <p:cNvSpPr txBox="1"/>
              <p:nvPr/>
            </p:nvSpPr>
            <p:spPr>
              <a:xfrm>
                <a:off x="1439705" y="447239"/>
                <a:ext cx="23603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 Light"/>
                    <a:ea typeface="等线" panose="02010600030101010101" pitchFamily="2" charset="-122"/>
                    <a:cs typeface="+mn-cs"/>
                  </a:rPr>
                  <a:t>预推免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 Light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EDB76C5-B76F-4C1B-B540-489C90A3B2CB}"/>
                </a:ext>
              </a:extLst>
            </p:cNvPr>
            <p:cNvGrpSpPr/>
            <p:nvPr/>
          </p:nvGrpSpPr>
          <p:grpSpPr>
            <a:xfrm>
              <a:off x="9672924" y="3731341"/>
              <a:ext cx="230600" cy="230600"/>
              <a:chOff x="9788224" y="3731341"/>
              <a:chExt cx="230600" cy="230600"/>
            </a:xfrm>
          </p:grpSpPr>
          <p:sp>
            <p:nvSpPr>
              <p:cNvPr id="45" name="Oval 40">
                <a:extLst>
                  <a:ext uri="{FF2B5EF4-FFF2-40B4-BE49-F238E27FC236}">
                    <a16:creationId xmlns:a16="http://schemas.microsoft.com/office/drawing/2014/main" id="{67DDD389-B0CF-4DEB-974B-45C631E2E12E}"/>
                  </a:ext>
                </a:extLst>
              </p:cNvPr>
              <p:cNvSpPr/>
              <p:nvPr/>
            </p:nvSpPr>
            <p:spPr>
              <a:xfrm>
                <a:off x="9788224" y="3731341"/>
                <a:ext cx="230600" cy="230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241300" dist="63500" dir="2700000" sx="94000" sy="94000" algn="tl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46" name="Freeform 124">
                <a:extLst>
                  <a:ext uri="{FF2B5EF4-FFF2-40B4-BE49-F238E27FC236}">
                    <a16:creationId xmlns:a16="http://schemas.microsoft.com/office/drawing/2014/main" id="{6B2C8539-5681-4202-9244-943498069D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5836" y="3812244"/>
                <a:ext cx="95376" cy="68795"/>
              </a:xfrm>
              <a:custGeom>
                <a:avLst/>
                <a:gdLst>
                  <a:gd name="T0" fmla="*/ 86 w 204"/>
                  <a:gd name="T1" fmla="*/ 148 h 148"/>
                  <a:gd name="T2" fmla="*/ 75 w 204"/>
                  <a:gd name="T3" fmla="*/ 142 h 148"/>
                  <a:gd name="T4" fmla="*/ 10 w 204"/>
                  <a:gd name="T5" fmla="*/ 82 h 148"/>
                  <a:gd name="T6" fmla="*/ 7 w 204"/>
                  <a:gd name="T7" fmla="*/ 60 h 148"/>
                  <a:gd name="T8" fmla="*/ 29 w 204"/>
                  <a:gd name="T9" fmla="*/ 38 h 148"/>
                  <a:gd name="T10" fmla="*/ 36 w 204"/>
                  <a:gd name="T11" fmla="*/ 36 h 148"/>
                  <a:gd name="T12" fmla="*/ 48 w 204"/>
                  <a:gd name="T13" fmla="*/ 42 h 148"/>
                  <a:gd name="T14" fmla="*/ 77 w 204"/>
                  <a:gd name="T15" fmla="*/ 71 h 148"/>
                  <a:gd name="T16" fmla="*/ 87 w 204"/>
                  <a:gd name="T17" fmla="*/ 76 h 148"/>
                  <a:gd name="T18" fmla="*/ 95 w 204"/>
                  <a:gd name="T19" fmla="*/ 71 h 148"/>
                  <a:gd name="T20" fmla="*/ 158 w 204"/>
                  <a:gd name="T21" fmla="*/ 4 h 148"/>
                  <a:gd name="T22" fmla="*/ 168 w 204"/>
                  <a:gd name="T23" fmla="*/ 0 h 148"/>
                  <a:gd name="T24" fmla="*/ 178 w 204"/>
                  <a:gd name="T25" fmla="*/ 4 h 148"/>
                  <a:gd name="T26" fmla="*/ 200 w 204"/>
                  <a:gd name="T27" fmla="*/ 26 h 148"/>
                  <a:gd name="T28" fmla="*/ 204 w 204"/>
                  <a:gd name="T29" fmla="*/ 35 h 148"/>
                  <a:gd name="T30" fmla="*/ 198 w 204"/>
                  <a:gd name="T31" fmla="*/ 47 h 148"/>
                  <a:gd name="T32" fmla="*/ 99 w 204"/>
                  <a:gd name="T33" fmla="*/ 142 h 148"/>
                  <a:gd name="T34" fmla="*/ 86 w 204"/>
                  <a:gd name="T35" fmla="*/ 148 h 148"/>
                  <a:gd name="T36" fmla="*/ 34 w 204"/>
                  <a:gd name="T37" fmla="*/ 44 h 148"/>
                  <a:gd name="T38" fmla="*/ 12 w 204"/>
                  <a:gd name="T39" fmla="*/ 65 h 148"/>
                  <a:gd name="T40" fmla="*/ 15 w 204"/>
                  <a:gd name="T41" fmla="*/ 76 h 148"/>
                  <a:gd name="T42" fmla="*/ 80 w 204"/>
                  <a:gd name="T43" fmla="*/ 137 h 148"/>
                  <a:gd name="T44" fmla="*/ 86 w 204"/>
                  <a:gd name="T45" fmla="*/ 141 h 148"/>
                  <a:gd name="T46" fmla="*/ 94 w 204"/>
                  <a:gd name="T47" fmla="*/ 137 h 148"/>
                  <a:gd name="T48" fmla="*/ 193 w 204"/>
                  <a:gd name="T49" fmla="*/ 42 h 148"/>
                  <a:gd name="T50" fmla="*/ 197 w 204"/>
                  <a:gd name="T51" fmla="*/ 35 h 148"/>
                  <a:gd name="T52" fmla="*/ 195 w 204"/>
                  <a:gd name="T53" fmla="*/ 31 h 148"/>
                  <a:gd name="T54" fmla="*/ 195 w 204"/>
                  <a:gd name="T55" fmla="*/ 31 h 148"/>
                  <a:gd name="T56" fmla="*/ 174 w 204"/>
                  <a:gd name="T57" fmla="*/ 10 h 148"/>
                  <a:gd name="T58" fmla="*/ 168 w 204"/>
                  <a:gd name="T59" fmla="*/ 7 h 148"/>
                  <a:gd name="T60" fmla="*/ 163 w 204"/>
                  <a:gd name="T61" fmla="*/ 9 h 148"/>
                  <a:gd name="T62" fmla="*/ 101 w 204"/>
                  <a:gd name="T63" fmla="*/ 76 h 148"/>
                  <a:gd name="T64" fmla="*/ 87 w 204"/>
                  <a:gd name="T65" fmla="*/ 84 h 148"/>
                  <a:gd name="T66" fmla="*/ 72 w 204"/>
                  <a:gd name="T67" fmla="*/ 76 h 148"/>
                  <a:gd name="T68" fmla="*/ 43 w 204"/>
                  <a:gd name="T69" fmla="*/ 47 h 148"/>
                  <a:gd name="T70" fmla="*/ 36 w 204"/>
                  <a:gd name="T71" fmla="*/ 43 h 148"/>
                  <a:gd name="T72" fmla="*/ 34 w 204"/>
                  <a:gd name="T73" fmla="*/ 4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8">
                    <a:moveTo>
                      <a:pt x="86" y="148"/>
                    </a:moveTo>
                    <a:cubicBezTo>
                      <a:pt x="83" y="148"/>
                      <a:pt x="79" y="147"/>
                      <a:pt x="75" y="14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6" y="78"/>
                      <a:pt x="0" y="69"/>
                      <a:pt x="7" y="60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32" y="36"/>
                      <a:pt x="36" y="36"/>
                    </a:cubicBezTo>
                    <a:cubicBezTo>
                      <a:pt x="39" y="36"/>
                      <a:pt x="44" y="37"/>
                      <a:pt x="48" y="42"/>
                    </a:cubicBezTo>
                    <a:cubicBezTo>
                      <a:pt x="77" y="71"/>
                      <a:pt x="77" y="71"/>
                      <a:pt x="77" y="71"/>
                    </a:cubicBezTo>
                    <a:cubicBezTo>
                      <a:pt x="78" y="72"/>
                      <a:pt x="82" y="76"/>
                      <a:pt x="87" y="76"/>
                    </a:cubicBezTo>
                    <a:cubicBezTo>
                      <a:pt x="90" y="76"/>
                      <a:pt x="92" y="75"/>
                      <a:pt x="95" y="71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9" y="3"/>
                      <a:pt x="162" y="0"/>
                      <a:pt x="168" y="0"/>
                    </a:cubicBezTo>
                    <a:cubicBezTo>
                      <a:pt x="172" y="0"/>
                      <a:pt x="175" y="2"/>
                      <a:pt x="178" y="4"/>
                    </a:cubicBezTo>
                    <a:cubicBezTo>
                      <a:pt x="200" y="26"/>
                      <a:pt x="200" y="26"/>
                      <a:pt x="200" y="26"/>
                    </a:cubicBezTo>
                    <a:cubicBezTo>
                      <a:pt x="201" y="27"/>
                      <a:pt x="204" y="30"/>
                      <a:pt x="204" y="35"/>
                    </a:cubicBezTo>
                    <a:cubicBezTo>
                      <a:pt x="204" y="39"/>
                      <a:pt x="202" y="43"/>
                      <a:pt x="198" y="47"/>
                    </a:cubicBezTo>
                    <a:cubicBezTo>
                      <a:pt x="99" y="142"/>
                      <a:pt x="99" y="142"/>
                      <a:pt x="99" y="142"/>
                    </a:cubicBezTo>
                    <a:cubicBezTo>
                      <a:pt x="99" y="142"/>
                      <a:pt x="93" y="148"/>
                      <a:pt x="86" y="148"/>
                    </a:cubicBezTo>
                    <a:close/>
                    <a:moveTo>
                      <a:pt x="34" y="44"/>
                    </a:moveTo>
                    <a:cubicBezTo>
                      <a:pt x="12" y="65"/>
                      <a:pt x="12" y="65"/>
                      <a:pt x="12" y="65"/>
                    </a:cubicBezTo>
                    <a:cubicBezTo>
                      <a:pt x="8" y="70"/>
                      <a:pt x="15" y="76"/>
                      <a:pt x="15" y="76"/>
                    </a:cubicBezTo>
                    <a:cubicBezTo>
                      <a:pt x="80" y="137"/>
                      <a:pt x="80" y="137"/>
                      <a:pt x="80" y="137"/>
                    </a:cubicBezTo>
                    <a:cubicBezTo>
                      <a:pt x="82" y="140"/>
                      <a:pt x="84" y="141"/>
                      <a:pt x="86" y="141"/>
                    </a:cubicBezTo>
                    <a:cubicBezTo>
                      <a:pt x="90" y="141"/>
                      <a:pt x="93" y="138"/>
                      <a:pt x="94" y="137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195" y="40"/>
                      <a:pt x="197" y="37"/>
                      <a:pt x="197" y="35"/>
                    </a:cubicBezTo>
                    <a:cubicBezTo>
                      <a:pt x="197" y="33"/>
                      <a:pt x="195" y="31"/>
                      <a:pt x="19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74" y="10"/>
                      <a:pt x="174" y="10"/>
                      <a:pt x="174" y="10"/>
                    </a:cubicBezTo>
                    <a:cubicBezTo>
                      <a:pt x="172" y="8"/>
                      <a:pt x="170" y="7"/>
                      <a:pt x="168" y="7"/>
                    </a:cubicBezTo>
                    <a:cubicBezTo>
                      <a:pt x="165" y="7"/>
                      <a:pt x="163" y="9"/>
                      <a:pt x="163" y="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97" y="81"/>
                      <a:pt x="92" y="84"/>
                      <a:pt x="87" y="84"/>
                    </a:cubicBezTo>
                    <a:cubicBezTo>
                      <a:pt x="78" y="84"/>
                      <a:pt x="72" y="76"/>
                      <a:pt x="72" y="76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1" y="44"/>
                      <a:pt x="38" y="43"/>
                      <a:pt x="36" y="43"/>
                    </a:cubicBezTo>
                    <a:cubicBezTo>
                      <a:pt x="35" y="43"/>
                      <a:pt x="34" y="43"/>
                      <a:pt x="3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4">
              <a:extLst>
                <a:ext uri="{FF2B5EF4-FFF2-40B4-BE49-F238E27FC236}">
                  <a16:creationId xmlns:a16="http://schemas.microsoft.com/office/drawing/2014/main" id="{E1959FFB-E088-40EC-B26C-7BA7A41316EB}"/>
                </a:ext>
              </a:extLst>
            </p:cNvPr>
            <p:cNvSpPr txBox="1"/>
            <p:nvPr/>
          </p:nvSpPr>
          <p:spPr>
            <a:xfrm>
              <a:off x="9068047" y="3177001"/>
              <a:ext cx="1440354" cy="30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/>
                  <a:ea typeface="+mn-ea"/>
                  <a:cs typeface="+mn-cs"/>
                </a:rPr>
                <a:t>8-9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/>
                  <a:ea typeface="等线" panose="02010600030101010101" pitchFamily="2" charset="-122"/>
                  <a:cs typeface="+mn-cs"/>
                </a:rPr>
                <a:t>月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+mn-ea"/>
                <a:cs typeface="+mn-cs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76194" y="1166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>
                    <a:lumMod val="50000"/>
                  </a:srgbClr>
                </a:solidFill>
                <a:effectLst/>
                <a:uLnTx/>
                <a:uFillTx/>
                <a:latin typeface="方正静蕾简体" pitchFamily="2" charset="-122"/>
                <a:ea typeface="方正静蕾简体" pitchFamily="2" charset="-122"/>
                <a:cs typeface="+mn-cs"/>
              </a:rPr>
              <a:t>保外时间线</a:t>
            </a:r>
          </a:p>
        </p:txBody>
      </p:sp>
      <p:grpSp>
        <p:nvGrpSpPr>
          <p:cNvPr id="58" name="Group 52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>
            <a:extLst>
              <a:ext uri="{FF2B5EF4-FFF2-40B4-BE49-F238E27FC236}">
                <a16:creationId xmlns:a16="http://schemas.microsoft.com/office/drawing/2014/main" id="{6AD4C9E9-0A22-403F-9A0E-036CE68B348C}"/>
              </a:ext>
            </a:extLst>
          </p:cNvPr>
          <p:cNvGrpSpPr/>
          <p:nvPr/>
        </p:nvGrpSpPr>
        <p:grpSpPr>
          <a:xfrm>
            <a:off x="8295593" y="1284013"/>
            <a:ext cx="2953438" cy="4542764"/>
            <a:chOff x="8311505" y="-580823"/>
            <a:chExt cx="2953438" cy="4542764"/>
          </a:xfrm>
        </p:grpSpPr>
        <p:grpSp>
          <p:nvGrpSpPr>
            <p:cNvPr id="65" name="Group 18">
              <a:extLst>
                <a:ext uri="{FF2B5EF4-FFF2-40B4-BE49-F238E27FC236}">
                  <a16:creationId xmlns:a16="http://schemas.microsoft.com/office/drawing/2014/main" id="{D0048734-D1DB-4A94-A676-31C3D1BD1222}"/>
                </a:ext>
              </a:extLst>
            </p:cNvPr>
            <p:cNvGrpSpPr/>
            <p:nvPr/>
          </p:nvGrpSpPr>
          <p:grpSpPr>
            <a:xfrm>
              <a:off x="8311505" y="-580823"/>
              <a:ext cx="2953438" cy="3462654"/>
              <a:chOff x="1190860" y="289805"/>
              <a:chExt cx="2953438" cy="3462654"/>
            </a:xfrm>
          </p:grpSpPr>
          <p:sp>
            <p:nvSpPr>
              <p:cNvPr id="70" name="Rectangle: Rounded Corners 12">
                <a:extLst>
                  <a:ext uri="{FF2B5EF4-FFF2-40B4-BE49-F238E27FC236}">
                    <a16:creationId xmlns:a16="http://schemas.microsoft.com/office/drawing/2014/main" id="{4FDD636D-D0F1-4749-A5BD-D172838C3B47}"/>
                  </a:ext>
                </a:extLst>
              </p:cNvPr>
              <p:cNvSpPr/>
              <p:nvPr/>
            </p:nvSpPr>
            <p:spPr>
              <a:xfrm>
                <a:off x="1190860" y="289805"/>
                <a:ext cx="2953438" cy="3462654"/>
              </a:xfrm>
              <a:prstGeom prst="roundRect">
                <a:avLst>
                  <a:gd name="adj" fmla="val 1554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grpSp>
            <p:nvGrpSpPr>
              <p:cNvPr id="71" name="Group 17">
                <a:extLst>
                  <a:ext uri="{FF2B5EF4-FFF2-40B4-BE49-F238E27FC236}">
                    <a16:creationId xmlns:a16="http://schemas.microsoft.com/office/drawing/2014/main" id="{AEC624CA-F07B-4CB6-B826-0F93ACD2B48B}"/>
                  </a:ext>
                </a:extLst>
              </p:cNvPr>
              <p:cNvGrpSpPr/>
              <p:nvPr/>
            </p:nvGrpSpPr>
            <p:grpSpPr>
              <a:xfrm>
                <a:off x="1361909" y="438421"/>
                <a:ext cx="2650921" cy="1105353"/>
                <a:chOff x="1134302" y="-97607"/>
                <a:chExt cx="2650921" cy="1105353"/>
              </a:xfrm>
            </p:grpSpPr>
            <p:sp>
              <p:nvSpPr>
                <p:cNvPr id="72" name="TextBox 15">
                  <a:extLst>
                    <a:ext uri="{FF2B5EF4-FFF2-40B4-BE49-F238E27FC236}">
                      <a16:creationId xmlns:a16="http://schemas.microsoft.com/office/drawing/2014/main" id="{0BC85A26-3EDA-4997-8880-41E2AA893A56}"/>
                    </a:ext>
                  </a:extLst>
                </p:cNvPr>
                <p:cNvSpPr txBox="1"/>
                <p:nvPr/>
              </p:nvSpPr>
              <p:spPr>
                <a:xfrm>
                  <a:off x="1144486" y="-97607"/>
                  <a:ext cx="23603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 Light"/>
                      <a:ea typeface="等线" panose="02010600030101010101" pitchFamily="2" charset="-122"/>
                      <a:cs typeface="+mn-cs"/>
                    </a:rPr>
                    <a:t>九推</a:t>
                  </a:r>
                  <a:r>
                    <a:rPr kumimoji="0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 Light"/>
                      <a:ea typeface="等线" panose="02010600030101010101" pitchFamily="2" charset="-122"/>
                      <a:cs typeface="+mn-cs"/>
                    </a:rPr>
                    <a:t>/</a:t>
                  </a: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 Light"/>
                      <a:ea typeface="等线" panose="02010600030101010101" pitchFamily="2" charset="-122"/>
                      <a:cs typeface="+mn-cs"/>
                    </a:rPr>
                    <a:t>十推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 Ligh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TextBox 16">
                  <a:extLst>
                    <a:ext uri="{FF2B5EF4-FFF2-40B4-BE49-F238E27FC236}">
                      <a16:creationId xmlns:a16="http://schemas.microsoft.com/office/drawing/2014/main" id="{AF588909-8677-43C3-B3F7-DA9F4406ABDE}"/>
                    </a:ext>
                  </a:extLst>
                </p:cNvPr>
                <p:cNvSpPr txBox="1"/>
                <p:nvPr/>
              </p:nvSpPr>
              <p:spPr>
                <a:xfrm>
                  <a:off x="1134302" y="389563"/>
                  <a:ext cx="2650921" cy="618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 Light"/>
                      <a:ea typeface="等线" panose="02010600030101010101" pitchFamily="2" charset="-122"/>
                      <a:cs typeface="+mn-cs"/>
                    </a:rPr>
                    <a:t>国家推免服务系统开放到关闭时间段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 Light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 Light"/>
                      <a:ea typeface="等线" panose="02010600030101010101" pitchFamily="2" charset="-122"/>
                      <a:cs typeface="+mn-cs"/>
                    </a:rPr>
                    <a:t>基本没有名额，主要是“捡漏”。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 Light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66" name="Group 42">
              <a:extLst>
                <a:ext uri="{FF2B5EF4-FFF2-40B4-BE49-F238E27FC236}">
                  <a16:creationId xmlns:a16="http://schemas.microsoft.com/office/drawing/2014/main" id="{27ADBA99-BFFF-4AFC-A6BA-273709A7B642}"/>
                </a:ext>
              </a:extLst>
            </p:cNvPr>
            <p:cNvGrpSpPr/>
            <p:nvPr/>
          </p:nvGrpSpPr>
          <p:grpSpPr>
            <a:xfrm>
              <a:off x="9672924" y="3731341"/>
              <a:ext cx="230600" cy="230600"/>
              <a:chOff x="9788224" y="3731341"/>
              <a:chExt cx="230600" cy="230600"/>
            </a:xfrm>
          </p:grpSpPr>
          <p:sp>
            <p:nvSpPr>
              <p:cNvPr id="68" name="Oval 40">
                <a:extLst>
                  <a:ext uri="{FF2B5EF4-FFF2-40B4-BE49-F238E27FC236}">
                    <a16:creationId xmlns:a16="http://schemas.microsoft.com/office/drawing/2014/main" id="{2EE373EF-0773-4EEF-B630-B035629C4462}"/>
                  </a:ext>
                </a:extLst>
              </p:cNvPr>
              <p:cNvSpPr/>
              <p:nvPr/>
            </p:nvSpPr>
            <p:spPr>
              <a:xfrm>
                <a:off x="9788224" y="3731341"/>
                <a:ext cx="230600" cy="230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  <p:sp>
            <p:nvSpPr>
              <p:cNvPr id="69" name="Freeform 124">
                <a:extLst>
                  <a:ext uri="{FF2B5EF4-FFF2-40B4-BE49-F238E27FC236}">
                    <a16:creationId xmlns:a16="http://schemas.microsoft.com/office/drawing/2014/main" id="{6A27A06F-BFC1-4F3A-A685-938B7C4C15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5836" y="3812244"/>
                <a:ext cx="95376" cy="68795"/>
              </a:xfrm>
              <a:custGeom>
                <a:avLst/>
                <a:gdLst>
                  <a:gd name="T0" fmla="*/ 86 w 204"/>
                  <a:gd name="T1" fmla="*/ 148 h 148"/>
                  <a:gd name="T2" fmla="*/ 75 w 204"/>
                  <a:gd name="T3" fmla="*/ 142 h 148"/>
                  <a:gd name="T4" fmla="*/ 10 w 204"/>
                  <a:gd name="T5" fmla="*/ 82 h 148"/>
                  <a:gd name="T6" fmla="*/ 7 w 204"/>
                  <a:gd name="T7" fmla="*/ 60 h 148"/>
                  <a:gd name="T8" fmla="*/ 29 w 204"/>
                  <a:gd name="T9" fmla="*/ 38 h 148"/>
                  <a:gd name="T10" fmla="*/ 36 w 204"/>
                  <a:gd name="T11" fmla="*/ 36 h 148"/>
                  <a:gd name="T12" fmla="*/ 48 w 204"/>
                  <a:gd name="T13" fmla="*/ 42 h 148"/>
                  <a:gd name="T14" fmla="*/ 77 w 204"/>
                  <a:gd name="T15" fmla="*/ 71 h 148"/>
                  <a:gd name="T16" fmla="*/ 87 w 204"/>
                  <a:gd name="T17" fmla="*/ 76 h 148"/>
                  <a:gd name="T18" fmla="*/ 95 w 204"/>
                  <a:gd name="T19" fmla="*/ 71 h 148"/>
                  <a:gd name="T20" fmla="*/ 158 w 204"/>
                  <a:gd name="T21" fmla="*/ 4 h 148"/>
                  <a:gd name="T22" fmla="*/ 168 w 204"/>
                  <a:gd name="T23" fmla="*/ 0 h 148"/>
                  <a:gd name="T24" fmla="*/ 178 w 204"/>
                  <a:gd name="T25" fmla="*/ 4 h 148"/>
                  <a:gd name="T26" fmla="*/ 200 w 204"/>
                  <a:gd name="T27" fmla="*/ 26 h 148"/>
                  <a:gd name="T28" fmla="*/ 204 w 204"/>
                  <a:gd name="T29" fmla="*/ 35 h 148"/>
                  <a:gd name="T30" fmla="*/ 198 w 204"/>
                  <a:gd name="T31" fmla="*/ 47 h 148"/>
                  <a:gd name="T32" fmla="*/ 99 w 204"/>
                  <a:gd name="T33" fmla="*/ 142 h 148"/>
                  <a:gd name="T34" fmla="*/ 86 w 204"/>
                  <a:gd name="T35" fmla="*/ 148 h 148"/>
                  <a:gd name="T36" fmla="*/ 34 w 204"/>
                  <a:gd name="T37" fmla="*/ 44 h 148"/>
                  <a:gd name="T38" fmla="*/ 12 w 204"/>
                  <a:gd name="T39" fmla="*/ 65 h 148"/>
                  <a:gd name="T40" fmla="*/ 15 w 204"/>
                  <a:gd name="T41" fmla="*/ 76 h 148"/>
                  <a:gd name="T42" fmla="*/ 80 w 204"/>
                  <a:gd name="T43" fmla="*/ 137 h 148"/>
                  <a:gd name="T44" fmla="*/ 86 w 204"/>
                  <a:gd name="T45" fmla="*/ 141 h 148"/>
                  <a:gd name="T46" fmla="*/ 94 w 204"/>
                  <a:gd name="T47" fmla="*/ 137 h 148"/>
                  <a:gd name="T48" fmla="*/ 193 w 204"/>
                  <a:gd name="T49" fmla="*/ 42 h 148"/>
                  <a:gd name="T50" fmla="*/ 197 w 204"/>
                  <a:gd name="T51" fmla="*/ 35 h 148"/>
                  <a:gd name="T52" fmla="*/ 195 w 204"/>
                  <a:gd name="T53" fmla="*/ 31 h 148"/>
                  <a:gd name="T54" fmla="*/ 195 w 204"/>
                  <a:gd name="T55" fmla="*/ 31 h 148"/>
                  <a:gd name="T56" fmla="*/ 174 w 204"/>
                  <a:gd name="T57" fmla="*/ 10 h 148"/>
                  <a:gd name="T58" fmla="*/ 168 w 204"/>
                  <a:gd name="T59" fmla="*/ 7 h 148"/>
                  <a:gd name="T60" fmla="*/ 163 w 204"/>
                  <a:gd name="T61" fmla="*/ 9 h 148"/>
                  <a:gd name="T62" fmla="*/ 101 w 204"/>
                  <a:gd name="T63" fmla="*/ 76 h 148"/>
                  <a:gd name="T64" fmla="*/ 87 w 204"/>
                  <a:gd name="T65" fmla="*/ 84 h 148"/>
                  <a:gd name="T66" fmla="*/ 72 w 204"/>
                  <a:gd name="T67" fmla="*/ 76 h 148"/>
                  <a:gd name="T68" fmla="*/ 43 w 204"/>
                  <a:gd name="T69" fmla="*/ 47 h 148"/>
                  <a:gd name="T70" fmla="*/ 36 w 204"/>
                  <a:gd name="T71" fmla="*/ 43 h 148"/>
                  <a:gd name="T72" fmla="*/ 34 w 204"/>
                  <a:gd name="T73" fmla="*/ 4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8">
                    <a:moveTo>
                      <a:pt x="86" y="148"/>
                    </a:moveTo>
                    <a:cubicBezTo>
                      <a:pt x="83" y="148"/>
                      <a:pt x="79" y="147"/>
                      <a:pt x="75" y="14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6" y="78"/>
                      <a:pt x="0" y="69"/>
                      <a:pt x="7" y="60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32" y="36"/>
                      <a:pt x="36" y="36"/>
                    </a:cubicBezTo>
                    <a:cubicBezTo>
                      <a:pt x="39" y="36"/>
                      <a:pt x="44" y="37"/>
                      <a:pt x="48" y="42"/>
                    </a:cubicBezTo>
                    <a:cubicBezTo>
                      <a:pt x="77" y="71"/>
                      <a:pt x="77" y="71"/>
                      <a:pt x="77" y="71"/>
                    </a:cubicBezTo>
                    <a:cubicBezTo>
                      <a:pt x="78" y="72"/>
                      <a:pt x="82" y="76"/>
                      <a:pt x="87" y="76"/>
                    </a:cubicBezTo>
                    <a:cubicBezTo>
                      <a:pt x="90" y="76"/>
                      <a:pt x="92" y="75"/>
                      <a:pt x="95" y="71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9" y="3"/>
                      <a:pt x="162" y="0"/>
                      <a:pt x="168" y="0"/>
                    </a:cubicBezTo>
                    <a:cubicBezTo>
                      <a:pt x="172" y="0"/>
                      <a:pt x="175" y="2"/>
                      <a:pt x="178" y="4"/>
                    </a:cubicBezTo>
                    <a:cubicBezTo>
                      <a:pt x="200" y="26"/>
                      <a:pt x="200" y="26"/>
                      <a:pt x="200" y="26"/>
                    </a:cubicBezTo>
                    <a:cubicBezTo>
                      <a:pt x="201" y="27"/>
                      <a:pt x="204" y="30"/>
                      <a:pt x="204" y="35"/>
                    </a:cubicBezTo>
                    <a:cubicBezTo>
                      <a:pt x="204" y="39"/>
                      <a:pt x="202" y="43"/>
                      <a:pt x="198" y="47"/>
                    </a:cubicBezTo>
                    <a:cubicBezTo>
                      <a:pt x="99" y="142"/>
                      <a:pt x="99" y="142"/>
                      <a:pt x="99" y="142"/>
                    </a:cubicBezTo>
                    <a:cubicBezTo>
                      <a:pt x="99" y="142"/>
                      <a:pt x="93" y="148"/>
                      <a:pt x="86" y="148"/>
                    </a:cubicBezTo>
                    <a:close/>
                    <a:moveTo>
                      <a:pt x="34" y="44"/>
                    </a:moveTo>
                    <a:cubicBezTo>
                      <a:pt x="12" y="65"/>
                      <a:pt x="12" y="65"/>
                      <a:pt x="12" y="65"/>
                    </a:cubicBezTo>
                    <a:cubicBezTo>
                      <a:pt x="8" y="70"/>
                      <a:pt x="15" y="76"/>
                      <a:pt x="15" y="76"/>
                    </a:cubicBezTo>
                    <a:cubicBezTo>
                      <a:pt x="80" y="137"/>
                      <a:pt x="80" y="137"/>
                      <a:pt x="80" y="137"/>
                    </a:cubicBezTo>
                    <a:cubicBezTo>
                      <a:pt x="82" y="140"/>
                      <a:pt x="84" y="141"/>
                      <a:pt x="86" y="141"/>
                    </a:cubicBezTo>
                    <a:cubicBezTo>
                      <a:pt x="90" y="141"/>
                      <a:pt x="93" y="138"/>
                      <a:pt x="94" y="137"/>
                    </a:cubicBezTo>
                    <a:cubicBezTo>
                      <a:pt x="193" y="42"/>
                      <a:pt x="193" y="42"/>
                      <a:pt x="193" y="42"/>
                    </a:cubicBezTo>
                    <a:cubicBezTo>
                      <a:pt x="195" y="40"/>
                      <a:pt x="197" y="37"/>
                      <a:pt x="197" y="35"/>
                    </a:cubicBezTo>
                    <a:cubicBezTo>
                      <a:pt x="197" y="33"/>
                      <a:pt x="195" y="31"/>
                      <a:pt x="19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174" y="10"/>
                      <a:pt x="174" y="10"/>
                      <a:pt x="174" y="10"/>
                    </a:cubicBezTo>
                    <a:cubicBezTo>
                      <a:pt x="172" y="8"/>
                      <a:pt x="170" y="7"/>
                      <a:pt x="168" y="7"/>
                    </a:cubicBezTo>
                    <a:cubicBezTo>
                      <a:pt x="165" y="7"/>
                      <a:pt x="163" y="9"/>
                      <a:pt x="163" y="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97" y="81"/>
                      <a:pt x="92" y="84"/>
                      <a:pt x="87" y="84"/>
                    </a:cubicBezTo>
                    <a:cubicBezTo>
                      <a:pt x="78" y="84"/>
                      <a:pt x="72" y="76"/>
                      <a:pt x="72" y="76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1" y="44"/>
                      <a:pt x="38" y="43"/>
                      <a:pt x="36" y="43"/>
                    </a:cubicBezTo>
                    <a:cubicBezTo>
                      <a:pt x="35" y="43"/>
                      <a:pt x="34" y="43"/>
                      <a:pt x="3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44">
              <a:extLst>
                <a:ext uri="{FF2B5EF4-FFF2-40B4-BE49-F238E27FC236}">
                  <a16:creationId xmlns:a16="http://schemas.microsoft.com/office/drawing/2014/main" id="{9C4E16DE-7892-4544-A3BB-F04A5DDCD27B}"/>
                </a:ext>
              </a:extLst>
            </p:cNvPr>
            <p:cNvSpPr txBox="1"/>
            <p:nvPr/>
          </p:nvSpPr>
          <p:spPr>
            <a:xfrm>
              <a:off x="9068047" y="3073904"/>
              <a:ext cx="1440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+mn-ea"/>
                <a:cs typeface="+mn-cs"/>
              </a:endParaRPr>
            </a:p>
          </p:txBody>
        </p:sp>
      </p:grpSp>
      <p:sp>
        <p:nvSpPr>
          <p:cNvPr id="74" name="TextBox 44">
            <a:extLst>
              <a:ext uri="{FF2B5EF4-FFF2-40B4-BE49-F238E27FC236}">
                <a16:creationId xmlns:a16="http://schemas.microsoft.com/office/drawing/2014/main" id="{F66C0292-78E2-42C3-B91E-99F194E32AE5}"/>
              </a:ext>
            </a:extLst>
          </p:cNvPr>
          <p:cNvSpPr txBox="1"/>
          <p:nvPr/>
        </p:nvSpPr>
        <p:spPr>
          <a:xfrm>
            <a:off x="9040446" y="4947294"/>
            <a:ext cx="144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+mn-ea"/>
                <a:cs typeface="+mn-cs"/>
              </a:rPr>
              <a:t>9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日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+mn-ea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日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+mn-ea"/>
              <a:cs typeface="+mn-cs"/>
            </a:endParaRPr>
          </a:p>
        </p:txBody>
      </p:sp>
      <p:sp>
        <p:nvSpPr>
          <p:cNvPr id="76" name="TextBox 16">
            <a:extLst>
              <a:ext uri="{FF2B5EF4-FFF2-40B4-BE49-F238E27FC236}">
                <a16:creationId xmlns:a16="http://schemas.microsoft.com/office/drawing/2014/main" id="{B579C04C-B1B3-4726-ABFE-809A9D9F0540}"/>
              </a:ext>
            </a:extLst>
          </p:cNvPr>
          <p:cNvSpPr txBox="1"/>
          <p:nvPr/>
        </p:nvSpPr>
        <p:spPr>
          <a:xfrm>
            <a:off x="1066209" y="1805580"/>
            <a:ext cx="2650921" cy="20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流程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学校、学院以及课题组介绍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面试（有些高校还有机试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笔试）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特点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名额多，竞争很激烈。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尽量在夏令营拿到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Offer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TextBox 16">
            <a:extLst>
              <a:ext uri="{FF2B5EF4-FFF2-40B4-BE49-F238E27FC236}">
                <a16:creationId xmlns:a16="http://schemas.microsoft.com/office/drawing/2014/main" id="{70B31B55-4231-4E41-A5A6-0E18D9DDA0D9}"/>
              </a:ext>
            </a:extLst>
          </p:cNvPr>
          <p:cNvSpPr txBox="1"/>
          <p:nvPr/>
        </p:nvSpPr>
        <p:spPr>
          <a:xfrm>
            <a:off x="4703139" y="1805580"/>
            <a:ext cx="2650921" cy="228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流程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面试（有些高校还有机试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笔试）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特点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名额较多。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/>
                <a:ea typeface="等线" panose="02010600030101010101" pitchFamily="2" charset="-122"/>
                <a:cs typeface="+mn-cs"/>
              </a:rPr>
              <a:t>有些老师甚至整个院所可能在夏令营就招满名额了。 （上交、中科院自动化所）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08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00668" y="118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>
                    <a:lumMod val="50000"/>
                  </a:srgbClr>
                </a:solidFill>
                <a:effectLst/>
                <a:uLnTx/>
                <a:uFillTx/>
                <a:latin typeface="方正静蕾简体" pitchFamily="2" charset="-122"/>
                <a:ea typeface="方正静蕾简体" pitchFamily="2" charset="-122"/>
                <a:cs typeface="+mn-cs"/>
              </a:rPr>
              <a:t>前期准备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8867C0-0B37-5E14-495A-E9DCECDA018F}"/>
              </a:ext>
            </a:extLst>
          </p:cNvPr>
          <p:cNvSpPr txBox="1"/>
          <p:nvPr/>
        </p:nvSpPr>
        <p:spPr>
          <a:xfrm>
            <a:off x="1929802" y="126554"/>
            <a:ext cx="455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76A55">
                    <a:lumMod val="50000"/>
                  </a:srgbClr>
                </a:solidFill>
                <a:latin typeface="方正静蕾简体" pitchFamily="2" charset="-122"/>
                <a:ea typeface="方正静蕾简体" pitchFamily="2" charset="-122"/>
              </a:rPr>
              <a:t>信息搜集    现在到下学期开学初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76A55">
                  <a:lumMod val="50000"/>
                </a:srgbClr>
              </a:solidFill>
              <a:effectLst/>
              <a:uLnTx/>
              <a:uFillTx/>
              <a:latin typeface="方正静蕾简体" pitchFamily="2" charset="-122"/>
              <a:ea typeface="方正静蕾简体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1F32D-234B-2BC0-FB69-3E85833ABB23}"/>
              </a:ext>
            </a:extLst>
          </p:cNvPr>
          <p:cNvSpPr txBox="1"/>
          <p:nvPr/>
        </p:nvSpPr>
        <p:spPr>
          <a:xfrm>
            <a:off x="208177" y="588219"/>
            <a:ext cx="117756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确定感兴趣的保研方向：我们专业为例的话大致可以分为四个方向：</a:t>
            </a:r>
            <a:r>
              <a:rPr lang="zh-CN" altLang="en-US" sz="2400" b="1" dirty="0"/>
              <a:t>数学、统计、计算机和跨专业</a:t>
            </a:r>
            <a:r>
              <a:rPr lang="zh-CN" altLang="en-US" sz="2400" dirty="0"/>
              <a:t>（经济和心理学等），也</a:t>
            </a:r>
            <a:r>
              <a:rPr lang="zh-CN" altLang="en-US" sz="2400" b="1" dirty="0"/>
              <a:t>可以多个方向同时准备</a:t>
            </a:r>
            <a:r>
              <a:rPr lang="zh-CN" altLang="en-US" sz="2400" dirty="0"/>
              <a:t>如：数学和统计有许多专业知识准备是相通的。</a:t>
            </a:r>
            <a:r>
              <a:rPr lang="zh-CN" altLang="en-US" sz="2400" b="1" dirty="0"/>
              <a:t>确定读硕还是读博，了解利弊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寻找感兴趣专业</a:t>
            </a:r>
            <a:r>
              <a:rPr lang="zh-CN" altLang="en-US" sz="2400" b="1" dirty="0"/>
              <a:t>（没必要限定死，计算法学、金融科技、生医工图像方向、音乐与人工智能）</a:t>
            </a:r>
            <a:r>
              <a:rPr lang="zh-CN" altLang="en-US" sz="2400" dirty="0"/>
              <a:t>的相关院校（</a:t>
            </a:r>
            <a:r>
              <a:rPr lang="zh-CN" altLang="en-US" sz="2400" b="1" dirty="0"/>
              <a:t>多看看有的专业藏得深，</a:t>
            </a:r>
            <a:r>
              <a:rPr lang="zh-CN" altLang="en-US" sz="2400" dirty="0"/>
              <a:t>类似复旦管理学院的统计），可以关注 几个保研公众号，如</a:t>
            </a:r>
            <a:r>
              <a:rPr lang="zh-CN" altLang="en-US" sz="2400" b="1" dirty="0"/>
              <a:t>保研信息网、保研信息库、保研论坛</a:t>
            </a:r>
            <a:r>
              <a:rPr lang="zh-CN" altLang="en-US" sz="2400" dirty="0"/>
              <a:t>、保研快讯、保研信息、保研夏令营、保研岛（公众号直播也可以看看）</a:t>
            </a:r>
            <a:r>
              <a:rPr lang="en-US" altLang="zh-CN" sz="2400" dirty="0"/>
              <a:t>……</a:t>
            </a:r>
            <a:r>
              <a:rPr lang="zh-CN" altLang="en-US" sz="2400" dirty="0"/>
              <a:t>利用往届的招生信息进行了解，在</a:t>
            </a:r>
            <a:r>
              <a:rPr lang="zh-CN" altLang="en-US" sz="2400" b="1" dirty="0"/>
              <a:t>夏令营高和预推免峰期需要每天定时刷新关注</a:t>
            </a:r>
            <a:r>
              <a:rPr lang="zh-CN" altLang="en-US" sz="2400" dirty="0"/>
              <a:t>，说不定有遗漏的比较好的院校也可以查漏补缺，也可以加一些</a:t>
            </a:r>
            <a:r>
              <a:rPr lang="zh-CN" altLang="en-US" sz="2400" b="1" dirty="0"/>
              <a:t>保研交流群</a:t>
            </a:r>
            <a:r>
              <a:rPr lang="zh-CN" altLang="en-US" sz="2400" dirty="0"/>
              <a:t>，像是计算机的绿群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通过</a:t>
            </a:r>
            <a:r>
              <a:rPr lang="zh-CN" altLang="en-US" sz="2400" b="1" dirty="0"/>
              <a:t>学长、知乎、小红书、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站、抖音、</a:t>
            </a:r>
            <a:r>
              <a:rPr lang="en-US" altLang="zh-CN" sz="2400" b="1" dirty="0"/>
              <a:t>CSDN</a:t>
            </a:r>
            <a:r>
              <a:rPr lang="en-US" altLang="zh-CN" sz="2400" dirty="0"/>
              <a:t>…</a:t>
            </a:r>
            <a:r>
              <a:rPr lang="zh-CN" altLang="en-US" sz="2400" dirty="0"/>
              <a:t>了解往年的考核方式和经验，甚至一些面试可能问的问题</a:t>
            </a:r>
            <a:r>
              <a:rPr lang="en-US" altLang="zh-CN" sz="2400" dirty="0"/>
              <a:t>…</a:t>
            </a:r>
            <a:r>
              <a:rPr lang="zh-CN" altLang="en-US" sz="2400" dirty="0"/>
              <a:t>（建议往年经验分享的帖子，</a:t>
            </a:r>
            <a:r>
              <a:rPr lang="zh-CN" altLang="en-US" sz="2400" b="1" dirty="0"/>
              <a:t>疫情期间的夏令营和预推免作为参考，今年的夏令营和预推免作为主要依据</a:t>
            </a:r>
            <a:r>
              <a:rPr lang="zh-CN" altLang="en-US" sz="2400" dirty="0"/>
              <a:t>，由于疫情原因，转入线下考核，很多</a:t>
            </a:r>
            <a:r>
              <a:rPr lang="zh-CN" altLang="en-US" sz="2400" b="1" dirty="0"/>
              <a:t>夏令营和预推免考核方式发生了变化</a:t>
            </a:r>
            <a:r>
              <a:rPr lang="zh-CN" altLang="en-US" sz="2400" dirty="0"/>
              <a:t>，吃了个大亏）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导师信息查询（这个等下和联系导师一起讲）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948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00668" y="118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>
                    <a:lumMod val="50000"/>
                  </a:srgbClr>
                </a:solidFill>
                <a:effectLst/>
                <a:uLnTx/>
                <a:uFillTx/>
                <a:latin typeface="方正静蕾简体" pitchFamily="2" charset="-122"/>
                <a:ea typeface="方正静蕾简体" pitchFamily="2" charset="-122"/>
                <a:cs typeface="+mn-cs"/>
              </a:rPr>
              <a:t>前期准备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8867C0-0B37-5E14-495A-E9DCECDA018F}"/>
              </a:ext>
            </a:extLst>
          </p:cNvPr>
          <p:cNvSpPr txBox="1"/>
          <p:nvPr/>
        </p:nvSpPr>
        <p:spPr>
          <a:xfrm>
            <a:off x="1924883" y="101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76A55">
                    <a:lumMod val="50000"/>
                  </a:srgbClr>
                </a:solidFill>
                <a:latin typeface="方正静蕾简体" pitchFamily="2" charset="-122"/>
                <a:ea typeface="方正静蕾简体" pitchFamily="2" charset="-122"/>
              </a:rPr>
              <a:t>信息搜集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76A55">
                  <a:lumMod val="50000"/>
                </a:srgbClr>
              </a:solidFill>
              <a:effectLst/>
              <a:uLnTx/>
              <a:uFillTx/>
              <a:latin typeface="方正静蕾简体" pitchFamily="2" charset="-122"/>
              <a:ea typeface="方正静蕾简体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1F32D-234B-2BC0-FB69-3E85833ABB23}"/>
              </a:ext>
            </a:extLst>
          </p:cNvPr>
          <p:cNvSpPr txBox="1"/>
          <p:nvPr/>
        </p:nvSpPr>
        <p:spPr>
          <a:xfrm>
            <a:off x="208177" y="759256"/>
            <a:ext cx="1177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</a:t>
            </a:r>
            <a:r>
              <a:rPr lang="zh-CN" altLang="en-US" sz="2400" b="1" dirty="0"/>
              <a:t>信息整理，备忘录</a:t>
            </a:r>
            <a:r>
              <a:rPr lang="zh-CN" altLang="en-US" sz="2400" dirty="0"/>
              <a:t>，最好做个</a:t>
            </a:r>
            <a:r>
              <a:rPr lang="en-US" altLang="zh-CN" sz="2400" dirty="0"/>
              <a:t>excel</a:t>
            </a:r>
            <a:r>
              <a:rPr lang="zh-CN" altLang="en-US" sz="2400" dirty="0"/>
              <a:t>表格，写上入营与否，准备什么，什么时候夏令营通知，入营通知，什么时候参营等等，如果最新的没有可以先用往年的记着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668C01-AD4A-A20E-7699-77F8B1F99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1786650"/>
            <a:ext cx="64960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00668" y="118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>
                    <a:lumMod val="50000"/>
                  </a:srgbClr>
                </a:solidFill>
                <a:effectLst/>
                <a:uLnTx/>
                <a:uFillTx/>
                <a:latin typeface="方正静蕾简体" pitchFamily="2" charset="-122"/>
                <a:ea typeface="方正静蕾简体" pitchFamily="2" charset="-122"/>
                <a:cs typeface="+mn-cs"/>
              </a:rPr>
              <a:t>前期准备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8867C0-0B37-5E14-495A-E9DCECDA018F}"/>
              </a:ext>
            </a:extLst>
          </p:cNvPr>
          <p:cNvSpPr txBox="1"/>
          <p:nvPr/>
        </p:nvSpPr>
        <p:spPr>
          <a:xfrm>
            <a:off x="1918777" y="179094"/>
            <a:ext cx="4027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76A55">
                    <a:lumMod val="50000"/>
                  </a:srgbClr>
                </a:solidFill>
                <a:latin typeface="方正静蕾简体" pitchFamily="2" charset="-122"/>
                <a:ea typeface="方正静蕾简体" pitchFamily="2" charset="-122"/>
              </a:rPr>
              <a:t>材料准备     现在到二三月份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76A55">
                  <a:lumMod val="50000"/>
                </a:srgbClr>
              </a:solidFill>
              <a:effectLst/>
              <a:uLnTx/>
              <a:uFillTx/>
              <a:latin typeface="方正静蕾简体" pitchFamily="2" charset="-122"/>
              <a:ea typeface="方正静蕾简体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1F32D-234B-2BC0-FB69-3E85833ABB23}"/>
              </a:ext>
            </a:extLst>
          </p:cNvPr>
          <p:cNvSpPr txBox="1"/>
          <p:nvPr/>
        </p:nvSpPr>
        <p:spPr>
          <a:xfrm>
            <a:off x="0" y="1109629"/>
            <a:ext cx="12306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中文个人简历（</a:t>
            </a:r>
            <a:r>
              <a:rPr lang="zh-CN" altLang="en-US" sz="2400" b="1" dirty="0"/>
              <a:t>主要内容应集中在科研和竞赛</a:t>
            </a:r>
            <a:r>
              <a:rPr lang="zh-CN" altLang="en-US" sz="2400" dirty="0"/>
              <a:t>，可让</a:t>
            </a:r>
            <a:r>
              <a:rPr lang="zh-CN" altLang="en-US" sz="2400" b="1" dirty="0"/>
              <a:t>辅导员进行帮助修改</a:t>
            </a:r>
            <a:r>
              <a:rPr lang="zh-CN" altLang="en-US" sz="2400" dirty="0"/>
              <a:t>，简历西装化妆照片可找</a:t>
            </a:r>
            <a:r>
              <a:rPr lang="zh-CN" altLang="en-US" sz="2400" b="1" dirty="0"/>
              <a:t>海马体照相馆</a:t>
            </a:r>
            <a:r>
              <a:rPr lang="zh-CN" altLang="en-US" sz="2400" dirty="0"/>
              <a:t>或者</a:t>
            </a:r>
            <a:r>
              <a:rPr lang="zh-CN" altLang="en-US" sz="2400" b="1" dirty="0"/>
              <a:t>天真蓝照相馆</a:t>
            </a:r>
            <a:r>
              <a:rPr lang="zh-CN" altLang="en-US" sz="2400" dirty="0"/>
              <a:t>，另</a:t>
            </a:r>
            <a:r>
              <a:rPr lang="zh-CN" altLang="en-US" sz="2400" b="1" dirty="0"/>
              <a:t>可以额外拍一张素颜无化妆无</a:t>
            </a:r>
            <a:r>
              <a:rPr lang="en-US" altLang="zh-CN" sz="2400" b="1" dirty="0" err="1"/>
              <a:t>ps</a:t>
            </a:r>
            <a:r>
              <a:rPr lang="zh-CN" altLang="en-US" sz="2400" b="1" dirty="0"/>
              <a:t>无眼镜照片</a:t>
            </a:r>
            <a:r>
              <a:rPr lang="zh-CN" altLang="en-US" sz="2400" dirty="0"/>
              <a:t>应付</a:t>
            </a:r>
            <a:r>
              <a:rPr lang="en-US" altLang="zh-CN" sz="2400" dirty="0"/>
              <a:t>928</a:t>
            </a:r>
            <a:r>
              <a:rPr lang="zh-CN" altLang="en-US" sz="2400" dirty="0"/>
              <a:t>国家推免系统的填报，此外有的院校可能还要求简历照片要</a:t>
            </a:r>
            <a:r>
              <a:rPr lang="zh-CN" altLang="en-US" sz="2400" b="1" dirty="0"/>
              <a:t>生活照</a:t>
            </a:r>
            <a:r>
              <a:rPr lang="zh-CN" altLang="en-US" sz="2400" dirty="0"/>
              <a:t>，看具体要求）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本科学分绩证明和成绩单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中文两千字个人陈述（可用</a:t>
            </a:r>
            <a:r>
              <a:rPr lang="en-US" altLang="zh-CN" sz="2400" b="1" dirty="0" err="1"/>
              <a:t>chatgpt</a:t>
            </a:r>
            <a:r>
              <a:rPr lang="zh-CN" altLang="en-US" sz="2400" dirty="0"/>
              <a:t>，</a:t>
            </a:r>
            <a:r>
              <a:rPr lang="zh-CN" altLang="en-US" sz="2400" b="1" dirty="0"/>
              <a:t>真诚一些</a:t>
            </a:r>
            <a:r>
              <a:rPr lang="zh-CN" altLang="en-US" sz="2400" dirty="0"/>
              <a:t>，有的院校要求是研究动机和研究兴趣点，看具体院校）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科研项目证书或者论文的复印件（觉得经历不足，可以联系本科老师跟着熟悉，来得及）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四六级证书和各种奖项的证书复印件（下学期还有四六级考试和几个比赛可以丰富内容）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学生证（学信网学籍证明也可）和身份证复印件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DAB215-654A-39BD-5B75-39BF43527CC4}"/>
              </a:ext>
            </a:extLst>
          </p:cNvPr>
          <p:cNvSpPr txBox="1"/>
          <p:nvPr/>
        </p:nvSpPr>
        <p:spPr>
          <a:xfrm>
            <a:off x="61504" y="663394"/>
            <a:ext cx="6183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大概率用到</a:t>
            </a:r>
            <a:r>
              <a:rPr lang="zh-CN" altLang="en-US" sz="1800" dirty="0"/>
              <a:t>：</a:t>
            </a:r>
            <a:endParaRPr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022341-A212-8557-5A9D-1B65934F15CC}"/>
              </a:ext>
            </a:extLst>
          </p:cNvPr>
          <p:cNvSpPr txBox="1"/>
          <p:nvPr/>
        </p:nvSpPr>
        <p:spPr>
          <a:xfrm>
            <a:off x="0" y="5002024"/>
            <a:ext cx="104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两份副教授或者以上的推荐信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278CC4-5E79-3B7D-4988-920D0D22C779}"/>
              </a:ext>
            </a:extLst>
          </p:cNvPr>
          <p:cNvSpPr txBox="1"/>
          <p:nvPr/>
        </p:nvSpPr>
        <p:spPr>
          <a:xfrm>
            <a:off x="100668" y="4537310"/>
            <a:ext cx="6183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直博或者申请清北需要</a:t>
            </a:r>
            <a:r>
              <a:rPr lang="zh-CN" altLang="en-US" sz="1800" dirty="0"/>
              <a:t>：</a:t>
            </a:r>
            <a:endParaRPr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30354-813D-B82A-F3C4-A58F5556493B}"/>
              </a:ext>
            </a:extLst>
          </p:cNvPr>
          <p:cNvSpPr txBox="1"/>
          <p:nvPr/>
        </p:nvSpPr>
        <p:spPr>
          <a:xfrm>
            <a:off x="100668" y="5955256"/>
            <a:ext cx="1047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英文个人简历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英文个人陈述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C70AF-F22D-B1DE-FAF9-29FE5E9C12AA}"/>
              </a:ext>
            </a:extLst>
          </p:cNvPr>
          <p:cNvSpPr txBox="1"/>
          <p:nvPr/>
        </p:nvSpPr>
        <p:spPr>
          <a:xfrm>
            <a:off x="100668" y="5482135"/>
            <a:ext cx="6183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小概率用到</a:t>
            </a:r>
            <a:r>
              <a:rPr lang="zh-CN" altLang="en-US" sz="1800" dirty="0"/>
              <a:t>：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538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00668" y="118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>
                    <a:lumMod val="50000"/>
                  </a:srgbClr>
                </a:solidFill>
                <a:effectLst/>
                <a:uLnTx/>
                <a:uFillTx/>
                <a:latin typeface="方正静蕾简体" pitchFamily="2" charset="-122"/>
                <a:ea typeface="方正静蕾简体" pitchFamily="2" charset="-122"/>
                <a:cs typeface="+mn-cs"/>
              </a:rPr>
              <a:t>前期准备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A8B896-6A4A-4690-8EC2-3DC11201691A}"/>
              </a:ext>
            </a:extLst>
          </p:cNvPr>
          <p:cNvSpPr txBox="1"/>
          <p:nvPr/>
        </p:nvSpPr>
        <p:spPr>
          <a:xfrm>
            <a:off x="1822293" y="84611"/>
            <a:ext cx="1083857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专业课复习和机试准备            寒假到六月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46FE62-135A-986F-C877-CA76B2B3E8F7}"/>
              </a:ext>
            </a:extLst>
          </p:cNvPr>
          <p:cNvSpPr txBox="1"/>
          <p:nvPr/>
        </p:nvSpPr>
        <p:spPr>
          <a:xfrm>
            <a:off x="304799" y="1087552"/>
            <a:ext cx="113755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专业课准备（记得</a:t>
            </a:r>
            <a:r>
              <a:rPr lang="zh-CN" altLang="en-US" sz="2400" b="1" dirty="0"/>
              <a:t>看看相关专业院校的考研大纲和历年真题考研和夏令营都可</a:t>
            </a:r>
            <a:r>
              <a:rPr lang="zh-CN" altLang="en-US" sz="2400" dirty="0"/>
              <a:t>，有参考价值）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数学方向：数分、高代、复变、实变</a:t>
            </a:r>
            <a:r>
              <a:rPr lang="en-US" altLang="zh-CN" sz="2400" dirty="0"/>
              <a:t>…</a:t>
            </a:r>
            <a:r>
              <a:rPr lang="zh-CN" altLang="en-US" sz="2400" dirty="0"/>
              <a:t>（</a:t>
            </a:r>
            <a:r>
              <a:rPr lang="zh-CN" altLang="en-US" sz="2400" b="1" dirty="0"/>
              <a:t>数分高代必考</a:t>
            </a:r>
            <a:r>
              <a:rPr lang="zh-CN" altLang="en-US" sz="2400" dirty="0"/>
              <a:t>，复变等看具体院校，甚至有的研究方向要考近世代数、拓扑学和泛函，应数的话机器学习和统计也不是不可能看具体院校，</a:t>
            </a:r>
            <a:r>
              <a:rPr lang="zh-CN" altLang="en-US" sz="2400" b="1" dirty="0"/>
              <a:t>看看兴趣院校的历年题目和数学考研大纲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统计方向：数分、高代、概率论、统计学</a:t>
            </a:r>
            <a:r>
              <a:rPr lang="en-US" altLang="zh-CN" sz="2400" dirty="0"/>
              <a:t>…</a:t>
            </a:r>
            <a:r>
              <a:rPr lang="zh-CN" altLang="en-US" sz="2400" dirty="0"/>
              <a:t>（</a:t>
            </a:r>
            <a:r>
              <a:rPr lang="zh-CN" altLang="en-US" sz="2400" b="1" dirty="0"/>
              <a:t>四样笔试必考</a:t>
            </a:r>
            <a:r>
              <a:rPr lang="zh-CN" altLang="en-US" sz="2400" dirty="0"/>
              <a:t>，但数分和高代难度一般难度没有数学方向大，回归分析、贝叶斯统计、随机过程、机器学习相关可能考也可能面试问到，大概率面试）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计算机方向：数据结构、计算机组成原理、操作系统和计算机网络、高等数学、线性代数、程序设计与分析、机器学习、深度学习、人工智能、离散数学、概率论</a:t>
            </a:r>
            <a:r>
              <a:rPr lang="en-US" altLang="zh-CN" sz="2400" dirty="0"/>
              <a:t>…</a:t>
            </a:r>
            <a:r>
              <a:rPr lang="zh-CN" altLang="en-US" sz="2400" dirty="0"/>
              <a:t>（看具体院校和报考的专业方向，都不是一定会考的，但</a:t>
            </a:r>
            <a:r>
              <a:rPr lang="zh-CN" altLang="en-US" sz="2400" b="1" dirty="0"/>
              <a:t>数据结构、高等数学、线性代数、程序设计</a:t>
            </a:r>
            <a:r>
              <a:rPr lang="zh-CN" altLang="en-US" sz="2400" dirty="0"/>
              <a:t>不论方向概率都比较大，笔试和面试都可能问到）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跨专业：根据各自专业各自准备吧，没啥经验</a:t>
            </a:r>
          </a:p>
        </p:txBody>
      </p:sp>
    </p:spTree>
    <p:extLst>
      <p:ext uri="{BB962C8B-B14F-4D97-AF65-F5344CB8AC3E}">
        <p14:creationId xmlns:p14="http://schemas.microsoft.com/office/powerpoint/2010/main" val="38190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0407076-81DF-47C8-BFFA-1C67B05B07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e7d195523061f1c0" descr="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" hidden="1">
            <a:extLst>
              <a:ext uri="{FF2B5EF4-FFF2-40B4-BE49-F238E27FC236}">
                <a16:creationId xmlns:a16="http://schemas.microsoft.com/office/drawing/2014/main" id="{431C56AD-1B5E-4172-BF22-F0EABEE1DF68}"/>
              </a:ext>
            </a:extLst>
          </p:cNvPr>
          <p:cNvSpPr txBox="1"/>
          <p:nvPr/>
        </p:nvSpPr>
        <p:spPr>
          <a:xfrm>
            <a:off x="-355600" y="1803400"/>
            <a:ext cx="32380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2D32483-9993-47B2-BFAF-0E26809A6B1C}"/>
              </a:ext>
            </a:extLst>
          </p:cNvPr>
          <p:cNvSpPr txBox="1"/>
          <p:nvPr/>
        </p:nvSpPr>
        <p:spPr>
          <a:xfrm>
            <a:off x="100668" y="1180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76A55">
                    <a:lumMod val="50000"/>
                  </a:srgbClr>
                </a:solidFill>
                <a:effectLst/>
                <a:uLnTx/>
                <a:uFillTx/>
                <a:latin typeface="方正静蕾简体" pitchFamily="2" charset="-122"/>
                <a:ea typeface="方正静蕾简体" pitchFamily="2" charset="-122"/>
                <a:cs typeface="+mn-cs"/>
              </a:rPr>
              <a:t>前期准备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A8B896-6A4A-4690-8EC2-3DC11201691A}"/>
              </a:ext>
            </a:extLst>
          </p:cNvPr>
          <p:cNvSpPr txBox="1"/>
          <p:nvPr/>
        </p:nvSpPr>
        <p:spPr>
          <a:xfrm>
            <a:off x="1822293" y="84611"/>
            <a:ext cx="1083857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专业课复习和机试准备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46FE62-135A-986F-C877-CA76B2B3E8F7}"/>
              </a:ext>
            </a:extLst>
          </p:cNvPr>
          <p:cNvSpPr txBox="1"/>
          <p:nvPr/>
        </p:nvSpPr>
        <p:spPr>
          <a:xfrm>
            <a:off x="315685" y="1638825"/>
            <a:ext cx="11702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有些高校有，而且很重要。推荐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OI-Wiki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https://oi-wiki.org/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）、力扣（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https://leetcode.cn/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）、百炼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OJ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作为练习，推荐语言</a:t>
            </a:r>
            <a:r>
              <a:rPr lang="en-US" altLang="zh-CN" sz="2400" b="1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绝不出错，各个考核通用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），有的院校可能还会考察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Java</a:t>
            </a:r>
          </a:p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不同学校机试有不同（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但都没网络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），有的是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OJ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类型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的（直接刷题就差不多了），有些是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提交工程项目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的（需要对不同的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编译环境和软件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(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vscode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codeblock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…)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以及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不同语言的各种包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像是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的各种包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比较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熟悉），找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得到的话，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刷刷院校真题</a:t>
            </a:r>
            <a:endParaRPr lang="en-US" altLang="zh-CN" sz="2400" b="1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3.CSP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有部分学校也可以抵掉机试的分（人大），有时间可以考一下，没时间也无所谓</a:t>
            </a:r>
            <a:endParaRPr lang="en-US" altLang="zh-CN" sz="24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4.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有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ACM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更好，虽然不能抵机试分但是是硬通货</a:t>
            </a:r>
            <a:endParaRPr lang="en-US" altLang="zh-CN" sz="24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5.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看看算法书和试题分析书，像是：</a:t>
            </a:r>
            <a:r>
              <a:rPr lang="en-US" altLang="zh-CN" sz="24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LeetCode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101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：和你一起你轻松刷题（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）、</a:t>
            </a:r>
            <a:r>
              <a:rPr lang="en-US" altLang="zh-CN" sz="240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LeeCode</a:t>
            </a:r>
            <a:r>
              <a:rPr lang="zh-CN" altLang="en-US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刷题手册</a:t>
            </a: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-GO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74F43C-3935-DFFF-9B89-386BCB3536D7}"/>
              </a:ext>
            </a:extLst>
          </p:cNvPr>
          <p:cNvSpPr txBox="1"/>
          <p:nvPr/>
        </p:nvSpPr>
        <p:spPr>
          <a:xfrm>
            <a:off x="315685" y="1218242"/>
            <a:ext cx="637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机试准备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26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0CCB0"/>
      </a:accent2>
      <a:accent3>
        <a:srgbClr val="A8CDD7"/>
      </a:accent3>
      <a:accent4>
        <a:srgbClr val="CEC597"/>
      </a:accent4>
      <a:accent5>
        <a:srgbClr val="9CC0B2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3402</Words>
  <Application>Microsoft Office PowerPoint</Application>
  <PresentationFormat>宽屏</PresentationFormat>
  <Paragraphs>200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方正静蕾简体</vt:lpstr>
      <vt:lpstr>宋体</vt:lpstr>
      <vt:lpstr>Arial</vt:lpstr>
      <vt:lpstr>Arial Black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先生</dc:creator>
  <cp:lastModifiedBy>栩翔 仲</cp:lastModifiedBy>
  <cp:revision>178</cp:revision>
  <dcterms:created xsi:type="dcterms:W3CDTF">2022-10-10T03:35:55Z</dcterms:created>
  <dcterms:modified xsi:type="dcterms:W3CDTF">2023-10-18T12:02:13Z</dcterms:modified>
</cp:coreProperties>
</file>