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639" r:id="rId2"/>
    <p:sldId id="664" r:id="rId3"/>
    <p:sldId id="643" r:id="rId4"/>
    <p:sldId id="642" r:id="rId5"/>
    <p:sldId id="670" r:id="rId6"/>
    <p:sldId id="680" r:id="rId7"/>
    <p:sldId id="681" r:id="rId8"/>
    <p:sldId id="650" r:id="rId9"/>
    <p:sldId id="671" r:id="rId10"/>
    <p:sldId id="674" r:id="rId11"/>
    <p:sldId id="682" r:id="rId12"/>
    <p:sldId id="683" r:id="rId13"/>
    <p:sldId id="684" r:id="rId14"/>
    <p:sldId id="6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目录" id="{912B3ED7-30D0-44EE-A0D5-751049F4B74B}">
          <p14:sldIdLst>
            <p14:sldId id="639"/>
            <p14:sldId id="664"/>
          </p14:sldIdLst>
        </p14:section>
        <p14:section name="1" id="{1FEF745F-C575-47AD-BC95-9B93A57EDBF3}">
          <p14:sldIdLst>
            <p14:sldId id="643"/>
            <p14:sldId id="642"/>
            <p14:sldId id="670"/>
            <p14:sldId id="680"/>
            <p14:sldId id="681"/>
          </p14:sldIdLst>
        </p14:section>
        <p14:section name="2" id="{8BC4FFB1-E2C5-45F6-BD96-01F9809A2B26}">
          <p14:sldIdLst>
            <p14:sldId id="650"/>
            <p14:sldId id="671"/>
            <p14:sldId id="674"/>
          </p14:sldIdLst>
        </p14:section>
        <p14:section name="3" id="{5D086D09-ABB3-43F4-89BC-723AF992E6D9}">
          <p14:sldIdLst>
            <p14:sldId id="682"/>
            <p14:sldId id="683"/>
            <p14:sldId id="684"/>
          </p14:sldIdLst>
        </p14:section>
        <p14:section name="4" id="{E1BFEC14-A286-4D88-A561-460A9FF62B6B}">
          <p14:sldIdLst>
            <p14:sldId id="6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郭 宗良" initials="郭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3850"/>
    <a:srgbClr val="70C7B0"/>
    <a:srgbClr val="4FBDA0"/>
    <a:srgbClr val="768394"/>
    <a:srgbClr val="F2F5F8"/>
    <a:srgbClr val="D7D3D0"/>
    <a:srgbClr val="EFD7CB"/>
    <a:srgbClr val="E2C8B1"/>
    <a:srgbClr val="9DB6BB"/>
    <a:srgbClr val="3C58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4" autoAdjust="0"/>
    <p:restoredTop sz="94660"/>
  </p:normalViewPr>
  <p:slideViewPr>
    <p:cSldViewPr snapToGrid="0">
      <p:cViewPr varScale="1">
        <p:scale>
          <a:sx n="87" d="100"/>
          <a:sy n="87" d="100"/>
        </p:scale>
        <p:origin x="37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游戏机&#10;&#10;描述已自动生成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组合 5"/>
          <p:cNvGrpSpPr/>
          <p:nvPr userDrawn="1"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7" name="任意多边形: 形状 6"/>
            <p:cNvSpPr/>
            <p:nvPr/>
          </p:nvSpPr>
          <p:spPr>
            <a:xfrm flipH="1" flipV="1">
              <a:off x="4410511" y="4744719"/>
              <a:ext cx="7781489" cy="2113281"/>
            </a:xfrm>
            <a:custGeom>
              <a:avLst/>
              <a:gdLst>
                <a:gd name="connsiteX0" fmla="*/ 538595 w 7781489"/>
                <a:gd name="connsiteY0" fmla="*/ 2113281 h 2113281"/>
                <a:gd name="connsiteX1" fmla="*/ 0 w 7781489"/>
                <a:gd name="connsiteY1" fmla="*/ 2113281 h 2113281"/>
                <a:gd name="connsiteX2" fmla="*/ 0 w 7781489"/>
                <a:gd name="connsiteY2" fmla="*/ 0 h 2113281"/>
                <a:gd name="connsiteX3" fmla="*/ 7781489 w 7781489"/>
                <a:gd name="connsiteY3" fmla="*/ 0 h 2113281"/>
                <a:gd name="connsiteX4" fmla="*/ 7408025 w 7781489"/>
                <a:gd name="connsiteY4" fmla="*/ 468329 h 2113281"/>
                <a:gd name="connsiteX5" fmla="*/ 6845097 w 7781489"/>
                <a:gd name="connsiteY5" fmla="*/ 739428 h 2113281"/>
                <a:gd name="connsiteX6" fmla="*/ 2327646 w 7781489"/>
                <a:gd name="connsiteY6" fmla="*/ 739428 h 2113281"/>
                <a:gd name="connsiteX7" fmla="*/ 1764718 w 7781489"/>
                <a:gd name="connsiteY7" fmla="*/ 1010527 h 2113281"/>
                <a:gd name="connsiteX8" fmla="*/ 1101524 w 7781489"/>
                <a:gd name="connsiteY8" fmla="*/ 1842182 h 2113281"/>
                <a:gd name="connsiteX9" fmla="*/ 538595 w 7781489"/>
                <a:gd name="connsiteY9" fmla="*/ 2113281 h 211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81489" h="2113281">
                  <a:moveTo>
                    <a:pt x="538595" y="2113281"/>
                  </a:moveTo>
                  <a:lnTo>
                    <a:pt x="0" y="2113281"/>
                  </a:lnTo>
                  <a:lnTo>
                    <a:pt x="0" y="0"/>
                  </a:lnTo>
                  <a:lnTo>
                    <a:pt x="7781489" y="0"/>
                  </a:lnTo>
                  <a:lnTo>
                    <a:pt x="7408025" y="468329"/>
                  </a:lnTo>
                  <a:cubicBezTo>
                    <a:pt x="7271397" y="639664"/>
                    <a:pt x="7064239" y="739428"/>
                    <a:pt x="6845097" y="739428"/>
                  </a:cubicBezTo>
                  <a:lnTo>
                    <a:pt x="2327646" y="739428"/>
                  </a:lnTo>
                  <a:cubicBezTo>
                    <a:pt x="2108505" y="739428"/>
                    <a:pt x="1901347" y="839193"/>
                    <a:pt x="1764718" y="1010527"/>
                  </a:cubicBezTo>
                  <a:lnTo>
                    <a:pt x="1101524" y="1842182"/>
                  </a:lnTo>
                  <a:cubicBezTo>
                    <a:pt x="964895" y="2013516"/>
                    <a:pt x="757737" y="2113281"/>
                    <a:pt x="538595" y="211328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8" name="任意多边形: 形状 7"/>
            <p:cNvSpPr/>
            <p:nvPr/>
          </p:nvSpPr>
          <p:spPr>
            <a:xfrm flipH="1" flipV="1">
              <a:off x="5040932" y="5083232"/>
              <a:ext cx="7151068" cy="1774768"/>
            </a:xfrm>
            <a:custGeom>
              <a:avLst/>
              <a:gdLst>
                <a:gd name="connsiteX0" fmla="*/ 178118 w 7151068"/>
                <a:gd name="connsiteY0" fmla="*/ 1774768 h 1774768"/>
                <a:gd name="connsiteX1" fmla="*/ 0 w 7151068"/>
                <a:gd name="connsiteY1" fmla="*/ 1774768 h 1774768"/>
                <a:gd name="connsiteX2" fmla="*/ 0 w 7151068"/>
                <a:gd name="connsiteY2" fmla="*/ 0 h 1774768"/>
                <a:gd name="connsiteX3" fmla="*/ 7151068 w 7151068"/>
                <a:gd name="connsiteY3" fmla="*/ 0 h 1774768"/>
                <a:gd name="connsiteX4" fmla="*/ 7047548 w 7151068"/>
                <a:gd name="connsiteY4" fmla="*/ 129816 h 1774768"/>
                <a:gd name="connsiteX5" fmla="*/ 6484620 w 7151068"/>
                <a:gd name="connsiteY5" fmla="*/ 400915 h 1774768"/>
                <a:gd name="connsiteX6" fmla="*/ 1967169 w 7151068"/>
                <a:gd name="connsiteY6" fmla="*/ 400915 h 1774768"/>
                <a:gd name="connsiteX7" fmla="*/ 1404241 w 7151068"/>
                <a:gd name="connsiteY7" fmla="*/ 672014 h 1774768"/>
                <a:gd name="connsiteX8" fmla="*/ 741047 w 7151068"/>
                <a:gd name="connsiteY8" fmla="*/ 1503669 h 1774768"/>
                <a:gd name="connsiteX9" fmla="*/ 178118 w 7151068"/>
                <a:gd name="connsiteY9" fmla="*/ 1774768 h 177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51068" h="1774768">
                  <a:moveTo>
                    <a:pt x="178118" y="1774768"/>
                  </a:moveTo>
                  <a:lnTo>
                    <a:pt x="0" y="1774768"/>
                  </a:lnTo>
                  <a:lnTo>
                    <a:pt x="0" y="0"/>
                  </a:lnTo>
                  <a:lnTo>
                    <a:pt x="7151068" y="0"/>
                  </a:lnTo>
                  <a:lnTo>
                    <a:pt x="7047548" y="129816"/>
                  </a:lnTo>
                  <a:cubicBezTo>
                    <a:pt x="6910920" y="301151"/>
                    <a:pt x="6703762" y="400915"/>
                    <a:pt x="6484620" y="400915"/>
                  </a:cubicBezTo>
                  <a:lnTo>
                    <a:pt x="1967169" y="400915"/>
                  </a:lnTo>
                  <a:cubicBezTo>
                    <a:pt x="1748028" y="400915"/>
                    <a:pt x="1540870" y="500680"/>
                    <a:pt x="1404241" y="672014"/>
                  </a:cubicBezTo>
                  <a:lnTo>
                    <a:pt x="741047" y="1503669"/>
                  </a:lnTo>
                  <a:cubicBezTo>
                    <a:pt x="604418" y="1675003"/>
                    <a:pt x="397260" y="1774768"/>
                    <a:pt x="178118" y="1774768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9" name="任意多边形: 形状 8"/>
            <p:cNvSpPr/>
            <p:nvPr/>
          </p:nvSpPr>
          <p:spPr>
            <a:xfrm rot="10800000" flipH="1" flipV="1">
              <a:off x="-1" y="0"/>
              <a:ext cx="7781490" cy="2113281"/>
            </a:xfrm>
            <a:custGeom>
              <a:avLst/>
              <a:gdLst>
                <a:gd name="connsiteX0" fmla="*/ 0 w 7781490"/>
                <a:gd name="connsiteY0" fmla="*/ 0 h 2113281"/>
                <a:gd name="connsiteX1" fmla="*/ 7781490 w 7781490"/>
                <a:gd name="connsiteY1" fmla="*/ 0 h 2113281"/>
                <a:gd name="connsiteX2" fmla="*/ 7408025 w 7781490"/>
                <a:gd name="connsiteY2" fmla="*/ 468329 h 2113281"/>
                <a:gd name="connsiteX3" fmla="*/ 6845097 w 7781490"/>
                <a:gd name="connsiteY3" fmla="*/ 739428 h 2113281"/>
                <a:gd name="connsiteX4" fmla="*/ 2327646 w 7781490"/>
                <a:gd name="connsiteY4" fmla="*/ 739428 h 2113281"/>
                <a:gd name="connsiteX5" fmla="*/ 1764718 w 7781490"/>
                <a:gd name="connsiteY5" fmla="*/ 1010527 h 2113281"/>
                <a:gd name="connsiteX6" fmla="*/ 1101524 w 7781490"/>
                <a:gd name="connsiteY6" fmla="*/ 1842182 h 2113281"/>
                <a:gd name="connsiteX7" fmla="*/ 538595 w 7781490"/>
                <a:gd name="connsiteY7" fmla="*/ 2113281 h 2113281"/>
                <a:gd name="connsiteX8" fmla="*/ 0 w 7781490"/>
                <a:gd name="connsiteY8" fmla="*/ 2113281 h 211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81490" h="2113281">
                  <a:moveTo>
                    <a:pt x="0" y="0"/>
                  </a:moveTo>
                  <a:lnTo>
                    <a:pt x="7781490" y="0"/>
                  </a:lnTo>
                  <a:lnTo>
                    <a:pt x="7408025" y="468329"/>
                  </a:lnTo>
                  <a:cubicBezTo>
                    <a:pt x="7271397" y="639664"/>
                    <a:pt x="7064239" y="739428"/>
                    <a:pt x="6845097" y="739428"/>
                  </a:cubicBezTo>
                  <a:lnTo>
                    <a:pt x="2327646" y="739428"/>
                  </a:lnTo>
                  <a:cubicBezTo>
                    <a:pt x="2108505" y="739428"/>
                    <a:pt x="1901347" y="839193"/>
                    <a:pt x="1764718" y="1010527"/>
                  </a:cubicBezTo>
                  <a:lnTo>
                    <a:pt x="1101524" y="1842182"/>
                  </a:lnTo>
                  <a:cubicBezTo>
                    <a:pt x="964895" y="2013516"/>
                    <a:pt x="757737" y="2113281"/>
                    <a:pt x="538595" y="2113281"/>
                  </a:cubicBezTo>
                  <a:lnTo>
                    <a:pt x="0" y="211328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0" name="任意多边形: 形状 9"/>
            <p:cNvSpPr/>
            <p:nvPr/>
          </p:nvSpPr>
          <p:spPr>
            <a:xfrm rot="10800000" flipH="1" flipV="1">
              <a:off x="0" y="-1"/>
              <a:ext cx="7151069" cy="1774768"/>
            </a:xfrm>
            <a:custGeom>
              <a:avLst/>
              <a:gdLst>
                <a:gd name="connsiteX0" fmla="*/ 0 w 7151069"/>
                <a:gd name="connsiteY0" fmla="*/ 0 h 1774768"/>
                <a:gd name="connsiteX1" fmla="*/ 7151069 w 7151069"/>
                <a:gd name="connsiteY1" fmla="*/ 0 h 1774768"/>
                <a:gd name="connsiteX2" fmla="*/ 7047548 w 7151069"/>
                <a:gd name="connsiteY2" fmla="*/ 129816 h 1774768"/>
                <a:gd name="connsiteX3" fmla="*/ 6484620 w 7151069"/>
                <a:gd name="connsiteY3" fmla="*/ 400915 h 1774768"/>
                <a:gd name="connsiteX4" fmla="*/ 1967169 w 7151069"/>
                <a:gd name="connsiteY4" fmla="*/ 400915 h 1774768"/>
                <a:gd name="connsiteX5" fmla="*/ 1404241 w 7151069"/>
                <a:gd name="connsiteY5" fmla="*/ 672014 h 1774768"/>
                <a:gd name="connsiteX6" fmla="*/ 741047 w 7151069"/>
                <a:gd name="connsiteY6" fmla="*/ 1503669 h 1774768"/>
                <a:gd name="connsiteX7" fmla="*/ 178118 w 7151069"/>
                <a:gd name="connsiteY7" fmla="*/ 1774768 h 1774768"/>
                <a:gd name="connsiteX8" fmla="*/ 0 w 7151069"/>
                <a:gd name="connsiteY8" fmla="*/ 1774768 h 177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51069" h="1774768">
                  <a:moveTo>
                    <a:pt x="0" y="0"/>
                  </a:moveTo>
                  <a:lnTo>
                    <a:pt x="7151069" y="0"/>
                  </a:lnTo>
                  <a:lnTo>
                    <a:pt x="7047548" y="129816"/>
                  </a:lnTo>
                  <a:cubicBezTo>
                    <a:pt x="6910920" y="301151"/>
                    <a:pt x="6703762" y="400915"/>
                    <a:pt x="6484620" y="400915"/>
                  </a:cubicBezTo>
                  <a:lnTo>
                    <a:pt x="1967169" y="400915"/>
                  </a:lnTo>
                  <a:cubicBezTo>
                    <a:pt x="1748028" y="400915"/>
                    <a:pt x="1540870" y="500680"/>
                    <a:pt x="1404241" y="672014"/>
                  </a:cubicBezTo>
                  <a:lnTo>
                    <a:pt x="741047" y="1503669"/>
                  </a:lnTo>
                  <a:cubicBezTo>
                    <a:pt x="604418" y="1675003"/>
                    <a:pt x="397260" y="1774768"/>
                    <a:pt x="178118" y="1774768"/>
                  </a:cubicBezTo>
                  <a:lnTo>
                    <a:pt x="0" y="1774768"/>
                  </a:lnTo>
                  <a:close/>
                </a:path>
              </a:pathLst>
            </a:cu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16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5669601" y="2226868"/>
            <a:ext cx="811119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none" lIns="0" tIns="0" rIns="0" bIns="0">
            <a:spAutoFit/>
          </a:bodyPr>
          <a:lstStyle>
            <a:lvl1pPr marL="0" indent="0" algn="ctr">
              <a:buNone/>
              <a:defRPr lang="zh-CN" altLang="en-US" sz="5400" b="0" smtClean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914400" lvl="0" indent="-11430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8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2608162" y="3233952"/>
            <a:ext cx="697567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4800" b="1" spc="6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zh-CN" altLang="en-US"/>
              <a:t>输入您的标题</a:t>
            </a:r>
          </a:p>
        </p:txBody>
      </p:sp>
      <p:sp>
        <p:nvSpPr>
          <p:cNvPr id="19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1609344" y="4087656"/>
            <a:ext cx="897331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1200" spc="100" smtClean="0">
                <a:solidFill>
                  <a:schemeClr val="tx1"/>
                </a:solidFill>
                <a:latin typeface="+mn-lt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en-US" altLang="zh-CN"/>
              <a:t>Lorem ipsum dolor sit amet, consectetuer adipiscing elit. Maecenas porttitor congue massa. Fusce posuere, magna sed pulvinar ultricies, purus lectus malesuada libero, sit amet commodo magna eros quis urna.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5199063" y="2930543"/>
            <a:ext cx="1790700" cy="26352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spc="3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altLang="zh-CN"/>
              <a:t>Part one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grpSp>
          <p:nvGrpSpPr>
            <p:cNvPr id="5" name="组合 4"/>
            <p:cNvGrpSpPr/>
            <p:nvPr/>
          </p:nvGrpSpPr>
          <p:grpSpPr>
            <a:xfrm>
              <a:off x="-1" y="-1"/>
              <a:ext cx="12192001" cy="6858001"/>
              <a:chOff x="-1" y="-1"/>
              <a:chExt cx="12192001" cy="6858001"/>
            </a:xfrm>
          </p:grpSpPr>
          <p:sp>
            <p:nvSpPr>
              <p:cNvPr id="7" name="任意多边形: 形状 6"/>
              <p:cNvSpPr/>
              <p:nvPr/>
            </p:nvSpPr>
            <p:spPr>
              <a:xfrm flipH="1" flipV="1">
                <a:off x="4410511" y="4744719"/>
                <a:ext cx="7781489" cy="2113281"/>
              </a:xfrm>
              <a:custGeom>
                <a:avLst/>
                <a:gdLst>
                  <a:gd name="connsiteX0" fmla="*/ 538595 w 7781489"/>
                  <a:gd name="connsiteY0" fmla="*/ 2113281 h 2113281"/>
                  <a:gd name="connsiteX1" fmla="*/ 0 w 7781489"/>
                  <a:gd name="connsiteY1" fmla="*/ 2113281 h 2113281"/>
                  <a:gd name="connsiteX2" fmla="*/ 0 w 7781489"/>
                  <a:gd name="connsiteY2" fmla="*/ 0 h 2113281"/>
                  <a:gd name="connsiteX3" fmla="*/ 7781489 w 7781489"/>
                  <a:gd name="connsiteY3" fmla="*/ 0 h 2113281"/>
                  <a:gd name="connsiteX4" fmla="*/ 7408025 w 7781489"/>
                  <a:gd name="connsiteY4" fmla="*/ 468329 h 2113281"/>
                  <a:gd name="connsiteX5" fmla="*/ 6845097 w 7781489"/>
                  <a:gd name="connsiteY5" fmla="*/ 739428 h 2113281"/>
                  <a:gd name="connsiteX6" fmla="*/ 2327646 w 7781489"/>
                  <a:gd name="connsiteY6" fmla="*/ 739428 h 2113281"/>
                  <a:gd name="connsiteX7" fmla="*/ 1764718 w 7781489"/>
                  <a:gd name="connsiteY7" fmla="*/ 1010527 h 2113281"/>
                  <a:gd name="connsiteX8" fmla="*/ 1101524 w 7781489"/>
                  <a:gd name="connsiteY8" fmla="*/ 1842182 h 2113281"/>
                  <a:gd name="connsiteX9" fmla="*/ 538595 w 7781489"/>
                  <a:gd name="connsiteY9" fmla="*/ 2113281 h 2113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1489" h="2113281">
                    <a:moveTo>
                      <a:pt x="538595" y="2113281"/>
                    </a:moveTo>
                    <a:lnTo>
                      <a:pt x="0" y="2113281"/>
                    </a:lnTo>
                    <a:lnTo>
                      <a:pt x="0" y="0"/>
                    </a:lnTo>
                    <a:lnTo>
                      <a:pt x="7781489" y="0"/>
                    </a:lnTo>
                    <a:lnTo>
                      <a:pt x="7408025" y="468329"/>
                    </a:lnTo>
                    <a:cubicBezTo>
                      <a:pt x="7271397" y="639664"/>
                      <a:pt x="7064239" y="739428"/>
                      <a:pt x="6845097" y="739428"/>
                    </a:cubicBezTo>
                    <a:lnTo>
                      <a:pt x="2327646" y="739428"/>
                    </a:lnTo>
                    <a:cubicBezTo>
                      <a:pt x="2108505" y="739428"/>
                      <a:pt x="1901347" y="839193"/>
                      <a:pt x="1764718" y="1010527"/>
                    </a:cubicBezTo>
                    <a:lnTo>
                      <a:pt x="1101524" y="1842182"/>
                    </a:lnTo>
                    <a:cubicBezTo>
                      <a:pt x="964895" y="2013516"/>
                      <a:pt x="757737" y="2113281"/>
                      <a:pt x="538595" y="2113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 flipH="1" flipV="1">
                <a:off x="5040932" y="5083232"/>
                <a:ext cx="7151068" cy="1774768"/>
              </a:xfrm>
              <a:custGeom>
                <a:avLst/>
                <a:gdLst>
                  <a:gd name="connsiteX0" fmla="*/ 178118 w 7151068"/>
                  <a:gd name="connsiteY0" fmla="*/ 1774768 h 1774768"/>
                  <a:gd name="connsiteX1" fmla="*/ 0 w 7151068"/>
                  <a:gd name="connsiteY1" fmla="*/ 1774768 h 1774768"/>
                  <a:gd name="connsiteX2" fmla="*/ 0 w 7151068"/>
                  <a:gd name="connsiteY2" fmla="*/ 0 h 1774768"/>
                  <a:gd name="connsiteX3" fmla="*/ 7151068 w 7151068"/>
                  <a:gd name="connsiteY3" fmla="*/ 0 h 1774768"/>
                  <a:gd name="connsiteX4" fmla="*/ 7047548 w 7151068"/>
                  <a:gd name="connsiteY4" fmla="*/ 129816 h 1774768"/>
                  <a:gd name="connsiteX5" fmla="*/ 6484620 w 7151068"/>
                  <a:gd name="connsiteY5" fmla="*/ 400915 h 1774768"/>
                  <a:gd name="connsiteX6" fmla="*/ 1967169 w 7151068"/>
                  <a:gd name="connsiteY6" fmla="*/ 400915 h 1774768"/>
                  <a:gd name="connsiteX7" fmla="*/ 1404241 w 7151068"/>
                  <a:gd name="connsiteY7" fmla="*/ 672014 h 1774768"/>
                  <a:gd name="connsiteX8" fmla="*/ 741047 w 7151068"/>
                  <a:gd name="connsiteY8" fmla="*/ 1503669 h 1774768"/>
                  <a:gd name="connsiteX9" fmla="*/ 178118 w 7151068"/>
                  <a:gd name="connsiteY9" fmla="*/ 1774768 h 177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51068" h="1774768">
                    <a:moveTo>
                      <a:pt x="178118" y="1774768"/>
                    </a:moveTo>
                    <a:lnTo>
                      <a:pt x="0" y="1774768"/>
                    </a:lnTo>
                    <a:lnTo>
                      <a:pt x="0" y="0"/>
                    </a:lnTo>
                    <a:lnTo>
                      <a:pt x="7151068" y="0"/>
                    </a:lnTo>
                    <a:lnTo>
                      <a:pt x="7047548" y="129816"/>
                    </a:lnTo>
                    <a:cubicBezTo>
                      <a:pt x="6910920" y="301151"/>
                      <a:pt x="6703762" y="400915"/>
                      <a:pt x="6484620" y="400915"/>
                    </a:cubicBezTo>
                    <a:lnTo>
                      <a:pt x="1967169" y="400915"/>
                    </a:lnTo>
                    <a:cubicBezTo>
                      <a:pt x="1748028" y="400915"/>
                      <a:pt x="1540870" y="500680"/>
                      <a:pt x="1404241" y="672014"/>
                    </a:cubicBezTo>
                    <a:lnTo>
                      <a:pt x="741047" y="1503669"/>
                    </a:lnTo>
                    <a:cubicBezTo>
                      <a:pt x="604418" y="1675003"/>
                      <a:pt x="397260" y="1774768"/>
                      <a:pt x="178118" y="17747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 rot="10800000" flipH="1" flipV="1">
                <a:off x="-1" y="0"/>
                <a:ext cx="7781490" cy="2113281"/>
              </a:xfrm>
              <a:custGeom>
                <a:avLst/>
                <a:gdLst>
                  <a:gd name="connsiteX0" fmla="*/ 0 w 7781490"/>
                  <a:gd name="connsiteY0" fmla="*/ 0 h 2113281"/>
                  <a:gd name="connsiteX1" fmla="*/ 7781490 w 7781490"/>
                  <a:gd name="connsiteY1" fmla="*/ 0 h 2113281"/>
                  <a:gd name="connsiteX2" fmla="*/ 7408025 w 7781490"/>
                  <a:gd name="connsiteY2" fmla="*/ 468329 h 2113281"/>
                  <a:gd name="connsiteX3" fmla="*/ 6845097 w 7781490"/>
                  <a:gd name="connsiteY3" fmla="*/ 739428 h 2113281"/>
                  <a:gd name="connsiteX4" fmla="*/ 2327646 w 7781490"/>
                  <a:gd name="connsiteY4" fmla="*/ 739428 h 2113281"/>
                  <a:gd name="connsiteX5" fmla="*/ 1764718 w 7781490"/>
                  <a:gd name="connsiteY5" fmla="*/ 1010527 h 2113281"/>
                  <a:gd name="connsiteX6" fmla="*/ 1101524 w 7781490"/>
                  <a:gd name="connsiteY6" fmla="*/ 1842182 h 2113281"/>
                  <a:gd name="connsiteX7" fmla="*/ 538595 w 7781490"/>
                  <a:gd name="connsiteY7" fmla="*/ 2113281 h 2113281"/>
                  <a:gd name="connsiteX8" fmla="*/ 0 w 7781490"/>
                  <a:gd name="connsiteY8" fmla="*/ 2113281 h 2113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781490" h="2113281">
                    <a:moveTo>
                      <a:pt x="0" y="0"/>
                    </a:moveTo>
                    <a:lnTo>
                      <a:pt x="7781490" y="0"/>
                    </a:lnTo>
                    <a:lnTo>
                      <a:pt x="7408025" y="468329"/>
                    </a:lnTo>
                    <a:cubicBezTo>
                      <a:pt x="7271397" y="639664"/>
                      <a:pt x="7064239" y="739428"/>
                      <a:pt x="6845097" y="739428"/>
                    </a:cubicBezTo>
                    <a:lnTo>
                      <a:pt x="2327646" y="739428"/>
                    </a:lnTo>
                    <a:cubicBezTo>
                      <a:pt x="2108505" y="739428"/>
                      <a:pt x="1901347" y="839193"/>
                      <a:pt x="1764718" y="1010527"/>
                    </a:cubicBezTo>
                    <a:lnTo>
                      <a:pt x="1101524" y="1842182"/>
                    </a:lnTo>
                    <a:cubicBezTo>
                      <a:pt x="964895" y="2013516"/>
                      <a:pt x="757737" y="2113281"/>
                      <a:pt x="538595" y="2113281"/>
                    </a:cubicBezTo>
                    <a:lnTo>
                      <a:pt x="0" y="2113281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 rot="10800000" flipH="1" flipV="1">
                <a:off x="0" y="-1"/>
                <a:ext cx="7151069" cy="1774768"/>
              </a:xfrm>
              <a:custGeom>
                <a:avLst/>
                <a:gdLst>
                  <a:gd name="connsiteX0" fmla="*/ 0 w 7151069"/>
                  <a:gd name="connsiteY0" fmla="*/ 0 h 1774768"/>
                  <a:gd name="connsiteX1" fmla="*/ 7151069 w 7151069"/>
                  <a:gd name="connsiteY1" fmla="*/ 0 h 1774768"/>
                  <a:gd name="connsiteX2" fmla="*/ 7047548 w 7151069"/>
                  <a:gd name="connsiteY2" fmla="*/ 129816 h 1774768"/>
                  <a:gd name="connsiteX3" fmla="*/ 6484620 w 7151069"/>
                  <a:gd name="connsiteY3" fmla="*/ 400915 h 1774768"/>
                  <a:gd name="connsiteX4" fmla="*/ 1967169 w 7151069"/>
                  <a:gd name="connsiteY4" fmla="*/ 400915 h 1774768"/>
                  <a:gd name="connsiteX5" fmla="*/ 1404241 w 7151069"/>
                  <a:gd name="connsiteY5" fmla="*/ 672014 h 1774768"/>
                  <a:gd name="connsiteX6" fmla="*/ 741047 w 7151069"/>
                  <a:gd name="connsiteY6" fmla="*/ 1503669 h 1774768"/>
                  <a:gd name="connsiteX7" fmla="*/ 178118 w 7151069"/>
                  <a:gd name="connsiteY7" fmla="*/ 1774768 h 1774768"/>
                  <a:gd name="connsiteX8" fmla="*/ 0 w 7151069"/>
                  <a:gd name="connsiteY8" fmla="*/ 1774768 h 177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51069" h="1774768">
                    <a:moveTo>
                      <a:pt x="0" y="0"/>
                    </a:moveTo>
                    <a:lnTo>
                      <a:pt x="7151069" y="0"/>
                    </a:lnTo>
                    <a:lnTo>
                      <a:pt x="7047548" y="129816"/>
                    </a:lnTo>
                    <a:cubicBezTo>
                      <a:pt x="6910920" y="301151"/>
                      <a:pt x="6703762" y="400915"/>
                      <a:pt x="6484620" y="400915"/>
                    </a:cubicBezTo>
                    <a:lnTo>
                      <a:pt x="1967169" y="400915"/>
                    </a:lnTo>
                    <a:cubicBezTo>
                      <a:pt x="1748028" y="400915"/>
                      <a:pt x="1540870" y="500680"/>
                      <a:pt x="1404241" y="672014"/>
                    </a:cubicBezTo>
                    <a:lnTo>
                      <a:pt x="741047" y="1503669"/>
                    </a:lnTo>
                    <a:cubicBezTo>
                      <a:pt x="604418" y="1675003"/>
                      <a:pt x="397260" y="1774768"/>
                      <a:pt x="178118" y="1774768"/>
                    </a:cubicBezTo>
                    <a:lnTo>
                      <a:pt x="0" y="1774768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258501" y="286252"/>
              <a:ext cx="11674998" cy="6285496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>
              <a:outerShdw blurRad="381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标题 1"/>
          <p:cNvSpPr>
            <a:spLocks noGrp="1"/>
          </p:cNvSpPr>
          <p:nvPr userDrawn="1">
            <p:ph type="title"/>
          </p:nvPr>
        </p:nvSpPr>
        <p:spPr>
          <a:xfrm>
            <a:off x="609600" y="566420"/>
            <a:ext cx="5486399" cy="44196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 descr="图片包含 游戏机&#10;&#10;描述已自动生成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" name="矩形 80"/>
          <p:cNvSpPr/>
          <p:nvPr/>
        </p:nvSpPr>
        <p:spPr>
          <a:xfrm>
            <a:off x="4018508" y="2787525"/>
            <a:ext cx="4154984" cy="738664"/>
          </a:xfrm>
          <a:custGeom>
            <a:avLst/>
            <a:gdLst>
              <a:gd name="connsiteX0" fmla="*/ 0 w 6963446"/>
              <a:gd name="connsiteY0" fmla="*/ 0 h 738664"/>
              <a:gd name="connsiteX1" fmla="*/ 6963446 w 6963446"/>
              <a:gd name="connsiteY1" fmla="*/ 0 h 738664"/>
              <a:gd name="connsiteX2" fmla="*/ 6963446 w 6963446"/>
              <a:gd name="connsiteY2" fmla="*/ 738664 h 738664"/>
              <a:gd name="connsiteX3" fmla="*/ 0 w 6963446"/>
              <a:gd name="connsiteY3" fmla="*/ 738664 h 738664"/>
              <a:gd name="connsiteX4" fmla="*/ 0 w 6963446"/>
              <a:gd name="connsiteY4" fmla="*/ 0 h 738664"/>
              <a:gd name="connsiteX0-1" fmla="*/ 2614278 w 9577724"/>
              <a:gd name="connsiteY0-2" fmla="*/ 2855436 h 3594100"/>
              <a:gd name="connsiteX1-3" fmla="*/ 0 w 9577724"/>
              <a:gd name="connsiteY1-4" fmla="*/ 0 h 3594100"/>
              <a:gd name="connsiteX2-5" fmla="*/ 9577724 w 9577724"/>
              <a:gd name="connsiteY2-6" fmla="*/ 2855436 h 3594100"/>
              <a:gd name="connsiteX3-7" fmla="*/ 9577724 w 9577724"/>
              <a:gd name="connsiteY3-8" fmla="*/ 3594100 h 3594100"/>
              <a:gd name="connsiteX4-9" fmla="*/ 2614278 w 9577724"/>
              <a:gd name="connsiteY4-10" fmla="*/ 3594100 h 3594100"/>
              <a:gd name="connsiteX5" fmla="*/ 2614278 w 9577724"/>
              <a:gd name="connsiteY5" fmla="*/ 2855436 h 3594100"/>
              <a:gd name="connsiteX0-11" fmla="*/ 0 w 6963446"/>
              <a:gd name="connsiteY0-12" fmla="*/ 0 h 738664"/>
              <a:gd name="connsiteX1-13" fmla="*/ 6963446 w 6963446"/>
              <a:gd name="connsiteY1-14" fmla="*/ 0 h 738664"/>
              <a:gd name="connsiteX2-15" fmla="*/ 6963446 w 6963446"/>
              <a:gd name="connsiteY2-16" fmla="*/ 738664 h 738664"/>
              <a:gd name="connsiteX3-17" fmla="*/ 0 w 6963446"/>
              <a:gd name="connsiteY3-18" fmla="*/ 738664 h 738664"/>
              <a:gd name="connsiteX4-19" fmla="*/ 0 w 6963446"/>
              <a:gd name="connsiteY4-20" fmla="*/ 0 h 7386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63446" h="738664">
                <a:moveTo>
                  <a:pt x="0" y="0"/>
                </a:moveTo>
                <a:lnTo>
                  <a:pt x="6963446" y="0"/>
                </a:lnTo>
                <a:lnTo>
                  <a:pt x="6963446" y="738664"/>
                </a:lnTo>
                <a:lnTo>
                  <a:pt x="0" y="738664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none" lIns="0" tIns="0" rIns="0" bIns="0">
            <a:spAutoFit/>
          </a:bodyPr>
          <a:lstStyle/>
          <a:p>
            <a:pPr algn="ctr" fontAlgn="base"/>
            <a:r>
              <a:rPr lang="zh-CN" altLang="en-US" sz="4800" b="1" spc="600" dirty="0">
                <a:latin typeface="+mj-ea"/>
                <a:ea typeface="+mj-ea"/>
              </a:rPr>
              <a:t>保研经验分享</a:t>
            </a:r>
            <a:endParaRPr lang="zh-CN" altLang="en-US" sz="4800" b="1" i="0" spc="600" dirty="0">
              <a:effectLst/>
              <a:latin typeface="+mj-ea"/>
              <a:ea typeface="+mj-ea"/>
            </a:endParaRPr>
          </a:p>
        </p:txBody>
      </p:sp>
      <p:sp>
        <p:nvSpPr>
          <p:cNvPr id="32" name="textcount"/>
          <p:cNvSpPr txBox="1"/>
          <p:nvPr/>
        </p:nvSpPr>
        <p:spPr>
          <a:xfrm>
            <a:off x="3596640" y="4200433"/>
            <a:ext cx="4998720" cy="288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pc="300" dirty="0">
                <a:solidFill>
                  <a:schemeClr val="tx1"/>
                </a:solidFill>
              </a:rPr>
              <a:t>郭宗良  </a:t>
            </a:r>
            <a:r>
              <a:rPr lang="en-US" altLang="zh-CN" spc="300" dirty="0">
                <a:solidFill>
                  <a:schemeClr val="tx1"/>
                </a:solidFill>
              </a:rPr>
              <a:t>19</a:t>
            </a:r>
            <a:r>
              <a:rPr lang="zh-CN" altLang="en-US" spc="300" dirty="0">
                <a:solidFill>
                  <a:schemeClr val="tx1"/>
                </a:solidFill>
              </a:rPr>
              <a:t>级数学系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54" name="任意多边形: 形状 53"/>
            <p:cNvSpPr/>
            <p:nvPr/>
          </p:nvSpPr>
          <p:spPr>
            <a:xfrm flipH="1" flipV="1">
              <a:off x="4410511" y="4744719"/>
              <a:ext cx="7781489" cy="2113281"/>
            </a:xfrm>
            <a:custGeom>
              <a:avLst/>
              <a:gdLst>
                <a:gd name="connsiteX0" fmla="*/ 538595 w 7781489"/>
                <a:gd name="connsiteY0" fmla="*/ 2113281 h 2113281"/>
                <a:gd name="connsiteX1" fmla="*/ 0 w 7781489"/>
                <a:gd name="connsiteY1" fmla="*/ 2113281 h 2113281"/>
                <a:gd name="connsiteX2" fmla="*/ 0 w 7781489"/>
                <a:gd name="connsiteY2" fmla="*/ 0 h 2113281"/>
                <a:gd name="connsiteX3" fmla="*/ 7781489 w 7781489"/>
                <a:gd name="connsiteY3" fmla="*/ 0 h 2113281"/>
                <a:gd name="connsiteX4" fmla="*/ 7408025 w 7781489"/>
                <a:gd name="connsiteY4" fmla="*/ 468329 h 2113281"/>
                <a:gd name="connsiteX5" fmla="*/ 6845097 w 7781489"/>
                <a:gd name="connsiteY5" fmla="*/ 739428 h 2113281"/>
                <a:gd name="connsiteX6" fmla="*/ 2327646 w 7781489"/>
                <a:gd name="connsiteY6" fmla="*/ 739428 h 2113281"/>
                <a:gd name="connsiteX7" fmla="*/ 1764718 w 7781489"/>
                <a:gd name="connsiteY7" fmla="*/ 1010527 h 2113281"/>
                <a:gd name="connsiteX8" fmla="*/ 1101524 w 7781489"/>
                <a:gd name="connsiteY8" fmla="*/ 1842182 h 2113281"/>
                <a:gd name="connsiteX9" fmla="*/ 538595 w 7781489"/>
                <a:gd name="connsiteY9" fmla="*/ 2113281 h 211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81489" h="2113281">
                  <a:moveTo>
                    <a:pt x="538595" y="2113281"/>
                  </a:moveTo>
                  <a:lnTo>
                    <a:pt x="0" y="2113281"/>
                  </a:lnTo>
                  <a:lnTo>
                    <a:pt x="0" y="0"/>
                  </a:lnTo>
                  <a:lnTo>
                    <a:pt x="7781489" y="0"/>
                  </a:lnTo>
                  <a:lnTo>
                    <a:pt x="7408025" y="468329"/>
                  </a:lnTo>
                  <a:cubicBezTo>
                    <a:pt x="7271397" y="639664"/>
                    <a:pt x="7064239" y="739428"/>
                    <a:pt x="6845097" y="739428"/>
                  </a:cubicBezTo>
                  <a:lnTo>
                    <a:pt x="2327646" y="739428"/>
                  </a:lnTo>
                  <a:cubicBezTo>
                    <a:pt x="2108505" y="739428"/>
                    <a:pt x="1901347" y="839193"/>
                    <a:pt x="1764718" y="1010527"/>
                  </a:cubicBezTo>
                  <a:lnTo>
                    <a:pt x="1101524" y="1842182"/>
                  </a:lnTo>
                  <a:cubicBezTo>
                    <a:pt x="964895" y="2013516"/>
                    <a:pt x="757737" y="2113281"/>
                    <a:pt x="538595" y="211328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2" name="任意多边形: 形状 51"/>
            <p:cNvSpPr/>
            <p:nvPr/>
          </p:nvSpPr>
          <p:spPr>
            <a:xfrm flipH="1" flipV="1">
              <a:off x="5040932" y="5083232"/>
              <a:ext cx="7151068" cy="1774768"/>
            </a:xfrm>
            <a:custGeom>
              <a:avLst/>
              <a:gdLst>
                <a:gd name="connsiteX0" fmla="*/ 178118 w 7151068"/>
                <a:gd name="connsiteY0" fmla="*/ 1774768 h 1774768"/>
                <a:gd name="connsiteX1" fmla="*/ 0 w 7151068"/>
                <a:gd name="connsiteY1" fmla="*/ 1774768 h 1774768"/>
                <a:gd name="connsiteX2" fmla="*/ 0 w 7151068"/>
                <a:gd name="connsiteY2" fmla="*/ 0 h 1774768"/>
                <a:gd name="connsiteX3" fmla="*/ 7151068 w 7151068"/>
                <a:gd name="connsiteY3" fmla="*/ 0 h 1774768"/>
                <a:gd name="connsiteX4" fmla="*/ 7047548 w 7151068"/>
                <a:gd name="connsiteY4" fmla="*/ 129816 h 1774768"/>
                <a:gd name="connsiteX5" fmla="*/ 6484620 w 7151068"/>
                <a:gd name="connsiteY5" fmla="*/ 400915 h 1774768"/>
                <a:gd name="connsiteX6" fmla="*/ 1967169 w 7151068"/>
                <a:gd name="connsiteY6" fmla="*/ 400915 h 1774768"/>
                <a:gd name="connsiteX7" fmla="*/ 1404241 w 7151068"/>
                <a:gd name="connsiteY7" fmla="*/ 672014 h 1774768"/>
                <a:gd name="connsiteX8" fmla="*/ 741047 w 7151068"/>
                <a:gd name="connsiteY8" fmla="*/ 1503669 h 1774768"/>
                <a:gd name="connsiteX9" fmla="*/ 178118 w 7151068"/>
                <a:gd name="connsiteY9" fmla="*/ 1774768 h 177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51068" h="1774768">
                  <a:moveTo>
                    <a:pt x="178118" y="1774768"/>
                  </a:moveTo>
                  <a:lnTo>
                    <a:pt x="0" y="1774768"/>
                  </a:lnTo>
                  <a:lnTo>
                    <a:pt x="0" y="0"/>
                  </a:lnTo>
                  <a:lnTo>
                    <a:pt x="7151068" y="0"/>
                  </a:lnTo>
                  <a:lnTo>
                    <a:pt x="7047548" y="129816"/>
                  </a:lnTo>
                  <a:cubicBezTo>
                    <a:pt x="6910920" y="301151"/>
                    <a:pt x="6703762" y="400915"/>
                    <a:pt x="6484620" y="400915"/>
                  </a:cubicBezTo>
                  <a:lnTo>
                    <a:pt x="1967169" y="400915"/>
                  </a:lnTo>
                  <a:cubicBezTo>
                    <a:pt x="1748028" y="400915"/>
                    <a:pt x="1540870" y="500680"/>
                    <a:pt x="1404241" y="672014"/>
                  </a:cubicBezTo>
                  <a:lnTo>
                    <a:pt x="741047" y="1503669"/>
                  </a:lnTo>
                  <a:cubicBezTo>
                    <a:pt x="604418" y="1675003"/>
                    <a:pt x="397260" y="1774768"/>
                    <a:pt x="178118" y="1774768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6" name="任意多边形: 形状 55"/>
            <p:cNvSpPr/>
            <p:nvPr/>
          </p:nvSpPr>
          <p:spPr>
            <a:xfrm rot="10800000" flipH="1" flipV="1">
              <a:off x="-1" y="0"/>
              <a:ext cx="7781490" cy="2113281"/>
            </a:xfrm>
            <a:custGeom>
              <a:avLst/>
              <a:gdLst>
                <a:gd name="connsiteX0" fmla="*/ 0 w 7781490"/>
                <a:gd name="connsiteY0" fmla="*/ 0 h 2113281"/>
                <a:gd name="connsiteX1" fmla="*/ 7781490 w 7781490"/>
                <a:gd name="connsiteY1" fmla="*/ 0 h 2113281"/>
                <a:gd name="connsiteX2" fmla="*/ 7408025 w 7781490"/>
                <a:gd name="connsiteY2" fmla="*/ 468329 h 2113281"/>
                <a:gd name="connsiteX3" fmla="*/ 6845097 w 7781490"/>
                <a:gd name="connsiteY3" fmla="*/ 739428 h 2113281"/>
                <a:gd name="connsiteX4" fmla="*/ 2327646 w 7781490"/>
                <a:gd name="connsiteY4" fmla="*/ 739428 h 2113281"/>
                <a:gd name="connsiteX5" fmla="*/ 1764718 w 7781490"/>
                <a:gd name="connsiteY5" fmla="*/ 1010527 h 2113281"/>
                <a:gd name="connsiteX6" fmla="*/ 1101524 w 7781490"/>
                <a:gd name="connsiteY6" fmla="*/ 1842182 h 2113281"/>
                <a:gd name="connsiteX7" fmla="*/ 538595 w 7781490"/>
                <a:gd name="connsiteY7" fmla="*/ 2113281 h 2113281"/>
                <a:gd name="connsiteX8" fmla="*/ 0 w 7781490"/>
                <a:gd name="connsiteY8" fmla="*/ 2113281 h 211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81490" h="2113281">
                  <a:moveTo>
                    <a:pt x="0" y="0"/>
                  </a:moveTo>
                  <a:lnTo>
                    <a:pt x="7781490" y="0"/>
                  </a:lnTo>
                  <a:lnTo>
                    <a:pt x="7408025" y="468329"/>
                  </a:lnTo>
                  <a:cubicBezTo>
                    <a:pt x="7271397" y="639664"/>
                    <a:pt x="7064239" y="739428"/>
                    <a:pt x="6845097" y="739428"/>
                  </a:cubicBezTo>
                  <a:lnTo>
                    <a:pt x="2327646" y="739428"/>
                  </a:lnTo>
                  <a:cubicBezTo>
                    <a:pt x="2108505" y="739428"/>
                    <a:pt x="1901347" y="839193"/>
                    <a:pt x="1764718" y="1010527"/>
                  </a:cubicBezTo>
                  <a:lnTo>
                    <a:pt x="1101524" y="1842182"/>
                  </a:lnTo>
                  <a:cubicBezTo>
                    <a:pt x="964895" y="2013516"/>
                    <a:pt x="757737" y="2113281"/>
                    <a:pt x="538595" y="2113281"/>
                  </a:cubicBezTo>
                  <a:lnTo>
                    <a:pt x="0" y="211328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0" name="任意多边形: 形状 49"/>
            <p:cNvSpPr/>
            <p:nvPr/>
          </p:nvSpPr>
          <p:spPr>
            <a:xfrm rot="10800000" flipH="1" flipV="1">
              <a:off x="0" y="-1"/>
              <a:ext cx="7151069" cy="1774768"/>
            </a:xfrm>
            <a:custGeom>
              <a:avLst/>
              <a:gdLst>
                <a:gd name="connsiteX0" fmla="*/ 0 w 7151069"/>
                <a:gd name="connsiteY0" fmla="*/ 0 h 1774768"/>
                <a:gd name="connsiteX1" fmla="*/ 7151069 w 7151069"/>
                <a:gd name="connsiteY1" fmla="*/ 0 h 1774768"/>
                <a:gd name="connsiteX2" fmla="*/ 7047548 w 7151069"/>
                <a:gd name="connsiteY2" fmla="*/ 129816 h 1774768"/>
                <a:gd name="connsiteX3" fmla="*/ 6484620 w 7151069"/>
                <a:gd name="connsiteY3" fmla="*/ 400915 h 1774768"/>
                <a:gd name="connsiteX4" fmla="*/ 1967169 w 7151069"/>
                <a:gd name="connsiteY4" fmla="*/ 400915 h 1774768"/>
                <a:gd name="connsiteX5" fmla="*/ 1404241 w 7151069"/>
                <a:gd name="connsiteY5" fmla="*/ 672014 h 1774768"/>
                <a:gd name="connsiteX6" fmla="*/ 741047 w 7151069"/>
                <a:gd name="connsiteY6" fmla="*/ 1503669 h 1774768"/>
                <a:gd name="connsiteX7" fmla="*/ 178118 w 7151069"/>
                <a:gd name="connsiteY7" fmla="*/ 1774768 h 1774768"/>
                <a:gd name="connsiteX8" fmla="*/ 0 w 7151069"/>
                <a:gd name="connsiteY8" fmla="*/ 1774768 h 177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51069" h="1774768">
                  <a:moveTo>
                    <a:pt x="0" y="0"/>
                  </a:moveTo>
                  <a:lnTo>
                    <a:pt x="7151069" y="0"/>
                  </a:lnTo>
                  <a:lnTo>
                    <a:pt x="7047548" y="129816"/>
                  </a:lnTo>
                  <a:cubicBezTo>
                    <a:pt x="6910920" y="301151"/>
                    <a:pt x="6703762" y="400915"/>
                    <a:pt x="6484620" y="400915"/>
                  </a:cubicBezTo>
                  <a:lnTo>
                    <a:pt x="1967169" y="400915"/>
                  </a:lnTo>
                  <a:cubicBezTo>
                    <a:pt x="1748028" y="400915"/>
                    <a:pt x="1540870" y="500680"/>
                    <a:pt x="1404241" y="672014"/>
                  </a:cubicBezTo>
                  <a:lnTo>
                    <a:pt x="741047" y="1503669"/>
                  </a:lnTo>
                  <a:cubicBezTo>
                    <a:pt x="604418" y="1675003"/>
                    <a:pt x="397260" y="1774768"/>
                    <a:pt x="178118" y="1774768"/>
                  </a:cubicBezTo>
                  <a:lnTo>
                    <a:pt x="0" y="1774768"/>
                  </a:lnTo>
                  <a:close/>
                </a:path>
              </a:pathLst>
            </a:cu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121C21-AC2D-2FAF-8065-0EEE30915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471" y="787401"/>
            <a:ext cx="6585537" cy="264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7CFB6F-576E-0FFC-0F02-57690F1F0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471" y="4142554"/>
            <a:ext cx="6585537" cy="1741567"/>
          </a:xfrm>
          <a:prstGeom prst="rect">
            <a:avLst/>
          </a:prstGeom>
        </p:spPr>
      </p:pic>
      <p:sp>
        <p:nvSpPr>
          <p:cNvPr id="7" name="标题 3">
            <a:extLst>
              <a:ext uri="{FF2B5EF4-FFF2-40B4-BE49-F238E27FC236}">
                <a16:creationId xmlns:a16="http://schemas.microsoft.com/office/drawing/2014/main" id="{9363F2DA-BFA8-7CFF-C82F-A2D1AF5018DF}"/>
              </a:ext>
            </a:extLst>
          </p:cNvPr>
          <p:cNvSpPr txBox="1">
            <a:spLocks/>
          </p:cNvSpPr>
          <p:nvPr/>
        </p:nvSpPr>
        <p:spPr>
          <a:xfrm>
            <a:off x="5787485" y="3564797"/>
            <a:ext cx="5486399" cy="44196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latin typeface="+mj-ea"/>
              </a:rPr>
              <a:t>北大推免系统</a:t>
            </a:r>
          </a:p>
        </p:txBody>
      </p:sp>
      <p:sp>
        <p:nvSpPr>
          <p:cNvPr id="8" name="标题 3">
            <a:extLst>
              <a:ext uri="{FF2B5EF4-FFF2-40B4-BE49-F238E27FC236}">
                <a16:creationId xmlns:a16="http://schemas.microsoft.com/office/drawing/2014/main" id="{DCBC03EF-411B-E5DC-959E-184381BE579C}"/>
              </a:ext>
            </a:extLst>
          </p:cNvPr>
          <p:cNvSpPr txBox="1">
            <a:spLocks/>
          </p:cNvSpPr>
          <p:nvPr/>
        </p:nvSpPr>
        <p:spPr>
          <a:xfrm>
            <a:off x="5787485" y="6019918"/>
            <a:ext cx="5486399" cy="44196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latin typeface="+mj-ea"/>
              </a:rPr>
              <a:t>本校推免系统</a:t>
            </a:r>
          </a:p>
        </p:txBody>
      </p:sp>
      <p:sp>
        <p:nvSpPr>
          <p:cNvPr id="11" name="标题 3">
            <a:extLst>
              <a:ext uri="{FF2B5EF4-FFF2-40B4-BE49-F238E27FC236}">
                <a16:creationId xmlns:a16="http://schemas.microsoft.com/office/drawing/2014/main" id="{84F02C1B-4B2C-C7C1-497B-A6AC97B70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6420"/>
            <a:ext cx="5486399" cy="4419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>
                <a:latin typeface="+mj-ea"/>
              </a:rPr>
              <a:t>03.</a:t>
            </a:r>
            <a:r>
              <a:rPr lang="zh-CN" altLang="en-US" dirty="0">
                <a:latin typeface="+mj-ea"/>
              </a:rPr>
              <a:t>战略规划 时间安排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BA1D049B-27E3-9DE7-3197-6E059878EBF0}"/>
              </a:ext>
            </a:extLst>
          </p:cNvPr>
          <p:cNvSpPr txBox="1"/>
          <p:nvPr/>
        </p:nvSpPr>
        <p:spPr>
          <a:xfrm flipH="1">
            <a:off x="426489" y="1008380"/>
            <a:ext cx="4902981" cy="64079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828343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HK" sz="2000" b="1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000" b="1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时间安排</a:t>
            </a:r>
            <a:r>
              <a:rPr lang="en-US" altLang="zh-HK" sz="2000" b="1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:</a:t>
            </a:r>
          </a:p>
          <a:p>
            <a:pPr defTabSz="1828343">
              <a:lnSpc>
                <a:spcPts val="3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）今天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-2023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月，丰富简历（科研、竞赛）</a:t>
            </a:r>
            <a:endParaRPr lang="en-US" altLang="zh-CN" sz="2000" dirty="0"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  <a:p>
            <a:pPr defTabSz="1828343">
              <a:lnSpc>
                <a:spcPts val="3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2023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4-6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月，大部分院校的夏令营开始报名，进入夏令营一般都需要初试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简历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和复试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面试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；没进入也不用灰心，可以适当地重新考虑院校选择（客观来讲，保研的竞争一点也不比考研差，所以要调整心理预期）</a:t>
            </a:r>
            <a:endParaRPr lang="en-US" altLang="zh-CN" sz="2000" dirty="0"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  <a:p>
            <a:pPr defTabSz="1828343">
              <a:lnSpc>
                <a:spcPts val="3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2023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月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-9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月，大部分预推免系统开放，及时填报（一定要填本院预推免，保险手段）</a:t>
            </a:r>
            <a:endParaRPr lang="en-US" altLang="zh-CN" sz="2000" dirty="0"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  <a:p>
            <a:pPr defTabSz="1828343">
              <a:lnSpc>
                <a:spcPts val="3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2023.9.28-10.20 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国家推免系统开放</a:t>
            </a:r>
            <a:endParaRPr lang="zh-TW" altLang="zh-H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828343">
              <a:lnSpc>
                <a:spcPct val="150000"/>
              </a:lnSpc>
            </a:pPr>
            <a:endParaRPr lang="en-US" altLang="zh-HK" sz="2000" dirty="0"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  <a:p>
            <a:pPr indent="152400" defTabSz="1828343">
              <a:lnSpc>
                <a:spcPct val="150000"/>
              </a:lnSpc>
            </a:pPr>
            <a:endParaRPr lang="en-US" altLang="zh-HK" sz="2000" dirty="0"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  <a:p>
            <a:pPr indent="152400" defTabSz="1828343"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10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669600" y="2226868"/>
            <a:ext cx="811120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2608162" y="3233952"/>
            <a:ext cx="6975676" cy="738664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面试准备 面试当天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Part two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0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>
                <a:latin typeface="+mj-ea"/>
              </a:rPr>
              <a:t>04.</a:t>
            </a:r>
            <a:r>
              <a:rPr lang="zh-CN" altLang="en-US" dirty="0">
                <a:latin typeface="+mj-ea"/>
              </a:rPr>
              <a:t>面试准备 面试当天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2A2B509B-3726-7F3B-7628-C63C5A889571}"/>
              </a:ext>
            </a:extLst>
          </p:cNvPr>
          <p:cNvSpPr txBox="1"/>
          <p:nvPr/>
        </p:nvSpPr>
        <p:spPr>
          <a:xfrm flipH="1">
            <a:off x="609599" y="1008380"/>
            <a:ext cx="11409485" cy="59463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828343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HK" sz="2000" b="1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000" b="1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面试准备</a:t>
            </a:r>
            <a:r>
              <a:rPr lang="en-US" altLang="zh-HK" sz="2000" b="1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:</a:t>
            </a:r>
          </a:p>
          <a:p>
            <a:pPr defTabSz="1828343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    （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PPT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要做的精简、详略得当，突出重点，控制在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分钟左右（严格按照院校要求）</a:t>
            </a:r>
            <a:endParaRPr lang="en-US" altLang="zh-CN" sz="2000" dirty="0"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  <a:p>
            <a:pPr defTabSz="1828343">
              <a:lnSpc>
                <a:spcPct val="150000"/>
              </a:lnSpc>
            </a:pPr>
            <a:r>
              <a:rPr lang="en-US" altLang="zh-HK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）科研、竞赛主要讲清楚几个点：要解决的问题、采用的手段、得到的成果。</a:t>
            </a:r>
            <a:endParaRPr lang="en-US" altLang="zh-CN" sz="2000" dirty="0"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  <a:p>
            <a:pPr defTabSz="1828343">
              <a:lnSpc>
                <a:spcPct val="150000"/>
              </a:lnSpc>
            </a:pPr>
            <a:r>
              <a:rPr lang="en-US" altLang="zh-HK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）扬长避短，哪方面优秀就多讲一点</a:t>
            </a:r>
            <a:endParaRPr lang="en-US" altLang="zh-CN" sz="2000" dirty="0"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  <a:p>
            <a:pPr defTabSz="1828343">
              <a:lnSpc>
                <a:spcPct val="150000"/>
              </a:lnSpc>
            </a:pPr>
            <a:r>
              <a:rPr lang="en-US" altLang="zh-HK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）提前准备几个英语问题的回答：例如介绍一下你自己、介绍一下你的家乡、如何在课程和科研之间平衡</a:t>
            </a:r>
            <a:endParaRPr lang="en-US" altLang="zh-CN" sz="2000" dirty="0"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  <a:p>
            <a:pPr defTabSz="1828343">
              <a:lnSpc>
                <a:spcPct val="150000"/>
              </a:lnSpc>
            </a:pPr>
            <a:r>
              <a:rPr lang="en-US" altLang="zh-HK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）提前询问导师专业报名情况，如果专业收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人，但是他们本院就报了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20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人，建议换个专业</a:t>
            </a:r>
            <a:endParaRPr lang="en-US" altLang="zh-CN" sz="2000" dirty="0"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  <a:p>
            <a:pPr defTabSz="1828343">
              <a:lnSpc>
                <a:spcPct val="150000"/>
              </a:lnSpc>
            </a:pPr>
            <a:r>
              <a:rPr lang="en-US" altLang="zh-HK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）调整心态，面试老师不会为难你，和企业面试官不同，学校面试老师态度都很好，不用害怕</a:t>
            </a:r>
            <a:endParaRPr lang="en-US" altLang="zh-CN" sz="2000" dirty="0"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  <a:p>
            <a:pPr defTabSz="1828343"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）面试官会根据你的简历和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PPT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来向你提问，如果你的科研、竞赛经历较少，那么面试官就会提问你专业知识（有可能是本专业的，也有可能是你报考专业的），所以要提前准备。</a:t>
            </a:r>
            <a:endParaRPr lang="zh-TW" altLang="zh-H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828343">
              <a:lnSpc>
                <a:spcPct val="150000"/>
              </a:lnSpc>
            </a:pPr>
            <a:endParaRPr lang="en-US" altLang="zh-HK" sz="2000" dirty="0"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  <a:p>
            <a:pPr indent="152400" defTabSz="1828343">
              <a:lnSpc>
                <a:spcPct val="150000"/>
              </a:lnSpc>
            </a:pPr>
            <a:endParaRPr lang="en-US" altLang="zh-HK" sz="2000" dirty="0"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  <a:p>
            <a:pPr indent="152400" defTabSz="1828343"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68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>
                <a:latin typeface="+mj-ea"/>
              </a:rPr>
              <a:t>04.</a:t>
            </a:r>
            <a:r>
              <a:rPr lang="zh-CN" altLang="en-US" dirty="0">
                <a:latin typeface="+mj-ea"/>
              </a:rPr>
              <a:t>面试准备 面试当天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2A2B509B-3726-7F3B-7628-C63C5A889571}"/>
              </a:ext>
            </a:extLst>
          </p:cNvPr>
          <p:cNvSpPr txBox="1"/>
          <p:nvPr/>
        </p:nvSpPr>
        <p:spPr>
          <a:xfrm flipH="1">
            <a:off x="672610" y="1008380"/>
            <a:ext cx="10846778" cy="54846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828343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HK" sz="2000" b="1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000" b="1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面试当天</a:t>
            </a:r>
            <a:r>
              <a:rPr lang="en-US" altLang="zh-HK" sz="2000" b="1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:</a:t>
            </a:r>
          </a:p>
          <a:p>
            <a:pPr defTabSz="1828343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    （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）放松，不用在意第一个面试还是最后一个面试，如果是第一个面试，那么老师还不困，会对你印象比较深刻；如果是中间面试，那么老师进入状态了，会给你打分比较合理；如果是最后一个面试，那么你大轴出场，老师既不会为难你，也不会记不住你。总之一句话，一定要告诉自己，优势在我。</a:t>
            </a:r>
            <a:endParaRPr lang="en-US" altLang="zh-CN" sz="2000" dirty="0"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  <a:p>
            <a:pPr defTabSz="1828343">
              <a:lnSpc>
                <a:spcPct val="150000"/>
              </a:lnSpc>
            </a:pPr>
            <a:r>
              <a:rPr lang="en-US" altLang="zh-HK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）语速适中，吐字清晰，态度放平，不卑不亢。</a:t>
            </a:r>
            <a:endParaRPr lang="en-US" altLang="zh-CN" sz="2000" dirty="0"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  <a:p>
            <a:pPr defTabSz="1828343">
              <a:lnSpc>
                <a:spcPct val="150000"/>
              </a:lnSpc>
            </a:pPr>
            <a:r>
              <a:rPr lang="en-US" altLang="zh-HK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）提问英语问题时，如果实在想不出来回答什么，就用准备好的几个问题的答案往上凑，但是千万不要支支吾吾半天什么都说不出来，因为提问英语问题主要考验的是你的语法、发音和组织句子的能力，而不是你对那个问题的理解。</a:t>
            </a:r>
            <a:endParaRPr lang="en-US" altLang="zh-CN" sz="2000" dirty="0"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  <a:p>
            <a:pPr defTabSz="1828343">
              <a:lnSpc>
                <a:spcPct val="150000"/>
              </a:lnSpc>
            </a:pPr>
            <a:r>
              <a:rPr lang="en-US" altLang="zh-HK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）面试完之后当天晚上就可以给联系的导师打电话询问结果。</a:t>
            </a:r>
            <a:endParaRPr lang="en-US" altLang="zh-CN" sz="2000" dirty="0"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  <a:p>
            <a:pPr indent="152400" defTabSz="1828343">
              <a:lnSpc>
                <a:spcPct val="150000"/>
              </a:lnSpc>
            </a:pPr>
            <a:endParaRPr lang="en-US" altLang="zh-HK" sz="2000" dirty="0"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  <a:p>
            <a:pPr indent="152400" defTabSz="1828343"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96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 descr="图片包含 游戏机&#10;&#10;描述已自动生成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5" name="组合 54"/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54" name="任意多边形: 形状 53"/>
            <p:cNvSpPr/>
            <p:nvPr/>
          </p:nvSpPr>
          <p:spPr>
            <a:xfrm flipH="1" flipV="1">
              <a:off x="4410511" y="4744719"/>
              <a:ext cx="7781489" cy="2113281"/>
            </a:xfrm>
            <a:custGeom>
              <a:avLst/>
              <a:gdLst>
                <a:gd name="connsiteX0" fmla="*/ 538595 w 7781489"/>
                <a:gd name="connsiteY0" fmla="*/ 2113281 h 2113281"/>
                <a:gd name="connsiteX1" fmla="*/ 0 w 7781489"/>
                <a:gd name="connsiteY1" fmla="*/ 2113281 h 2113281"/>
                <a:gd name="connsiteX2" fmla="*/ 0 w 7781489"/>
                <a:gd name="connsiteY2" fmla="*/ 0 h 2113281"/>
                <a:gd name="connsiteX3" fmla="*/ 7781489 w 7781489"/>
                <a:gd name="connsiteY3" fmla="*/ 0 h 2113281"/>
                <a:gd name="connsiteX4" fmla="*/ 7408025 w 7781489"/>
                <a:gd name="connsiteY4" fmla="*/ 468329 h 2113281"/>
                <a:gd name="connsiteX5" fmla="*/ 6845097 w 7781489"/>
                <a:gd name="connsiteY5" fmla="*/ 739428 h 2113281"/>
                <a:gd name="connsiteX6" fmla="*/ 2327646 w 7781489"/>
                <a:gd name="connsiteY6" fmla="*/ 739428 h 2113281"/>
                <a:gd name="connsiteX7" fmla="*/ 1764718 w 7781489"/>
                <a:gd name="connsiteY7" fmla="*/ 1010527 h 2113281"/>
                <a:gd name="connsiteX8" fmla="*/ 1101524 w 7781489"/>
                <a:gd name="connsiteY8" fmla="*/ 1842182 h 2113281"/>
                <a:gd name="connsiteX9" fmla="*/ 538595 w 7781489"/>
                <a:gd name="connsiteY9" fmla="*/ 2113281 h 211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81489" h="2113281">
                  <a:moveTo>
                    <a:pt x="538595" y="2113281"/>
                  </a:moveTo>
                  <a:lnTo>
                    <a:pt x="0" y="2113281"/>
                  </a:lnTo>
                  <a:lnTo>
                    <a:pt x="0" y="0"/>
                  </a:lnTo>
                  <a:lnTo>
                    <a:pt x="7781489" y="0"/>
                  </a:lnTo>
                  <a:lnTo>
                    <a:pt x="7408025" y="468329"/>
                  </a:lnTo>
                  <a:cubicBezTo>
                    <a:pt x="7271397" y="639664"/>
                    <a:pt x="7064239" y="739428"/>
                    <a:pt x="6845097" y="739428"/>
                  </a:cubicBezTo>
                  <a:lnTo>
                    <a:pt x="2327646" y="739428"/>
                  </a:lnTo>
                  <a:cubicBezTo>
                    <a:pt x="2108505" y="739428"/>
                    <a:pt x="1901347" y="839193"/>
                    <a:pt x="1764718" y="1010527"/>
                  </a:cubicBezTo>
                  <a:lnTo>
                    <a:pt x="1101524" y="1842182"/>
                  </a:lnTo>
                  <a:cubicBezTo>
                    <a:pt x="964895" y="2013516"/>
                    <a:pt x="757737" y="2113281"/>
                    <a:pt x="538595" y="211328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2" name="任意多边形: 形状 51"/>
            <p:cNvSpPr/>
            <p:nvPr/>
          </p:nvSpPr>
          <p:spPr>
            <a:xfrm flipH="1" flipV="1">
              <a:off x="5040932" y="5083232"/>
              <a:ext cx="7151068" cy="1774768"/>
            </a:xfrm>
            <a:custGeom>
              <a:avLst/>
              <a:gdLst>
                <a:gd name="connsiteX0" fmla="*/ 178118 w 7151068"/>
                <a:gd name="connsiteY0" fmla="*/ 1774768 h 1774768"/>
                <a:gd name="connsiteX1" fmla="*/ 0 w 7151068"/>
                <a:gd name="connsiteY1" fmla="*/ 1774768 h 1774768"/>
                <a:gd name="connsiteX2" fmla="*/ 0 w 7151068"/>
                <a:gd name="connsiteY2" fmla="*/ 0 h 1774768"/>
                <a:gd name="connsiteX3" fmla="*/ 7151068 w 7151068"/>
                <a:gd name="connsiteY3" fmla="*/ 0 h 1774768"/>
                <a:gd name="connsiteX4" fmla="*/ 7047548 w 7151068"/>
                <a:gd name="connsiteY4" fmla="*/ 129816 h 1774768"/>
                <a:gd name="connsiteX5" fmla="*/ 6484620 w 7151068"/>
                <a:gd name="connsiteY5" fmla="*/ 400915 h 1774768"/>
                <a:gd name="connsiteX6" fmla="*/ 1967169 w 7151068"/>
                <a:gd name="connsiteY6" fmla="*/ 400915 h 1774768"/>
                <a:gd name="connsiteX7" fmla="*/ 1404241 w 7151068"/>
                <a:gd name="connsiteY7" fmla="*/ 672014 h 1774768"/>
                <a:gd name="connsiteX8" fmla="*/ 741047 w 7151068"/>
                <a:gd name="connsiteY8" fmla="*/ 1503669 h 1774768"/>
                <a:gd name="connsiteX9" fmla="*/ 178118 w 7151068"/>
                <a:gd name="connsiteY9" fmla="*/ 1774768 h 177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51068" h="1774768">
                  <a:moveTo>
                    <a:pt x="178118" y="1774768"/>
                  </a:moveTo>
                  <a:lnTo>
                    <a:pt x="0" y="1774768"/>
                  </a:lnTo>
                  <a:lnTo>
                    <a:pt x="0" y="0"/>
                  </a:lnTo>
                  <a:lnTo>
                    <a:pt x="7151068" y="0"/>
                  </a:lnTo>
                  <a:lnTo>
                    <a:pt x="7047548" y="129816"/>
                  </a:lnTo>
                  <a:cubicBezTo>
                    <a:pt x="6910920" y="301151"/>
                    <a:pt x="6703762" y="400915"/>
                    <a:pt x="6484620" y="400915"/>
                  </a:cubicBezTo>
                  <a:lnTo>
                    <a:pt x="1967169" y="400915"/>
                  </a:lnTo>
                  <a:cubicBezTo>
                    <a:pt x="1748028" y="400915"/>
                    <a:pt x="1540870" y="500680"/>
                    <a:pt x="1404241" y="672014"/>
                  </a:cubicBezTo>
                  <a:lnTo>
                    <a:pt x="741047" y="1503669"/>
                  </a:lnTo>
                  <a:cubicBezTo>
                    <a:pt x="604418" y="1675003"/>
                    <a:pt x="397260" y="1774768"/>
                    <a:pt x="178118" y="1774768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6" name="任意多边形: 形状 55"/>
            <p:cNvSpPr/>
            <p:nvPr/>
          </p:nvSpPr>
          <p:spPr>
            <a:xfrm rot="10800000" flipH="1" flipV="1">
              <a:off x="-1" y="0"/>
              <a:ext cx="7781490" cy="2113281"/>
            </a:xfrm>
            <a:custGeom>
              <a:avLst/>
              <a:gdLst>
                <a:gd name="connsiteX0" fmla="*/ 0 w 7781490"/>
                <a:gd name="connsiteY0" fmla="*/ 0 h 2113281"/>
                <a:gd name="connsiteX1" fmla="*/ 7781490 w 7781490"/>
                <a:gd name="connsiteY1" fmla="*/ 0 h 2113281"/>
                <a:gd name="connsiteX2" fmla="*/ 7408025 w 7781490"/>
                <a:gd name="connsiteY2" fmla="*/ 468329 h 2113281"/>
                <a:gd name="connsiteX3" fmla="*/ 6845097 w 7781490"/>
                <a:gd name="connsiteY3" fmla="*/ 739428 h 2113281"/>
                <a:gd name="connsiteX4" fmla="*/ 2327646 w 7781490"/>
                <a:gd name="connsiteY4" fmla="*/ 739428 h 2113281"/>
                <a:gd name="connsiteX5" fmla="*/ 1764718 w 7781490"/>
                <a:gd name="connsiteY5" fmla="*/ 1010527 h 2113281"/>
                <a:gd name="connsiteX6" fmla="*/ 1101524 w 7781490"/>
                <a:gd name="connsiteY6" fmla="*/ 1842182 h 2113281"/>
                <a:gd name="connsiteX7" fmla="*/ 538595 w 7781490"/>
                <a:gd name="connsiteY7" fmla="*/ 2113281 h 2113281"/>
                <a:gd name="connsiteX8" fmla="*/ 0 w 7781490"/>
                <a:gd name="connsiteY8" fmla="*/ 2113281 h 211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81490" h="2113281">
                  <a:moveTo>
                    <a:pt x="0" y="0"/>
                  </a:moveTo>
                  <a:lnTo>
                    <a:pt x="7781490" y="0"/>
                  </a:lnTo>
                  <a:lnTo>
                    <a:pt x="7408025" y="468329"/>
                  </a:lnTo>
                  <a:cubicBezTo>
                    <a:pt x="7271397" y="639664"/>
                    <a:pt x="7064239" y="739428"/>
                    <a:pt x="6845097" y="739428"/>
                  </a:cubicBezTo>
                  <a:lnTo>
                    <a:pt x="2327646" y="739428"/>
                  </a:lnTo>
                  <a:cubicBezTo>
                    <a:pt x="2108505" y="739428"/>
                    <a:pt x="1901347" y="839193"/>
                    <a:pt x="1764718" y="1010527"/>
                  </a:cubicBezTo>
                  <a:lnTo>
                    <a:pt x="1101524" y="1842182"/>
                  </a:lnTo>
                  <a:cubicBezTo>
                    <a:pt x="964895" y="2013516"/>
                    <a:pt x="757737" y="2113281"/>
                    <a:pt x="538595" y="2113281"/>
                  </a:cubicBezTo>
                  <a:lnTo>
                    <a:pt x="0" y="211328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0" name="任意多边形: 形状 49"/>
            <p:cNvSpPr/>
            <p:nvPr/>
          </p:nvSpPr>
          <p:spPr>
            <a:xfrm rot="10800000" flipH="1" flipV="1">
              <a:off x="0" y="-1"/>
              <a:ext cx="7151069" cy="1774768"/>
            </a:xfrm>
            <a:custGeom>
              <a:avLst/>
              <a:gdLst>
                <a:gd name="connsiteX0" fmla="*/ 0 w 7151069"/>
                <a:gd name="connsiteY0" fmla="*/ 0 h 1774768"/>
                <a:gd name="connsiteX1" fmla="*/ 7151069 w 7151069"/>
                <a:gd name="connsiteY1" fmla="*/ 0 h 1774768"/>
                <a:gd name="connsiteX2" fmla="*/ 7047548 w 7151069"/>
                <a:gd name="connsiteY2" fmla="*/ 129816 h 1774768"/>
                <a:gd name="connsiteX3" fmla="*/ 6484620 w 7151069"/>
                <a:gd name="connsiteY3" fmla="*/ 400915 h 1774768"/>
                <a:gd name="connsiteX4" fmla="*/ 1967169 w 7151069"/>
                <a:gd name="connsiteY4" fmla="*/ 400915 h 1774768"/>
                <a:gd name="connsiteX5" fmla="*/ 1404241 w 7151069"/>
                <a:gd name="connsiteY5" fmla="*/ 672014 h 1774768"/>
                <a:gd name="connsiteX6" fmla="*/ 741047 w 7151069"/>
                <a:gd name="connsiteY6" fmla="*/ 1503669 h 1774768"/>
                <a:gd name="connsiteX7" fmla="*/ 178118 w 7151069"/>
                <a:gd name="connsiteY7" fmla="*/ 1774768 h 1774768"/>
                <a:gd name="connsiteX8" fmla="*/ 0 w 7151069"/>
                <a:gd name="connsiteY8" fmla="*/ 1774768 h 177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51069" h="1774768">
                  <a:moveTo>
                    <a:pt x="0" y="0"/>
                  </a:moveTo>
                  <a:lnTo>
                    <a:pt x="7151069" y="0"/>
                  </a:lnTo>
                  <a:lnTo>
                    <a:pt x="7047548" y="129816"/>
                  </a:lnTo>
                  <a:cubicBezTo>
                    <a:pt x="6910920" y="301151"/>
                    <a:pt x="6703762" y="400915"/>
                    <a:pt x="6484620" y="400915"/>
                  </a:cubicBezTo>
                  <a:lnTo>
                    <a:pt x="1967169" y="400915"/>
                  </a:lnTo>
                  <a:cubicBezTo>
                    <a:pt x="1748028" y="400915"/>
                    <a:pt x="1540870" y="500680"/>
                    <a:pt x="1404241" y="672014"/>
                  </a:cubicBezTo>
                  <a:lnTo>
                    <a:pt x="741047" y="1503669"/>
                  </a:lnTo>
                  <a:cubicBezTo>
                    <a:pt x="604418" y="1675003"/>
                    <a:pt x="397260" y="1774768"/>
                    <a:pt x="178118" y="1774768"/>
                  </a:cubicBezTo>
                  <a:lnTo>
                    <a:pt x="0" y="1774768"/>
                  </a:lnTo>
                  <a:close/>
                </a:path>
              </a:pathLst>
            </a:cu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59" name="Color-0"/>
          <p:cNvSpPr/>
          <p:nvPr/>
        </p:nvSpPr>
        <p:spPr>
          <a:xfrm>
            <a:off x="1905000" y="-1016000"/>
            <a:ext cx="635000" cy="635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Color-1"/>
          <p:cNvSpPr/>
          <p:nvPr/>
        </p:nvSpPr>
        <p:spPr>
          <a:xfrm>
            <a:off x="2667000" y="-1016000"/>
            <a:ext cx="635000" cy="635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Color-2"/>
          <p:cNvSpPr/>
          <p:nvPr/>
        </p:nvSpPr>
        <p:spPr>
          <a:xfrm>
            <a:off x="3429000" y="-1016000"/>
            <a:ext cx="635000" cy="635000"/>
          </a:xfrm>
          <a:prstGeom prst="rect">
            <a:avLst/>
          </a:prstGeom>
          <a:solidFill>
            <a:srgbClr val="778495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Color-3"/>
          <p:cNvSpPr/>
          <p:nvPr/>
        </p:nvSpPr>
        <p:spPr>
          <a:xfrm>
            <a:off x="4191000" y="-1016000"/>
            <a:ext cx="635000" cy="635000"/>
          </a:xfrm>
          <a:prstGeom prst="rect">
            <a:avLst/>
          </a:prstGeom>
          <a:solidFill>
            <a:srgbClr val="F0F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Color-4"/>
          <p:cNvSpPr/>
          <p:nvPr/>
        </p:nvSpPr>
        <p:spPr>
          <a:xfrm>
            <a:off x="4953000" y="-1016000"/>
            <a:ext cx="635000" cy="635000"/>
          </a:xfrm>
          <a:prstGeom prst="rect">
            <a:avLst/>
          </a:prstGeom>
          <a:solidFill>
            <a:srgbClr val="4FBD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Color-5"/>
          <p:cNvSpPr/>
          <p:nvPr/>
        </p:nvSpPr>
        <p:spPr>
          <a:xfrm>
            <a:off x="5715000" y="-1016000"/>
            <a:ext cx="635000" cy="635000"/>
          </a:xfrm>
          <a:prstGeom prst="rect">
            <a:avLst/>
          </a:prstGeom>
          <a:solidFill>
            <a:srgbClr val="2238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Color-6"/>
          <p:cNvSpPr/>
          <p:nvPr/>
        </p:nvSpPr>
        <p:spPr>
          <a:xfrm>
            <a:off x="6477000" y="-1016000"/>
            <a:ext cx="635000" cy="635000"/>
          </a:xfrm>
          <a:prstGeom prst="rect">
            <a:avLst/>
          </a:prstGeom>
          <a:solidFill>
            <a:srgbClr val="31778E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Color-7"/>
          <p:cNvSpPr/>
          <p:nvPr/>
        </p:nvSpPr>
        <p:spPr>
          <a:xfrm>
            <a:off x="7239000" y="-1016000"/>
            <a:ext cx="635000" cy="635000"/>
          </a:xfrm>
          <a:prstGeom prst="rect">
            <a:avLst/>
          </a:prstGeom>
          <a:solidFill>
            <a:srgbClr val="D6C88B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Color-8"/>
          <p:cNvSpPr/>
          <p:nvPr/>
        </p:nvSpPr>
        <p:spPr>
          <a:xfrm>
            <a:off x="8001000" y="-1016000"/>
            <a:ext cx="635000" cy="635000"/>
          </a:xfrm>
          <a:prstGeom prst="rect">
            <a:avLst/>
          </a:prstGeom>
          <a:solidFill>
            <a:srgbClr val="D66E4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Color-9"/>
          <p:cNvSpPr/>
          <p:nvPr/>
        </p:nvSpPr>
        <p:spPr>
          <a:xfrm>
            <a:off x="8763000" y="-1016000"/>
            <a:ext cx="635000" cy="635000"/>
          </a:xfrm>
          <a:prstGeom prst="rect">
            <a:avLst/>
          </a:prstGeom>
          <a:solidFill>
            <a:srgbClr val="649EB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80"/>
          <p:cNvSpPr/>
          <p:nvPr/>
        </p:nvSpPr>
        <p:spPr>
          <a:xfrm>
            <a:off x="2500825" y="2451795"/>
            <a:ext cx="7063349" cy="2215991"/>
          </a:xfrm>
          <a:custGeom>
            <a:avLst/>
            <a:gdLst>
              <a:gd name="connsiteX0" fmla="*/ 0 w 6963446"/>
              <a:gd name="connsiteY0" fmla="*/ 0 h 738664"/>
              <a:gd name="connsiteX1" fmla="*/ 6963446 w 6963446"/>
              <a:gd name="connsiteY1" fmla="*/ 0 h 738664"/>
              <a:gd name="connsiteX2" fmla="*/ 6963446 w 6963446"/>
              <a:gd name="connsiteY2" fmla="*/ 738664 h 738664"/>
              <a:gd name="connsiteX3" fmla="*/ 0 w 6963446"/>
              <a:gd name="connsiteY3" fmla="*/ 738664 h 738664"/>
              <a:gd name="connsiteX4" fmla="*/ 0 w 6963446"/>
              <a:gd name="connsiteY4" fmla="*/ 0 h 738664"/>
              <a:gd name="connsiteX0-1" fmla="*/ 2614278 w 9577724"/>
              <a:gd name="connsiteY0-2" fmla="*/ 2855436 h 3594100"/>
              <a:gd name="connsiteX1-3" fmla="*/ 0 w 9577724"/>
              <a:gd name="connsiteY1-4" fmla="*/ 0 h 3594100"/>
              <a:gd name="connsiteX2-5" fmla="*/ 9577724 w 9577724"/>
              <a:gd name="connsiteY2-6" fmla="*/ 2855436 h 3594100"/>
              <a:gd name="connsiteX3-7" fmla="*/ 9577724 w 9577724"/>
              <a:gd name="connsiteY3-8" fmla="*/ 3594100 h 3594100"/>
              <a:gd name="connsiteX4-9" fmla="*/ 2614278 w 9577724"/>
              <a:gd name="connsiteY4-10" fmla="*/ 3594100 h 3594100"/>
              <a:gd name="connsiteX5" fmla="*/ 2614278 w 9577724"/>
              <a:gd name="connsiteY5" fmla="*/ 2855436 h 3594100"/>
              <a:gd name="connsiteX0-11" fmla="*/ 0 w 6963446"/>
              <a:gd name="connsiteY0-12" fmla="*/ 0 h 738664"/>
              <a:gd name="connsiteX1-13" fmla="*/ 6963446 w 6963446"/>
              <a:gd name="connsiteY1-14" fmla="*/ 0 h 738664"/>
              <a:gd name="connsiteX2-15" fmla="*/ 6963446 w 6963446"/>
              <a:gd name="connsiteY2-16" fmla="*/ 738664 h 738664"/>
              <a:gd name="connsiteX3-17" fmla="*/ 0 w 6963446"/>
              <a:gd name="connsiteY3-18" fmla="*/ 738664 h 738664"/>
              <a:gd name="connsiteX4-19" fmla="*/ 0 w 6963446"/>
              <a:gd name="connsiteY4-20" fmla="*/ 0 h 7386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63446" h="738664">
                <a:moveTo>
                  <a:pt x="0" y="0"/>
                </a:moveTo>
                <a:lnTo>
                  <a:pt x="6963446" y="0"/>
                </a:lnTo>
                <a:lnTo>
                  <a:pt x="6963446" y="738664"/>
                </a:lnTo>
                <a:lnTo>
                  <a:pt x="0" y="738664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lIns="0" tIns="0" rIns="0" bIns="0">
            <a:spAutoFit/>
          </a:bodyPr>
          <a:lstStyle/>
          <a:p>
            <a:pPr algn="dist" fontAlgn="base"/>
            <a:r>
              <a:rPr lang="zh-CN" altLang="en-US" sz="4800" b="1" spc="600" dirty="0">
                <a:latin typeface="+mj-ea"/>
                <a:ea typeface="+mj-ea"/>
              </a:rPr>
              <a:t>感谢各位观看与聆听</a:t>
            </a:r>
            <a:endParaRPr lang="en-US" altLang="zh-CN" sz="4800" b="1" spc="600" dirty="0">
              <a:latin typeface="+mj-ea"/>
              <a:ea typeface="+mj-ea"/>
            </a:endParaRPr>
          </a:p>
          <a:p>
            <a:pPr algn="ctr" fontAlgn="base"/>
            <a:r>
              <a:rPr lang="zh-CN" altLang="en-US" sz="4800" b="1" spc="600" dirty="0">
                <a:latin typeface="+mj-ea"/>
                <a:ea typeface="+mj-ea"/>
              </a:rPr>
              <a:t>祝各位都能拿到心仪的</a:t>
            </a:r>
            <a:r>
              <a:rPr lang="en-US" altLang="zh-CN" sz="4800" b="1" spc="600" dirty="0">
                <a:latin typeface="+mj-ea"/>
                <a:ea typeface="+mj-ea"/>
              </a:rPr>
              <a:t>OFFER</a:t>
            </a:r>
            <a:endParaRPr lang="zh-CN" altLang="en-US" sz="4800" b="1" spc="600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图片包含 游戏机&#10;&#10;描述已自动生成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957402" y="3102749"/>
            <a:ext cx="4277193" cy="566658"/>
            <a:chOff x="1532961" y="3306241"/>
            <a:chExt cx="4277193" cy="566658"/>
          </a:xfrm>
        </p:grpSpPr>
        <p:sp>
          <p:nvSpPr>
            <p:cNvPr id="56" name="椭圆 55"/>
            <p:cNvSpPr/>
            <p:nvPr/>
          </p:nvSpPr>
          <p:spPr>
            <a:xfrm>
              <a:off x="1570063" y="3306241"/>
              <a:ext cx="566658" cy="566658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343827" y="3327960"/>
              <a:ext cx="34663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spc="200" dirty="0">
                  <a:latin typeface="+mj-ea"/>
                  <a:ea typeface="+mj-ea"/>
                </a:rPr>
                <a:t>个人介绍 工作履历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1532961" y="3352506"/>
              <a:ext cx="640862" cy="47412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01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957403" y="5542217"/>
            <a:ext cx="4277193" cy="566658"/>
            <a:chOff x="1532961" y="4423228"/>
            <a:chExt cx="4277193" cy="566658"/>
          </a:xfrm>
        </p:grpSpPr>
        <p:sp>
          <p:nvSpPr>
            <p:cNvPr id="53" name="椭圆 52"/>
            <p:cNvSpPr/>
            <p:nvPr/>
          </p:nvSpPr>
          <p:spPr>
            <a:xfrm>
              <a:off x="1570063" y="4423228"/>
              <a:ext cx="566658" cy="566658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343827" y="4444947"/>
              <a:ext cx="34663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spc="200" dirty="0">
                  <a:latin typeface="+mj-ea"/>
                  <a:ea typeface="+mj-ea"/>
                </a:rPr>
                <a:t>专业优势 研究方向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1532961" y="4469493"/>
              <a:ext cx="640862" cy="47412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03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57403" y="4307981"/>
            <a:ext cx="4277192" cy="566658"/>
            <a:chOff x="6595208" y="3306241"/>
            <a:chExt cx="4277192" cy="566658"/>
          </a:xfrm>
        </p:grpSpPr>
        <p:sp>
          <p:nvSpPr>
            <p:cNvPr id="50" name="椭圆 49"/>
            <p:cNvSpPr/>
            <p:nvPr/>
          </p:nvSpPr>
          <p:spPr>
            <a:xfrm>
              <a:off x="6632310" y="3306241"/>
              <a:ext cx="566658" cy="566658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7406073" y="3327960"/>
              <a:ext cx="34663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spc="200" dirty="0">
                  <a:latin typeface="+mj-ea"/>
                  <a:ea typeface="+mj-ea"/>
                </a:rPr>
                <a:t>科研经历 研究成果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6595208" y="3352506"/>
              <a:ext cx="640862" cy="47412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02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090159" y="1138796"/>
            <a:ext cx="2011682" cy="1232657"/>
            <a:chOff x="2681632" y="805081"/>
            <a:chExt cx="2011682" cy="1232657"/>
          </a:xfrm>
        </p:grpSpPr>
        <p:sp>
          <p:nvSpPr>
            <p:cNvPr id="60" name="矩形 59"/>
            <p:cNvSpPr/>
            <p:nvPr/>
          </p:nvSpPr>
          <p:spPr>
            <a:xfrm>
              <a:off x="2841087" y="805081"/>
              <a:ext cx="1692772" cy="101566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fontAlgn="base"/>
              <a:r>
                <a:rPr lang="zh-CN" altLang="en-US" sz="6600" b="1">
                  <a:solidFill>
                    <a:schemeClr val="accent1"/>
                  </a:solidFill>
                  <a:latin typeface="+mj-ea"/>
                  <a:ea typeface="+mj-ea"/>
                </a:rPr>
                <a:t>目录</a:t>
              </a:r>
              <a:endParaRPr lang="zh-CN" altLang="en-US" sz="6600" b="1" i="0">
                <a:solidFill>
                  <a:schemeClr val="accent1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2681632" y="1760739"/>
              <a:ext cx="2011682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 fontAlgn="base"/>
              <a:r>
                <a:rPr lang="en-US" altLang="zh-CN" b="0" i="0" spc="600">
                  <a:effectLst/>
                  <a:ea typeface="+mj-ea"/>
                </a:rPr>
                <a:t>CONTENT</a:t>
              </a:r>
              <a:endParaRPr lang="zh-CN" altLang="en-US" b="0" i="0" spc="600">
                <a:effectLst/>
                <a:ea typeface="+mj-ea"/>
              </a:endParaRPr>
            </a:p>
          </p:txBody>
        </p:sp>
      </p:grpSp>
      <p:sp>
        <p:nvSpPr>
          <p:cNvPr id="42" name="任意多边形: 形状 41"/>
          <p:cNvSpPr/>
          <p:nvPr/>
        </p:nvSpPr>
        <p:spPr>
          <a:xfrm rot="16200000" flipH="1" flipV="1">
            <a:off x="9670546" y="1220700"/>
            <a:ext cx="3742154" cy="1300754"/>
          </a:xfrm>
          <a:custGeom>
            <a:avLst/>
            <a:gdLst>
              <a:gd name="connsiteX0" fmla="*/ 0 w 3742154"/>
              <a:gd name="connsiteY0" fmla="*/ 1300754 h 1300754"/>
              <a:gd name="connsiteX1" fmla="*/ 0 w 3742154"/>
              <a:gd name="connsiteY1" fmla="*/ 0 h 1300754"/>
              <a:gd name="connsiteX2" fmla="*/ 3742154 w 3742154"/>
              <a:gd name="connsiteY2" fmla="*/ 0 h 1300754"/>
              <a:gd name="connsiteX3" fmla="*/ 3257930 w 3742154"/>
              <a:gd name="connsiteY3" fmla="*/ 607224 h 1300754"/>
              <a:gd name="connsiteX4" fmla="*/ 3020593 w 3742154"/>
              <a:gd name="connsiteY4" fmla="*/ 721522 h 1300754"/>
              <a:gd name="connsiteX5" fmla="*/ 1115988 w 3742154"/>
              <a:gd name="connsiteY5" fmla="*/ 721522 h 1300754"/>
              <a:gd name="connsiteX6" fmla="*/ 878652 w 3742154"/>
              <a:gd name="connsiteY6" fmla="*/ 835821 h 1300754"/>
              <a:gd name="connsiteX7" fmla="*/ 599043 w 3742154"/>
              <a:gd name="connsiteY7" fmla="*/ 1186455 h 1300754"/>
              <a:gd name="connsiteX8" fmla="*/ 361706 w 3742154"/>
              <a:gd name="connsiteY8" fmla="*/ 1300754 h 130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42154" h="1300754">
                <a:moveTo>
                  <a:pt x="0" y="1300754"/>
                </a:moveTo>
                <a:lnTo>
                  <a:pt x="0" y="0"/>
                </a:lnTo>
                <a:lnTo>
                  <a:pt x="3742154" y="0"/>
                </a:lnTo>
                <a:lnTo>
                  <a:pt x="3257930" y="607224"/>
                </a:lnTo>
                <a:cubicBezTo>
                  <a:pt x="3200326" y="679461"/>
                  <a:pt x="3112986" y="721522"/>
                  <a:pt x="3020593" y="721522"/>
                </a:cubicBezTo>
                <a:lnTo>
                  <a:pt x="1115988" y="721522"/>
                </a:lnTo>
                <a:cubicBezTo>
                  <a:pt x="1023596" y="721522"/>
                  <a:pt x="936256" y="763584"/>
                  <a:pt x="878652" y="835821"/>
                </a:cubicBezTo>
                <a:lnTo>
                  <a:pt x="599043" y="1186455"/>
                </a:lnTo>
                <a:cubicBezTo>
                  <a:pt x="541438" y="1258692"/>
                  <a:pt x="454098" y="1300754"/>
                  <a:pt x="361706" y="1300754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4" name="任意多边形: 形状 43"/>
          <p:cNvSpPr/>
          <p:nvPr/>
        </p:nvSpPr>
        <p:spPr>
          <a:xfrm rot="16200000" flipH="1" flipV="1">
            <a:off x="9955424" y="1168250"/>
            <a:ext cx="3404827" cy="1068326"/>
          </a:xfrm>
          <a:custGeom>
            <a:avLst/>
            <a:gdLst>
              <a:gd name="connsiteX0" fmla="*/ 0 w 3404827"/>
              <a:gd name="connsiteY0" fmla="*/ 1068326 h 1068326"/>
              <a:gd name="connsiteX1" fmla="*/ 0 w 3404827"/>
              <a:gd name="connsiteY1" fmla="*/ 0 h 1068326"/>
              <a:gd name="connsiteX2" fmla="*/ 3404827 w 3404827"/>
              <a:gd name="connsiteY2" fmla="*/ 0 h 1068326"/>
              <a:gd name="connsiteX3" fmla="*/ 3105949 w 3404827"/>
              <a:gd name="connsiteY3" fmla="*/ 374797 h 1068326"/>
              <a:gd name="connsiteX4" fmla="*/ 2868612 w 3404827"/>
              <a:gd name="connsiteY4" fmla="*/ 489096 h 1068326"/>
              <a:gd name="connsiteX5" fmla="*/ 964007 w 3404827"/>
              <a:gd name="connsiteY5" fmla="*/ 489096 h 1068326"/>
              <a:gd name="connsiteX6" fmla="*/ 726671 w 3404827"/>
              <a:gd name="connsiteY6" fmla="*/ 603394 h 1068326"/>
              <a:gd name="connsiteX7" fmla="*/ 447062 w 3404827"/>
              <a:gd name="connsiteY7" fmla="*/ 954028 h 1068326"/>
              <a:gd name="connsiteX8" fmla="*/ 209725 w 3404827"/>
              <a:gd name="connsiteY8" fmla="*/ 1068326 h 1068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04827" h="1068326">
                <a:moveTo>
                  <a:pt x="0" y="1068326"/>
                </a:moveTo>
                <a:lnTo>
                  <a:pt x="0" y="0"/>
                </a:lnTo>
                <a:lnTo>
                  <a:pt x="3404827" y="0"/>
                </a:lnTo>
                <a:lnTo>
                  <a:pt x="3105949" y="374797"/>
                </a:lnTo>
                <a:cubicBezTo>
                  <a:pt x="3048345" y="447034"/>
                  <a:pt x="2961005" y="489096"/>
                  <a:pt x="2868612" y="489096"/>
                </a:cubicBezTo>
                <a:lnTo>
                  <a:pt x="964007" y="489096"/>
                </a:lnTo>
                <a:cubicBezTo>
                  <a:pt x="871615" y="489096"/>
                  <a:pt x="784275" y="531158"/>
                  <a:pt x="726671" y="603394"/>
                </a:cubicBezTo>
                <a:lnTo>
                  <a:pt x="447062" y="954028"/>
                </a:lnTo>
                <a:cubicBezTo>
                  <a:pt x="389457" y="1026264"/>
                  <a:pt x="302117" y="1068326"/>
                  <a:pt x="209725" y="1068326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2" name="任意多边形: 形状 61"/>
          <p:cNvSpPr/>
          <p:nvPr/>
        </p:nvSpPr>
        <p:spPr>
          <a:xfrm rot="16200000">
            <a:off x="-1220698" y="4336548"/>
            <a:ext cx="3742151" cy="1300753"/>
          </a:xfrm>
          <a:custGeom>
            <a:avLst/>
            <a:gdLst>
              <a:gd name="connsiteX0" fmla="*/ 3742151 w 3742151"/>
              <a:gd name="connsiteY0" fmla="*/ 0 h 1300753"/>
              <a:gd name="connsiteX1" fmla="*/ 3257927 w 3742151"/>
              <a:gd name="connsiteY1" fmla="*/ 607224 h 1300753"/>
              <a:gd name="connsiteX2" fmla="*/ 3020590 w 3742151"/>
              <a:gd name="connsiteY2" fmla="*/ 721522 h 1300753"/>
              <a:gd name="connsiteX3" fmla="*/ 1115985 w 3742151"/>
              <a:gd name="connsiteY3" fmla="*/ 721522 h 1300753"/>
              <a:gd name="connsiteX4" fmla="*/ 878649 w 3742151"/>
              <a:gd name="connsiteY4" fmla="*/ 835820 h 1300753"/>
              <a:gd name="connsiteX5" fmla="*/ 599040 w 3742151"/>
              <a:gd name="connsiteY5" fmla="*/ 1186454 h 1300753"/>
              <a:gd name="connsiteX6" fmla="*/ 361703 w 3742151"/>
              <a:gd name="connsiteY6" fmla="*/ 1300753 h 1300753"/>
              <a:gd name="connsiteX7" fmla="*/ 0 w 3742151"/>
              <a:gd name="connsiteY7" fmla="*/ 1300753 h 1300753"/>
              <a:gd name="connsiteX8" fmla="*/ 0 w 3742151"/>
              <a:gd name="connsiteY8" fmla="*/ 0 h 130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42151" h="1300753">
                <a:moveTo>
                  <a:pt x="3742151" y="0"/>
                </a:moveTo>
                <a:lnTo>
                  <a:pt x="3257927" y="607224"/>
                </a:lnTo>
                <a:cubicBezTo>
                  <a:pt x="3200323" y="679460"/>
                  <a:pt x="3112983" y="721522"/>
                  <a:pt x="3020590" y="721522"/>
                </a:cubicBezTo>
                <a:lnTo>
                  <a:pt x="1115985" y="721522"/>
                </a:lnTo>
                <a:cubicBezTo>
                  <a:pt x="1023593" y="721522"/>
                  <a:pt x="936253" y="763584"/>
                  <a:pt x="878649" y="835820"/>
                </a:cubicBezTo>
                <a:lnTo>
                  <a:pt x="599040" y="1186454"/>
                </a:lnTo>
                <a:cubicBezTo>
                  <a:pt x="541435" y="1258691"/>
                  <a:pt x="454095" y="1300753"/>
                  <a:pt x="361703" y="1300753"/>
                </a:cubicBezTo>
                <a:lnTo>
                  <a:pt x="0" y="13007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6" name="任意多边形: 形状 45"/>
          <p:cNvSpPr/>
          <p:nvPr/>
        </p:nvSpPr>
        <p:spPr>
          <a:xfrm rot="16200000">
            <a:off x="-1168248" y="4621425"/>
            <a:ext cx="3404823" cy="1068326"/>
          </a:xfrm>
          <a:custGeom>
            <a:avLst/>
            <a:gdLst>
              <a:gd name="connsiteX0" fmla="*/ 3404823 w 3404823"/>
              <a:gd name="connsiteY0" fmla="*/ 0 h 1068326"/>
              <a:gd name="connsiteX1" fmla="*/ 3105945 w 3404823"/>
              <a:gd name="connsiteY1" fmla="*/ 374797 h 1068326"/>
              <a:gd name="connsiteX2" fmla="*/ 2868609 w 3404823"/>
              <a:gd name="connsiteY2" fmla="*/ 489095 h 1068326"/>
              <a:gd name="connsiteX3" fmla="*/ 964004 w 3404823"/>
              <a:gd name="connsiteY3" fmla="*/ 489095 h 1068326"/>
              <a:gd name="connsiteX4" fmla="*/ 726668 w 3404823"/>
              <a:gd name="connsiteY4" fmla="*/ 603393 h 1068326"/>
              <a:gd name="connsiteX5" fmla="*/ 447059 w 3404823"/>
              <a:gd name="connsiteY5" fmla="*/ 954028 h 1068326"/>
              <a:gd name="connsiteX6" fmla="*/ 209722 w 3404823"/>
              <a:gd name="connsiteY6" fmla="*/ 1068326 h 1068326"/>
              <a:gd name="connsiteX7" fmla="*/ 0 w 3404823"/>
              <a:gd name="connsiteY7" fmla="*/ 1068326 h 1068326"/>
              <a:gd name="connsiteX8" fmla="*/ 0 w 3404823"/>
              <a:gd name="connsiteY8" fmla="*/ 0 h 1068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04823" h="1068326">
                <a:moveTo>
                  <a:pt x="3404823" y="0"/>
                </a:moveTo>
                <a:lnTo>
                  <a:pt x="3105945" y="374797"/>
                </a:lnTo>
                <a:cubicBezTo>
                  <a:pt x="3048342" y="447033"/>
                  <a:pt x="2961002" y="489095"/>
                  <a:pt x="2868609" y="489095"/>
                </a:cubicBezTo>
                <a:lnTo>
                  <a:pt x="964004" y="489095"/>
                </a:lnTo>
                <a:cubicBezTo>
                  <a:pt x="871612" y="489095"/>
                  <a:pt x="784272" y="531157"/>
                  <a:pt x="726668" y="603393"/>
                </a:cubicBezTo>
                <a:lnTo>
                  <a:pt x="447059" y="954028"/>
                </a:lnTo>
                <a:cubicBezTo>
                  <a:pt x="389454" y="1026264"/>
                  <a:pt x="302114" y="1068326"/>
                  <a:pt x="209722" y="1068326"/>
                </a:cubicBezTo>
                <a:lnTo>
                  <a:pt x="0" y="10683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719124" y="2625969"/>
            <a:ext cx="75375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2608162" y="3233952"/>
            <a:ext cx="6975676" cy="738664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个人介绍 工作履历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Part one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>
                <a:latin typeface="+mj-ea"/>
              </a:rPr>
              <a:t>01.</a:t>
            </a:r>
            <a:r>
              <a:rPr lang="zh-CN" altLang="en-US" dirty="0">
                <a:latin typeface="+mj-ea"/>
              </a:rPr>
              <a:t>个人介绍 工作履历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008C3C-F5E0-0387-AB33-6F9507C53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82" y="1008380"/>
            <a:ext cx="10421034" cy="53972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>
                <a:latin typeface="+mj-ea"/>
              </a:rPr>
              <a:t>01.</a:t>
            </a:r>
            <a:r>
              <a:rPr lang="zh-CN" altLang="en-US" dirty="0">
                <a:latin typeface="+mj-ea"/>
              </a:rPr>
              <a:t>个人介绍 工作履历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91BC81-5D52-1CDE-BDDA-D8AF75BF5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50" y="1081874"/>
            <a:ext cx="10746497" cy="4767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669600" y="2226868"/>
            <a:ext cx="811120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2608162" y="3233952"/>
            <a:ext cx="6975676" cy="738664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找准定位 对症下药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Part one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83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>
                <a:latin typeface="+mj-ea"/>
              </a:rPr>
              <a:t>02.</a:t>
            </a:r>
            <a:r>
              <a:rPr lang="zh-CN" altLang="en-US" dirty="0">
                <a:latin typeface="+mj-ea"/>
              </a:rPr>
              <a:t>找准定位 对症下药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2A2B509B-3726-7F3B-7628-C63C5A889571}"/>
              </a:ext>
            </a:extLst>
          </p:cNvPr>
          <p:cNvSpPr txBox="1"/>
          <p:nvPr/>
        </p:nvSpPr>
        <p:spPr>
          <a:xfrm flipH="1">
            <a:off x="426492" y="991381"/>
            <a:ext cx="3530878" cy="50229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defTabSz="1828343">
              <a:lnSpc>
                <a:spcPct val="150000"/>
              </a:lnSpc>
              <a:buAutoNum type="arabicPeriod"/>
            </a:pPr>
            <a:r>
              <a:rPr lang="zh-CN" altLang="en-US" sz="2000" b="1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学分绩</a:t>
            </a:r>
            <a:r>
              <a:rPr lang="en-US" altLang="zh-CN" sz="2000" b="1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20%</a:t>
            </a:r>
            <a:r>
              <a:rPr lang="zh-CN" altLang="en-US" sz="2000" b="1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以内：</a:t>
            </a:r>
            <a:endParaRPr lang="en-US" altLang="zh-CN" sz="2000" b="1" dirty="0"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  <a:p>
            <a:pPr defTabSz="1828343">
              <a:lnSpc>
                <a:spcPct val="150000"/>
              </a:lnSpc>
            </a:pPr>
            <a:r>
              <a:rPr lang="en-US" altLang="zh-TW" sz="2000" b="1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）保持学分绩，切勿半场开香槟</a:t>
            </a:r>
            <a:endParaRPr lang="en-US" altLang="zh-CN" sz="2000" dirty="0"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  <a:p>
            <a:pPr defTabSz="1828343"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）丰富简历（科研、竞赛）</a:t>
            </a:r>
            <a:endParaRPr lang="zh-TW" altLang="zh-H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828343">
              <a:lnSpc>
                <a:spcPct val="150000"/>
              </a:lnSpc>
            </a:pPr>
            <a:r>
              <a:rPr lang="en-US" altLang="zh-HK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）提前了解心仪院校，联系导师，抢占先机。</a:t>
            </a:r>
            <a:endParaRPr lang="en-US" altLang="zh-CN" sz="2000" dirty="0"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  <a:p>
            <a:pPr defTabSz="1828343">
              <a:lnSpc>
                <a:spcPct val="150000"/>
              </a:lnSpc>
            </a:pPr>
            <a:r>
              <a:rPr lang="en-US" altLang="zh-HK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）做好时间规划，记准关键时间节点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夏令营申报、预推免申报</a:t>
            </a:r>
            <a:endParaRPr lang="en-US" altLang="zh-HK" sz="2000" dirty="0"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  <a:p>
            <a:pPr indent="152400" defTabSz="1828343">
              <a:lnSpc>
                <a:spcPct val="150000"/>
              </a:lnSpc>
            </a:pPr>
            <a:endParaRPr lang="en-US" altLang="zh-HK" sz="2000" dirty="0"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  <a:p>
            <a:pPr indent="152400" defTabSz="1828343"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TextBox 12">
            <a:extLst>
              <a:ext uri="{FF2B5EF4-FFF2-40B4-BE49-F238E27FC236}">
                <a16:creationId xmlns:a16="http://schemas.microsoft.com/office/drawing/2014/main" id="{FE5376BE-F7B2-F423-041F-C855E9BC87BF}"/>
              </a:ext>
            </a:extLst>
          </p:cNvPr>
          <p:cNvSpPr txBox="1"/>
          <p:nvPr/>
        </p:nvSpPr>
        <p:spPr>
          <a:xfrm flipH="1">
            <a:off x="4330560" y="996852"/>
            <a:ext cx="3530878" cy="3176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828343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2.    </a:t>
            </a:r>
            <a:r>
              <a:rPr lang="zh-CN" altLang="en-US" sz="2000" b="1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学分绩</a:t>
            </a:r>
            <a:r>
              <a:rPr lang="en-US" altLang="zh-CN" sz="2000" b="1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20%-30%</a:t>
            </a:r>
            <a:r>
              <a:rPr lang="zh-CN" altLang="en-US" sz="2000" b="1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b="1" dirty="0"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  <a:p>
            <a:pPr defTabSz="1828343">
              <a:lnSpc>
                <a:spcPct val="150000"/>
              </a:lnSpc>
            </a:pPr>
            <a:r>
              <a:rPr lang="en-US" altLang="zh-TW" sz="2000" b="1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）学分绩适当卷一卷</a:t>
            </a:r>
            <a:r>
              <a:rPr lang="en-US" altLang="zh-TW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  </a:t>
            </a:r>
          </a:p>
          <a:p>
            <a:pPr defTabSz="1828343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）丰富简历（科研、竞赛）</a:t>
            </a:r>
            <a:endParaRPr lang="zh-TW" altLang="zh-H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828343">
              <a:lnSpc>
                <a:spcPct val="150000"/>
              </a:lnSpc>
            </a:pPr>
            <a:r>
              <a:rPr lang="en-US" altLang="zh-HK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）两手准备，虽然重心在保研上，但是考研的关键节点也要记准，提前选择心仪院校</a:t>
            </a:r>
            <a:endParaRPr lang="en-US" altLang="zh-HK" sz="2000" dirty="0"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  <a:p>
            <a:pPr indent="152400" defTabSz="1828343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519369AD-306E-54EA-350C-08B276D6E9EB}"/>
              </a:ext>
            </a:extLst>
          </p:cNvPr>
          <p:cNvSpPr txBox="1"/>
          <p:nvPr/>
        </p:nvSpPr>
        <p:spPr>
          <a:xfrm flipH="1">
            <a:off x="8234630" y="991381"/>
            <a:ext cx="3530878" cy="4561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828343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3.    </a:t>
            </a:r>
            <a:r>
              <a:rPr lang="zh-CN" altLang="en-US" sz="2000" b="1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学分绩</a:t>
            </a:r>
            <a:r>
              <a:rPr lang="en-US" altLang="zh-CN" sz="2000" b="1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30%-50%</a:t>
            </a:r>
            <a:r>
              <a:rPr lang="zh-CN" altLang="en-US" sz="2000" b="1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b="1" dirty="0"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  <a:p>
            <a:pPr defTabSz="1828343">
              <a:lnSpc>
                <a:spcPct val="150000"/>
              </a:lnSpc>
            </a:pPr>
            <a:r>
              <a:rPr lang="en-US" altLang="zh-TW" sz="2000" b="1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）主要任务就是卷学分绩</a:t>
            </a:r>
            <a:endParaRPr lang="en-US" altLang="zh-CN" sz="2000" dirty="0"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  <a:p>
            <a:pPr defTabSz="1828343">
              <a:lnSpc>
                <a:spcPct val="150000"/>
              </a:lnSpc>
            </a:pPr>
            <a:r>
              <a:rPr lang="en-US" altLang="zh-HK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）不用考虑报夏令营，除非简历特别好，否则概率不大</a:t>
            </a:r>
            <a:endParaRPr lang="en-US" altLang="zh-CN" sz="2000" dirty="0"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  <a:p>
            <a:pPr defTabSz="1828343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    （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）大三结束之后，如果卷进前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30%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，则专心准备预推免</a:t>
            </a:r>
            <a:endParaRPr lang="en-US" altLang="zh-CN" sz="2000" dirty="0"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  <a:p>
            <a:pPr defTabSz="1828343">
              <a:lnSpc>
                <a:spcPct val="150000"/>
              </a:lnSpc>
            </a:pPr>
            <a:r>
              <a:rPr lang="en-US" altLang="zh-HK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）若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30%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以后，情况不能确定，需要一边准备考研，一边准备保研。</a:t>
            </a:r>
            <a:endParaRPr lang="en-US" altLang="zh-HK" sz="2000" dirty="0"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  <a:p>
            <a:pPr indent="152400" defTabSz="1828343"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AB52F4B8-FBFF-98ED-5EE7-858048E9A5F5}"/>
              </a:ext>
            </a:extLst>
          </p:cNvPr>
          <p:cNvSpPr txBox="1">
            <a:spLocks/>
          </p:cNvSpPr>
          <p:nvPr/>
        </p:nvSpPr>
        <p:spPr>
          <a:xfrm>
            <a:off x="2945421" y="5572399"/>
            <a:ext cx="6301155" cy="441960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latin typeface="+mj-ea"/>
              </a:rPr>
              <a:t>但是，无论是哪一种，一定要报本院的预推免</a:t>
            </a:r>
          </a:p>
        </p:txBody>
      </p:sp>
    </p:spTree>
    <p:extLst>
      <p:ext uri="{BB962C8B-B14F-4D97-AF65-F5344CB8AC3E}">
        <p14:creationId xmlns:p14="http://schemas.microsoft.com/office/powerpoint/2010/main" val="231278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669600" y="2226868"/>
            <a:ext cx="811120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2608162" y="3233952"/>
            <a:ext cx="6975676" cy="738664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战略规划 时间安排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Part two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>
                <a:latin typeface="+mj-ea"/>
              </a:rPr>
              <a:t>03.</a:t>
            </a:r>
            <a:r>
              <a:rPr lang="zh-CN" altLang="en-US" dirty="0">
                <a:latin typeface="+mj-ea"/>
              </a:rPr>
              <a:t>战略规划 时间安排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2A2B509B-3726-7F3B-7628-C63C5A889571}"/>
              </a:ext>
            </a:extLst>
          </p:cNvPr>
          <p:cNvSpPr txBox="1"/>
          <p:nvPr/>
        </p:nvSpPr>
        <p:spPr>
          <a:xfrm flipH="1">
            <a:off x="426492" y="1008380"/>
            <a:ext cx="4365315" cy="7523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828343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HK" sz="2000" b="1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000" b="1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战略规划</a:t>
            </a:r>
            <a:r>
              <a:rPr lang="en-US" altLang="zh-HK" sz="2000" b="1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:</a:t>
            </a:r>
          </a:p>
          <a:p>
            <a:pPr defTabSz="1828343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    （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）如果你学分绩在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20%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以内，并且十分确定能够维持下去，那么建议你多投夏令营（根据自身情况而定，清北可能被拒，但中科大、南大、浙大等基本可以进）</a:t>
            </a:r>
            <a:endParaRPr lang="en-US" altLang="zh-CN" sz="2000" dirty="0"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  <a:p>
            <a:pPr defTabSz="1828343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    （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）如果你在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20%-30%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之间，那么建议你根据时间来定，并且要慎重考虑后确定一个成功概率较大的院校。</a:t>
            </a:r>
            <a:endParaRPr lang="en-US" altLang="zh-CN" sz="2000" dirty="0"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  <a:p>
            <a:pPr defTabSz="1828343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    （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）如果你在</a:t>
            </a:r>
            <a:r>
              <a:rPr lang="en-US" altLang="zh-CN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30%</a:t>
            </a:r>
            <a:r>
              <a:rPr lang="zh-CN" altLang="en-US" sz="2000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之后，夏令营被拒的概率比较大，那么建议你一边丰富简历（科研、竞赛），一边着手考研。</a:t>
            </a:r>
            <a:endParaRPr lang="en-US" altLang="zh-HK" sz="2000" dirty="0"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  <a:p>
            <a:pPr defTabSz="1828343">
              <a:lnSpc>
                <a:spcPct val="150000"/>
              </a:lnSpc>
              <a:spcBef>
                <a:spcPts val="600"/>
              </a:spcBef>
              <a:spcAft>
                <a:spcPts val="900"/>
              </a:spcAft>
            </a:pPr>
            <a:endParaRPr lang="zh-TW" altLang="zh-H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828343">
              <a:lnSpc>
                <a:spcPct val="150000"/>
              </a:lnSpc>
            </a:pPr>
            <a:endParaRPr lang="en-US" altLang="zh-HK" sz="2000" dirty="0"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  <a:p>
            <a:pPr indent="152400" defTabSz="1828343">
              <a:lnSpc>
                <a:spcPct val="150000"/>
              </a:lnSpc>
            </a:pPr>
            <a:endParaRPr lang="en-US" altLang="zh-HK" sz="2000" dirty="0"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  <a:p>
            <a:pPr indent="152400" defTabSz="1828343"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8B922C-B06D-23CF-EC6A-5D73B0D5EB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24"/>
          <a:stretch/>
        </p:blipFill>
        <p:spPr>
          <a:xfrm>
            <a:off x="5269738" y="787400"/>
            <a:ext cx="6635048" cy="57435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【璞石】经典PPT配色10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FBDA0"/>
      </a:accent1>
      <a:accent2>
        <a:srgbClr val="223850"/>
      </a:accent2>
      <a:accent3>
        <a:srgbClr val="31778E"/>
      </a:accent3>
      <a:accent4>
        <a:srgbClr val="D6C88B"/>
      </a:accent4>
      <a:accent5>
        <a:srgbClr val="D66E49"/>
      </a:accent5>
      <a:accent6>
        <a:srgbClr val="649EB2"/>
      </a:accent6>
      <a:hlink>
        <a:srgbClr val="0563C1"/>
      </a:hlink>
      <a:folHlink>
        <a:srgbClr val="954F72"/>
      </a:folHlink>
    </a:clrScheme>
    <a:fontScheme name="常规1">
      <a:majorFont>
        <a:latin typeface="Arial Black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1009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微软雅黑</vt:lpstr>
      <vt:lpstr>微软雅黑 Light</vt:lpstr>
      <vt:lpstr>Arial</vt:lpstr>
      <vt:lpstr>Arial Black</vt:lpstr>
      <vt:lpstr>Times New Roman</vt:lpstr>
      <vt:lpstr>Office Theme</vt:lpstr>
      <vt:lpstr>PowerPoint Presentation</vt:lpstr>
      <vt:lpstr>PowerPoint Presentation</vt:lpstr>
      <vt:lpstr>PowerPoint Presentation</vt:lpstr>
      <vt:lpstr>01.个人介绍 工作履历</vt:lpstr>
      <vt:lpstr>01.个人介绍 工作履历</vt:lpstr>
      <vt:lpstr>PowerPoint Presentation</vt:lpstr>
      <vt:lpstr>02.找准定位 对症下药</vt:lpstr>
      <vt:lpstr>PowerPoint Presentation</vt:lpstr>
      <vt:lpstr>03.战略规划 时间安排</vt:lpstr>
      <vt:lpstr>03.战略规划 时间安排</vt:lpstr>
      <vt:lpstr>PowerPoint Presentation</vt:lpstr>
      <vt:lpstr>04.面试准备 面试当天</vt:lpstr>
      <vt:lpstr>04.面试准备 面试当天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邓亮</dc:creator>
  <cp:lastModifiedBy>郭 宗良</cp:lastModifiedBy>
  <cp:revision>35</cp:revision>
  <dcterms:created xsi:type="dcterms:W3CDTF">2019-11-26T03:41:00Z</dcterms:created>
  <dcterms:modified xsi:type="dcterms:W3CDTF">2022-09-28T07:14:30Z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7B8FA459A83840708C065D62C069F720</vt:lpwstr>
  </property>
</Properties>
</file>