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
  </p:notesMasterIdLst>
  <p:sldIdLst>
    <p:sldId id="256" r:id="rId3"/>
    <p:sldId id="285" r:id="rId4"/>
    <p:sldId id="332" r:id="rId5"/>
    <p:sldId id="283" r:id="rId6"/>
    <p:sldId id="326" r:id="rId7"/>
    <p:sldId id="327" r:id="rId8"/>
    <p:sldId id="334" r:id="rId9"/>
    <p:sldId id="329" r:id="rId10"/>
    <p:sldId id="335" r:id="rId11"/>
    <p:sldId id="331"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352" autoAdjust="0"/>
  </p:normalViewPr>
  <p:slideViewPr>
    <p:cSldViewPr snapToGrid="0">
      <p:cViewPr varScale="1">
        <p:scale>
          <a:sx n="70" d="100"/>
          <a:sy n="70"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B128A5-F2B3-4246-890F-237E62E6408B}" type="datetimeFigureOut">
              <a:rPr lang="zh-CN" altLang="en-US" smtClean="0"/>
              <a:t>2022/10/12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C3E43-D760-499F-A464-1E79B59C4AB5}" type="slidenum">
              <a:rPr lang="zh-CN" altLang="en-US" smtClean="0"/>
              <a:t>‹#›</a:t>
            </a:fld>
            <a:endParaRPr lang="zh-CN" altLang="en-US"/>
          </a:p>
        </p:txBody>
      </p:sp>
    </p:spTree>
    <p:extLst>
      <p:ext uri="{BB962C8B-B14F-4D97-AF65-F5344CB8AC3E}">
        <p14:creationId xmlns:p14="http://schemas.microsoft.com/office/powerpoint/2010/main" val="517946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37849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8347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就是捡少部分人因种种原因放弃的</a:t>
            </a:r>
            <a:r>
              <a:rPr lang="en-US" altLang="zh-CN" dirty="0"/>
              <a:t>Offer</a:t>
            </a:r>
            <a:r>
              <a:rPr lang="zh-CN" altLang="en-US" dirty="0"/>
              <a:t>。</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4847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比如跟他说自己想要申请做他的研究生，然后把自己的个人简历和获奖材料发给他。</a:t>
            </a:r>
            <a:endParaRPr lang="en-US" altLang="zh-CN" dirty="0"/>
          </a:p>
          <a:p>
            <a:r>
              <a:rPr lang="zh-CN" altLang="en-US" dirty="0"/>
              <a:t>不过，官网上的导师简介也不一定全面。因此也可以尝试联系到这个导师带过的研究生、然后咨询他导师的情况，或者上网查这个导师的</a:t>
            </a:r>
            <a:r>
              <a:rPr lang="zh-CN" altLang="en-US"/>
              <a:t>一些信息，当然</a:t>
            </a:r>
            <a:r>
              <a:rPr lang="zh-CN" altLang="en-US" dirty="0"/>
              <a:t>大部分老师都是</a:t>
            </a:r>
            <a:r>
              <a:rPr lang="en-US" altLang="zh-CN" dirty="0"/>
              <a:t>OK</a:t>
            </a:r>
            <a:r>
              <a:rPr lang="zh-CN" altLang="en-US" dirty="0"/>
              <a:t>的，主要是要避免踩雷，有小部分导师在网上的风评不太好。</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86055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有科研经历的写科研经历，因为推免时导师一般都挺看重科研经历的（是一个加分项）</a:t>
            </a:r>
            <a:endParaRPr lang="en-US" altLang="zh-CN" dirty="0"/>
          </a:p>
          <a:p>
            <a:r>
              <a:rPr lang="zh-CN" altLang="en-US" dirty="0"/>
              <a:t>没有的可以写课程项目，课程项目，还有一些重要专业课的附加题都可以。科研和项目尽量挑自己参与程度高、而且做的不错的写。因为后面面试的时候可能会问到。</a:t>
            </a:r>
            <a:endParaRPr lang="en-US" altLang="zh-CN" dirty="0"/>
          </a:p>
          <a:p>
            <a:endParaRPr lang="en-US" altLang="zh-CN" dirty="0"/>
          </a:p>
          <a:p>
            <a:r>
              <a:rPr lang="zh-CN" altLang="en-US" dirty="0"/>
              <a:t>像个人简历、获奖材料证明这些能提前准备的材料尽量提前准备好，因为有些高校的夏令营申请时间段也挺短的，申请时准备可能会有些匆忙。</a:t>
            </a:r>
          </a:p>
        </p:txBody>
      </p:sp>
      <p:sp>
        <p:nvSpPr>
          <p:cNvPr id="4" name="灯片编号占位符 3"/>
          <p:cNvSpPr>
            <a:spLocks noGrp="1"/>
          </p:cNvSpPr>
          <p:nvPr>
            <p:ph type="sldNum" sz="quarter" idx="5"/>
          </p:nvPr>
        </p:nvSpPr>
        <p:spPr/>
        <p:txBody>
          <a:bodyPr/>
          <a:lstStyle/>
          <a:p>
            <a:fld id="{68E5E0D5-DC04-4577-9ADD-98BF21262CDF}" type="slidenum">
              <a:rPr lang="zh-CN" altLang="en-US" smtClean="0"/>
              <a:t>6</a:t>
            </a:fld>
            <a:endParaRPr lang="zh-CN" altLang="en-US"/>
          </a:p>
        </p:txBody>
      </p:sp>
    </p:spTree>
    <p:extLst>
      <p:ext uri="{BB962C8B-B14F-4D97-AF65-F5344CB8AC3E}">
        <p14:creationId xmlns:p14="http://schemas.microsoft.com/office/powerpoint/2010/main" val="810101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E5E0D5-DC04-4577-9ADD-98BF21262CDF}" type="slidenum">
              <a:rPr lang="zh-CN" altLang="en-US" smtClean="0"/>
              <a:t>7</a:t>
            </a:fld>
            <a:endParaRPr lang="zh-CN" altLang="en-US"/>
          </a:p>
        </p:txBody>
      </p:sp>
    </p:spTree>
    <p:extLst>
      <p:ext uri="{BB962C8B-B14F-4D97-AF65-F5344CB8AC3E}">
        <p14:creationId xmlns:p14="http://schemas.microsoft.com/office/powerpoint/2010/main" val="1133684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如果预推免时投这两个院所没有太大信心的话建议最好再投一些别的高校。</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88929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E5E0D5-DC04-4577-9ADD-98BF21262CDF}"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26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最后，这是我的</a:t>
            </a:r>
            <a:r>
              <a:rPr lang="en-US" altLang="zh-CN" dirty="0"/>
              <a:t>QQ</a:t>
            </a:r>
            <a:r>
              <a:rPr lang="zh-CN" altLang="en-US" dirty="0"/>
              <a:t>联系方式，如果你们关于境内推免一些细节有问题也可以私信我。</a:t>
            </a:r>
          </a:p>
        </p:txBody>
      </p:sp>
      <p:sp>
        <p:nvSpPr>
          <p:cNvPr id="4" name="灯片编号占位符 3"/>
          <p:cNvSpPr>
            <a:spLocks noGrp="1"/>
          </p:cNvSpPr>
          <p:nvPr>
            <p:ph type="sldNum" sz="quarter" idx="5"/>
          </p:nvPr>
        </p:nvSpPr>
        <p:spPr/>
        <p:txBody>
          <a:bodyPr/>
          <a:lstStyle/>
          <a:p>
            <a:fld id="{68E5E0D5-DC04-4577-9ADD-98BF21262CDF}" type="slidenum">
              <a:rPr lang="zh-CN" altLang="en-US" smtClean="0"/>
              <a:t>10</a:t>
            </a:fld>
            <a:endParaRPr lang="zh-CN" altLang="en-US"/>
          </a:p>
        </p:txBody>
      </p:sp>
    </p:spTree>
    <p:extLst>
      <p:ext uri="{BB962C8B-B14F-4D97-AF65-F5344CB8AC3E}">
        <p14:creationId xmlns:p14="http://schemas.microsoft.com/office/powerpoint/2010/main" val="1541864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DD2EBE-8568-A66B-27A4-58E86F9E757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5E39B4B-5729-7B2A-7A31-D2747EF278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1B7E93-9E75-9CFC-53E3-A5537BBE93B2}"/>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E0ACBEFA-9211-5BD6-0FE9-DD6B77961C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10B9A1-A4E4-C43C-4635-B552DCDD3F18}"/>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3274434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ADB40-F4DA-E835-9514-C01AA6314B2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A24FE0-1689-5BDF-7F1E-4133B6DC51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45FE93E-BFC3-9721-D92F-A8B32836ED68}"/>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E7C93128-EE19-3FB1-C8A8-6415C6004C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4DB772E-31E6-3985-99B2-75B36C8E1BD1}"/>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2577798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DA6242-35E3-8237-58F3-3E4F7B3F88D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195837A-05C3-4E2C-A280-4E794BDFEF7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30B5F0-B6A7-8816-601F-835468B52A83}"/>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35317598-DCDD-17B0-174C-51875307D0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EFD56E-7F2B-5C71-0FA3-3C1F0E806825}"/>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398907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A66C74-A4DE-4E53-BBA6-38B4F07B3F4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667F684-C86C-4D0E-9FF0-1622F8D569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7F91330-5A17-4C3A-91AD-092B673547EB}"/>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307DE473-CEE7-4EBA-94BA-3937607799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98746F-6DB4-46DA-9BDE-A82700CB3B31}"/>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3509976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4C216E-D7F0-4208-A2FD-7962658570C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47AFEB-0D47-4B94-9DAE-CC2607AC17E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B3D6992-410A-46B1-B985-F442F76BD3E0}"/>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94077EBE-4E55-48B5-A041-0E91EDF1F9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1486D5-C711-4DCB-ABDD-53AAB45E7EE5}"/>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96787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850B0-F80C-4ECA-9570-AE563175F2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0F9F6C5-927E-4D22-815C-B7121B7756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0E9036A6-0618-47F7-8785-7A0BC43432EE}"/>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601FFB57-3D01-4E7C-8F36-884575DFFE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60AB2A-CA73-4CC9-8B04-0B61EF7175C5}"/>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47682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032B12-9B99-4664-97E5-A09579A0545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CE6599-4609-4A90-918F-412457AF8E03}"/>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9322E89-35FD-4080-9718-FB57BBDFF3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120912C-FAC0-433E-959D-24F1323B1696}"/>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B59E2BDC-638E-4678-A6C0-40927ADAB87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B802330-B276-42C3-97DB-254068A58A26}"/>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1028824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157A7-364B-40D7-AF56-48A8B829093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C19083D-6C10-4590-90FC-8EF0CA18F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4809289-9F51-4E55-BFF3-F3364699C76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59E9BA6-C2FB-4FB4-A763-B0F3F6CA2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05156D17-80A8-4AA0-89DF-3C688AD2F07E}"/>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1970429-1362-46E5-BDD8-4EDB81BE2408}"/>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8" name="页脚占位符 7">
            <a:extLst>
              <a:ext uri="{FF2B5EF4-FFF2-40B4-BE49-F238E27FC236}">
                <a16:creationId xmlns:a16="http://schemas.microsoft.com/office/drawing/2014/main" id="{4C29A2DC-5D64-4895-8F21-50D4938ED4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B3C554D-5D52-4827-B7B6-23E052A22ED6}"/>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2500417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8D5039-E9A1-4A30-9703-511050AB7A3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7983D9-586F-4FC3-865A-95FCC742511A}"/>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4" name="页脚占位符 3">
            <a:extLst>
              <a:ext uri="{FF2B5EF4-FFF2-40B4-BE49-F238E27FC236}">
                <a16:creationId xmlns:a16="http://schemas.microsoft.com/office/drawing/2014/main" id="{47A49F9F-5558-48BC-A8B4-AE30A8B330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B3D3A8-7DFA-4E89-A52A-3E442048AD7F}"/>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443246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21B5BD1-B0E7-43E4-86BC-80878511B514}"/>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3" name="页脚占位符 2">
            <a:extLst>
              <a:ext uri="{FF2B5EF4-FFF2-40B4-BE49-F238E27FC236}">
                <a16:creationId xmlns:a16="http://schemas.microsoft.com/office/drawing/2014/main" id="{88E63052-65EE-4B16-B57C-36C242F9FCF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93CAF05-9ED7-4191-8842-054BC9699696}"/>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7525205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C332D7-C9F9-44C2-A97D-B660EB3CB8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7BE233-DAAE-49D4-A348-19125D96D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058B1EB1-4E0C-4E0F-AA65-A2DE5D70CA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5DD61B-410B-489A-A595-D9770E215D6E}"/>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AC6D87E2-8F6E-4E57-BAB2-222C7E25562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44B079-56D0-41F2-A028-B061EFB929C6}"/>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220319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AE7EFB-7FA6-DA23-B4BE-501D4D882A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50EBCB2-07D8-E621-52AB-0BCE3A6DADB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49A75A-9963-BABC-2160-370BCBD81A79}"/>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3B669945-9BAA-727D-EC85-C2A12840D9F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183679-A1E6-D9D9-07D6-91E553B288DB}"/>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11407206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86FC74-FD78-4432-9AF1-69138E30E0E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3CEEF2D-7A58-4AE2-B434-3A317B27E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D5569EC-477B-4091-9221-0CBB8AA46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23DB846-413D-4750-83BA-5C80587D2BEB}"/>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141A8C8C-9DAA-4BFC-8C6E-CC3759610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474B5B-5E48-4C26-9707-07D3911A1BC8}"/>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35687310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F7A21-2FA8-4DFC-87B5-DC90C57466E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EBC363B-0A0A-493F-88F4-E1A13D54FAA0}"/>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2848AF-26DC-4FE5-833F-8F035D417DD4}"/>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B3D4F3FB-7946-4BF7-815C-158840BBE72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5B0C27-9B01-4770-91C1-1B7D9B50CB28}"/>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3996873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E49C71-84EC-43F8-810A-09D6EF8DCF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C7728E2-711D-4CC1-9F7D-F19BB11FC0BB}"/>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2C3650A-A8B1-4702-8D7B-6FC72B81FF88}"/>
              </a:ext>
            </a:extLst>
          </p:cNvPr>
          <p:cNvSpPr>
            <a:spLocks noGrp="1"/>
          </p:cNvSpPr>
          <p:nvPr>
            <p:ph type="dt" sz="half" idx="10"/>
          </p:nvPr>
        </p:nvSpPr>
        <p:spPr/>
        <p:txBody>
          <a:body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0E3DB495-4226-45E2-BCEA-827CFE7DD7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272E15-1199-4E81-B20F-5B211AD396CF}"/>
              </a:ext>
            </a:extLst>
          </p:cNvPr>
          <p:cNvSpPr>
            <a:spLocks noGrp="1"/>
          </p:cNvSpPr>
          <p:nvPr>
            <p:ph type="sldNum" sz="quarter" idx="12"/>
          </p:nvPr>
        </p:nvSpPr>
        <p:spPr/>
        <p:txBody>
          <a:body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7585278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4_Titl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6799378-956C-4FC5-921F-783C9AB2A917}"/>
              </a:ext>
            </a:extLst>
          </p:cNvPr>
          <p:cNvSpPr>
            <a:spLocks noGrp="1"/>
          </p:cNvSpPr>
          <p:nvPr>
            <p:ph type="pic" sz="quarter" idx="10" hasCustomPrompt="1"/>
          </p:nvPr>
        </p:nvSpPr>
        <p:spPr>
          <a:xfrm>
            <a:off x="0" y="0"/>
            <a:ext cx="12192000" cy="68580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
        <p:nvSpPr>
          <p:cNvPr id="5" name="Picture Placeholder 4">
            <a:extLst>
              <a:ext uri="{FF2B5EF4-FFF2-40B4-BE49-F238E27FC236}">
                <a16:creationId xmlns:a16="http://schemas.microsoft.com/office/drawing/2014/main" id="{CEC7108F-19C2-4141-B65F-77994B94A95F}"/>
              </a:ext>
            </a:extLst>
          </p:cNvPr>
          <p:cNvSpPr>
            <a:spLocks noGrp="1"/>
          </p:cNvSpPr>
          <p:nvPr>
            <p:ph type="pic" sz="quarter" idx="11" hasCustomPrompt="1"/>
          </p:nvPr>
        </p:nvSpPr>
        <p:spPr>
          <a:xfrm>
            <a:off x="1494632" y="653143"/>
            <a:ext cx="9202736" cy="2278743"/>
          </a:xfrm>
          <a:prstGeom prst="roundRect">
            <a:avLst>
              <a:gd name="adj" fmla="val 2655"/>
            </a:avLst>
          </a:prstGeom>
          <a:noFill/>
          <a:effectLst>
            <a:outerShdw blurRad="1270000" dist="673100" dir="5400000" sx="86000" sy="86000" algn="t" rotWithShape="0">
              <a:prstClr val="black">
                <a:alpha val="27000"/>
              </a:prstClr>
            </a:outerShdw>
          </a:effectLst>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26095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2" presetClass="entr" presetSubtype="1" decel="100000" fill="hold" grpId="0" nodeType="withEffect">
                                  <p:stCondLst>
                                    <p:cond delay="50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8D5D46D-DF3E-455D-8ADE-326E8A27D245}"/>
              </a:ext>
            </a:extLst>
          </p:cNvPr>
          <p:cNvSpPr>
            <a:spLocks noGrp="1"/>
          </p:cNvSpPr>
          <p:nvPr>
            <p:ph type="pic" sz="quarter" idx="10" hasCustomPrompt="1"/>
          </p:nvPr>
        </p:nvSpPr>
        <p:spPr>
          <a:xfrm>
            <a:off x="1099459" y="1380675"/>
            <a:ext cx="4343398" cy="4343398"/>
          </a:xfrm>
          <a:custGeom>
            <a:avLst/>
            <a:gdLst>
              <a:gd name="connsiteX0" fmla="*/ 2171699 w 4343398"/>
              <a:gd name="connsiteY0" fmla="*/ 0 h 4343398"/>
              <a:gd name="connsiteX1" fmla="*/ 4343398 w 4343398"/>
              <a:gd name="connsiteY1" fmla="*/ 2171699 h 4343398"/>
              <a:gd name="connsiteX2" fmla="*/ 2171699 w 4343398"/>
              <a:gd name="connsiteY2" fmla="*/ 4343398 h 4343398"/>
              <a:gd name="connsiteX3" fmla="*/ 0 w 4343398"/>
              <a:gd name="connsiteY3" fmla="*/ 2171699 h 4343398"/>
              <a:gd name="connsiteX4" fmla="*/ 2171699 w 4343398"/>
              <a:gd name="connsiteY4" fmla="*/ 0 h 43433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43398" h="4343398">
                <a:moveTo>
                  <a:pt x="2171699" y="0"/>
                </a:moveTo>
                <a:cubicBezTo>
                  <a:pt x="3371095" y="0"/>
                  <a:pt x="4343398" y="972303"/>
                  <a:pt x="4343398" y="2171699"/>
                </a:cubicBezTo>
                <a:cubicBezTo>
                  <a:pt x="4343398" y="3371095"/>
                  <a:pt x="3371095" y="4343398"/>
                  <a:pt x="2171699" y="4343398"/>
                </a:cubicBezTo>
                <a:cubicBezTo>
                  <a:pt x="972303" y="4343398"/>
                  <a:pt x="0" y="3371095"/>
                  <a:pt x="0" y="2171699"/>
                </a:cubicBezTo>
                <a:cubicBezTo>
                  <a:pt x="0" y="972303"/>
                  <a:pt x="972303" y="0"/>
                  <a:pt x="2171699" y="0"/>
                </a:cubicBezTo>
                <a:close/>
              </a:path>
            </a:pathLst>
          </a:custGeom>
          <a:noFill/>
          <a:ln w="127000">
            <a:solidFill>
              <a:schemeClr val="bg1"/>
            </a:solidFill>
          </a:ln>
          <a:effectLst>
            <a:outerShdw blurRad="952500" dist="647700" dir="5400000" sx="85000" sy="85000" algn="t" rotWithShape="0">
              <a:prstClr val="black">
                <a:alpha val="40000"/>
              </a:prstClr>
            </a:outerShdw>
          </a:effectLst>
        </p:spPr>
        <p:txBody>
          <a:bodyPr wrap="square">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chemeClr val="bg1">
                    <a:lumMod val="75000"/>
                  </a:schemeClr>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Image placeholder</a:t>
            </a:r>
          </a:p>
          <a:p>
            <a:endParaRPr lang="en-US" dirty="0"/>
          </a:p>
        </p:txBody>
      </p:sp>
    </p:spTree>
    <p:extLst>
      <p:ext uri="{BB962C8B-B14F-4D97-AF65-F5344CB8AC3E}">
        <p14:creationId xmlns:p14="http://schemas.microsoft.com/office/powerpoint/2010/main" val="206417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0-#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028C6-8891-CA0C-6B4E-9F8CDF1346B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5109D76-2CF4-39CA-358C-1FD7DF6FF3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6BA1E4A-975C-D2F0-D32E-384474E6A235}"/>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CA92C2FA-7CBE-3384-9347-BFAF38339D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1E4743-4686-7A35-B86A-23BEAA339E24}"/>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228625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CD8F4-2846-7674-EC85-D571D6592F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6D0AAF8-C3B1-544D-48CD-4384BA5186F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B39DBEB-B6F5-F2B4-CE4C-64EEB5ED693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01934F-FD2F-4E09-1E96-C3621E9F74F2}"/>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EF9506CE-F551-ADE6-F73D-F1ED0592FA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EABE9D4-6FED-61C6-BF52-49E3EA472B40}"/>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1269930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103AF6-47B1-4C39-B6A1-2F00A159032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4C02CEC-6DD6-41FF-322D-10DF12FDD7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66820B7-72AC-AC22-596B-E743E5B3FA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011A326-8238-FA65-1E93-C9A8826A9A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CB5C0A5-83A3-996D-B10B-BFD837759B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3D7193-AA19-449D-D810-ED1342F9BAD1}"/>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8" name="页脚占位符 7">
            <a:extLst>
              <a:ext uri="{FF2B5EF4-FFF2-40B4-BE49-F238E27FC236}">
                <a16:creationId xmlns:a16="http://schemas.microsoft.com/office/drawing/2014/main" id="{6A88D72A-FF90-B375-188D-69E694426F2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5B4E56-5713-3946-5457-FB89CAF7FA41}"/>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240954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05AD2C-CE33-143C-EFEE-8E79CB8A5D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A521BE7-2AAF-5F38-33FE-D297F4DF0241}"/>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4" name="页脚占位符 3">
            <a:extLst>
              <a:ext uri="{FF2B5EF4-FFF2-40B4-BE49-F238E27FC236}">
                <a16:creationId xmlns:a16="http://schemas.microsoft.com/office/drawing/2014/main" id="{6F2E8465-7E21-BE1B-2C1B-2303472DC6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90AA14-6BA6-1D00-347D-E721F61B2839}"/>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190102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F061D7A-45AD-6D78-9457-8A41899227EF}"/>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3" name="页脚占位符 2">
            <a:extLst>
              <a:ext uri="{FF2B5EF4-FFF2-40B4-BE49-F238E27FC236}">
                <a16:creationId xmlns:a16="http://schemas.microsoft.com/office/drawing/2014/main" id="{9FF73F3A-EB90-7474-0324-064566B903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878B3E-E757-E9B6-BB74-FD3AE5D95E22}"/>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3283352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25C8B2-A340-4A5D-B201-C6097BD27B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2C7E1C-F1F5-E328-270E-85089E396E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153483C-1992-02F8-D6C9-5ADEA272FE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23D7D1-B624-9458-C524-2B148DAE14DF}"/>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A060B780-A6C9-D2A0-FEEC-5780689EDEA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18C4D9C-D8D1-8657-7352-BCAB4F0D1307}"/>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3231939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A2A699-5CBD-167D-534E-27D3E0CE68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CCA23EF-986F-9B36-E4BF-74FD224539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D91E651-645D-14A6-65F1-C502184E48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7BD38BD-4E64-E855-A0F2-82304670169F}"/>
              </a:ext>
            </a:extLst>
          </p:cNvPr>
          <p:cNvSpPr>
            <a:spLocks noGrp="1"/>
          </p:cNvSpPr>
          <p:nvPr>
            <p:ph type="dt" sz="half" idx="10"/>
          </p:nvPr>
        </p:nvSpPr>
        <p:spPr/>
        <p:txBody>
          <a:bodyPr/>
          <a:lstStyle/>
          <a:p>
            <a:fld id="{EB352F8A-02FE-4FA7-A75D-089EB97AA32A}" type="datetimeFigureOut">
              <a:rPr lang="zh-CN" altLang="en-US" smtClean="0"/>
              <a:t>2022/10/12</a:t>
            </a:fld>
            <a:endParaRPr lang="zh-CN" altLang="en-US"/>
          </a:p>
        </p:txBody>
      </p:sp>
      <p:sp>
        <p:nvSpPr>
          <p:cNvPr id="6" name="页脚占位符 5">
            <a:extLst>
              <a:ext uri="{FF2B5EF4-FFF2-40B4-BE49-F238E27FC236}">
                <a16:creationId xmlns:a16="http://schemas.microsoft.com/office/drawing/2014/main" id="{C05063DE-0F6F-3230-9FC1-8774AF21D5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FB3169-9226-DB02-A304-5A173E87D1B6}"/>
              </a:ext>
            </a:extLst>
          </p:cNvPr>
          <p:cNvSpPr>
            <a:spLocks noGrp="1"/>
          </p:cNvSpPr>
          <p:nvPr>
            <p:ph type="sldNum" sz="quarter" idx="12"/>
          </p:nvPr>
        </p:nvSpPr>
        <p:spPr/>
        <p:txBody>
          <a:body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406522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740933-0333-9922-C4BD-435236BB48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C2BFCF-A80C-D42B-E4CC-18F6BD0DB9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7BD583D-5460-E0E7-3860-90C57D568F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352F8A-02FE-4FA7-A75D-089EB97AA32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73DD6274-4791-689A-01F8-9F7D06944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444F15C-4BC2-5C2B-A6CD-850D9EB12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4222E9-8C07-4346-8AC4-FB7DBE813C5C}" type="slidenum">
              <a:rPr lang="zh-CN" altLang="en-US" smtClean="0"/>
              <a:t>‹#›</a:t>
            </a:fld>
            <a:endParaRPr lang="zh-CN" altLang="en-US"/>
          </a:p>
        </p:txBody>
      </p:sp>
    </p:spTree>
    <p:extLst>
      <p:ext uri="{BB962C8B-B14F-4D97-AF65-F5344CB8AC3E}">
        <p14:creationId xmlns:p14="http://schemas.microsoft.com/office/powerpoint/2010/main" val="143161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88FC30-25ED-4BD1-8E73-95EF31E37A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59646E-FAD7-4549-9A52-3D7DBDF385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01BCEFC-BE11-443D-A8F2-44E4C1225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CDEC1-CAB0-4DA7-B1D0-CB93C3A049CA}" type="datetimeFigureOut">
              <a:rPr lang="zh-CN" altLang="en-US" smtClean="0"/>
              <a:t>2022/10/12</a:t>
            </a:fld>
            <a:endParaRPr lang="zh-CN" altLang="en-US"/>
          </a:p>
        </p:txBody>
      </p:sp>
      <p:sp>
        <p:nvSpPr>
          <p:cNvPr id="5" name="页脚占位符 4">
            <a:extLst>
              <a:ext uri="{FF2B5EF4-FFF2-40B4-BE49-F238E27FC236}">
                <a16:creationId xmlns:a16="http://schemas.microsoft.com/office/drawing/2014/main" id="{D2537CE4-4402-4FC0-8BE2-9254FFA2B7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5507F4C-39A3-49C6-B47F-B734D88972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564D4-2016-4661-99C7-91B14B179448}" type="slidenum">
              <a:rPr lang="zh-CN" altLang="en-US" smtClean="0"/>
              <a:t>‹#›</a:t>
            </a:fld>
            <a:endParaRPr lang="zh-CN" altLang="en-US"/>
          </a:p>
        </p:txBody>
      </p:sp>
    </p:spTree>
    <p:extLst>
      <p:ext uri="{BB962C8B-B14F-4D97-AF65-F5344CB8AC3E}">
        <p14:creationId xmlns:p14="http://schemas.microsoft.com/office/powerpoint/2010/main" val="37597820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3.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3.xml"/><Relationship Id="rId5" Type="http://schemas.openxmlformats.org/officeDocument/2006/relationships/hyperlink" Target="https://oi-wiki.org/" TargetMode="External"/><Relationship Id="rId4" Type="http://schemas.openxmlformats.org/officeDocument/2006/relationships/hyperlink" Target="https://www.yankong.org/review"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3.xml"/><Relationship Id="rId4" Type="http://schemas.openxmlformats.org/officeDocument/2006/relationships/hyperlink" Target="https://www.wondercv.com/"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1D4D29D-4776-0CB4-97F1-4F3B84F14267}"/>
              </a:ext>
            </a:extLst>
          </p:cNvPr>
          <p:cNvSpPr txBox="1">
            <a:spLocks/>
          </p:cNvSpPr>
          <p:nvPr/>
        </p:nvSpPr>
        <p:spPr>
          <a:xfrm>
            <a:off x="1524000" y="1322962"/>
            <a:ext cx="9144000" cy="2187001"/>
          </a:xfrm>
          <a:prstGeom prst="rect">
            <a:avLst/>
          </a:prstGeom>
        </p:spPr>
        <p:txBody>
          <a:bodyPr vert="horz" lIns="91440" tIns="45720" rIns="91440" bIns="45720" rtlCol="0" anchor="b">
            <a:normAutofit/>
          </a:bodyPr>
          <a:lstStyle>
            <a:lvl1pPr algn="ctr" defTabSz="914400" rtl="0" eaLnBrk="1" latinLnBrk="0" hangingPunct="1">
              <a:lnSpc>
                <a:spcPct val="130000"/>
              </a:lnSpc>
              <a:spcBef>
                <a:spcPct val="0"/>
              </a:spcBef>
              <a:buNone/>
              <a:defRPr sz="6000" kern="1200">
                <a:solidFill>
                  <a:schemeClr val="tx1"/>
                </a:solidFill>
                <a:effectLst>
                  <a:outerShdw blurRad="38100" dist="38100" dir="2700000" algn="tl">
                    <a:srgbClr val="000000">
                      <a:alpha val="43137"/>
                    </a:srgbClr>
                  </a:outerShdw>
                </a:effectLst>
                <a:latin typeface="+mj-lt"/>
                <a:ea typeface="+mj-ea"/>
                <a:cs typeface="+mj-cs"/>
              </a:defRPr>
            </a:lvl1pPr>
          </a:lstStyle>
          <a:p>
            <a:pPr marL="0" marR="0" lvl="0" indent="0" algn="ctr" defTabSz="914400" rtl="0" eaLnBrk="1" fontAlgn="auto" latinLnBrk="0" hangingPunct="1">
              <a:lnSpc>
                <a:spcPct val="130000"/>
              </a:lnSpc>
              <a:spcBef>
                <a:spcPct val="0"/>
              </a:spcBef>
              <a:spcAft>
                <a:spcPts val="0"/>
              </a:spcAft>
              <a:buClrTx/>
              <a:buSzTx/>
              <a:buFontTx/>
              <a:buNone/>
              <a:tabLst/>
              <a:defRPr/>
            </a:pPr>
            <a:r>
              <a:rPr kumimoji="0" lang="en-US" altLang="en-US" sz="6000" b="0" i="0" u="none" strike="noStrike" kern="1200" cap="none" spc="0" normalizeH="0" baseline="0" noProof="0">
                <a:ln>
                  <a:noFill/>
                </a:ln>
                <a:solidFill>
                  <a:sysClr val="windowText" lastClr="000000"/>
                </a:solidFill>
                <a:effectLst>
                  <a:outerShdw blurRad="38100" dist="38100" dir="2700000" algn="tl">
                    <a:srgbClr val="000000">
                      <a:alpha val="43137"/>
                    </a:srgbClr>
                  </a:outerShdw>
                </a:effectLst>
                <a:uLnTx/>
                <a:uFillTx/>
                <a:latin typeface="Arial Black"/>
                <a:ea typeface="+mj-ea"/>
                <a:cs typeface="+mj-cs"/>
              </a:rPr>
              <a:t>保研经验分享</a:t>
            </a:r>
          </a:p>
        </p:txBody>
      </p:sp>
      <p:sp>
        <p:nvSpPr>
          <p:cNvPr id="9" name="副标题 2">
            <a:extLst>
              <a:ext uri="{FF2B5EF4-FFF2-40B4-BE49-F238E27FC236}">
                <a16:creationId xmlns:a16="http://schemas.microsoft.com/office/drawing/2014/main" id="{B0517ADD-7551-64E2-7D77-10CAA75E8957}"/>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effectLst/>
                <a:latin typeface="+mj-lt"/>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dirty="0">
                <a:ln>
                  <a:noFill/>
                </a:ln>
                <a:solidFill>
                  <a:sysClr val="windowText" lastClr="000000">
                    <a:lumMod val="75000"/>
                    <a:lumOff val="25000"/>
                  </a:sysClr>
                </a:solidFill>
                <a:effectLst/>
                <a:uLnTx/>
                <a:uFillTx/>
                <a:latin typeface="Arial Black"/>
                <a:ea typeface="宋体" panose="02010600030101010101" pitchFamily="2" charset="-122"/>
                <a:cs typeface="+mn-cs"/>
              </a:rPr>
              <a:t>陈炜</a:t>
            </a:r>
            <a:endParaRPr kumimoji="0" lang="en-US" altLang="zh-CN" sz="2800" b="0" i="0" u="none" strike="noStrike" kern="1200" cap="none" spc="0" normalizeH="0" baseline="0" noProof="0" dirty="0">
              <a:ln>
                <a:noFill/>
              </a:ln>
              <a:solidFill>
                <a:sysClr val="windowText" lastClr="000000">
                  <a:lumMod val="75000"/>
                  <a:lumOff val="25000"/>
                </a:sysClr>
              </a:solidFill>
              <a:effectLst/>
              <a:uLnTx/>
              <a:uFillTx/>
              <a:latin typeface="Arial Black"/>
              <a:ea typeface="宋体" panose="02010600030101010101" pitchFamily="2" charset="-122"/>
              <a:cs typeface="+mn-cs"/>
            </a:endParaRPr>
          </a:p>
        </p:txBody>
      </p:sp>
    </p:spTree>
    <p:extLst>
      <p:ext uri="{BB962C8B-B14F-4D97-AF65-F5344CB8AC3E}">
        <p14:creationId xmlns:p14="http://schemas.microsoft.com/office/powerpoint/2010/main" val="772884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r>
              <a:rPr lang="en-US" altLang="zh-CN" sz="100"/>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p>
        </p:txBody>
      </p:sp>
      <p:sp>
        <p:nvSpPr>
          <p:cNvPr id="51" name="文本框 50">
            <a:extLst>
              <a:ext uri="{FF2B5EF4-FFF2-40B4-BE49-F238E27FC236}">
                <a16:creationId xmlns:a16="http://schemas.microsoft.com/office/drawing/2014/main" id="{D2D32483-9993-47B2-BFAF-0E26809A6B1C}"/>
              </a:ext>
            </a:extLst>
          </p:cNvPr>
          <p:cNvSpPr txBox="1"/>
          <p:nvPr/>
        </p:nvSpPr>
        <p:spPr>
          <a:xfrm>
            <a:off x="100673" y="118018"/>
            <a:ext cx="1620957" cy="523220"/>
          </a:xfrm>
          <a:prstGeom prst="rect">
            <a:avLst/>
          </a:prstGeom>
          <a:noFill/>
        </p:spPr>
        <p:txBody>
          <a:bodyPr wrap="none" rtlCol="0">
            <a:spAutoFit/>
          </a:bodyPr>
          <a:lstStyle/>
          <a:p>
            <a:pPr algn="ctr"/>
            <a:r>
              <a:rPr lang="zh-CN" altLang="en-US" sz="2800" dirty="0">
                <a:solidFill>
                  <a:schemeClr val="tx2">
                    <a:lumMod val="50000"/>
                  </a:schemeClr>
                </a:solidFill>
                <a:latin typeface="方正静蕾简体" pitchFamily="2" charset="-122"/>
                <a:ea typeface="方正静蕾简体" pitchFamily="2" charset="-122"/>
              </a:rPr>
              <a:t>联系方式</a:t>
            </a:r>
          </a:p>
        </p:txBody>
      </p:sp>
      <p:pic>
        <p:nvPicPr>
          <p:cNvPr id="3" name="图片 2">
            <a:extLst>
              <a:ext uri="{FF2B5EF4-FFF2-40B4-BE49-F238E27FC236}">
                <a16:creationId xmlns:a16="http://schemas.microsoft.com/office/drawing/2014/main" id="{130D3DF0-53A4-2274-E219-BA61722BCBCC}"/>
              </a:ext>
            </a:extLst>
          </p:cNvPr>
          <p:cNvPicPr>
            <a:picLocks noChangeAspect="1"/>
          </p:cNvPicPr>
          <p:nvPr/>
        </p:nvPicPr>
        <p:blipFill rotWithShape="1">
          <a:blip r:embed="rId4">
            <a:extLst>
              <a:ext uri="{28A0092B-C50C-407E-A947-70E740481C1C}">
                <a14:useLocalDpi xmlns:a14="http://schemas.microsoft.com/office/drawing/2010/main" val="0"/>
              </a:ext>
            </a:extLst>
          </a:blip>
          <a:srcRect t="21905" b="8571"/>
          <a:stretch/>
        </p:blipFill>
        <p:spPr>
          <a:xfrm>
            <a:off x="6530546" y="1262742"/>
            <a:ext cx="5030965" cy="4767943"/>
          </a:xfrm>
          <a:prstGeom prst="rect">
            <a:avLst/>
          </a:prstGeom>
        </p:spPr>
      </p:pic>
      <p:pic>
        <p:nvPicPr>
          <p:cNvPr id="6" name="图片 5">
            <a:extLst>
              <a:ext uri="{FF2B5EF4-FFF2-40B4-BE49-F238E27FC236}">
                <a16:creationId xmlns:a16="http://schemas.microsoft.com/office/drawing/2014/main" id="{48315794-A4AE-9B7E-DB0E-E82B010773B2}"/>
              </a:ext>
            </a:extLst>
          </p:cNvPr>
          <p:cNvPicPr>
            <a:picLocks noChangeAspect="1"/>
          </p:cNvPicPr>
          <p:nvPr/>
        </p:nvPicPr>
        <p:blipFill rotWithShape="1">
          <a:blip r:embed="rId5">
            <a:extLst>
              <a:ext uri="{28A0092B-C50C-407E-A947-70E740481C1C}">
                <a14:useLocalDpi xmlns:a14="http://schemas.microsoft.com/office/drawing/2010/main" val="0"/>
              </a:ext>
            </a:extLst>
          </a:blip>
          <a:srcRect t="30476" b="23968"/>
          <a:stretch/>
        </p:blipFill>
        <p:spPr>
          <a:xfrm>
            <a:off x="731284" y="1262742"/>
            <a:ext cx="5168773" cy="4219558"/>
          </a:xfrm>
          <a:prstGeom prst="rect">
            <a:avLst/>
          </a:prstGeom>
        </p:spPr>
      </p:pic>
    </p:spTree>
    <p:extLst>
      <p:ext uri="{BB962C8B-B14F-4D97-AF65-F5344CB8AC3E}">
        <p14:creationId xmlns:p14="http://schemas.microsoft.com/office/powerpoint/2010/main" val="8741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Freeform: Shape 7"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0F6663AE-0023-458D-A3B7-46EF0CB16089}"/>
              </a:ext>
            </a:extLst>
          </p:cNvPr>
          <p:cNvSpPr/>
          <p:nvPr/>
        </p:nvSpPr>
        <p:spPr>
          <a:xfrm>
            <a:off x="0" y="961492"/>
            <a:ext cx="3309134" cy="5181766"/>
          </a:xfrm>
          <a:custGeom>
            <a:avLst/>
            <a:gdLst>
              <a:gd name="connsiteX0" fmla="*/ 702130 w 3234873"/>
              <a:gd name="connsiteY0" fmla="*/ 0 h 5065486"/>
              <a:gd name="connsiteX1" fmla="*/ 3234873 w 3234873"/>
              <a:gd name="connsiteY1" fmla="*/ 2532743 h 5065486"/>
              <a:gd name="connsiteX2" fmla="*/ 702130 w 3234873"/>
              <a:gd name="connsiteY2" fmla="*/ 5065486 h 5065486"/>
              <a:gd name="connsiteX3" fmla="*/ 191694 w 3234873"/>
              <a:gd name="connsiteY3" fmla="*/ 5014030 h 5065486"/>
              <a:gd name="connsiteX4" fmla="*/ 0 w 3234873"/>
              <a:gd name="connsiteY4" fmla="*/ 4964740 h 5065486"/>
              <a:gd name="connsiteX5" fmla="*/ 0 w 3234873"/>
              <a:gd name="connsiteY5" fmla="*/ 100746 h 5065486"/>
              <a:gd name="connsiteX6" fmla="*/ 191694 w 3234873"/>
              <a:gd name="connsiteY6" fmla="*/ 51456 h 5065486"/>
              <a:gd name="connsiteX7" fmla="*/ 702130 w 3234873"/>
              <a:gd name="connsiteY7" fmla="*/ 0 h 5065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34873" h="5065486">
                <a:moveTo>
                  <a:pt x="702130" y="0"/>
                </a:moveTo>
                <a:cubicBezTo>
                  <a:pt x="2100925" y="0"/>
                  <a:pt x="3234873" y="1133948"/>
                  <a:pt x="3234873" y="2532743"/>
                </a:cubicBezTo>
                <a:cubicBezTo>
                  <a:pt x="3234873" y="3931538"/>
                  <a:pt x="2100925" y="5065486"/>
                  <a:pt x="702130" y="5065486"/>
                </a:cubicBezTo>
                <a:cubicBezTo>
                  <a:pt x="527281" y="5065486"/>
                  <a:pt x="356570" y="5047768"/>
                  <a:pt x="191694" y="5014030"/>
                </a:cubicBezTo>
                <a:lnTo>
                  <a:pt x="0" y="4964740"/>
                </a:lnTo>
                <a:lnTo>
                  <a:pt x="0" y="100746"/>
                </a:lnTo>
                <a:lnTo>
                  <a:pt x="191694" y="51456"/>
                </a:lnTo>
                <a:cubicBezTo>
                  <a:pt x="356570" y="17718"/>
                  <a:pt x="527281" y="0"/>
                  <a:pt x="702130" y="0"/>
                </a:cubicBezTo>
                <a:close/>
              </a:path>
            </a:pathLst>
          </a:cu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sp>
        <p:nvSpPr>
          <p:cNvPr id="29"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1B3C10C4-E9DC-4B56-ADBC-AB4B6F902560}"/>
              </a:ext>
            </a:extLst>
          </p:cNvPr>
          <p:cNvSpPr txBox="1"/>
          <p:nvPr/>
        </p:nvSpPr>
        <p:spPr>
          <a:xfrm>
            <a:off x="5869402" y="2425851"/>
            <a:ext cx="5080114" cy="212763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专业：数据科学与大数据技术</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排名：</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5/64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英语：</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CET-6 495 / CET-4 566</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论文：无</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获奖：美赛</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M</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、数模省三、数竞省三</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C17A4B3A-C424-44E4-A0B1-CD99C2F41B55}"/>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pic>
        <p:nvPicPr>
          <p:cNvPr id="7" name="图片占位符 6">
            <a:extLst>
              <a:ext uri="{FF2B5EF4-FFF2-40B4-BE49-F238E27FC236}">
                <a16:creationId xmlns:a16="http://schemas.microsoft.com/office/drawing/2014/main" id="{50ABED38-9E1C-401D-A691-11725EDA85D7}"/>
              </a:ext>
            </a:extLst>
          </p:cNvPr>
          <p:cNvPicPr>
            <a:picLocks noGrp="1" noChangeAspect="1"/>
          </p:cNvPicPr>
          <p:nvPr>
            <p:ph type="pic" sz="quarter" idx="10"/>
          </p:nvPr>
        </p:nvPicPr>
        <p:blipFill>
          <a:blip r:embed="rId5" cstate="screen">
            <a:extLst>
              <a:ext uri="{28A0092B-C50C-407E-A947-70E740481C1C}">
                <a14:useLocalDpi xmlns:a14="http://schemas.microsoft.com/office/drawing/2010/main"/>
              </a:ext>
            </a:extLst>
          </a:blip>
          <a:srcRect/>
          <a:stretch>
            <a:fillRect/>
          </a:stretch>
        </p:blipFill>
        <p:spPr/>
      </p:pic>
      <p:grpSp>
        <p:nvGrpSpPr>
          <p:cNvPr id="42" name="Group 4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6C086C13-E210-435E-89C0-263D5D9858E8}"/>
              </a:ext>
            </a:extLst>
          </p:cNvPr>
          <p:cNvGrpSpPr/>
          <p:nvPr/>
        </p:nvGrpSpPr>
        <p:grpSpPr>
          <a:xfrm>
            <a:off x="672914" y="3125830"/>
            <a:ext cx="853089" cy="853089"/>
            <a:chOff x="672914" y="3125830"/>
            <a:chExt cx="853089" cy="853089"/>
          </a:xfrm>
        </p:grpSpPr>
        <p:sp>
          <p:nvSpPr>
            <p:cNvPr id="13" name="Oval 12">
              <a:extLst>
                <a:ext uri="{FF2B5EF4-FFF2-40B4-BE49-F238E27FC236}">
                  <a16:creationId xmlns:a16="http://schemas.microsoft.com/office/drawing/2014/main" id="{994D4C5E-C557-4BF2-B8C8-4550AAC2E5A2}"/>
                </a:ext>
              </a:extLst>
            </p:cNvPr>
            <p:cNvSpPr/>
            <p:nvPr/>
          </p:nvSpPr>
          <p:spPr>
            <a:xfrm>
              <a:off x="672914" y="3125830"/>
              <a:ext cx="853089" cy="853089"/>
            </a:xfrm>
            <a:prstGeom prst="ellipse">
              <a:avLst/>
            </a:prstGeom>
            <a:solidFill>
              <a:schemeClr val="bg1"/>
            </a:solidFill>
            <a:ln>
              <a:noFill/>
            </a:ln>
            <a:effectLst>
              <a:outerShdw blurRad="812800" dist="330200" dir="5400000" sx="62000" sy="62000" algn="t"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等线"/>
                <a:ea typeface="+mn-ea"/>
                <a:cs typeface="+mn-cs"/>
              </a:endParaRPr>
            </a:p>
          </p:txBody>
        </p:sp>
        <p:grpSp>
          <p:nvGrpSpPr>
            <p:cNvPr id="30" name="Gruppieren 309">
              <a:extLst>
                <a:ext uri="{FF2B5EF4-FFF2-40B4-BE49-F238E27FC236}">
                  <a16:creationId xmlns:a16="http://schemas.microsoft.com/office/drawing/2014/main" id="{50E771AC-C0B5-4194-BFBF-2B0802843149}"/>
                </a:ext>
              </a:extLst>
            </p:cNvPr>
            <p:cNvGrpSpPr/>
            <p:nvPr/>
          </p:nvGrpSpPr>
          <p:grpSpPr>
            <a:xfrm>
              <a:off x="974045" y="3364255"/>
              <a:ext cx="250826" cy="376238"/>
              <a:chOff x="3985418" y="4638674"/>
              <a:chExt cx="250826" cy="376238"/>
            </a:xfrm>
            <a:solidFill>
              <a:schemeClr val="accent1"/>
            </a:solidFill>
          </p:grpSpPr>
          <p:sp>
            <p:nvSpPr>
              <p:cNvPr id="31" name="Freeform 122">
                <a:extLst>
                  <a:ext uri="{FF2B5EF4-FFF2-40B4-BE49-F238E27FC236}">
                    <a16:creationId xmlns:a16="http://schemas.microsoft.com/office/drawing/2014/main" id="{E9C127BB-A8C3-4917-AEBC-7DA9F10A9372}"/>
                  </a:ext>
                </a:extLst>
              </p:cNvPr>
              <p:cNvSpPr>
                <a:spLocks/>
              </p:cNvSpPr>
              <p:nvPr/>
            </p:nvSpPr>
            <p:spPr bwMode="auto">
              <a:xfrm>
                <a:off x="4137818" y="4935537"/>
                <a:ext cx="14288"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2"/>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2" name="Freeform 123">
                <a:extLst>
                  <a:ext uri="{FF2B5EF4-FFF2-40B4-BE49-F238E27FC236}">
                    <a16:creationId xmlns:a16="http://schemas.microsoft.com/office/drawing/2014/main" id="{2DF41BD2-5EBC-43DE-A0ED-2E1F71EAA62E}"/>
                  </a:ext>
                </a:extLst>
              </p:cNvPr>
              <p:cNvSpPr>
                <a:spLocks/>
              </p:cNvSpPr>
              <p:nvPr/>
            </p:nvSpPr>
            <p:spPr bwMode="auto">
              <a:xfrm>
                <a:off x="4158456" y="4967287"/>
                <a:ext cx="12700"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7"/>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3" name="Freeform 124">
                <a:extLst>
                  <a:ext uri="{FF2B5EF4-FFF2-40B4-BE49-F238E27FC236}">
                    <a16:creationId xmlns:a16="http://schemas.microsoft.com/office/drawing/2014/main" id="{38EDFCE1-A377-4122-94E4-883A5504A87D}"/>
                  </a:ext>
                </a:extLst>
              </p:cNvPr>
              <p:cNvSpPr>
                <a:spLocks/>
              </p:cNvSpPr>
              <p:nvPr/>
            </p:nvSpPr>
            <p:spPr bwMode="auto">
              <a:xfrm>
                <a:off x="4158456" y="4945062"/>
                <a:ext cx="12700" cy="12700"/>
              </a:xfrm>
              <a:custGeom>
                <a:avLst/>
                <a:gdLst>
                  <a:gd name="T0" fmla="*/ 8 w 9"/>
                  <a:gd name="T1" fmla="*/ 3 h 9"/>
                  <a:gd name="T2" fmla="*/ 7 w 9"/>
                  <a:gd name="T3" fmla="*/ 8 h 9"/>
                  <a:gd name="T4" fmla="*/ 1 w 9"/>
                  <a:gd name="T5" fmla="*/ 7 h 9"/>
                  <a:gd name="T6" fmla="*/ 3 w 9"/>
                  <a:gd name="T7" fmla="*/ 1 h 9"/>
                  <a:gd name="T8" fmla="*/ 8 w 9"/>
                  <a:gd name="T9" fmla="*/ 3 h 9"/>
                </a:gdLst>
                <a:ahLst/>
                <a:cxnLst>
                  <a:cxn ang="0">
                    <a:pos x="T0" y="T1"/>
                  </a:cxn>
                  <a:cxn ang="0">
                    <a:pos x="T2" y="T3"/>
                  </a:cxn>
                  <a:cxn ang="0">
                    <a:pos x="T4" y="T5"/>
                  </a:cxn>
                  <a:cxn ang="0">
                    <a:pos x="T6" y="T7"/>
                  </a:cxn>
                  <a:cxn ang="0">
                    <a:pos x="T8" y="T9"/>
                  </a:cxn>
                </a:cxnLst>
                <a:rect l="0" t="0" r="r" b="b"/>
                <a:pathLst>
                  <a:path w="9" h="9">
                    <a:moveTo>
                      <a:pt x="8" y="3"/>
                    </a:moveTo>
                    <a:cubicBezTo>
                      <a:pt x="9" y="5"/>
                      <a:pt x="9" y="7"/>
                      <a:pt x="7" y="8"/>
                    </a:cubicBezTo>
                    <a:cubicBezTo>
                      <a:pt x="5" y="9"/>
                      <a:pt x="3" y="9"/>
                      <a:pt x="1" y="7"/>
                    </a:cubicBezTo>
                    <a:cubicBezTo>
                      <a:pt x="0" y="5"/>
                      <a:pt x="1" y="3"/>
                      <a:pt x="3" y="1"/>
                    </a:cubicBezTo>
                    <a:cubicBezTo>
                      <a:pt x="5" y="0"/>
                      <a:pt x="7" y="1"/>
                      <a:pt x="8"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4" name="Freeform 125">
                <a:extLst>
                  <a:ext uri="{FF2B5EF4-FFF2-40B4-BE49-F238E27FC236}">
                    <a16:creationId xmlns:a16="http://schemas.microsoft.com/office/drawing/2014/main" id="{82CC1D84-8845-43C1-B051-4F57D43C7408}"/>
                  </a:ext>
                </a:extLst>
              </p:cNvPr>
              <p:cNvSpPr>
                <a:spLocks/>
              </p:cNvSpPr>
              <p:nvPr/>
            </p:nvSpPr>
            <p:spPr bwMode="auto">
              <a:xfrm>
                <a:off x="4137818" y="4957762"/>
                <a:ext cx="14288" cy="14288"/>
              </a:xfrm>
              <a:custGeom>
                <a:avLst/>
                <a:gdLst>
                  <a:gd name="T0" fmla="*/ 8 w 9"/>
                  <a:gd name="T1" fmla="*/ 2 h 9"/>
                  <a:gd name="T2" fmla="*/ 6 w 9"/>
                  <a:gd name="T3" fmla="*/ 8 h 9"/>
                  <a:gd name="T4" fmla="*/ 1 w 9"/>
                  <a:gd name="T5" fmla="*/ 6 h 9"/>
                  <a:gd name="T6" fmla="*/ 2 w 9"/>
                  <a:gd name="T7" fmla="*/ 1 h 9"/>
                  <a:gd name="T8" fmla="*/ 8 w 9"/>
                  <a:gd name="T9" fmla="*/ 2 h 9"/>
                </a:gdLst>
                <a:ahLst/>
                <a:cxnLst>
                  <a:cxn ang="0">
                    <a:pos x="T0" y="T1"/>
                  </a:cxn>
                  <a:cxn ang="0">
                    <a:pos x="T2" y="T3"/>
                  </a:cxn>
                  <a:cxn ang="0">
                    <a:pos x="T4" y="T5"/>
                  </a:cxn>
                  <a:cxn ang="0">
                    <a:pos x="T6" y="T7"/>
                  </a:cxn>
                  <a:cxn ang="0">
                    <a:pos x="T8" y="T9"/>
                  </a:cxn>
                </a:cxnLst>
                <a:rect l="0" t="0" r="r" b="b"/>
                <a:pathLst>
                  <a:path w="9" h="9">
                    <a:moveTo>
                      <a:pt x="8" y="2"/>
                    </a:moveTo>
                    <a:cubicBezTo>
                      <a:pt x="9" y="4"/>
                      <a:pt x="8" y="6"/>
                      <a:pt x="6" y="8"/>
                    </a:cubicBezTo>
                    <a:cubicBezTo>
                      <a:pt x="4" y="9"/>
                      <a:pt x="2" y="8"/>
                      <a:pt x="1" y="6"/>
                    </a:cubicBezTo>
                    <a:cubicBezTo>
                      <a:pt x="0" y="4"/>
                      <a:pt x="0" y="2"/>
                      <a:pt x="2" y="1"/>
                    </a:cubicBezTo>
                    <a:cubicBezTo>
                      <a:pt x="4" y="0"/>
                      <a:pt x="6" y="0"/>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5" name="Freeform 126">
                <a:extLst>
                  <a:ext uri="{FF2B5EF4-FFF2-40B4-BE49-F238E27FC236}">
                    <a16:creationId xmlns:a16="http://schemas.microsoft.com/office/drawing/2014/main" id="{279CB3EA-8803-4BB9-89C8-9E4540B70EB0}"/>
                  </a:ext>
                </a:extLst>
              </p:cNvPr>
              <p:cNvSpPr>
                <a:spLocks noEditPoints="1"/>
              </p:cNvSpPr>
              <p:nvPr/>
            </p:nvSpPr>
            <p:spPr bwMode="auto">
              <a:xfrm>
                <a:off x="4042568" y="4702174"/>
                <a:ext cx="155575" cy="312738"/>
              </a:xfrm>
              <a:custGeom>
                <a:avLst/>
                <a:gdLst>
                  <a:gd name="T0" fmla="*/ 87 w 100"/>
                  <a:gd name="T1" fmla="*/ 200 h 200"/>
                  <a:gd name="T2" fmla="*/ 13 w 100"/>
                  <a:gd name="T3" fmla="*/ 200 h 200"/>
                  <a:gd name="T4" fmla="*/ 0 w 100"/>
                  <a:gd name="T5" fmla="*/ 187 h 200"/>
                  <a:gd name="T6" fmla="*/ 0 w 100"/>
                  <a:gd name="T7" fmla="*/ 0 h 200"/>
                  <a:gd name="T8" fmla="*/ 88 w 100"/>
                  <a:gd name="T9" fmla="*/ 0 h 200"/>
                  <a:gd name="T10" fmla="*/ 100 w 100"/>
                  <a:gd name="T11" fmla="*/ 12 h 200"/>
                  <a:gd name="T12" fmla="*/ 100 w 100"/>
                  <a:gd name="T13" fmla="*/ 187 h 200"/>
                  <a:gd name="T14" fmla="*/ 87 w 100"/>
                  <a:gd name="T15" fmla="*/ 200 h 200"/>
                  <a:gd name="T16" fmla="*/ 8 w 100"/>
                  <a:gd name="T17" fmla="*/ 8 h 200"/>
                  <a:gd name="T18" fmla="*/ 8 w 100"/>
                  <a:gd name="T19" fmla="*/ 187 h 200"/>
                  <a:gd name="T20" fmla="*/ 13 w 100"/>
                  <a:gd name="T21" fmla="*/ 192 h 200"/>
                  <a:gd name="T22" fmla="*/ 87 w 100"/>
                  <a:gd name="T23" fmla="*/ 192 h 200"/>
                  <a:gd name="T24" fmla="*/ 92 w 100"/>
                  <a:gd name="T25" fmla="*/ 187 h 200"/>
                  <a:gd name="T26" fmla="*/ 92 w 100"/>
                  <a:gd name="T27" fmla="*/ 12 h 200"/>
                  <a:gd name="T28" fmla="*/ 88 w 100"/>
                  <a:gd name="T29" fmla="*/ 8 h 200"/>
                  <a:gd name="T30" fmla="*/ 8 w 100"/>
                  <a:gd name="T31" fmla="*/ 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 h="200">
                    <a:moveTo>
                      <a:pt x="87" y="200"/>
                    </a:moveTo>
                    <a:cubicBezTo>
                      <a:pt x="13" y="200"/>
                      <a:pt x="13" y="200"/>
                      <a:pt x="13" y="200"/>
                    </a:cubicBezTo>
                    <a:cubicBezTo>
                      <a:pt x="6" y="200"/>
                      <a:pt x="0" y="194"/>
                      <a:pt x="0" y="187"/>
                    </a:cubicBezTo>
                    <a:cubicBezTo>
                      <a:pt x="0" y="0"/>
                      <a:pt x="0" y="0"/>
                      <a:pt x="0" y="0"/>
                    </a:cubicBezTo>
                    <a:cubicBezTo>
                      <a:pt x="88" y="0"/>
                      <a:pt x="88" y="0"/>
                      <a:pt x="88" y="0"/>
                    </a:cubicBezTo>
                    <a:cubicBezTo>
                      <a:pt x="95" y="0"/>
                      <a:pt x="100" y="5"/>
                      <a:pt x="100" y="12"/>
                    </a:cubicBezTo>
                    <a:cubicBezTo>
                      <a:pt x="100" y="187"/>
                      <a:pt x="100" y="187"/>
                      <a:pt x="100" y="187"/>
                    </a:cubicBezTo>
                    <a:cubicBezTo>
                      <a:pt x="100" y="194"/>
                      <a:pt x="94" y="200"/>
                      <a:pt x="87" y="200"/>
                    </a:cubicBezTo>
                    <a:close/>
                    <a:moveTo>
                      <a:pt x="8" y="8"/>
                    </a:moveTo>
                    <a:cubicBezTo>
                      <a:pt x="8" y="187"/>
                      <a:pt x="8" y="187"/>
                      <a:pt x="8" y="187"/>
                    </a:cubicBezTo>
                    <a:cubicBezTo>
                      <a:pt x="8" y="190"/>
                      <a:pt x="10" y="192"/>
                      <a:pt x="13" y="192"/>
                    </a:cubicBezTo>
                    <a:cubicBezTo>
                      <a:pt x="87" y="192"/>
                      <a:pt x="87" y="192"/>
                      <a:pt x="87" y="192"/>
                    </a:cubicBezTo>
                    <a:cubicBezTo>
                      <a:pt x="90" y="192"/>
                      <a:pt x="92" y="190"/>
                      <a:pt x="92" y="187"/>
                    </a:cubicBezTo>
                    <a:cubicBezTo>
                      <a:pt x="92" y="12"/>
                      <a:pt x="92" y="12"/>
                      <a:pt x="92" y="12"/>
                    </a:cubicBezTo>
                    <a:cubicBezTo>
                      <a:pt x="92" y="10"/>
                      <a:pt x="90" y="8"/>
                      <a:pt x="88" y="8"/>
                    </a:cubicBezTo>
                    <a:lnTo>
                      <a:pt x="8"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6" name="Freeform 127">
                <a:extLst>
                  <a:ext uri="{FF2B5EF4-FFF2-40B4-BE49-F238E27FC236}">
                    <a16:creationId xmlns:a16="http://schemas.microsoft.com/office/drawing/2014/main" id="{064FFAF4-97A6-4083-B1AE-66452F6169F4}"/>
                  </a:ext>
                </a:extLst>
              </p:cNvPr>
              <p:cNvSpPr>
                <a:spLocks noEditPoints="1"/>
              </p:cNvSpPr>
              <p:nvPr/>
            </p:nvSpPr>
            <p:spPr bwMode="auto">
              <a:xfrm>
                <a:off x="3985418" y="4638674"/>
                <a:ext cx="125413" cy="125413"/>
              </a:xfrm>
              <a:custGeom>
                <a:avLst/>
                <a:gdLst>
                  <a:gd name="T0" fmla="*/ 44 w 80"/>
                  <a:gd name="T1" fmla="*/ 80 h 80"/>
                  <a:gd name="T2" fmla="*/ 40 w 80"/>
                  <a:gd name="T3" fmla="*/ 80 h 80"/>
                  <a:gd name="T4" fmla="*/ 0 w 80"/>
                  <a:gd name="T5" fmla="*/ 40 h 80"/>
                  <a:gd name="T6" fmla="*/ 40 w 80"/>
                  <a:gd name="T7" fmla="*/ 0 h 80"/>
                  <a:gd name="T8" fmla="*/ 80 w 80"/>
                  <a:gd name="T9" fmla="*/ 40 h 80"/>
                  <a:gd name="T10" fmla="*/ 80 w 80"/>
                  <a:gd name="T11" fmla="*/ 44 h 80"/>
                  <a:gd name="T12" fmla="*/ 79 w 80"/>
                  <a:gd name="T13" fmla="*/ 48 h 80"/>
                  <a:gd name="T14" fmla="*/ 44 w 80"/>
                  <a:gd name="T15" fmla="*/ 48 h 80"/>
                  <a:gd name="T16" fmla="*/ 44 w 80"/>
                  <a:gd name="T17" fmla="*/ 80 h 80"/>
                  <a:gd name="T18" fmla="*/ 40 w 80"/>
                  <a:gd name="T19" fmla="*/ 8 h 80"/>
                  <a:gd name="T20" fmla="*/ 8 w 80"/>
                  <a:gd name="T21" fmla="*/ 40 h 80"/>
                  <a:gd name="T22" fmla="*/ 36 w 80"/>
                  <a:gd name="T23" fmla="*/ 72 h 80"/>
                  <a:gd name="T24" fmla="*/ 36 w 80"/>
                  <a:gd name="T25" fmla="*/ 40 h 80"/>
                  <a:gd name="T26" fmla="*/ 72 w 80"/>
                  <a:gd name="T27" fmla="*/ 40 h 80"/>
                  <a:gd name="T28" fmla="*/ 40 w 80"/>
                  <a:gd name="T29" fmla="*/ 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80">
                    <a:moveTo>
                      <a:pt x="44" y="80"/>
                    </a:moveTo>
                    <a:cubicBezTo>
                      <a:pt x="40" y="80"/>
                      <a:pt x="40" y="80"/>
                      <a:pt x="40" y="80"/>
                    </a:cubicBezTo>
                    <a:cubicBezTo>
                      <a:pt x="18" y="80"/>
                      <a:pt x="0" y="62"/>
                      <a:pt x="0" y="40"/>
                    </a:cubicBezTo>
                    <a:cubicBezTo>
                      <a:pt x="0" y="18"/>
                      <a:pt x="18" y="0"/>
                      <a:pt x="40" y="0"/>
                    </a:cubicBezTo>
                    <a:cubicBezTo>
                      <a:pt x="62" y="0"/>
                      <a:pt x="80" y="18"/>
                      <a:pt x="80" y="40"/>
                    </a:cubicBezTo>
                    <a:cubicBezTo>
                      <a:pt x="80" y="42"/>
                      <a:pt x="80" y="43"/>
                      <a:pt x="80" y="44"/>
                    </a:cubicBezTo>
                    <a:cubicBezTo>
                      <a:pt x="79" y="48"/>
                      <a:pt x="79" y="48"/>
                      <a:pt x="79" y="48"/>
                    </a:cubicBezTo>
                    <a:cubicBezTo>
                      <a:pt x="44" y="48"/>
                      <a:pt x="44" y="48"/>
                      <a:pt x="44" y="48"/>
                    </a:cubicBezTo>
                    <a:lnTo>
                      <a:pt x="44" y="80"/>
                    </a:lnTo>
                    <a:close/>
                    <a:moveTo>
                      <a:pt x="40" y="8"/>
                    </a:moveTo>
                    <a:cubicBezTo>
                      <a:pt x="22" y="8"/>
                      <a:pt x="8" y="22"/>
                      <a:pt x="8" y="40"/>
                    </a:cubicBezTo>
                    <a:cubicBezTo>
                      <a:pt x="8" y="56"/>
                      <a:pt x="20" y="70"/>
                      <a:pt x="36" y="72"/>
                    </a:cubicBezTo>
                    <a:cubicBezTo>
                      <a:pt x="36" y="40"/>
                      <a:pt x="36" y="40"/>
                      <a:pt x="36" y="40"/>
                    </a:cubicBezTo>
                    <a:cubicBezTo>
                      <a:pt x="72" y="40"/>
                      <a:pt x="72" y="40"/>
                      <a:pt x="72" y="40"/>
                    </a:cubicBezTo>
                    <a:cubicBezTo>
                      <a:pt x="72" y="22"/>
                      <a:pt x="58" y="8"/>
                      <a:pt x="40"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7" name="Freeform 128">
                <a:extLst>
                  <a:ext uri="{FF2B5EF4-FFF2-40B4-BE49-F238E27FC236}">
                    <a16:creationId xmlns:a16="http://schemas.microsoft.com/office/drawing/2014/main" id="{C56D3686-F3CD-49F2-AA63-E3150F09EF9C}"/>
                  </a:ext>
                </a:extLst>
              </p:cNvPr>
              <p:cNvSpPr>
                <a:spLocks/>
              </p:cNvSpPr>
              <p:nvPr/>
            </p:nvSpPr>
            <p:spPr bwMode="auto">
              <a:xfrm>
                <a:off x="4006056" y="4659312"/>
                <a:ext cx="47625" cy="53975"/>
              </a:xfrm>
              <a:custGeom>
                <a:avLst/>
                <a:gdLst>
                  <a:gd name="T0" fmla="*/ 24 w 30"/>
                  <a:gd name="T1" fmla="*/ 34 h 34"/>
                  <a:gd name="T2" fmla="*/ 0 w 30"/>
                  <a:gd name="T3" fmla="*/ 6 h 34"/>
                  <a:gd name="T4" fmla="*/ 6 w 30"/>
                  <a:gd name="T5" fmla="*/ 0 h 34"/>
                  <a:gd name="T6" fmla="*/ 30 w 30"/>
                  <a:gd name="T7" fmla="*/ 28 h 34"/>
                  <a:gd name="T8" fmla="*/ 24 w 30"/>
                  <a:gd name="T9" fmla="*/ 34 h 34"/>
                </a:gdLst>
                <a:ahLst/>
                <a:cxnLst>
                  <a:cxn ang="0">
                    <a:pos x="T0" y="T1"/>
                  </a:cxn>
                  <a:cxn ang="0">
                    <a:pos x="T2" y="T3"/>
                  </a:cxn>
                  <a:cxn ang="0">
                    <a:pos x="T4" y="T5"/>
                  </a:cxn>
                  <a:cxn ang="0">
                    <a:pos x="T6" y="T7"/>
                  </a:cxn>
                  <a:cxn ang="0">
                    <a:pos x="T8" y="T9"/>
                  </a:cxn>
                </a:cxnLst>
                <a:rect l="0" t="0" r="r" b="b"/>
                <a:pathLst>
                  <a:path w="30" h="34">
                    <a:moveTo>
                      <a:pt x="24" y="34"/>
                    </a:moveTo>
                    <a:lnTo>
                      <a:pt x="0" y="6"/>
                    </a:lnTo>
                    <a:lnTo>
                      <a:pt x="6" y="0"/>
                    </a:lnTo>
                    <a:lnTo>
                      <a:pt x="30" y="28"/>
                    </a:lnTo>
                    <a:lnTo>
                      <a:pt x="24" y="3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8" name="Freeform 129">
                <a:extLst>
                  <a:ext uri="{FF2B5EF4-FFF2-40B4-BE49-F238E27FC236}">
                    <a16:creationId xmlns:a16="http://schemas.microsoft.com/office/drawing/2014/main" id="{838615A6-89DE-4B4F-8480-FE9C1496052A}"/>
                  </a:ext>
                </a:extLst>
              </p:cNvPr>
              <p:cNvSpPr>
                <a:spLocks/>
              </p:cNvSpPr>
              <p:nvPr/>
            </p:nvSpPr>
            <p:spPr bwMode="auto">
              <a:xfrm>
                <a:off x="4044156" y="4654549"/>
                <a:ext cx="39688" cy="57150"/>
              </a:xfrm>
              <a:custGeom>
                <a:avLst/>
                <a:gdLst>
                  <a:gd name="T0" fmla="*/ 6 w 25"/>
                  <a:gd name="T1" fmla="*/ 36 h 36"/>
                  <a:gd name="T2" fmla="*/ 0 w 25"/>
                  <a:gd name="T3" fmla="*/ 32 h 36"/>
                  <a:gd name="T4" fmla="*/ 19 w 25"/>
                  <a:gd name="T5" fmla="*/ 0 h 36"/>
                  <a:gd name="T6" fmla="*/ 25 w 25"/>
                  <a:gd name="T7" fmla="*/ 4 h 36"/>
                  <a:gd name="T8" fmla="*/ 6 w 25"/>
                  <a:gd name="T9" fmla="*/ 36 h 36"/>
                </a:gdLst>
                <a:ahLst/>
                <a:cxnLst>
                  <a:cxn ang="0">
                    <a:pos x="T0" y="T1"/>
                  </a:cxn>
                  <a:cxn ang="0">
                    <a:pos x="T2" y="T3"/>
                  </a:cxn>
                  <a:cxn ang="0">
                    <a:pos x="T4" y="T5"/>
                  </a:cxn>
                  <a:cxn ang="0">
                    <a:pos x="T6" y="T7"/>
                  </a:cxn>
                  <a:cxn ang="0">
                    <a:pos x="T8" y="T9"/>
                  </a:cxn>
                </a:cxnLst>
                <a:rect l="0" t="0" r="r" b="b"/>
                <a:pathLst>
                  <a:path w="25" h="36">
                    <a:moveTo>
                      <a:pt x="6" y="36"/>
                    </a:moveTo>
                    <a:lnTo>
                      <a:pt x="0" y="32"/>
                    </a:lnTo>
                    <a:lnTo>
                      <a:pt x="19" y="0"/>
                    </a:lnTo>
                    <a:lnTo>
                      <a:pt x="25" y="4"/>
                    </a:lnTo>
                    <a:lnTo>
                      <a:pt x="6"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39" name="Freeform 130">
                <a:extLst>
                  <a:ext uri="{FF2B5EF4-FFF2-40B4-BE49-F238E27FC236}">
                    <a16:creationId xmlns:a16="http://schemas.microsoft.com/office/drawing/2014/main" id="{8CA3B3E2-ED97-4B57-B2C3-72573C28205B}"/>
                  </a:ext>
                </a:extLst>
              </p:cNvPr>
              <p:cNvSpPr>
                <a:spLocks/>
              </p:cNvSpPr>
              <p:nvPr/>
            </p:nvSpPr>
            <p:spPr bwMode="auto">
              <a:xfrm>
                <a:off x="4001293" y="4703762"/>
                <a:ext cx="50800" cy="34925"/>
              </a:xfrm>
              <a:custGeom>
                <a:avLst/>
                <a:gdLst>
                  <a:gd name="T0" fmla="*/ 4 w 32"/>
                  <a:gd name="T1" fmla="*/ 22 h 22"/>
                  <a:gd name="T2" fmla="*/ 0 w 32"/>
                  <a:gd name="T3" fmla="*/ 16 h 22"/>
                  <a:gd name="T4" fmla="*/ 28 w 32"/>
                  <a:gd name="T5" fmla="*/ 0 h 22"/>
                  <a:gd name="T6" fmla="*/ 32 w 32"/>
                  <a:gd name="T7" fmla="*/ 6 h 22"/>
                  <a:gd name="T8" fmla="*/ 4 w 32"/>
                  <a:gd name="T9" fmla="*/ 22 h 22"/>
                </a:gdLst>
                <a:ahLst/>
                <a:cxnLst>
                  <a:cxn ang="0">
                    <a:pos x="T0" y="T1"/>
                  </a:cxn>
                  <a:cxn ang="0">
                    <a:pos x="T2" y="T3"/>
                  </a:cxn>
                  <a:cxn ang="0">
                    <a:pos x="T4" y="T5"/>
                  </a:cxn>
                  <a:cxn ang="0">
                    <a:pos x="T6" y="T7"/>
                  </a:cxn>
                  <a:cxn ang="0">
                    <a:pos x="T8" y="T9"/>
                  </a:cxn>
                </a:cxnLst>
                <a:rect l="0" t="0" r="r" b="b"/>
                <a:pathLst>
                  <a:path w="32" h="22">
                    <a:moveTo>
                      <a:pt x="4" y="22"/>
                    </a:moveTo>
                    <a:lnTo>
                      <a:pt x="0" y="16"/>
                    </a:lnTo>
                    <a:lnTo>
                      <a:pt x="28" y="0"/>
                    </a:lnTo>
                    <a:lnTo>
                      <a:pt x="32" y="6"/>
                    </a:lnTo>
                    <a:lnTo>
                      <a:pt x="4"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40" name="Rectangle 131">
                <a:extLst>
                  <a:ext uri="{FF2B5EF4-FFF2-40B4-BE49-F238E27FC236}">
                    <a16:creationId xmlns:a16="http://schemas.microsoft.com/office/drawing/2014/main" id="{DB93C86B-CEE6-4266-81E8-0F9864860313}"/>
                  </a:ext>
                </a:extLst>
              </p:cNvPr>
              <p:cNvSpPr>
                <a:spLocks noChangeArrowheads="1"/>
              </p:cNvSpPr>
              <p:nvPr/>
            </p:nvSpPr>
            <p:spPr bwMode="auto">
              <a:xfrm>
                <a:off x="4048918" y="4802187"/>
                <a:ext cx="142875" cy="127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sp>
            <p:nvSpPr>
              <p:cNvPr id="41" name="Freeform 132">
                <a:extLst>
                  <a:ext uri="{FF2B5EF4-FFF2-40B4-BE49-F238E27FC236}">
                    <a16:creationId xmlns:a16="http://schemas.microsoft.com/office/drawing/2014/main" id="{DA1AEABB-6C28-4023-A275-356E60EBE73A}"/>
                  </a:ext>
                </a:extLst>
              </p:cNvPr>
              <p:cNvSpPr>
                <a:spLocks/>
              </p:cNvSpPr>
              <p:nvPr/>
            </p:nvSpPr>
            <p:spPr bwMode="auto">
              <a:xfrm>
                <a:off x="4123531" y="4645024"/>
                <a:ext cx="112713" cy="169863"/>
              </a:xfrm>
              <a:custGeom>
                <a:avLst/>
                <a:gdLst>
                  <a:gd name="T0" fmla="*/ 4 w 72"/>
                  <a:gd name="T1" fmla="*/ 108 h 108"/>
                  <a:gd name="T2" fmla="*/ 3 w 72"/>
                  <a:gd name="T3" fmla="*/ 108 h 108"/>
                  <a:gd name="T4" fmla="*/ 0 w 72"/>
                  <a:gd name="T5" fmla="*/ 103 h 108"/>
                  <a:gd name="T6" fmla="*/ 29 w 72"/>
                  <a:gd name="T7" fmla="*/ 9 h 108"/>
                  <a:gd name="T8" fmla="*/ 67 w 72"/>
                  <a:gd name="T9" fmla="*/ 0 h 108"/>
                  <a:gd name="T10" fmla="*/ 72 w 72"/>
                  <a:gd name="T11" fmla="*/ 3 h 108"/>
                  <a:gd name="T12" fmla="*/ 69 w 72"/>
                  <a:gd name="T13" fmla="*/ 8 h 108"/>
                  <a:gd name="T14" fmla="*/ 35 w 72"/>
                  <a:gd name="T15" fmla="*/ 15 h 108"/>
                  <a:gd name="T16" fmla="*/ 8 w 72"/>
                  <a:gd name="T17" fmla="*/ 105 h 108"/>
                  <a:gd name="T18" fmla="*/ 4 w 72"/>
                  <a:gd name="T19"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2" h="108">
                    <a:moveTo>
                      <a:pt x="4" y="108"/>
                    </a:moveTo>
                    <a:cubicBezTo>
                      <a:pt x="4" y="108"/>
                      <a:pt x="3" y="108"/>
                      <a:pt x="3" y="108"/>
                    </a:cubicBezTo>
                    <a:cubicBezTo>
                      <a:pt x="1" y="107"/>
                      <a:pt x="0" y="105"/>
                      <a:pt x="0" y="103"/>
                    </a:cubicBezTo>
                    <a:cubicBezTo>
                      <a:pt x="29" y="9"/>
                      <a:pt x="29" y="9"/>
                      <a:pt x="29" y="9"/>
                    </a:cubicBezTo>
                    <a:cubicBezTo>
                      <a:pt x="67" y="0"/>
                      <a:pt x="67" y="0"/>
                      <a:pt x="67" y="0"/>
                    </a:cubicBezTo>
                    <a:cubicBezTo>
                      <a:pt x="69" y="0"/>
                      <a:pt x="71" y="1"/>
                      <a:pt x="72" y="3"/>
                    </a:cubicBezTo>
                    <a:cubicBezTo>
                      <a:pt x="72" y="5"/>
                      <a:pt x="71" y="7"/>
                      <a:pt x="69" y="8"/>
                    </a:cubicBezTo>
                    <a:cubicBezTo>
                      <a:pt x="35" y="15"/>
                      <a:pt x="35" y="15"/>
                      <a:pt x="35" y="15"/>
                    </a:cubicBezTo>
                    <a:cubicBezTo>
                      <a:pt x="8" y="105"/>
                      <a:pt x="8" y="105"/>
                      <a:pt x="8" y="105"/>
                    </a:cubicBezTo>
                    <a:cubicBezTo>
                      <a:pt x="7" y="107"/>
                      <a:pt x="6" y="108"/>
                      <a:pt x="4" y="10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grpSp>
      </p:grpSp>
      <p:sp>
        <p:nvSpPr>
          <p:cNvPr id="28" name="文本框 27">
            <a:extLst>
              <a:ext uri="{FF2B5EF4-FFF2-40B4-BE49-F238E27FC236}">
                <a16:creationId xmlns:a16="http://schemas.microsoft.com/office/drawing/2014/main" id="{3AADD2B1-71F0-44A3-8E39-ADAEDBA5288E}"/>
              </a:ext>
            </a:extLst>
          </p:cNvPr>
          <p:cNvSpPr txBox="1"/>
          <p:nvPr/>
        </p:nvSpPr>
        <p:spPr>
          <a:xfrm>
            <a:off x="100667" y="118018"/>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个人情况</a:t>
            </a:r>
          </a:p>
        </p:txBody>
      </p:sp>
    </p:spTree>
    <p:extLst>
      <p:ext uri="{BB962C8B-B14F-4D97-AF65-F5344CB8AC3E}">
        <p14:creationId xmlns:p14="http://schemas.microsoft.com/office/powerpoint/2010/main" val="255420897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9"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1B3C10C4-E9DC-4B56-ADBC-AB4B6F902560}"/>
              </a:ext>
            </a:extLst>
          </p:cNvPr>
          <p:cNvSpPr txBox="1"/>
          <p:nvPr/>
        </p:nvSpPr>
        <p:spPr>
          <a:xfrm>
            <a:off x="1515292" y="3569522"/>
            <a:ext cx="5080114" cy="590033"/>
          </a:xfrm>
          <a:prstGeom prst="rect">
            <a:avLst/>
          </a:prstGeom>
          <a:noFill/>
        </p:spPr>
        <p:txBody>
          <a:bodyPr wrap="square" rtlCol="0">
            <a:spAutoFit/>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预推免（基本没咋投）</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C17A4B3A-C424-44E4-A0B1-CD99C2F41B55}"/>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28" name="文本框 27">
            <a:extLst>
              <a:ext uri="{FF2B5EF4-FFF2-40B4-BE49-F238E27FC236}">
                <a16:creationId xmlns:a16="http://schemas.microsoft.com/office/drawing/2014/main" id="{3AADD2B1-71F0-44A3-8E39-ADAEDBA5288E}"/>
              </a:ext>
            </a:extLst>
          </p:cNvPr>
          <p:cNvSpPr txBox="1"/>
          <p:nvPr/>
        </p:nvSpPr>
        <p:spPr>
          <a:xfrm>
            <a:off x="0" y="147267"/>
            <a:ext cx="2339103"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部分推免情况</a:t>
            </a:r>
          </a:p>
        </p:txBody>
      </p:sp>
      <p:graphicFrame>
        <p:nvGraphicFramePr>
          <p:cNvPr id="6" name="表格 8">
            <a:extLst>
              <a:ext uri="{FF2B5EF4-FFF2-40B4-BE49-F238E27FC236}">
                <a16:creationId xmlns:a16="http://schemas.microsoft.com/office/drawing/2014/main" id="{794A17F5-FF37-4E56-95A4-883FC1D46B1A}"/>
              </a:ext>
            </a:extLst>
          </p:cNvPr>
          <p:cNvGraphicFramePr>
            <a:graphicFrameLocks noGrp="1"/>
          </p:cNvGraphicFramePr>
          <p:nvPr>
            <p:extLst>
              <p:ext uri="{D42A27DB-BD31-4B8C-83A1-F6EECF244321}">
                <p14:modId xmlns:p14="http://schemas.microsoft.com/office/powerpoint/2010/main" val="230427713"/>
              </p:ext>
            </p:extLst>
          </p:nvPr>
        </p:nvGraphicFramePr>
        <p:xfrm>
          <a:off x="1947159" y="1117081"/>
          <a:ext cx="8127999" cy="2595880"/>
        </p:xfrm>
        <a:graphic>
          <a:graphicData uri="http://schemas.openxmlformats.org/drawingml/2006/table">
            <a:tbl>
              <a:tblPr firstRow="1" bandRow="1">
                <a:tableStyleId>{F5AB1C69-6EDB-4FF4-983F-18BD219EF322}</a:tableStyleId>
              </a:tblPr>
              <a:tblGrid>
                <a:gridCol w="1508642">
                  <a:extLst>
                    <a:ext uri="{9D8B030D-6E8A-4147-A177-3AD203B41FA5}">
                      <a16:colId xmlns:a16="http://schemas.microsoft.com/office/drawing/2014/main" val="49212165"/>
                    </a:ext>
                  </a:extLst>
                </a:gridCol>
                <a:gridCol w="3910024">
                  <a:extLst>
                    <a:ext uri="{9D8B030D-6E8A-4147-A177-3AD203B41FA5}">
                      <a16:colId xmlns:a16="http://schemas.microsoft.com/office/drawing/2014/main" val="4117039195"/>
                    </a:ext>
                  </a:extLst>
                </a:gridCol>
                <a:gridCol w="2709333">
                  <a:extLst>
                    <a:ext uri="{9D8B030D-6E8A-4147-A177-3AD203B41FA5}">
                      <a16:colId xmlns:a16="http://schemas.microsoft.com/office/drawing/2014/main" val="397164164"/>
                    </a:ext>
                  </a:extLst>
                </a:gridCol>
              </a:tblGrid>
              <a:tr h="370840">
                <a:tc>
                  <a:txBody>
                    <a:bodyPr/>
                    <a:lstStyle/>
                    <a:p>
                      <a:r>
                        <a:rPr lang="zh-CN" altLang="en-US" dirty="0"/>
                        <a:t>学校</a:t>
                      </a:r>
                    </a:p>
                  </a:txBody>
                  <a:tcPr/>
                </a:tc>
                <a:tc>
                  <a:txBody>
                    <a:bodyPr/>
                    <a:lstStyle/>
                    <a:p>
                      <a:r>
                        <a:rPr lang="zh-CN" altLang="en-US" dirty="0"/>
                        <a:t>院所</a:t>
                      </a:r>
                    </a:p>
                  </a:txBody>
                  <a:tcPr/>
                </a:tc>
                <a:tc>
                  <a:txBody>
                    <a:bodyPr/>
                    <a:lstStyle/>
                    <a:p>
                      <a:r>
                        <a:rPr lang="zh-CN" altLang="en-US" dirty="0"/>
                        <a:t>结果</a:t>
                      </a:r>
                    </a:p>
                  </a:txBody>
                  <a:tcPr/>
                </a:tc>
                <a:extLst>
                  <a:ext uri="{0D108BD9-81ED-4DB2-BD59-A6C34878D82A}">
                    <a16:rowId xmlns:a16="http://schemas.microsoft.com/office/drawing/2014/main" val="1849241412"/>
                  </a:ext>
                </a:extLst>
              </a:tr>
              <a:tr h="370840">
                <a:tc>
                  <a:txBody>
                    <a:bodyPr/>
                    <a:lstStyle/>
                    <a:p>
                      <a:r>
                        <a:rPr lang="zh-CN" altLang="en-US" dirty="0"/>
                        <a:t>清北复交</a:t>
                      </a:r>
                    </a:p>
                  </a:txBody>
                  <a:tcPr/>
                </a:tc>
                <a:tc>
                  <a:txBody>
                    <a:bodyPr/>
                    <a:lstStyle/>
                    <a:p>
                      <a:r>
                        <a:rPr lang="zh-CN" altLang="en-US" dirty="0"/>
                        <a:t>计算机科学与技术</a:t>
                      </a:r>
                    </a:p>
                  </a:txBody>
                  <a:tcPr/>
                </a:tc>
                <a:tc>
                  <a:txBody>
                    <a:bodyPr/>
                    <a:lstStyle/>
                    <a:p>
                      <a:r>
                        <a:rPr lang="zh-CN" altLang="en-US" dirty="0"/>
                        <a:t>未过初审</a:t>
                      </a:r>
                    </a:p>
                  </a:txBody>
                  <a:tcPr/>
                </a:tc>
                <a:extLst>
                  <a:ext uri="{0D108BD9-81ED-4DB2-BD59-A6C34878D82A}">
                    <a16:rowId xmlns:a16="http://schemas.microsoft.com/office/drawing/2014/main" val="3363566400"/>
                  </a:ext>
                </a:extLst>
              </a:tr>
              <a:tr h="370840">
                <a:tc>
                  <a:txBody>
                    <a:bodyPr/>
                    <a:lstStyle/>
                    <a:p>
                      <a:r>
                        <a:rPr lang="zh-CN" altLang="en-US" dirty="0"/>
                        <a:t>人大</a:t>
                      </a:r>
                    </a:p>
                  </a:txBody>
                  <a:tcPr/>
                </a:tc>
                <a:tc>
                  <a:txBody>
                    <a:bodyPr/>
                    <a:lstStyle/>
                    <a:p>
                      <a:r>
                        <a:rPr lang="zh-CN" altLang="en-US" dirty="0"/>
                        <a:t>信息学院</a:t>
                      </a:r>
                    </a:p>
                  </a:txBody>
                  <a:tcPr/>
                </a:tc>
                <a:tc>
                  <a:txBody>
                    <a:bodyPr/>
                    <a:lstStyle/>
                    <a:p>
                      <a:r>
                        <a:rPr lang="en-US" altLang="zh-CN" dirty="0"/>
                        <a:t>Offer</a:t>
                      </a:r>
                      <a:endParaRPr lang="zh-CN" altLang="en-US" dirty="0"/>
                    </a:p>
                  </a:txBody>
                  <a:tcPr/>
                </a:tc>
                <a:extLst>
                  <a:ext uri="{0D108BD9-81ED-4DB2-BD59-A6C34878D82A}">
                    <a16:rowId xmlns:a16="http://schemas.microsoft.com/office/drawing/2014/main" val="812424897"/>
                  </a:ext>
                </a:extLst>
              </a:tr>
              <a:tr h="370840">
                <a:tc>
                  <a:txBody>
                    <a:bodyPr/>
                    <a:lstStyle/>
                    <a:p>
                      <a:r>
                        <a:rPr lang="zh-CN" altLang="en-US" dirty="0"/>
                        <a:t>中科院</a:t>
                      </a:r>
                    </a:p>
                  </a:txBody>
                  <a:tcPr/>
                </a:tc>
                <a:tc>
                  <a:txBody>
                    <a:bodyPr/>
                    <a:lstStyle/>
                    <a:p>
                      <a:r>
                        <a:rPr lang="zh-CN" altLang="en-US" dirty="0"/>
                        <a:t>计算所网络数据实验室</a:t>
                      </a:r>
                    </a:p>
                  </a:txBody>
                  <a:tcPr/>
                </a:tc>
                <a:tc>
                  <a:txBody>
                    <a:bodyPr/>
                    <a:lstStyle/>
                    <a:p>
                      <a:r>
                        <a:rPr lang="en-US" altLang="zh-CN" dirty="0"/>
                        <a:t>Offer</a:t>
                      </a:r>
                      <a:endParaRPr lang="zh-CN" altLang="en-US" dirty="0"/>
                    </a:p>
                  </a:txBody>
                  <a:tcPr/>
                </a:tc>
                <a:extLst>
                  <a:ext uri="{0D108BD9-81ED-4DB2-BD59-A6C34878D82A}">
                    <a16:rowId xmlns:a16="http://schemas.microsoft.com/office/drawing/2014/main" val="4080358957"/>
                  </a:ext>
                </a:extLst>
              </a:tr>
              <a:tr h="370840">
                <a:tc>
                  <a:txBody>
                    <a:bodyPr/>
                    <a:lstStyle/>
                    <a:p>
                      <a:r>
                        <a:rPr lang="zh-CN" altLang="en-US" dirty="0"/>
                        <a:t>南大</a:t>
                      </a:r>
                    </a:p>
                  </a:txBody>
                  <a:tcPr/>
                </a:tc>
                <a:tc>
                  <a:txBody>
                    <a:bodyPr/>
                    <a:lstStyle/>
                    <a:p>
                      <a:r>
                        <a:rPr lang="zh-CN" altLang="en-US" dirty="0"/>
                        <a:t>计算机科学与技术</a:t>
                      </a:r>
                    </a:p>
                  </a:txBody>
                  <a:tcPr/>
                </a:tc>
                <a:tc>
                  <a:txBody>
                    <a:bodyPr/>
                    <a:lstStyle/>
                    <a:p>
                      <a:r>
                        <a:rPr lang="zh-CN" altLang="en-US" dirty="0"/>
                        <a:t>笔试挂</a:t>
                      </a:r>
                    </a:p>
                  </a:txBody>
                  <a:tcPr/>
                </a:tc>
                <a:extLst>
                  <a:ext uri="{0D108BD9-81ED-4DB2-BD59-A6C34878D82A}">
                    <a16:rowId xmlns:a16="http://schemas.microsoft.com/office/drawing/2014/main" val="3603775714"/>
                  </a:ext>
                </a:extLst>
              </a:tr>
              <a:tr h="370840">
                <a:tc>
                  <a:txBody>
                    <a:bodyPr/>
                    <a:lstStyle/>
                    <a:p>
                      <a:r>
                        <a:rPr lang="zh-CN" altLang="en-US" dirty="0"/>
                        <a:t>上财</a:t>
                      </a:r>
                    </a:p>
                  </a:txBody>
                  <a:tcPr/>
                </a:tc>
                <a:tc>
                  <a:txBody>
                    <a:bodyPr/>
                    <a:lstStyle/>
                    <a:p>
                      <a:r>
                        <a:rPr lang="zh-CN" altLang="en-US" dirty="0"/>
                        <a:t>统计</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Offer</a:t>
                      </a:r>
                      <a:endParaRPr lang="zh-CN" altLang="en-US" dirty="0"/>
                    </a:p>
                  </a:txBody>
                  <a:tcPr/>
                </a:tc>
                <a:extLst>
                  <a:ext uri="{0D108BD9-81ED-4DB2-BD59-A6C34878D82A}">
                    <a16:rowId xmlns:a16="http://schemas.microsoft.com/office/drawing/2014/main" val="1543204555"/>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909940570"/>
                  </a:ext>
                </a:extLst>
              </a:tr>
            </a:tbl>
          </a:graphicData>
        </a:graphic>
      </p:graphicFrame>
      <p:graphicFrame>
        <p:nvGraphicFramePr>
          <p:cNvPr id="26" name="表格 8">
            <a:extLst>
              <a:ext uri="{FF2B5EF4-FFF2-40B4-BE49-F238E27FC236}">
                <a16:creationId xmlns:a16="http://schemas.microsoft.com/office/drawing/2014/main" id="{EA9F9979-452A-4355-AD5B-D34926469AFA}"/>
              </a:ext>
            </a:extLst>
          </p:cNvPr>
          <p:cNvGraphicFramePr>
            <a:graphicFrameLocks noGrp="1"/>
          </p:cNvGraphicFramePr>
          <p:nvPr>
            <p:extLst>
              <p:ext uri="{D42A27DB-BD31-4B8C-83A1-F6EECF244321}">
                <p14:modId xmlns:p14="http://schemas.microsoft.com/office/powerpoint/2010/main" val="3216909931"/>
              </p:ext>
            </p:extLst>
          </p:nvPr>
        </p:nvGraphicFramePr>
        <p:xfrm>
          <a:off x="1947159" y="4159555"/>
          <a:ext cx="8127999" cy="2595880"/>
        </p:xfrm>
        <a:graphic>
          <a:graphicData uri="http://schemas.openxmlformats.org/drawingml/2006/table">
            <a:tbl>
              <a:tblPr firstRow="1" bandRow="1">
                <a:tableStyleId>{F5AB1C69-6EDB-4FF4-983F-18BD219EF322}</a:tableStyleId>
              </a:tblPr>
              <a:tblGrid>
                <a:gridCol w="1508642">
                  <a:extLst>
                    <a:ext uri="{9D8B030D-6E8A-4147-A177-3AD203B41FA5}">
                      <a16:colId xmlns:a16="http://schemas.microsoft.com/office/drawing/2014/main" val="49212165"/>
                    </a:ext>
                  </a:extLst>
                </a:gridCol>
                <a:gridCol w="3910024">
                  <a:extLst>
                    <a:ext uri="{9D8B030D-6E8A-4147-A177-3AD203B41FA5}">
                      <a16:colId xmlns:a16="http://schemas.microsoft.com/office/drawing/2014/main" val="4117039195"/>
                    </a:ext>
                  </a:extLst>
                </a:gridCol>
                <a:gridCol w="2709333">
                  <a:extLst>
                    <a:ext uri="{9D8B030D-6E8A-4147-A177-3AD203B41FA5}">
                      <a16:colId xmlns:a16="http://schemas.microsoft.com/office/drawing/2014/main" val="397164164"/>
                    </a:ext>
                  </a:extLst>
                </a:gridCol>
              </a:tblGrid>
              <a:tr h="370840">
                <a:tc>
                  <a:txBody>
                    <a:bodyPr/>
                    <a:lstStyle/>
                    <a:p>
                      <a:r>
                        <a:rPr lang="zh-CN" altLang="en-US" dirty="0"/>
                        <a:t>学校</a:t>
                      </a:r>
                    </a:p>
                  </a:txBody>
                  <a:tcPr/>
                </a:tc>
                <a:tc>
                  <a:txBody>
                    <a:bodyPr/>
                    <a:lstStyle/>
                    <a:p>
                      <a:r>
                        <a:rPr lang="zh-CN" altLang="en-US" dirty="0"/>
                        <a:t>院所</a:t>
                      </a:r>
                    </a:p>
                  </a:txBody>
                  <a:tcPr/>
                </a:tc>
                <a:tc>
                  <a:txBody>
                    <a:bodyPr/>
                    <a:lstStyle/>
                    <a:p>
                      <a:r>
                        <a:rPr lang="zh-CN" altLang="en-US" dirty="0"/>
                        <a:t>结果</a:t>
                      </a:r>
                    </a:p>
                  </a:txBody>
                  <a:tcPr/>
                </a:tc>
                <a:extLst>
                  <a:ext uri="{0D108BD9-81ED-4DB2-BD59-A6C34878D82A}">
                    <a16:rowId xmlns:a16="http://schemas.microsoft.com/office/drawing/2014/main" val="1849241412"/>
                  </a:ext>
                </a:extLst>
              </a:tr>
              <a:tr h="370840">
                <a:tc>
                  <a:txBody>
                    <a:bodyPr/>
                    <a:lstStyle/>
                    <a:p>
                      <a:r>
                        <a:rPr lang="zh-CN" altLang="en-US" dirty="0"/>
                        <a:t>清华大学</a:t>
                      </a:r>
                    </a:p>
                  </a:txBody>
                  <a:tcPr/>
                </a:tc>
                <a:tc>
                  <a:txBody>
                    <a:bodyPr/>
                    <a:lstStyle/>
                    <a:p>
                      <a:r>
                        <a:rPr lang="zh-CN" altLang="en-US" dirty="0"/>
                        <a:t>深圳国际研究院电子信息</a:t>
                      </a:r>
                    </a:p>
                  </a:txBody>
                  <a:tcPr/>
                </a:tc>
                <a:tc>
                  <a:txBody>
                    <a:bodyPr/>
                    <a:lstStyle/>
                    <a:p>
                      <a:r>
                        <a:rPr lang="en-US" altLang="zh-CN" dirty="0"/>
                        <a:t>Offer</a:t>
                      </a:r>
                      <a:endParaRPr lang="zh-CN" altLang="en-US" dirty="0"/>
                    </a:p>
                  </a:txBody>
                  <a:tcPr/>
                </a:tc>
                <a:extLst>
                  <a:ext uri="{0D108BD9-81ED-4DB2-BD59-A6C34878D82A}">
                    <a16:rowId xmlns:a16="http://schemas.microsoft.com/office/drawing/2014/main" val="3363566400"/>
                  </a:ext>
                </a:extLst>
              </a:tr>
              <a:tr h="370840">
                <a:tc>
                  <a:txBody>
                    <a:bodyPr/>
                    <a:lstStyle/>
                    <a:p>
                      <a:r>
                        <a:rPr lang="zh-CN" altLang="en-US" dirty="0"/>
                        <a:t>北航</a:t>
                      </a:r>
                    </a:p>
                  </a:txBody>
                  <a:tcPr/>
                </a:tc>
                <a:tc>
                  <a:txBody>
                    <a:bodyPr/>
                    <a:lstStyle/>
                    <a:p>
                      <a:r>
                        <a:rPr lang="zh-CN" altLang="en-US" dirty="0"/>
                        <a:t>计算机科学技术学院</a:t>
                      </a:r>
                    </a:p>
                  </a:txBody>
                  <a:tcPr/>
                </a:tc>
                <a:tc>
                  <a:txBody>
                    <a:bodyPr/>
                    <a:lstStyle/>
                    <a:p>
                      <a:r>
                        <a:rPr lang="zh-CN" altLang="en-US" dirty="0"/>
                        <a:t>未过初审</a:t>
                      </a:r>
                    </a:p>
                  </a:txBody>
                  <a:tcPr/>
                </a:tc>
                <a:extLst>
                  <a:ext uri="{0D108BD9-81ED-4DB2-BD59-A6C34878D82A}">
                    <a16:rowId xmlns:a16="http://schemas.microsoft.com/office/drawing/2014/main" val="812424897"/>
                  </a:ext>
                </a:extLst>
              </a:tr>
              <a:tr h="370840">
                <a:tc>
                  <a:txBody>
                    <a:bodyPr/>
                    <a:lstStyle/>
                    <a:p>
                      <a:r>
                        <a:rPr lang="zh-CN" altLang="en-US" dirty="0"/>
                        <a:t>浙大</a:t>
                      </a:r>
                    </a:p>
                  </a:txBody>
                  <a:tcPr/>
                </a:tc>
                <a:tc>
                  <a:txBody>
                    <a:bodyPr/>
                    <a:lstStyle/>
                    <a:p>
                      <a:r>
                        <a:rPr lang="zh-CN" altLang="en-US" dirty="0"/>
                        <a:t>计算机科学与工程系</a:t>
                      </a:r>
                    </a:p>
                  </a:txBody>
                  <a:tcPr/>
                </a:tc>
                <a:tc>
                  <a:txBody>
                    <a:bodyPr/>
                    <a:lstStyle/>
                    <a:p>
                      <a:r>
                        <a:rPr lang="zh-CN" altLang="en-US" dirty="0"/>
                        <a:t>未过初审</a:t>
                      </a:r>
                    </a:p>
                  </a:txBody>
                  <a:tcPr/>
                </a:tc>
                <a:extLst>
                  <a:ext uri="{0D108BD9-81ED-4DB2-BD59-A6C34878D82A}">
                    <a16:rowId xmlns:a16="http://schemas.microsoft.com/office/drawing/2014/main" val="4080358957"/>
                  </a:ext>
                </a:extLst>
              </a:tr>
              <a:tr h="370840">
                <a:tc>
                  <a:txBody>
                    <a:bodyPr/>
                    <a:lstStyle/>
                    <a:p>
                      <a:r>
                        <a:rPr lang="zh-CN" altLang="en-US" dirty="0"/>
                        <a:t>复交</a:t>
                      </a:r>
                    </a:p>
                  </a:txBody>
                  <a:tcPr/>
                </a:tc>
                <a:tc>
                  <a:txBody>
                    <a:bodyPr/>
                    <a:lstStyle/>
                    <a:p>
                      <a:r>
                        <a:rPr lang="zh-CN" altLang="en-US" dirty="0"/>
                        <a:t>计算机科学技术学院</a:t>
                      </a:r>
                    </a:p>
                  </a:txBody>
                  <a:tcPr/>
                </a:tc>
                <a:tc>
                  <a:txBody>
                    <a:bodyPr/>
                    <a:lstStyle/>
                    <a:p>
                      <a:r>
                        <a:rPr lang="zh-CN" altLang="en-US" dirty="0"/>
                        <a:t>未过初审</a:t>
                      </a:r>
                    </a:p>
                  </a:txBody>
                  <a:tcPr/>
                </a:tc>
                <a:extLst>
                  <a:ext uri="{0D108BD9-81ED-4DB2-BD59-A6C34878D82A}">
                    <a16:rowId xmlns:a16="http://schemas.microsoft.com/office/drawing/2014/main" val="3251789845"/>
                  </a:ext>
                </a:extLst>
              </a:tr>
              <a:tr h="370840">
                <a:tc>
                  <a:txBody>
                    <a:bodyPr/>
                    <a:lstStyle/>
                    <a:p>
                      <a:r>
                        <a:rPr lang="zh-CN" altLang="en-US" dirty="0"/>
                        <a:t>中山大学</a:t>
                      </a:r>
                    </a:p>
                  </a:txBody>
                  <a:tcPr/>
                </a:tc>
                <a:tc>
                  <a:txBody>
                    <a:bodyPr/>
                    <a:lstStyle/>
                    <a:p>
                      <a:r>
                        <a:rPr lang="zh-CN" altLang="en-US" dirty="0"/>
                        <a:t>计算机科学与技术学院</a:t>
                      </a:r>
                    </a:p>
                  </a:txBody>
                  <a:tcPr/>
                </a:tc>
                <a:tc>
                  <a:txBody>
                    <a:bodyPr/>
                    <a:lstStyle/>
                    <a:p>
                      <a:r>
                        <a:rPr lang="zh-CN" altLang="en-US" dirty="0"/>
                        <a:t>放弃</a:t>
                      </a:r>
                    </a:p>
                  </a:txBody>
                  <a:tcPr/>
                </a:tc>
                <a:extLst>
                  <a:ext uri="{0D108BD9-81ED-4DB2-BD59-A6C34878D82A}">
                    <a16:rowId xmlns:a16="http://schemas.microsoft.com/office/drawing/2014/main" val="1174702072"/>
                  </a:ext>
                </a:extLst>
              </a:tr>
              <a:tr h="370840">
                <a:tc>
                  <a:txBody>
                    <a:bodyPr/>
                    <a:lstStyle/>
                    <a:p>
                      <a:r>
                        <a:rPr lang="en-US" altLang="zh-CN" dirty="0"/>
                        <a:t>…</a:t>
                      </a:r>
                      <a:endParaRPr lang="zh-CN" altLang="en-US" dirty="0"/>
                    </a:p>
                  </a:txBody>
                  <a:tcPr/>
                </a:tc>
                <a:tc>
                  <a:txBody>
                    <a:bodyPr/>
                    <a:lstStyle/>
                    <a:p>
                      <a:r>
                        <a:rPr lang="en-US" altLang="zh-CN" dirty="0"/>
                        <a:t>…</a:t>
                      </a:r>
                      <a:endParaRPr lang="zh-CN" altLang="en-US" dirty="0"/>
                    </a:p>
                  </a:txBody>
                  <a:tcPr/>
                </a:tc>
                <a:tc>
                  <a:txBody>
                    <a:bodyPr/>
                    <a:lstStyle/>
                    <a:p>
                      <a:r>
                        <a:rPr lang="en-US" altLang="zh-CN" dirty="0"/>
                        <a:t>…</a:t>
                      </a:r>
                      <a:endParaRPr lang="zh-CN" altLang="en-US" dirty="0"/>
                    </a:p>
                  </a:txBody>
                  <a:tcPr/>
                </a:tc>
                <a:extLst>
                  <a:ext uri="{0D108BD9-81ED-4DB2-BD59-A6C34878D82A}">
                    <a16:rowId xmlns:a16="http://schemas.microsoft.com/office/drawing/2014/main" val="2592735028"/>
                  </a:ext>
                </a:extLst>
              </a:tr>
            </a:tbl>
          </a:graphicData>
        </a:graphic>
      </p:graphicFrame>
      <p:sp>
        <p:nvSpPr>
          <p:cNvPr id="27" name="TextBox 28"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B79320FD-F8AC-41D7-A64A-844E4F0B044B}"/>
              </a:ext>
            </a:extLst>
          </p:cNvPr>
          <p:cNvSpPr txBox="1"/>
          <p:nvPr/>
        </p:nvSpPr>
        <p:spPr>
          <a:xfrm>
            <a:off x="1515292" y="530268"/>
            <a:ext cx="5080114" cy="590033"/>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 夏令营（海投）</a:t>
            </a:r>
            <a:endParaRPr kumimoji="0" lang="en-US" altLang="zh-CN" sz="24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2471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1436" y="4454"/>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cxnSp>
        <p:nvCxnSpPr>
          <p:cNvPr id="25" name="Straight Connector 3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1A05772F-4A93-4A08-B19F-1747D37794A3}"/>
              </a:ext>
            </a:extLst>
          </p:cNvPr>
          <p:cNvCxnSpPr>
            <a:cxnSpLocks/>
            <a:stCxn id="69" idx="7"/>
          </p:cNvCxnSpPr>
          <p:nvPr/>
        </p:nvCxnSpPr>
        <p:spPr>
          <a:xfrm flipH="1" flipV="1">
            <a:off x="2387864" y="5702659"/>
            <a:ext cx="7372760" cy="7424"/>
          </a:xfrm>
          <a:prstGeom prst="line">
            <a:avLst/>
          </a:prstGeom>
          <a:ln w="53975">
            <a:solidFill>
              <a:srgbClr val="444C73"/>
            </a:solidFill>
          </a:ln>
        </p:spPr>
        <p:style>
          <a:lnRef idx="1">
            <a:schemeClr val="accent1"/>
          </a:lnRef>
          <a:fillRef idx="0">
            <a:schemeClr val="accent1"/>
          </a:fillRef>
          <a:effectRef idx="0">
            <a:schemeClr val="accent1"/>
          </a:effectRef>
          <a:fontRef idx="minor">
            <a:schemeClr val="tx1"/>
          </a:fontRef>
        </p:style>
      </p:cxnSp>
      <p:grpSp>
        <p:nvGrpSpPr>
          <p:cNvPr id="26" name="Group 51"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A83563F0-5825-4390-A1ED-80E33CD0F819}"/>
              </a:ext>
            </a:extLst>
          </p:cNvPr>
          <p:cNvGrpSpPr/>
          <p:nvPr/>
        </p:nvGrpSpPr>
        <p:grpSpPr>
          <a:xfrm>
            <a:off x="911145" y="1275195"/>
            <a:ext cx="2953438" cy="4542764"/>
            <a:chOff x="4619280" y="-580823"/>
            <a:chExt cx="2953438" cy="4542764"/>
          </a:xfrm>
        </p:grpSpPr>
        <p:grpSp>
          <p:nvGrpSpPr>
            <p:cNvPr id="27" name="Group 20">
              <a:extLst>
                <a:ext uri="{FF2B5EF4-FFF2-40B4-BE49-F238E27FC236}">
                  <a16:creationId xmlns:a16="http://schemas.microsoft.com/office/drawing/2014/main" id="{D018C4AD-7689-44AA-B51F-C778CF686716}"/>
                </a:ext>
              </a:extLst>
            </p:cNvPr>
            <p:cNvGrpSpPr/>
            <p:nvPr/>
          </p:nvGrpSpPr>
          <p:grpSpPr>
            <a:xfrm>
              <a:off x="4619280" y="-580823"/>
              <a:ext cx="2953438" cy="3462654"/>
              <a:chOff x="1190860" y="289805"/>
              <a:chExt cx="2953438" cy="3462654"/>
            </a:xfrm>
          </p:grpSpPr>
          <p:sp>
            <p:nvSpPr>
              <p:cNvPr id="32" name="Rectangle: Rounded Corners 21">
                <a:extLst>
                  <a:ext uri="{FF2B5EF4-FFF2-40B4-BE49-F238E27FC236}">
                    <a16:creationId xmlns:a16="http://schemas.microsoft.com/office/drawing/2014/main" id="{EA3946EC-C8F0-4A00-99A2-3DA5D62ACD39}"/>
                  </a:ext>
                </a:extLst>
              </p:cNvPr>
              <p:cNvSpPr/>
              <p:nvPr/>
            </p:nvSpPr>
            <p:spPr>
              <a:xfrm>
                <a:off x="1190860" y="289805"/>
                <a:ext cx="2953438" cy="3462654"/>
              </a:xfrm>
              <a:prstGeom prst="roundRect">
                <a:avLst>
                  <a:gd name="adj" fmla="val 15543"/>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grpSp>
            <p:nvGrpSpPr>
              <p:cNvPr id="33" name="Group 22">
                <a:extLst>
                  <a:ext uri="{FF2B5EF4-FFF2-40B4-BE49-F238E27FC236}">
                    <a16:creationId xmlns:a16="http://schemas.microsoft.com/office/drawing/2014/main" id="{A4B2D46C-52E3-4B36-A461-F8E4B6B2A8EA}"/>
                  </a:ext>
                </a:extLst>
              </p:cNvPr>
              <p:cNvGrpSpPr/>
              <p:nvPr/>
            </p:nvGrpSpPr>
            <p:grpSpPr>
              <a:xfrm>
                <a:off x="1485833" y="447239"/>
                <a:ext cx="2361932" cy="3063833"/>
                <a:chOff x="1258226" y="-88789"/>
                <a:chExt cx="2361932" cy="3063833"/>
              </a:xfrm>
            </p:grpSpPr>
            <p:sp>
              <p:nvSpPr>
                <p:cNvPr id="34" name="TextBox 23">
                  <a:extLst>
                    <a:ext uri="{FF2B5EF4-FFF2-40B4-BE49-F238E27FC236}">
                      <a16:creationId xmlns:a16="http://schemas.microsoft.com/office/drawing/2014/main" id="{1A037FFC-FAFC-4220-91FC-386723D9D28F}"/>
                    </a:ext>
                  </a:extLst>
                </p:cNvPr>
                <p:cNvSpPr txBox="1"/>
                <p:nvPr/>
              </p:nvSpPr>
              <p:spPr>
                <a:xfrm>
                  <a:off x="1258226" y="-88789"/>
                  <a:ext cx="236037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等线 Light"/>
                      <a:ea typeface="等线" panose="02010600030101010101" pitchFamily="2" charset="-122"/>
                      <a:cs typeface="+mn-cs"/>
                    </a:rPr>
                    <a:t>夏令营</a:t>
                  </a:r>
                  <a:endParaRPr kumimoji="0" lang="en-US" sz="1600" b="1" i="0" u="none" strike="noStrike" kern="1200" cap="none" spc="0" normalizeH="0" baseline="0" noProof="0" dirty="0">
                    <a:ln>
                      <a:noFill/>
                    </a:ln>
                    <a:solidFill>
                      <a:prstClr val="white"/>
                    </a:solidFill>
                    <a:effectLst/>
                    <a:uLnTx/>
                    <a:uFillTx/>
                    <a:latin typeface="等线 Light"/>
                    <a:ea typeface="+mn-ea"/>
                    <a:cs typeface="+mn-cs"/>
                  </a:endParaRPr>
                </a:p>
              </p:txBody>
            </p:sp>
            <p:sp>
              <p:nvSpPr>
                <p:cNvPr id="37" name="TextBox 24">
                  <a:extLst>
                    <a:ext uri="{FF2B5EF4-FFF2-40B4-BE49-F238E27FC236}">
                      <a16:creationId xmlns:a16="http://schemas.microsoft.com/office/drawing/2014/main" id="{2692A3BD-7383-40DD-BD85-57468250AB23}"/>
                    </a:ext>
                  </a:extLst>
                </p:cNvPr>
                <p:cNvSpPr txBox="1"/>
                <p:nvPr/>
              </p:nvSpPr>
              <p:spPr>
                <a:xfrm>
                  <a:off x="1259787" y="2675410"/>
                  <a:ext cx="2360371" cy="29963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等线"/>
                    <a:ea typeface="+mn-ea"/>
                    <a:cs typeface="+mn-cs"/>
                  </a:endParaRPr>
                </a:p>
              </p:txBody>
            </p:sp>
          </p:grpSp>
        </p:grpSp>
        <p:grpSp>
          <p:nvGrpSpPr>
            <p:cNvPr id="28" name="Group 38">
              <a:extLst>
                <a:ext uri="{FF2B5EF4-FFF2-40B4-BE49-F238E27FC236}">
                  <a16:creationId xmlns:a16="http://schemas.microsoft.com/office/drawing/2014/main" id="{4BEA4356-7CBB-4DFE-9E8D-F146D5B83535}"/>
                </a:ext>
              </a:extLst>
            </p:cNvPr>
            <p:cNvGrpSpPr/>
            <p:nvPr/>
          </p:nvGrpSpPr>
          <p:grpSpPr>
            <a:xfrm>
              <a:off x="5980699" y="3731341"/>
              <a:ext cx="230600" cy="230600"/>
              <a:chOff x="5980699" y="3731341"/>
              <a:chExt cx="230600" cy="230600"/>
            </a:xfrm>
          </p:grpSpPr>
          <p:sp>
            <p:nvSpPr>
              <p:cNvPr id="30" name="Oval 36">
                <a:extLst>
                  <a:ext uri="{FF2B5EF4-FFF2-40B4-BE49-F238E27FC236}">
                    <a16:creationId xmlns:a16="http://schemas.microsoft.com/office/drawing/2014/main" id="{9A984836-1276-48B0-A8E4-E04D436D8D0B}"/>
                  </a:ext>
                </a:extLst>
              </p:cNvPr>
              <p:cNvSpPr/>
              <p:nvPr/>
            </p:nvSpPr>
            <p:spPr>
              <a:xfrm>
                <a:off x="5980699" y="3731341"/>
                <a:ext cx="230600" cy="230600"/>
              </a:xfrm>
              <a:prstGeom prst="ellipse">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sp>
            <p:nvSpPr>
              <p:cNvPr id="31" name="Freeform 124">
                <a:extLst>
                  <a:ext uri="{FF2B5EF4-FFF2-40B4-BE49-F238E27FC236}">
                    <a16:creationId xmlns:a16="http://schemas.microsoft.com/office/drawing/2014/main" id="{1CBFC738-0039-4AF6-9922-F635A19045F5}"/>
                  </a:ext>
                </a:extLst>
              </p:cNvPr>
              <p:cNvSpPr>
                <a:spLocks noEditPoints="1"/>
              </p:cNvSpPr>
              <p:nvPr/>
            </p:nvSpPr>
            <p:spPr bwMode="auto">
              <a:xfrm>
                <a:off x="6048311" y="3812244"/>
                <a:ext cx="95376" cy="68795"/>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w="6350" cap="flat">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grpSp>
        <p:sp>
          <p:nvSpPr>
            <p:cNvPr id="29" name="TextBox 43">
              <a:extLst>
                <a:ext uri="{FF2B5EF4-FFF2-40B4-BE49-F238E27FC236}">
                  <a16:creationId xmlns:a16="http://schemas.microsoft.com/office/drawing/2014/main" id="{A08B12E5-05B4-4A9F-B279-1043EB704B44}"/>
                </a:ext>
              </a:extLst>
            </p:cNvPr>
            <p:cNvSpPr txBox="1"/>
            <p:nvPr/>
          </p:nvSpPr>
          <p:spPr>
            <a:xfrm>
              <a:off x="5375822" y="3177001"/>
              <a:ext cx="1440354" cy="3066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等线 Light"/>
                  <a:ea typeface="+mn-ea"/>
                  <a:cs typeface="+mn-cs"/>
                </a:rPr>
                <a:t>4-6</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月</a:t>
              </a:r>
              <a:endParaRPr kumimoji="0" lang="en-US" sz="1400" b="0" i="0" u="none" strike="noStrike" kern="1200" cap="none" spc="0" normalizeH="0" baseline="0" noProof="0" dirty="0">
                <a:ln>
                  <a:noFill/>
                </a:ln>
                <a:solidFill>
                  <a:prstClr val="black"/>
                </a:solidFill>
                <a:effectLst/>
                <a:uLnTx/>
                <a:uFillTx/>
                <a:latin typeface="等线 Light"/>
                <a:ea typeface="+mn-ea"/>
                <a:cs typeface="+mn-cs"/>
              </a:endParaRPr>
            </a:p>
          </p:txBody>
        </p:sp>
      </p:grpSp>
      <p:grpSp>
        <p:nvGrpSpPr>
          <p:cNvPr id="41" name="Group 5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2B75813C-617D-4A4A-B987-41ED46037260}"/>
              </a:ext>
            </a:extLst>
          </p:cNvPr>
          <p:cNvGrpSpPr/>
          <p:nvPr/>
        </p:nvGrpSpPr>
        <p:grpSpPr>
          <a:xfrm>
            <a:off x="4603369" y="1275195"/>
            <a:ext cx="2953438" cy="4542764"/>
            <a:chOff x="8311505" y="-580823"/>
            <a:chExt cx="2953438" cy="4542764"/>
          </a:xfrm>
        </p:grpSpPr>
        <p:grpSp>
          <p:nvGrpSpPr>
            <p:cNvPr id="42" name="Group 18">
              <a:extLst>
                <a:ext uri="{FF2B5EF4-FFF2-40B4-BE49-F238E27FC236}">
                  <a16:creationId xmlns:a16="http://schemas.microsoft.com/office/drawing/2014/main" id="{71F86880-56CF-400E-A8D2-BA4BA601537C}"/>
                </a:ext>
              </a:extLst>
            </p:cNvPr>
            <p:cNvGrpSpPr/>
            <p:nvPr/>
          </p:nvGrpSpPr>
          <p:grpSpPr>
            <a:xfrm>
              <a:off x="8311505" y="-580823"/>
              <a:ext cx="2953438" cy="3462654"/>
              <a:chOff x="1190860" y="289805"/>
              <a:chExt cx="2953438" cy="3462654"/>
            </a:xfrm>
          </p:grpSpPr>
          <p:sp>
            <p:nvSpPr>
              <p:cNvPr id="47" name="Rectangle: Rounded Corners 12">
                <a:extLst>
                  <a:ext uri="{FF2B5EF4-FFF2-40B4-BE49-F238E27FC236}">
                    <a16:creationId xmlns:a16="http://schemas.microsoft.com/office/drawing/2014/main" id="{7075920D-72FE-465A-A8BF-CB6D7392C99B}"/>
                  </a:ext>
                </a:extLst>
              </p:cNvPr>
              <p:cNvSpPr/>
              <p:nvPr/>
            </p:nvSpPr>
            <p:spPr>
              <a:xfrm>
                <a:off x="1190860" y="289805"/>
                <a:ext cx="2953438" cy="3462654"/>
              </a:xfrm>
              <a:prstGeom prst="roundRect">
                <a:avLst>
                  <a:gd name="adj" fmla="val 15543"/>
                </a:avLst>
              </a:prstGeom>
              <a:solidFill>
                <a:schemeClr val="accent2"/>
              </a:solidFill>
              <a:ln>
                <a:noFill/>
              </a:ln>
              <a:effectLst>
                <a:outerShdw blurRad="698500" dist="241300" dir="5400000" sx="84000" sy="84000" algn="t" rotWithShape="0">
                  <a:schemeClr val="tx1">
                    <a:alpha val="2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sp>
            <p:nvSpPr>
              <p:cNvPr id="49" name="TextBox 15">
                <a:extLst>
                  <a:ext uri="{FF2B5EF4-FFF2-40B4-BE49-F238E27FC236}">
                    <a16:creationId xmlns:a16="http://schemas.microsoft.com/office/drawing/2014/main" id="{F25F55D1-5460-4DF1-BB36-A04499178539}"/>
                  </a:ext>
                </a:extLst>
              </p:cNvPr>
              <p:cNvSpPr txBox="1"/>
              <p:nvPr/>
            </p:nvSpPr>
            <p:spPr>
              <a:xfrm>
                <a:off x="1439705" y="447239"/>
                <a:ext cx="236037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等线 Light"/>
                    <a:ea typeface="等线" panose="02010600030101010101" pitchFamily="2" charset="-122"/>
                    <a:cs typeface="+mn-cs"/>
                  </a:rPr>
                  <a:t>预推免</a:t>
                </a:r>
                <a:endParaRPr kumimoji="0" lang="en-US" sz="1600" b="1" i="0" u="none" strike="noStrike" kern="1200" cap="none" spc="0" normalizeH="0" baseline="0" noProof="0" dirty="0">
                  <a:ln>
                    <a:noFill/>
                  </a:ln>
                  <a:solidFill>
                    <a:prstClr val="white"/>
                  </a:solidFill>
                  <a:effectLst/>
                  <a:uLnTx/>
                  <a:uFillTx/>
                  <a:latin typeface="等线 Light"/>
                  <a:ea typeface="+mn-ea"/>
                  <a:cs typeface="+mn-cs"/>
                </a:endParaRPr>
              </a:p>
            </p:txBody>
          </p:sp>
        </p:grpSp>
        <p:grpSp>
          <p:nvGrpSpPr>
            <p:cNvPr id="43" name="Group 42">
              <a:extLst>
                <a:ext uri="{FF2B5EF4-FFF2-40B4-BE49-F238E27FC236}">
                  <a16:creationId xmlns:a16="http://schemas.microsoft.com/office/drawing/2014/main" id="{2EDB76C5-B76F-4C1B-B540-489C90A3B2CB}"/>
                </a:ext>
              </a:extLst>
            </p:cNvPr>
            <p:cNvGrpSpPr/>
            <p:nvPr/>
          </p:nvGrpSpPr>
          <p:grpSpPr>
            <a:xfrm>
              <a:off x="9672924" y="3731341"/>
              <a:ext cx="230600" cy="230600"/>
              <a:chOff x="9788224" y="3731341"/>
              <a:chExt cx="230600" cy="230600"/>
            </a:xfrm>
          </p:grpSpPr>
          <p:sp>
            <p:nvSpPr>
              <p:cNvPr id="45" name="Oval 40">
                <a:extLst>
                  <a:ext uri="{FF2B5EF4-FFF2-40B4-BE49-F238E27FC236}">
                    <a16:creationId xmlns:a16="http://schemas.microsoft.com/office/drawing/2014/main" id="{67DDD389-B0CF-4DEB-974B-45C631E2E12E}"/>
                  </a:ext>
                </a:extLst>
              </p:cNvPr>
              <p:cNvSpPr/>
              <p:nvPr/>
            </p:nvSpPr>
            <p:spPr>
              <a:xfrm>
                <a:off x="9788224" y="3731341"/>
                <a:ext cx="230600" cy="230600"/>
              </a:xfrm>
              <a:prstGeom prst="ellipse">
                <a:avLst/>
              </a:prstGeom>
              <a:solidFill>
                <a:schemeClr val="accent2"/>
              </a:solidFill>
              <a:ln>
                <a:noFill/>
              </a:ln>
              <a:effectLst>
                <a:outerShdw blurRad="241300" dist="63500" dir="2700000" sx="94000" sy="94000" algn="tl"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sp>
            <p:nvSpPr>
              <p:cNvPr id="46" name="Freeform 124">
                <a:extLst>
                  <a:ext uri="{FF2B5EF4-FFF2-40B4-BE49-F238E27FC236}">
                    <a16:creationId xmlns:a16="http://schemas.microsoft.com/office/drawing/2014/main" id="{6B2C8539-5681-4202-9244-943498069D36}"/>
                  </a:ext>
                </a:extLst>
              </p:cNvPr>
              <p:cNvSpPr>
                <a:spLocks noEditPoints="1"/>
              </p:cNvSpPr>
              <p:nvPr/>
            </p:nvSpPr>
            <p:spPr bwMode="auto">
              <a:xfrm>
                <a:off x="9855836" y="3812244"/>
                <a:ext cx="95376" cy="68795"/>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w="6350" cap="flat">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grpSp>
        <p:sp>
          <p:nvSpPr>
            <p:cNvPr id="44" name="TextBox 44">
              <a:extLst>
                <a:ext uri="{FF2B5EF4-FFF2-40B4-BE49-F238E27FC236}">
                  <a16:creationId xmlns:a16="http://schemas.microsoft.com/office/drawing/2014/main" id="{E1959FFB-E088-40EC-B26C-7BA7A41316EB}"/>
                </a:ext>
              </a:extLst>
            </p:cNvPr>
            <p:cNvSpPr txBox="1"/>
            <p:nvPr/>
          </p:nvSpPr>
          <p:spPr>
            <a:xfrm>
              <a:off x="9068047" y="3177001"/>
              <a:ext cx="1440354" cy="3066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等线 Light"/>
                  <a:ea typeface="+mn-ea"/>
                  <a:cs typeface="+mn-cs"/>
                </a:rPr>
                <a:t>8-9</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月</a:t>
              </a:r>
              <a:endParaRPr kumimoji="0" lang="en-US" sz="1400" b="0" i="0" u="none" strike="noStrike" kern="1200" cap="none" spc="0" normalizeH="0" baseline="0" noProof="0" dirty="0">
                <a:ln>
                  <a:noFill/>
                </a:ln>
                <a:solidFill>
                  <a:prstClr val="black"/>
                </a:solidFill>
                <a:effectLst/>
                <a:uLnTx/>
                <a:uFillTx/>
                <a:latin typeface="等线 Light"/>
                <a:ea typeface="+mn-ea"/>
                <a:cs typeface="+mn-cs"/>
              </a:endParaRPr>
            </a:p>
          </p:txBody>
        </p:sp>
      </p:grpSp>
      <p:sp>
        <p:nvSpPr>
          <p:cNvPr id="51" name="文本框 50">
            <a:extLst>
              <a:ext uri="{FF2B5EF4-FFF2-40B4-BE49-F238E27FC236}">
                <a16:creationId xmlns:a16="http://schemas.microsoft.com/office/drawing/2014/main" id="{D2D32483-9993-47B2-BFAF-0E26809A6B1C}"/>
              </a:ext>
            </a:extLst>
          </p:cNvPr>
          <p:cNvSpPr txBox="1"/>
          <p:nvPr/>
        </p:nvSpPr>
        <p:spPr>
          <a:xfrm>
            <a:off x="280203" y="118018"/>
            <a:ext cx="1261884"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时间线</a:t>
            </a:r>
          </a:p>
        </p:txBody>
      </p:sp>
      <p:grpSp>
        <p:nvGrpSpPr>
          <p:cNvPr id="58" name="Group 52"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a:extLst>
              <a:ext uri="{FF2B5EF4-FFF2-40B4-BE49-F238E27FC236}">
                <a16:creationId xmlns:a16="http://schemas.microsoft.com/office/drawing/2014/main" id="{6AD4C9E9-0A22-403F-9A0E-036CE68B348C}"/>
              </a:ext>
            </a:extLst>
          </p:cNvPr>
          <p:cNvGrpSpPr/>
          <p:nvPr/>
        </p:nvGrpSpPr>
        <p:grpSpPr>
          <a:xfrm>
            <a:off x="8295593" y="1284013"/>
            <a:ext cx="2953438" cy="4542764"/>
            <a:chOff x="8311505" y="-580823"/>
            <a:chExt cx="2953438" cy="4542764"/>
          </a:xfrm>
        </p:grpSpPr>
        <p:grpSp>
          <p:nvGrpSpPr>
            <p:cNvPr id="65" name="Group 18">
              <a:extLst>
                <a:ext uri="{FF2B5EF4-FFF2-40B4-BE49-F238E27FC236}">
                  <a16:creationId xmlns:a16="http://schemas.microsoft.com/office/drawing/2014/main" id="{D0048734-D1DB-4A94-A676-31C3D1BD1222}"/>
                </a:ext>
              </a:extLst>
            </p:cNvPr>
            <p:cNvGrpSpPr/>
            <p:nvPr/>
          </p:nvGrpSpPr>
          <p:grpSpPr>
            <a:xfrm>
              <a:off x="8311505" y="-580823"/>
              <a:ext cx="2953438" cy="3462654"/>
              <a:chOff x="1190860" y="289805"/>
              <a:chExt cx="2953438" cy="3462654"/>
            </a:xfrm>
          </p:grpSpPr>
          <p:sp>
            <p:nvSpPr>
              <p:cNvPr id="70" name="Rectangle: Rounded Corners 12">
                <a:extLst>
                  <a:ext uri="{FF2B5EF4-FFF2-40B4-BE49-F238E27FC236}">
                    <a16:creationId xmlns:a16="http://schemas.microsoft.com/office/drawing/2014/main" id="{4FDD636D-D0F1-4749-A5BD-D172838C3B47}"/>
                  </a:ext>
                </a:extLst>
              </p:cNvPr>
              <p:cNvSpPr/>
              <p:nvPr/>
            </p:nvSpPr>
            <p:spPr>
              <a:xfrm>
                <a:off x="1190860" y="289805"/>
                <a:ext cx="2953438" cy="3462654"/>
              </a:xfrm>
              <a:prstGeom prst="roundRect">
                <a:avLst>
                  <a:gd name="adj" fmla="val 15543"/>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grpSp>
            <p:nvGrpSpPr>
              <p:cNvPr id="71" name="Group 17">
                <a:extLst>
                  <a:ext uri="{FF2B5EF4-FFF2-40B4-BE49-F238E27FC236}">
                    <a16:creationId xmlns:a16="http://schemas.microsoft.com/office/drawing/2014/main" id="{AEC624CA-F07B-4CB6-B826-0F93ACD2B48B}"/>
                  </a:ext>
                </a:extLst>
              </p:cNvPr>
              <p:cNvGrpSpPr/>
              <p:nvPr/>
            </p:nvGrpSpPr>
            <p:grpSpPr>
              <a:xfrm>
                <a:off x="1361909" y="438421"/>
                <a:ext cx="2650921" cy="1105353"/>
                <a:chOff x="1134302" y="-97607"/>
                <a:chExt cx="2650921" cy="1105353"/>
              </a:xfrm>
            </p:grpSpPr>
            <p:sp>
              <p:nvSpPr>
                <p:cNvPr id="72" name="TextBox 15">
                  <a:extLst>
                    <a:ext uri="{FF2B5EF4-FFF2-40B4-BE49-F238E27FC236}">
                      <a16:creationId xmlns:a16="http://schemas.microsoft.com/office/drawing/2014/main" id="{0BC85A26-3EDA-4997-8880-41E2AA893A56}"/>
                    </a:ext>
                  </a:extLst>
                </p:cNvPr>
                <p:cNvSpPr txBox="1"/>
                <p:nvPr/>
              </p:nvSpPr>
              <p:spPr>
                <a:xfrm>
                  <a:off x="1144486" y="-97607"/>
                  <a:ext cx="236037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1" i="0" u="none" strike="noStrike" kern="1200" cap="none" spc="0" normalizeH="0" baseline="0" noProof="0" dirty="0">
                      <a:ln>
                        <a:noFill/>
                      </a:ln>
                      <a:solidFill>
                        <a:prstClr val="white"/>
                      </a:solidFill>
                      <a:effectLst/>
                      <a:uLnTx/>
                      <a:uFillTx/>
                      <a:latin typeface="等线 Light"/>
                      <a:ea typeface="等线" panose="02010600030101010101" pitchFamily="2" charset="-122"/>
                      <a:cs typeface="+mn-cs"/>
                    </a:rPr>
                    <a:t>九推</a:t>
                  </a:r>
                  <a:r>
                    <a:rPr kumimoji="0" lang="en-US" altLang="zh-CN" sz="1600" b="1" i="0" u="none" strike="noStrike" kern="1200" cap="none" spc="0" normalizeH="0" baseline="0" noProof="0" dirty="0">
                      <a:ln>
                        <a:noFill/>
                      </a:ln>
                      <a:solidFill>
                        <a:prstClr val="white"/>
                      </a:solidFill>
                      <a:effectLst/>
                      <a:uLnTx/>
                      <a:uFillTx/>
                      <a:latin typeface="等线 Light"/>
                      <a:ea typeface="等线" panose="02010600030101010101" pitchFamily="2" charset="-122"/>
                      <a:cs typeface="+mn-cs"/>
                    </a:rPr>
                    <a:t>/</a:t>
                  </a:r>
                  <a:r>
                    <a:rPr kumimoji="0" lang="zh-CN" altLang="en-US" sz="1600" b="1" i="0" u="none" strike="noStrike" kern="1200" cap="none" spc="0" normalizeH="0" baseline="0" noProof="0" dirty="0">
                      <a:ln>
                        <a:noFill/>
                      </a:ln>
                      <a:solidFill>
                        <a:prstClr val="white"/>
                      </a:solidFill>
                      <a:effectLst/>
                      <a:uLnTx/>
                      <a:uFillTx/>
                      <a:latin typeface="等线 Light"/>
                      <a:ea typeface="等线" panose="02010600030101010101" pitchFamily="2" charset="-122"/>
                      <a:cs typeface="+mn-cs"/>
                    </a:rPr>
                    <a:t>十推</a:t>
                  </a:r>
                  <a:endParaRPr kumimoji="0" lang="en-US" sz="1600" b="1" i="0" u="none" strike="noStrike" kern="1200" cap="none" spc="0" normalizeH="0" baseline="0" noProof="0" dirty="0">
                    <a:ln>
                      <a:noFill/>
                    </a:ln>
                    <a:solidFill>
                      <a:prstClr val="white"/>
                    </a:solidFill>
                    <a:effectLst/>
                    <a:uLnTx/>
                    <a:uFillTx/>
                    <a:latin typeface="等线 Light"/>
                    <a:ea typeface="+mn-ea"/>
                    <a:cs typeface="+mn-cs"/>
                  </a:endParaRPr>
                </a:p>
              </p:txBody>
            </p:sp>
            <p:sp>
              <p:nvSpPr>
                <p:cNvPr id="73" name="TextBox 16">
                  <a:extLst>
                    <a:ext uri="{FF2B5EF4-FFF2-40B4-BE49-F238E27FC236}">
                      <a16:creationId xmlns:a16="http://schemas.microsoft.com/office/drawing/2014/main" id="{AF588909-8677-43C3-B3F7-DA9F4406ABDE}"/>
                    </a:ext>
                  </a:extLst>
                </p:cNvPr>
                <p:cNvSpPr txBox="1"/>
                <p:nvPr/>
              </p:nvSpPr>
              <p:spPr>
                <a:xfrm>
                  <a:off x="1134302" y="389563"/>
                  <a:ext cx="2650921" cy="618183"/>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国家推免服务系统开放到关闭时间段</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基本没有名额，主要是“捡漏”。</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p:txBody>
            </p:sp>
          </p:grpSp>
        </p:grpSp>
        <p:grpSp>
          <p:nvGrpSpPr>
            <p:cNvPr id="66" name="Group 42">
              <a:extLst>
                <a:ext uri="{FF2B5EF4-FFF2-40B4-BE49-F238E27FC236}">
                  <a16:creationId xmlns:a16="http://schemas.microsoft.com/office/drawing/2014/main" id="{27ADBA99-BFFF-4AFC-A6BA-273709A7B642}"/>
                </a:ext>
              </a:extLst>
            </p:cNvPr>
            <p:cNvGrpSpPr/>
            <p:nvPr/>
          </p:nvGrpSpPr>
          <p:grpSpPr>
            <a:xfrm>
              <a:off x="9672924" y="3731341"/>
              <a:ext cx="230600" cy="230600"/>
              <a:chOff x="9788224" y="3731341"/>
              <a:chExt cx="230600" cy="230600"/>
            </a:xfrm>
          </p:grpSpPr>
          <p:sp>
            <p:nvSpPr>
              <p:cNvPr id="68" name="Oval 40">
                <a:extLst>
                  <a:ext uri="{FF2B5EF4-FFF2-40B4-BE49-F238E27FC236}">
                    <a16:creationId xmlns:a16="http://schemas.microsoft.com/office/drawing/2014/main" id="{2EE373EF-0773-4EEF-B630-B035629C4462}"/>
                  </a:ext>
                </a:extLst>
              </p:cNvPr>
              <p:cNvSpPr/>
              <p:nvPr/>
            </p:nvSpPr>
            <p:spPr>
              <a:xfrm>
                <a:off x="9788224" y="3731341"/>
                <a:ext cx="230600" cy="230600"/>
              </a:xfrm>
              <a:prstGeom prst="ellipse">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等线"/>
                  <a:ea typeface="+mn-ea"/>
                  <a:cs typeface="+mn-cs"/>
                </a:endParaRPr>
              </a:p>
            </p:txBody>
          </p:sp>
          <p:sp>
            <p:nvSpPr>
              <p:cNvPr id="69" name="Freeform 124">
                <a:extLst>
                  <a:ext uri="{FF2B5EF4-FFF2-40B4-BE49-F238E27FC236}">
                    <a16:creationId xmlns:a16="http://schemas.microsoft.com/office/drawing/2014/main" id="{6A27A06F-BFC1-4F3A-A685-938B7C4C1544}"/>
                  </a:ext>
                </a:extLst>
              </p:cNvPr>
              <p:cNvSpPr>
                <a:spLocks noEditPoints="1"/>
              </p:cNvSpPr>
              <p:nvPr/>
            </p:nvSpPr>
            <p:spPr bwMode="auto">
              <a:xfrm>
                <a:off x="9855836" y="3812244"/>
                <a:ext cx="95376" cy="68795"/>
              </a:xfrm>
              <a:custGeom>
                <a:avLst/>
                <a:gdLst>
                  <a:gd name="T0" fmla="*/ 86 w 204"/>
                  <a:gd name="T1" fmla="*/ 148 h 148"/>
                  <a:gd name="T2" fmla="*/ 75 w 204"/>
                  <a:gd name="T3" fmla="*/ 142 h 148"/>
                  <a:gd name="T4" fmla="*/ 10 w 204"/>
                  <a:gd name="T5" fmla="*/ 82 h 148"/>
                  <a:gd name="T6" fmla="*/ 7 w 204"/>
                  <a:gd name="T7" fmla="*/ 60 h 148"/>
                  <a:gd name="T8" fmla="*/ 29 w 204"/>
                  <a:gd name="T9" fmla="*/ 38 h 148"/>
                  <a:gd name="T10" fmla="*/ 36 w 204"/>
                  <a:gd name="T11" fmla="*/ 36 h 148"/>
                  <a:gd name="T12" fmla="*/ 48 w 204"/>
                  <a:gd name="T13" fmla="*/ 42 h 148"/>
                  <a:gd name="T14" fmla="*/ 77 w 204"/>
                  <a:gd name="T15" fmla="*/ 71 h 148"/>
                  <a:gd name="T16" fmla="*/ 87 w 204"/>
                  <a:gd name="T17" fmla="*/ 76 h 148"/>
                  <a:gd name="T18" fmla="*/ 95 w 204"/>
                  <a:gd name="T19" fmla="*/ 71 h 148"/>
                  <a:gd name="T20" fmla="*/ 158 w 204"/>
                  <a:gd name="T21" fmla="*/ 4 h 148"/>
                  <a:gd name="T22" fmla="*/ 168 w 204"/>
                  <a:gd name="T23" fmla="*/ 0 h 148"/>
                  <a:gd name="T24" fmla="*/ 178 w 204"/>
                  <a:gd name="T25" fmla="*/ 4 h 148"/>
                  <a:gd name="T26" fmla="*/ 200 w 204"/>
                  <a:gd name="T27" fmla="*/ 26 h 148"/>
                  <a:gd name="T28" fmla="*/ 204 w 204"/>
                  <a:gd name="T29" fmla="*/ 35 h 148"/>
                  <a:gd name="T30" fmla="*/ 198 w 204"/>
                  <a:gd name="T31" fmla="*/ 47 h 148"/>
                  <a:gd name="T32" fmla="*/ 99 w 204"/>
                  <a:gd name="T33" fmla="*/ 142 h 148"/>
                  <a:gd name="T34" fmla="*/ 86 w 204"/>
                  <a:gd name="T35" fmla="*/ 148 h 148"/>
                  <a:gd name="T36" fmla="*/ 34 w 204"/>
                  <a:gd name="T37" fmla="*/ 44 h 148"/>
                  <a:gd name="T38" fmla="*/ 12 w 204"/>
                  <a:gd name="T39" fmla="*/ 65 h 148"/>
                  <a:gd name="T40" fmla="*/ 15 w 204"/>
                  <a:gd name="T41" fmla="*/ 76 h 148"/>
                  <a:gd name="T42" fmla="*/ 80 w 204"/>
                  <a:gd name="T43" fmla="*/ 137 h 148"/>
                  <a:gd name="T44" fmla="*/ 86 w 204"/>
                  <a:gd name="T45" fmla="*/ 141 h 148"/>
                  <a:gd name="T46" fmla="*/ 94 w 204"/>
                  <a:gd name="T47" fmla="*/ 137 h 148"/>
                  <a:gd name="T48" fmla="*/ 193 w 204"/>
                  <a:gd name="T49" fmla="*/ 42 h 148"/>
                  <a:gd name="T50" fmla="*/ 197 w 204"/>
                  <a:gd name="T51" fmla="*/ 35 h 148"/>
                  <a:gd name="T52" fmla="*/ 195 w 204"/>
                  <a:gd name="T53" fmla="*/ 31 h 148"/>
                  <a:gd name="T54" fmla="*/ 195 w 204"/>
                  <a:gd name="T55" fmla="*/ 31 h 148"/>
                  <a:gd name="T56" fmla="*/ 174 w 204"/>
                  <a:gd name="T57" fmla="*/ 10 h 148"/>
                  <a:gd name="T58" fmla="*/ 168 w 204"/>
                  <a:gd name="T59" fmla="*/ 7 h 148"/>
                  <a:gd name="T60" fmla="*/ 163 w 204"/>
                  <a:gd name="T61" fmla="*/ 9 h 148"/>
                  <a:gd name="T62" fmla="*/ 101 w 204"/>
                  <a:gd name="T63" fmla="*/ 76 h 148"/>
                  <a:gd name="T64" fmla="*/ 87 w 204"/>
                  <a:gd name="T65" fmla="*/ 84 h 148"/>
                  <a:gd name="T66" fmla="*/ 72 w 204"/>
                  <a:gd name="T67" fmla="*/ 76 h 148"/>
                  <a:gd name="T68" fmla="*/ 43 w 204"/>
                  <a:gd name="T69" fmla="*/ 47 h 148"/>
                  <a:gd name="T70" fmla="*/ 36 w 204"/>
                  <a:gd name="T71" fmla="*/ 43 h 148"/>
                  <a:gd name="T72" fmla="*/ 34 w 204"/>
                  <a:gd name="T73" fmla="*/ 44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04" h="148">
                    <a:moveTo>
                      <a:pt x="86" y="148"/>
                    </a:moveTo>
                    <a:cubicBezTo>
                      <a:pt x="83" y="148"/>
                      <a:pt x="79" y="147"/>
                      <a:pt x="75" y="142"/>
                    </a:cubicBezTo>
                    <a:cubicBezTo>
                      <a:pt x="10" y="82"/>
                      <a:pt x="10" y="82"/>
                      <a:pt x="10" y="82"/>
                    </a:cubicBezTo>
                    <a:cubicBezTo>
                      <a:pt x="6" y="78"/>
                      <a:pt x="0" y="69"/>
                      <a:pt x="7" y="60"/>
                    </a:cubicBezTo>
                    <a:cubicBezTo>
                      <a:pt x="29" y="38"/>
                      <a:pt x="29" y="38"/>
                      <a:pt x="29" y="38"/>
                    </a:cubicBezTo>
                    <a:cubicBezTo>
                      <a:pt x="29" y="38"/>
                      <a:pt x="32" y="36"/>
                      <a:pt x="36" y="36"/>
                    </a:cubicBezTo>
                    <a:cubicBezTo>
                      <a:pt x="39" y="36"/>
                      <a:pt x="44" y="37"/>
                      <a:pt x="48" y="42"/>
                    </a:cubicBezTo>
                    <a:cubicBezTo>
                      <a:pt x="77" y="71"/>
                      <a:pt x="77" y="71"/>
                      <a:pt x="77" y="71"/>
                    </a:cubicBezTo>
                    <a:cubicBezTo>
                      <a:pt x="78" y="72"/>
                      <a:pt x="82" y="76"/>
                      <a:pt x="87" y="76"/>
                    </a:cubicBezTo>
                    <a:cubicBezTo>
                      <a:pt x="90" y="76"/>
                      <a:pt x="92" y="75"/>
                      <a:pt x="95" y="71"/>
                    </a:cubicBezTo>
                    <a:cubicBezTo>
                      <a:pt x="158" y="4"/>
                      <a:pt x="158" y="4"/>
                      <a:pt x="158" y="4"/>
                    </a:cubicBezTo>
                    <a:cubicBezTo>
                      <a:pt x="159" y="3"/>
                      <a:pt x="162" y="0"/>
                      <a:pt x="168" y="0"/>
                    </a:cubicBezTo>
                    <a:cubicBezTo>
                      <a:pt x="172" y="0"/>
                      <a:pt x="175" y="2"/>
                      <a:pt x="178" y="4"/>
                    </a:cubicBezTo>
                    <a:cubicBezTo>
                      <a:pt x="200" y="26"/>
                      <a:pt x="200" y="26"/>
                      <a:pt x="200" y="26"/>
                    </a:cubicBezTo>
                    <a:cubicBezTo>
                      <a:pt x="201" y="27"/>
                      <a:pt x="204" y="30"/>
                      <a:pt x="204" y="35"/>
                    </a:cubicBezTo>
                    <a:cubicBezTo>
                      <a:pt x="204" y="39"/>
                      <a:pt x="202" y="43"/>
                      <a:pt x="198" y="47"/>
                    </a:cubicBezTo>
                    <a:cubicBezTo>
                      <a:pt x="99" y="142"/>
                      <a:pt x="99" y="142"/>
                      <a:pt x="99" y="142"/>
                    </a:cubicBezTo>
                    <a:cubicBezTo>
                      <a:pt x="99" y="142"/>
                      <a:pt x="93" y="148"/>
                      <a:pt x="86" y="148"/>
                    </a:cubicBezTo>
                    <a:close/>
                    <a:moveTo>
                      <a:pt x="34" y="44"/>
                    </a:moveTo>
                    <a:cubicBezTo>
                      <a:pt x="12" y="65"/>
                      <a:pt x="12" y="65"/>
                      <a:pt x="12" y="65"/>
                    </a:cubicBezTo>
                    <a:cubicBezTo>
                      <a:pt x="8" y="70"/>
                      <a:pt x="15" y="76"/>
                      <a:pt x="15" y="76"/>
                    </a:cubicBezTo>
                    <a:cubicBezTo>
                      <a:pt x="80" y="137"/>
                      <a:pt x="80" y="137"/>
                      <a:pt x="80" y="137"/>
                    </a:cubicBezTo>
                    <a:cubicBezTo>
                      <a:pt x="82" y="140"/>
                      <a:pt x="84" y="141"/>
                      <a:pt x="86" y="141"/>
                    </a:cubicBezTo>
                    <a:cubicBezTo>
                      <a:pt x="90" y="141"/>
                      <a:pt x="93" y="138"/>
                      <a:pt x="94" y="137"/>
                    </a:cubicBezTo>
                    <a:cubicBezTo>
                      <a:pt x="193" y="42"/>
                      <a:pt x="193" y="42"/>
                      <a:pt x="193" y="42"/>
                    </a:cubicBezTo>
                    <a:cubicBezTo>
                      <a:pt x="195" y="40"/>
                      <a:pt x="197" y="37"/>
                      <a:pt x="197" y="35"/>
                    </a:cubicBezTo>
                    <a:cubicBezTo>
                      <a:pt x="197" y="33"/>
                      <a:pt x="195" y="31"/>
                      <a:pt x="195" y="31"/>
                    </a:cubicBezTo>
                    <a:cubicBezTo>
                      <a:pt x="195" y="31"/>
                      <a:pt x="195" y="31"/>
                      <a:pt x="195" y="31"/>
                    </a:cubicBezTo>
                    <a:cubicBezTo>
                      <a:pt x="174" y="10"/>
                      <a:pt x="174" y="10"/>
                      <a:pt x="174" y="10"/>
                    </a:cubicBezTo>
                    <a:cubicBezTo>
                      <a:pt x="172" y="8"/>
                      <a:pt x="170" y="7"/>
                      <a:pt x="168" y="7"/>
                    </a:cubicBezTo>
                    <a:cubicBezTo>
                      <a:pt x="165" y="7"/>
                      <a:pt x="163" y="9"/>
                      <a:pt x="163" y="9"/>
                    </a:cubicBezTo>
                    <a:cubicBezTo>
                      <a:pt x="101" y="76"/>
                      <a:pt x="101" y="76"/>
                      <a:pt x="101" y="76"/>
                    </a:cubicBezTo>
                    <a:cubicBezTo>
                      <a:pt x="97" y="81"/>
                      <a:pt x="92" y="84"/>
                      <a:pt x="87" y="84"/>
                    </a:cubicBezTo>
                    <a:cubicBezTo>
                      <a:pt x="78" y="84"/>
                      <a:pt x="72" y="76"/>
                      <a:pt x="72" y="76"/>
                    </a:cubicBezTo>
                    <a:cubicBezTo>
                      <a:pt x="43" y="47"/>
                      <a:pt x="43" y="47"/>
                      <a:pt x="43" y="47"/>
                    </a:cubicBezTo>
                    <a:cubicBezTo>
                      <a:pt x="41" y="44"/>
                      <a:pt x="38" y="43"/>
                      <a:pt x="36" y="43"/>
                    </a:cubicBezTo>
                    <a:cubicBezTo>
                      <a:pt x="35" y="43"/>
                      <a:pt x="34" y="43"/>
                      <a:pt x="34" y="44"/>
                    </a:cubicBezTo>
                    <a:close/>
                  </a:path>
                </a:pathLst>
              </a:custGeom>
              <a:solidFill>
                <a:schemeClr val="bg1"/>
              </a:solidFill>
              <a:ln w="6350" cap="flat">
                <a:solidFill>
                  <a:schemeClr val="bg1"/>
                </a:solid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等线"/>
                  <a:ea typeface="+mn-ea"/>
                  <a:cs typeface="+mn-cs"/>
                </a:endParaRPr>
              </a:p>
            </p:txBody>
          </p:sp>
        </p:grpSp>
        <p:sp>
          <p:nvSpPr>
            <p:cNvPr id="67" name="TextBox 44">
              <a:extLst>
                <a:ext uri="{FF2B5EF4-FFF2-40B4-BE49-F238E27FC236}">
                  <a16:creationId xmlns:a16="http://schemas.microsoft.com/office/drawing/2014/main" id="{9C4E16DE-7892-4544-A3BB-F04A5DDCD27B}"/>
                </a:ext>
              </a:extLst>
            </p:cNvPr>
            <p:cNvSpPr txBox="1"/>
            <p:nvPr/>
          </p:nvSpPr>
          <p:spPr>
            <a:xfrm>
              <a:off x="9068047" y="3073904"/>
              <a:ext cx="1440354"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等线 Light"/>
                <a:ea typeface="+mn-ea"/>
                <a:cs typeface="+mn-cs"/>
              </a:endParaRPr>
            </a:p>
          </p:txBody>
        </p:sp>
      </p:grpSp>
      <p:sp>
        <p:nvSpPr>
          <p:cNvPr id="74" name="TextBox 44">
            <a:extLst>
              <a:ext uri="{FF2B5EF4-FFF2-40B4-BE49-F238E27FC236}">
                <a16:creationId xmlns:a16="http://schemas.microsoft.com/office/drawing/2014/main" id="{F66C0292-78E2-42C3-B91E-99F194E32AE5}"/>
              </a:ext>
            </a:extLst>
          </p:cNvPr>
          <p:cNvSpPr txBox="1"/>
          <p:nvPr/>
        </p:nvSpPr>
        <p:spPr>
          <a:xfrm>
            <a:off x="9040446" y="4947294"/>
            <a:ext cx="144035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等线 Light"/>
                <a:ea typeface="+mn-ea"/>
                <a:cs typeface="+mn-cs"/>
              </a:rPr>
              <a:t>9</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月</a:t>
            </a:r>
            <a:r>
              <a:rPr kumimoji="0" lang="en-US" altLang="zh-CN"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28</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日</a:t>
            </a:r>
            <a:endParaRPr kumimoji="0" lang="en-US" altLang="zh-CN"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等线 Light"/>
                <a:ea typeface="+mn-ea"/>
                <a:cs typeface="+mn-cs"/>
              </a:rPr>
              <a:t>10</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月</a:t>
            </a:r>
            <a:r>
              <a:rPr kumimoji="0" lang="en-US" altLang="zh-CN"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12</a:t>
            </a:r>
            <a:r>
              <a:rPr kumimoji="0" lang="zh-CN" altLang="en-US" sz="14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日</a:t>
            </a:r>
            <a:endParaRPr kumimoji="0" lang="en-US" sz="1400" b="0" i="0" u="none" strike="noStrike" kern="1200" cap="none" spc="0" normalizeH="0" baseline="0" noProof="0" dirty="0">
              <a:ln>
                <a:noFill/>
              </a:ln>
              <a:solidFill>
                <a:prstClr val="black"/>
              </a:solidFill>
              <a:effectLst/>
              <a:uLnTx/>
              <a:uFillTx/>
              <a:latin typeface="等线 Light"/>
              <a:ea typeface="+mn-ea"/>
              <a:cs typeface="+mn-cs"/>
            </a:endParaRPr>
          </a:p>
        </p:txBody>
      </p:sp>
      <p:sp>
        <p:nvSpPr>
          <p:cNvPr id="76" name="TextBox 16">
            <a:extLst>
              <a:ext uri="{FF2B5EF4-FFF2-40B4-BE49-F238E27FC236}">
                <a16:creationId xmlns:a16="http://schemas.microsoft.com/office/drawing/2014/main" id="{B579C04C-B1B3-4726-ABFE-809A9D9F0540}"/>
              </a:ext>
            </a:extLst>
          </p:cNvPr>
          <p:cNvSpPr txBox="1"/>
          <p:nvPr/>
        </p:nvSpPr>
        <p:spPr>
          <a:xfrm>
            <a:off x="1066209" y="1805580"/>
            <a:ext cx="2650921" cy="2003177"/>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流程</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学校、学院以及课题组介绍</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面试（有些高校还有机试</a:t>
            </a:r>
            <a:r>
              <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笔试）</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特点</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名额多，竞争很激烈。</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尽量在夏令营拿到</a:t>
            </a:r>
            <a:r>
              <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Offer</a:t>
            </a: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p:txBody>
      </p:sp>
      <p:sp>
        <p:nvSpPr>
          <p:cNvPr id="78" name="TextBox 16">
            <a:extLst>
              <a:ext uri="{FF2B5EF4-FFF2-40B4-BE49-F238E27FC236}">
                <a16:creationId xmlns:a16="http://schemas.microsoft.com/office/drawing/2014/main" id="{70B31B55-4231-4E41-A5A6-0E18D9DDA0D9}"/>
              </a:ext>
            </a:extLst>
          </p:cNvPr>
          <p:cNvSpPr txBox="1"/>
          <p:nvPr/>
        </p:nvSpPr>
        <p:spPr>
          <a:xfrm>
            <a:off x="4703139" y="1805580"/>
            <a:ext cx="2650921" cy="2280176"/>
          </a:xfrm>
          <a:prstGeom prst="rect">
            <a:avLst/>
          </a:prstGeom>
          <a:noFill/>
        </p:spPr>
        <p:txBody>
          <a:bodyPr wrap="square" rtlCol="0">
            <a:spAutoFit/>
          </a:bodyPr>
          <a:lstStyle/>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流程</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面试（有些高校还有机试</a:t>
            </a:r>
            <a:r>
              <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a:t>
            </a: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笔试）</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171450" marR="0" lvl="0"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特点</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名额较多。</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a:p>
            <a:pPr marL="628650" marR="0" lvl="1" indent="-1714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rPr>
              <a:t>有些老师甚至整个院所可能在夏令营就招满名额了。 （上交、中科院自动化所）</a:t>
            </a:r>
            <a:endParaRPr kumimoji="0" lang="en-US" altLang="zh-CN" sz="1200" b="0" i="0" u="none" strike="noStrike" kern="1200" cap="none" spc="0" normalizeH="0" baseline="0" noProof="0" dirty="0">
              <a:ln>
                <a:noFill/>
              </a:ln>
              <a:solidFill>
                <a:prstClr val="black"/>
              </a:solidFill>
              <a:effectLst/>
              <a:uLnTx/>
              <a:uFillTx/>
              <a:latin typeface="等线 Light"/>
              <a:ea typeface="等线" panose="02010600030101010101" pitchFamily="2" charset="-122"/>
              <a:cs typeface="+mn-cs"/>
            </a:endParaRPr>
          </a:p>
        </p:txBody>
      </p:sp>
    </p:spTree>
    <p:extLst>
      <p:ext uri="{BB962C8B-B14F-4D97-AF65-F5344CB8AC3E}">
        <p14:creationId xmlns:p14="http://schemas.microsoft.com/office/powerpoint/2010/main" val="4189080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1" name="文本框 50">
            <a:extLst>
              <a:ext uri="{FF2B5EF4-FFF2-40B4-BE49-F238E27FC236}">
                <a16:creationId xmlns:a16="http://schemas.microsoft.com/office/drawing/2014/main" id="{D2D32483-9993-47B2-BFAF-0E26809A6B1C}"/>
              </a:ext>
            </a:extLst>
          </p:cNvPr>
          <p:cNvSpPr txBox="1"/>
          <p:nvPr/>
        </p:nvSpPr>
        <p:spPr>
          <a:xfrm>
            <a:off x="100668" y="118018"/>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前期准备</a:t>
            </a:r>
          </a:p>
        </p:txBody>
      </p:sp>
      <p:sp>
        <p:nvSpPr>
          <p:cNvPr id="2" name="文本框 1">
            <a:extLst>
              <a:ext uri="{FF2B5EF4-FFF2-40B4-BE49-F238E27FC236}">
                <a16:creationId xmlns:a16="http://schemas.microsoft.com/office/drawing/2014/main" id="{4EA8B896-6A4A-4690-8EC2-3DC11201691A}"/>
              </a:ext>
            </a:extLst>
          </p:cNvPr>
          <p:cNvSpPr txBox="1"/>
          <p:nvPr/>
        </p:nvSpPr>
        <p:spPr>
          <a:xfrm>
            <a:off x="676712" y="998289"/>
            <a:ext cx="10838576" cy="586711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信息搜集</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关注高校的官网通知，以及要报考学院的学院官网通知</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查看官网给出的导师简介，提前选好适合自己的导师并邮件联系</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R="0" lvl="1" algn="l" defTabSz="914400" rtl="0" eaLnBrk="1" fontAlgn="auto" latinLnBrk="0" hangingPunct="1">
              <a:lnSpc>
                <a:spcPct val="150000"/>
              </a:lnSpc>
              <a:spcBef>
                <a:spcPts val="0"/>
              </a:spcBef>
              <a:spcAft>
                <a:spcPts val="0"/>
              </a:spcAft>
              <a:buClrTx/>
              <a:buSzTx/>
              <a:tabLst/>
              <a:defRPr/>
            </a:pPr>
            <a:r>
              <a:rPr lang="en-US" altLang="zh-CN" dirty="0">
                <a:solidFill>
                  <a:prstClr val="black"/>
                </a:solidFill>
                <a:latin typeface="等线"/>
                <a:ea typeface="等线" panose="02010600030101010101" pitchFamily="2" charset="-122"/>
              </a:rPr>
              <a:t>	</a:t>
            </a:r>
            <a:r>
              <a:rPr lang="zh-CN" altLang="en-US" dirty="0">
                <a:hlinkClick r:id="rId4"/>
              </a:rPr>
              <a:t>研控 </a:t>
            </a:r>
            <a:r>
              <a:rPr lang="en-US" altLang="zh-CN" dirty="0">
                <a:hlinkClick r:id="rId4"/>
              </a:rPr>
              <a:t>- Realm of Research (yankong.org)</a:t>
            </a:r>
            <a:endParaRPr lang="en-US" altLang="zh-CN" dirty="0">
              <a:solidFill>
                <a:prstClr val="black"/>
              </a:solidFill>
              <a:latin typeface="等线"/>
              <a:ea typeface="等线" panose="02010600030101010101" pitchFamily="2" charset="-122"/>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关注 </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2-3 </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个保研公众号，每天查看夏令营以及预推免活动报名信息。</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保研论坛</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保研快讯</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保研信息</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保研夏令营</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保研岛</a:t>
            </a:r>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专业课复习</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基础专业课：如数据结构等</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视报考专业而定，比如系统方向</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——CSAPP</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、人工智能方向</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机器学习、 深度学习</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u"/>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机试刷题（</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OI</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机制）</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有些高校有，而且很重要。推荐 </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OI-Wiki</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hlinkClick r:id="rId5"/>
              </a:rPr>
              <a:t>https://oi-wiki.org/</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）、力扣、百炼</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OJ</a:t>
            </a: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清华大学：</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道题，</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3</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个小时。第一道签到题、第二道复杂编程题、第三道很难。</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altLang="zh-CN" dirty="0">
                <a:solidFill>
                  <a:prstClr val="black"/>
                </a:solidFill>
                <a:latin typeface="等线"/>
                <a:ea typeface="等线" panose="02010600030101010101" pitchFamily="2" charset="-122"/>
              </a:rPr>
              <a:t>CSP</a:t>
            </a:r>
            <a:r>
              <a:rPr lang="zh-CN" altLang="en-US" dirty="0">
                <a:solidFill>
                  <a:prstClr val="black"/>
                </a:solidFill>
                <a:latin typeface="等线"/>
                <a:ea typeface="等线" panose="02010600030101010101" pitchFamily="2" charset="-122"/>
              </a:rPr>
              <a:t>有部分学校也可以抵掉机试的分，有时间可以考一下，没时间也无所谓</a:t>
            </a:r>
            <a:endParaRPr lang="en-US" altLang="zh-CN" dirty="0">
              <a:solidFill>
                <a:prstClr val="black"/>
              </a:solidFill>
              <a:latin typeface="等线"/>
              <a:ea typeface="等线" panose="02010600030101010101" pitchFamily="2" charset="-122"/>
            </a:endParaRPr>
          </a:p>
          <a:p>
            <a:pPr marL="742950" marR="0" lvl="1"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CN" altLang="en-US" dirty="0">
                <a:solidFill>
                  <a:prstClr val="black"/>
                </a:solidFill>
                <a:latin typeface="等线"/>
                <a:ea typeface="等线" panose="02010600030101010101" pitchFamily="2" charset="-122"/>
              </a:rPr>
              <a:t>有</a:t>
            </a:r>
            <a:r>
              <a:rPr lang="en-US" altLang="zh-CN" dirty="0">
                <a:solidFill>
                  <a:prstClr val="black"/>
                </a:solidFill>
                <a:latin typeface="等线"/>
                <a:ea typeface="等线" panose="02010600030101010101" pitchFamily="2" charset="-122"/>
              </a:rPr>
              <a:t>ACM</a:t>
            </a:r>
            <a:r>
              <a:rPr lang="zh-CN" altLang="en-US" dirty="0">
                <a:solidFill>
                  <a:prstClr val="black"/>
                </a:solidFill>
                <a:latin typeface="等线"/>
                <a:ea typeface="等线" panose="02010600030101010101" pitchFamily="2" charset="-122"/>
              </a:rPr>
              <a:t>更好，虽然不能抵机试分但是是硬通货</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94889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r>
              <a:rPr lang="en-US" altLang="zh-CN" sz="100"/>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p>
        </p:txBody>
      </p:sp>
      <p:sp>
        <p:nvSpPr>
          <p:cNvPr id="51" name="文本框 50">
            <a:extLst>
              <a:ext uri="{FF2B5EF4-FFF2-40B4-BE49-F238E27FC236}">
                <a16:creationId xmlns:a16="http://schemas.microsoft.com/office/drawing/2014/main" id="{D2D32483-9993-47B2-BFAF-0E26809A6B1C}"/>
              </a:ext>
            </a:extLst>
          </p:cNvPr>
          <p:cNvSpPr txBox="1"/>
          <p:nvPr/>
        </p:nvSpPr>
        <p:spPr>
          <a:xfrm>
            <a:off x="100672" y="118018"/>
            <a:ext cx="1620957" cy="523220"/>
          </a:xfrm>
          <a:prstGeom prst="rect">
            <a:avLst/>
          </a:prstGeom>
          <a:noFill/>
        </p:spPr>
        <p:txBody>
          <a:bodyPr wrap="none" rtlCol="0">
            <a:spAutoFit/>
          </a:bodyPr>
          <a:lstStyle/>
          <a:p>
            <a:pPr algn="ctr"/>
            <a:r>
              <a:rPr lang="zh-CN" altLang="en-US" sz="2800" dirty="0">
                <a:solidFill>
                  <a:schemeClr val="tx2">
                    <a:lumMod val="50000"/>
                  </a:schemeClr>
                </a:solidFill>
                <a:latin typeface="方正静蕾简体" pitchFamily="2" charset="-122"/>
                <a:ea typeface="方正静蕾简体" pitchFamily="2" charset="-122"/>
              </a:rPr>
              <a:t>推免申请</a:t>
            </a:r>
          </a:p>
        </p:txBody>
      </p:sp>
      <p:sp>
        <p:nvSpPr>
          <p:cNvPr id="2" name="文本框 1">
            <a:extLst>
              <a:ext uri="{FF2B5EF4-FFF2-40B4-BE49-F238E27FC236}">
                <a16:creationId xmlns:a16="http://schemas.microsoft.com/office/drawing/2014/main" id="{4EA8B896-6A4A-4690-8EC2-3DC11201691A}"/>
              </a:ext>
            </a:extLst>
          </p:cNvPr>
          <p:cNvSpPr txBox="1"/>
          <p:nvPr/>
        </p:nvSpPr>
        <p:spPr>
          <a:xfrm>
            <a:off x="676712" y="998289"/>
            <a:ext cx="10838576" cy="4205126"/>
          </a:xfrm>
          <a:prstGeom prst="rect">
            <a:avLst/>
          </a:prstGeom>
          <a:noFill/>
        </p:spPr>
        <p:txBody>
          <a:bodyPr wrap="square" rtlCol="0">
            <a:spAutoFit/>
          </a:bodyPr>
          <a:lstStyle/>
          <a:p>
            <a:pPr>
              <a:lnSpc>
                <a:spcPct val="150000"/>
              </a:lnSpc>
            </a:pPr>
            <a:r>
              <a:rPr lang="zh-CN" altLang="en-US" dirty="0"/>
              <a:t>夏令营和预推免所要求材料基本一致，基础材料有个人简历、获奖材料证明等，有些高校还要求个人陈述、专家推荐信等。个人简历、获奖材料证明这些最好尽早准备，联系导师的时候一般就要发给联系的导师。</a:t>
            </a:r>
            <a:endParaRPr lang="en-US" altLang="zh-CN" dirty="0"/>
          </a:p>
          <a:p>
            <a:pPr>
              <a:lnSpc>
                <a:spcPct val="150000"/>
              </a:lnSpc>
            </a:pPr>
            <a:endParaRPr lang="en-US" altLang="zh-CN" dirty="0"/>
          </a:p>
          <a:p>
            <a:pPr marL="285750" indent="-285750">
              <a:lnSpc>
                <a:spcPct val="150000"/>
              </a:lnSpc>
              <a:buFont typeface="Wingdings" panose="05000000000000000000" pitchFamily="2" charset="2"/>
              <a:buChar char="u"/>
            </a:pPr>
            <a:r>
              <a:rPr lang="zh-CN" altLang="en-US" dirty="0"/>
              <a:t>个人简历</a:t>
            </a:r>
            <a:endParaRPr lang="en-US" altLang="zh-CN" dirty="0"/>
          </a:p>
          <a:p>
            <a:pPr marL="742950" lvl="1" indent="-285750">
              <a:lnSpc>
                <a:spcPct val="150000"/>
              </a:lnSpc>
              <a:buFont typeface="Arial" panose="020B0604020202020204" pitchFamily="34" charset="0"/>
              <a:buChar char="•"/>
            </a:pPr>
            <a:r>
              <a:rPr lang="zh-CN" altLang="en-US" dirty="0"/>
              <a:t>个人成绩、获奖情况、四六级、科研</a:t>
            </a:r>
            <a:r>
              <a:rPr lang="en-US" altLang="zh-CN" dirty="0"/>
              <a:t>/</a:t>
            </a:r>
            <a:r>
              <a:rPr lang="zh-CN" altLang="en-US" dirty="0"/>
              <a:t>项目经历等</a:t>
            </a:r>
            <a:endParaRPr lang="en-US" altLang="zh-CN" dirty="0"/>
          </a:p>
          <a:p>
            <a:pPr marL="742950" lvl="1" indent="-285750">
              <a:lnSpc>
                <a:spcPct val="150000"/>
              </a:lnSpc>
              <a:buFont typeface="Arial" panose="020B0604020202020204" pitchFamily="34" charset="0"/>
              <a:buChar char="•"/>
            </a:pPr>
            <a:r>
              <a:rPr lang="zh-CN" altLang="en-US" dirty="0"/>
              <a:t>超级简历（</a:t>
            </a:r>
            <a:r>
              <a:rPr lang="en-US" altLang="zh-CN" dirty="0">
                <a:hlinkClick r:id="rId4"/>
              </a:rPr>
              <a:t>https://www.wondercv.com/</a:t>
            </a:r>
            <a:r>
              <a:rPr lang="zh-CN" altLang="en-US" dirty="0"/>
              <a:t>）</a:t>
            </a:r>
            <a:endParaRPr lang="en-US" altLang="zh-CN" dirty="0"/>
          </a:p>
          <a:p>
            <a:pPr lvl="1">
              <a:lnSpc>
                <a:spcPct val="150000"/>
              </a:lnSpc>
            </a:pPr>
            <a:endParaRPr lang="en-US" altLang="zh-CN" dirty="0"/>
          </a:p>
          <a:p>
            <a:pPr lvl="1">
              <a:lnSpc>
                <a:spcPct val="150000"/>
              </a:lnSpc>
            </a:pPr>
            <a:endParaRPr lang="en-US" altLang="zh-CN" dirty="0"/>
          </a:p>
          <a:p>
            <a:pPr marL="285750" indent="-285750">
              <a:lnSpc>
                <a:spcPct val="150000"/>
              </a:lnSpc>
              <a:buFont typeface="Wingdings" panose="05000000000000000000" pitchFamily="2" charset="2"/>
              <a:buChar char="u"/>
            </a:pPr>
            <a:r>
              <a:rPr lang="zh-CN" altLang="en-US" dirty="0"/>
              <a:t>专家推荐信（两封）</a:t>
            </a:r>
            <a:endParaRPr lang="en-US" altLang="zh-CN" dirty="0"/>
          </a:p>
          <a:p>
            <a:pPr lvl="1">
              <a:lnSpc>
                <a:spcPct val="150000"/>
              </a:lnSpc>
            </a:pPr>
            <a:r>
              <a:rPr lang="zh-CN" altLang="en-US" dirty="0"/>
              <a:t>有些高校要求，一般要求推荐老师的职位在副教授及以上。</a:t>
            </a:r>
            <a:endParaRPr lang="en-US" altLang="zh-CN" dirty="0"/>
          </a:p>
        </p:txBody>
      </p:sp>
    </p:spTree>
    <p:extLst>
      <p:ext uri="{BB962C8B-B14F-4D97-AF65-F5344CB8AC3E}">
        <p14:creationId xmlns:p14="http://schemas.microsoft.com/office/powerpoint/2010/main" val="217470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r>
              <a:rPr lang="en-US" altLang="zh-CN" sz="100"/>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lang="zh-CN" altLang="en-US" sz="100"/>
          </a:p>
        </p:txBody>
      </p:sp>
      <p:sp>
        <p:nvSpPr>
          <p:cNvPr id="3" name="文本框 2">
            <a:extLst>
              <a:ext uri="{FF2B5EF4-FFF2-40B4-BE49-F238E27FC236}">
                <a16:creationId xmlns:a16="http://schemas.microsoft.com/office/drawing/2014/main" id="{AA8B47F5-ABF1-12F1-E6CA-5DAC12A3C0B2}"/>
              </a:ext>
            </a:extLst>
          </p:cNvPr>
          <p:cNvSpPr txBox="1"/>
          <p:nvPr/>
        </p:nvSpPr>
        <p:spPr>
          <a:xfrm>
            <a:off x="579226" y="445567"/>
            <a:ext cx="7060557" cy="584775"/>
          </a:xfrm>
          <a:prstGeom prst="rect">
            <a:avLst/>
          </a:prstGeom>
          <a:noFill/>
        </p:spPr>
        <p:txBody>
          <a:bodyPr wrap="square" rtlCol="0">
            <a:spAutoFit/>
          </a:bodyPr>
          <a:lstStyle/>
          <a:p>
            <a:r>
              <a:rPr lang="zh-CN" altLang="en-US" sz="3200" b="1" dirty="0">
                <a:latin typeface="Times New Roman" panose="02020603050405020304" pitchFamily="18" charset="0"/>
                <a:ea typeface="宋体" panose="02010600030101010101" pitchFamily="2" charset="-122"/>
                <a:cs typeface="Times New Roman" panose="02020603050405020304" pitchFamily="18" charset="0"/>
              </a:rPr>
              <a:t>面试准备</a:t>
            </a:r>
            <a:endParaRPr lang="zh-CN" altLang="en-US" sz="3200" b="1"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39B0D246-2DE6-0042-23E6-931A49E81EEE}"/>
              </a:ext>
            </a:extLst>
          </p:cNvPr>
          <p:cNvSpPr txBox="1"/>
          <p:nvPr/>
        </p:nvSpPr>
        <p:spPr>
          <a:xfrm>
            <a:off x="1063834" y="2306888"/>
            <a:ext cx="7060557" cy="986104"/>
          </a:xfrm>
          <a:prstGeom prst="rect">
            <a:avLst/>
          </a:prstGeom>
          <a:noFill/>
        </p:spPr>
        <p:txBody>
          <a:bodyPr wrap="square" rtlCol="0">
            <a:spAutoFit/>
          </a:bodyPr>
          <a:lstStyle/>
          <a:p>
            <a:pPr>
              <a:lnSpc>
                <a:spcPct val="150000"/>
              </a:lnSpc>
            </a:pPr>
            <a:r>
              <a:rPr lang="zh-CN" altLang="en-US" sz="2100" b="1" dirty="0">
                <a:latin typeface="宋体" panose="02010600030101010101" pitchFamily="2" charset="-122"/>
                <a:ea typeface="宋体" panose="02010600030101010101" pitchFamily="2" charset="-122"/>
              </a:rPr>
              <a:t>②针对性复习：</a:t>
            </a:r>
            <a:endParaRPr lang="en-US" altLang="zh-CN" sz="2100" b="1" dirty="0">
              <a:latin typeface="宋体" panose="02010600030101010101" pitchFamily="2" charset="-122"/>
              <a:ea typeface="宋体" panose="02010600030101010101" pitchFamily="2" charset="-122"/>
            </a:endParaRPr>
          </a:p>
          <a:p>
            <a:pPr>
              <a:lnSpc>
                <a:spcPct val="150000"/>
              </a:lnSpc>
            </a:pPr>
            <a:r>
              <a:rPr lang="en-US" altLang="zh-CN" sz="2100" b="1"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知乎、</a:t>
            </a:r>
            <a:r>
              <a:rPr lang="en-US" altLang="zh-CN" sz="2000" dirty="0">
                <a:latin typeface="宋体" panose="02010600030101010101" pitchFamily="2" charset="-122"/>
                <a:ea typeface="宋体" panose="02010600030101010101" pitchFamily="2" charset="-122"/>
              </a:rPr>
              <a:t>CSDN</a:t>
            </a:r>
            <a:r>
              <a:rPr lang="zh-CN" altLang="en-US" sz="2000" dirty="0">
                <a:latin typeface="宋体" panose="02010600030101010101" pitchFamily="2" charset="-122"/>
                <a:ea typeface="宋体" panose="02010600030101010101" pitchFamily="2" charset="-122"/>
              </a:rPr>
              <a:t>、学长学姐的保研经验，复习常问科目</a:t>
            </a:r>
            <a:endParaRPr lang="zh-CN" altLang="en-US" sz="21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E4D5527D-5B7B-6B00-4297-7700FCC4CF78}"/>
              </a:ext>
            </a:extLst>
          </p:cNvPr>
          <p:cNvSpPr txBox="1"/>
          <p:nvPr/>
        </p:nvSpPr>
        <p:spPr>
          <a:xfrm>
            <a:off x="731812" y="1272110"/>
            <a:ext cx="8209888" cy="986104"/>
          </a:xfrm>
          <a:prstGeom prst="rect">
            <a:avLst/>
          </a:prstGeom>
          <a:noFill/>
        </p:spPr>
        <p:txBody>
          <a:bodyPr wrap="square" rtlCol="0">
            <a:spAutoFit/>
          </a:bodyPr>
          <a:lstStyle/>
          <a:p>
            <a:pPr>
              <a:lnSpc>
                <a:spcPct val="150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100" b="1" dirty="0">
                <a:latin typeface="宋体" panose="02010600030101010101" pitchFamily="2" charset="-122"/>
                <a:ea typeface="宋体" panose="02010600030101010101" pitchFamily="2" charset="-122"/>
              </a:rPr>
              <a:t>①论文、竞赛项目</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必问</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a:t>
            </a:r>
            <a:endParaRPr lang="en-US" altLang="zh-CN" sz="2100" b="1" dirty="0">
              <a:latin typeface="宋体" panose="02010600030101010101" pitchFamily="2" charset="-122"/>
              <a:ea typeface="宋体" panose="02010600030101010101" pitchFamily="2" charset="-122"/>
            </a:endParaRPr>
          </a:p>
          <a:p>
            <a:pPr>
              <a:lnSpc>
                <a:spcPct val="150000"/>
              </a:lnSpc>
            </a:pPr>
            <a:r>
              <a:rPr lang="zh-CN" altLang="en-US" sz="21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创新点、遇到的难点、完成了哪些部分、项目中承担的角色</a:t>
            </a:r>
            <a:r>
              <a:rPr lang="en-US" altLang="zh-CN" sz="2000" dirty="0">
                <a:latin typeface="宋体" panose="02010600030101010101" pitchFamily="2" charset="-122"/>
                <a:ea typeface="宋体" panose="02010600030101010101" pitchFamily="2" charset="-122"/>
              </a:rPr>
              <a:t>…</a:t>
            </a:r>
            <a:endParaRPr lang="zh-CN" altLang="en-US" sz="2100"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6CB53FEE-ED33-573C-0937-4A742F680ABE}"/>
              </a:ext>
            </a:extLst>
          </p:cNvPr>
          <p:cNvSpPr txBox="1"/>
          <p:nvPr/>
        </p:nvSpPr>
        <p:spPr>
          <a:xfrm>
            <a:off x="1063834" y="3315725"/>
            <a:ext cx="7060557" cy="2882520"/>
          </a:xfrm>
          <a:prstGeom prst="rect">
            <a:avLst/>
          </a:prstGeom>
          <a:noFill/>
        </p:spPr>
        <p:txBody>
          <a:bodyPr wrap="square" rtlCol="0">
            <a:spAutoFit/>
          </a:bodyPr>
          <a:lstStyle/>
          <a:p>
            <a:pPr>
              <a:lnSpc>
                <a:spcPct val="150000"/>
              </a:lnSpc>
            </a:pPr>
            <a:r>
              <a:rPr lang="zh-CN" altLang="en-US" sz="2100" b="1" dirty="0">
                <a:latin typeface="宋体" panose="02010600030101010101" pitchFamily="2" charset="-122"/>
                <a:ea typeface="宋体" panose="02010600030101010101" pitchFamily="2" charset="-122"/>
              </a:rPr>
              <a:t>③英语问答准备：</a:t>
            </a:r>
            <a:endParaRPr lang="en-US" altLang="zh-CN" sz="2100" b="1" dirty="0">
              <a:latin typeface="宋体" panose="02010600030101010101" pitchFamily="2" charset="-122"/>
              <a:ea typeface="宋体" panose="02010600030101010101" pitchFamily="2" charset="-122"/>
            </a:endParaRPr>
          </a:p>
          <a:p>
            <a:pPr>
              <a:lnSpc>
                <a:spcPct val="150000"/>
              </a:lnSpc>
            </a:pPr>
            <a:r>
              <a:rPr lang="en-US" altLang="zh-CN" sz="2100" b="1"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a.</a:t>
            </a:r>
            <a:r>
              <a:rPr lang="zh-CN" altLang="en-US" sz="2000" dirty="0">
                <a:latin typeface="宋体" panose="02010600030101010101" pitchFamily="2" charset="-122"/>
                <a:ea typeface="宋体" panose="02010600030101010101" pitchFamily="2" charset="-122"/>
              </a:rPr>
              <a:t>个人优缺点</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b.</a:t>
            </a:r>
            <a:r>
              <a:rPr lang="zh-CN" altLang="en-US" sz="2000" dirty="0">
                <a:latin typeface="宋体" panose="02010600030101010101" pitchFamily="2" charset="-122"/>
                <a:ea typeface="宋体" panose="02010600030101010101" pitchFamily="2" charset="-122"/>
              </a:rPr>
              <a:t>兴趣爱好</a:t>
            </a:r>
            <a:endParaRPr lang="en-US" altLang="zh-CN" sz="2000" dirty="0">
              <a:latin typeface="宋体" panose="02010600030101010101" pitchFamily="2" charset="-122"/>
              <a:ea typeface="宋体" panose="02010600030101010101" pitchFamily="2" charset="-122"/>
            </a:endParaRPr>
          </a:p>
          <a:p>
            <a:pPr>
              <a:lnSpc>
                <a:spcPct val="150000"/>
              </a:lnSpc>
            </a:pPr>
            <a:r>
              <a:rPr lang="en-US" altLang="zh-CN" sz="2000" dirty="0">
                <a:latin typeface="宋体" panose="02010600030101010101" pitchFamily="2" charset="-122"/>
                <a:ea typeface="宋体" panose="02010600030101010101" pitchFamily="2" charset="-122"/>
              </a:rPr>
              <a:t>   c.</a:t>
            </a:r>
            <a:r>
              <a:rPr lang="zh-CN" altLang="en-US" sz="2000" dirty="0">
                <a:latin typeface="宋体" panose="02010600030101010101" pitchFamily="2" charset="-122"/>
                <a:ea typeface="宋体" panose="02010600030101010101" pitchFamily="2" charset="-122"/>
              </a:rPr>
              <a:t>喜欢的书、电影、运动</a:t>
            </a:r>
            <a:r>
              <a:rPr lang="zh-CN" altLang="en-US" sz="2100" dirty="0">
                <a:latin typeface="宋体" panose="02010600030101010101" pitchFamily="2" charset="-122"/>
                <a:ea typeface="宋体" panose="02010600030101010101" pitchFamily="2" charset="-122"/>
              </a:rPr>
              <a:t>、偶像</a:t>
            </a:r>
            <a:endParaRPr lang="en-US" altLang="zh-CN" sz="2100" dirty="0">
              <a:latin typeface="宋体" panose="02010600030101010101" pitchFamily="2" charset="-122"/>
              <a:ea typeface="宋体" panose="02010600030101010101" pitchFamily="2" charset="-122"/>
            </a:endParaRPr>
          </a:p>
          <a:p>
            <a:pPr>
              <a:lnSpc>
                <a:spcPct val="150000"/>
              </a:lnSpc>
            </a:pPr>
            <a:r>
              <a:rPr lang="en-US" altLang="zh-CN" sz="2100" dirty="0">
                <a:latin typeface="宋体" panose="02010600030101010101" pitchFamily="2" charset="-122"/>
                <a:ea typeface="宋体" panose="02010600030101010101" pitchFamily="2" charset="-122"/>
              </a:rPr>
              <a:t>   d.</a:t>
            </a:r>
            <a:r>
              <a:rPr lang="zh-CN" altLang="en-US" sz="2100" dirty="0">
                <a:latin typeface="宋体" panose="02010600030101010101" pitchFamily="2" charset="-122"/>
                <a:ea typeface="宋体" panose="02010600030101010101" pitchFamily="2" charset="-122"/>
              </a:rPr>
              <a:t>最有成就感的一件事</a:t>
            </a:r>
            <a:endParaRPr lang="en-US" altLang="zh-CN" sz="2100" dirty="0">
              <a:latin typeface="宋体" panose="02010600030101010101" pitchFamily="2" charset="-122"/>
              <a:ea typeface="宋体" panose="02010600030101010101" pitchFamily="2" charset="-122"/>
            </a:endParaRPr>
          </a:p>
          <a:p>
            <a:pPr>
              <a:lnSpc>
                <a:spcPct val="150000"/>
              </a:lnSpc>
            </a:pPr>
            <a:r>
              <a:rPr lang="en-US" altLang="zh-CN" sz="2100" dirty="0">
                <a:latin typeface="宋体" panose="02010600030101010101" pitchFamily="2" charset="-122"/>
                <a:ea typeface="宋体" panose="02010600030101010101" pitchFamily="2" charset="-122"/>
              </a:rPr>
              <a:t>   e.</a:t>
            </a:r>
            <a:r>
              <a:rPr lang="zh-CN" altLang="en-US" sz="2100" dirty="0">
                <a:latin typeface="宋体" panose="02010600030101010101" pitchFamily="2" charset="-122"/>
                <a:ea typeface="宋体" panose="02010600030101010101" pitchFamily="2" charset="-122"/>
              </a:rPr>
              <a:t>最重要的品质</a:t>
            </a:r>
            <a:r>
              <a:rPr lang="en-US" altLang="zh-CN" sz="21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958498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1" name="文本框 50">
            <a:extLst>
              <a:ext uri="{FF2B5EF4-FFF2-40B4-BE49-F238E27FC236}">
                <a16:creationId xmlns:a16="http://schemas.microsoft.com/office/drawing/2014/main" id="{D2D32483-9993-47B2-BFAF-0E26809A6B1C}"/>
              </a:ext>
            </a:extLst>
          </p:cNvPr>
          <p:cNvSpPr txBox="1"/>
          <p:nvPr/>
        </p:nvSpPr>
        <p:spPr>
          <a:xfrm>
            <a:off x="100673" y="118018"/>
            <a:ext cx="162095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注意事项</a:t>
            </a:r>
          </a:p>
        </p:txBody>
      </p:sp>
      <p:sp>
        <p:nvSpPr>
          <p:cNvPr id="2" name="文本框 1">
            <a:extLst>
              <a:ext uri="{FF2B5EF4-FFF2-40B4-BE49-F238E27FC236}">
                <a16:creationId xmlns:a16="http://schemas.microsoft.com/office/drawing/2014/main" id="{4EA8B896-6A4A-4690-8EC2-3DC11201691A}"/>
              </a:ext>
            </a:extLst>
          </p:cNvPr>
          <p:cNvSpPr txBox="1"/>
          <p:nvPr/>
        </p:nvSpPr>
        <p:spPr>
          <a:xfrm>
            <a:off x="676712" y="998289"/>
            <a:ext cx="10838576" cy="5867119"/>
          </a:xfrm>
          <a:prstGeom prst="rect">
            <a:avLst/>
          </a:prstGeom>
          <a:noFill/>
        </p:spPr>
        <p:txBody>
          <a:bodyPr wrap="square" rtlCol="0">
            <a:spAutoFit/>
          </a:bodyPr>
          <a:lstStyle/>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先确定保研方向，往计算机、数据科学、统计还是数学？读硕士还是直博？</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做好信息整理，用</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Excel</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表</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申请前一定要提前联系好导师，有些高校如果没有提前联系导师可能过不了初审。尤其是申请直博，清北本部基本以招收直博为主。</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夏令营有些高校可以同时填报多个院所，但预推免的时候最好一个院所只填报一个。填报同一个高校的多个院所时最好打电话或邮件问问对应院所的研招办。</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有些高校的院所夏令营不发</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Offer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，比如清华计算机学院。最好能够在夏令营拿到一个</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Offer</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，后面如果再申请预推免也有底。</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不要过度相信老师的口头承诺，要以高校的研招办的邮件通知或者官方发出来的拟录取信息为准。</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预推免时有些高校拟录取结果出的很慢，比如南大和浙大。</a:t>
            </a: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最好要有科研成果，面试的时候可以讲。</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写到面试</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PPT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里的科研相关的知识一定要吃透，很可能会提问。</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面试是有时间限制的，</a:t>
            </a: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PPT</a:t>
            </a:r>
            <a:r>
              <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不要做太长，语速要适中。</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974C845A-9F78-3B63-3504-E1D3FAB9D9FD}"/>
              </a:ext>
            </a:extLst>
          </p:cNvPr>
          <p:cNvPicPr>
            <a:picLocks noChangeAspect="1"/>
          </p:cNvPicPr>
          <p:nvPr/>
        </p:nvPicPr>
        <p:blipFill>
          <a:blip r:embed="rId4"/>
          <a:stretch>
            <a:fillRect/>
          </a:stretch>
        </p:blipFill>
        <p:spPr>
          <a:xfrm>
            <a:off x="8782341" y="55971"/>
            <a:ext cx="1719221" cy="1652159"/>
          </a:xfrm>
          <a:prstGeom prst="rect">
            <a:avLst/>
          </a:prstGeom>
        </p:spPr>
      </p:pic>
      <p:pic>
        <p:nvPicPr>
          <p:cNvPr id="7" name="图片 6">
            <a:extLst>
              <a:ext uri="{FF2B5EF4-FFF2-40B4-BE49-F238E27FC236}">
                <a16:creationId xmlns:a16="http://schemas.microsoft.com/office/drawing/2014/main" id="{BA6FDB6C-6ACF-B1BC-C275-C8F724627D30}"/>
              </a:ext>
            </a:extLst>
          </p:cNvPr>
          <p:cNvPicPr>
            <a:picLocks noChangeAspect="1"/>
          </p:cNvPicPr>
          <p:nvPr/>
        </p:nvPicPr>
        <p:blipFill>
          <a:blip r:embed="rId5"/>
          <a:stretch>
            <a:fillRect/>
          </a:stretch>
        </p:blipFill>
        <p:spPr>
          <a:xfrm>
            <a:off x="10501562" y="55971"/>
            <a:ext cx="1579001" cy="1170533"/>
          </a:xfrm>
          <a:prstGeom prst="rect">
            <a:avLst/>
          </a:prstGeom>
        </p:spPr>
      </p:pic>
    </p:spTree>
    <p:extLst>
      <p:ext uri="{BB962C8B-B14F-4D97-AF65-F5344CB8AC3E}">
        <p14:creationId xmlns:p14="http://schemas.microsoft.com/office/powerpoint/2010/main" val="3653403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占位符 11">
            <a:extLst>
              <a:ext uri="{FF2B5EF4-FFF2-40B4-BE49-F238E27FC236}">
                <a16:creationId xmlns:a16="http://schemas.microsoft.com/office/drawing/2014/main" id="{C0407076-81DF-47C8-BFFA-1C67B05B07D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e7d195523061f1c0" descr="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 hidden="1">
            <a:extLst>
              <a:ext uri="{FF2B5EF4-FFF2-40B4-BE49-F238E27FC236}">
                <a16:creationId xmlns:a16="http://schemas.microsoft.com/office/drawing/2014/main" id="{431C56AD-1B5E-4172-BF22-F0EABEE1DF68}"/>
              </a:ext>
            </a:extLst>
          </p:cNvPr>
          <p:cNvSpPr txBox="1"/>
          <p:nvPr/>
        </p:nvSpPr>
        <p:spPr>
          <a:xfrm>
            <a:off x="-355600" y="1803400"/>
            <a:ext cx="323807" cy="1016000"/>
          </a:xfrm>
          <a:prstGeom prst="rect">
            <a:avLst/>
          </a:prstGeom>
          <a:noFill/>
        </p:spPr>
        <p:txBody>
          <a:bodyPr vert="wordArtVert"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rPr>
              <a:t>e7d195523061f1c0c2b73831c94a3edc981f60e396d3e182073EE1468018468A7F192AE5E5CD515B6C3125F8AF6E4EE646174E8CF0B46FD19828DCE8CDA3B3A044A74F0E769C5FA8CB87AB6FC303C8BA3785FAC64AF5424764E128FECAE4CC72932BB65C8C121A0F41C1707D94688ED66335DC6AE12288BF2055523C0C26863D2CD4AC454A29EEC183CEF0375334B579</a:t>
            </a:r>
            <a:endParaRPr kumimoji="0" lang="zh-CN" altLang="en-US" sz="1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
        <p:nvSpPr>
          <p:cNvPr id="51" name="文本框 50">
            <a:extLst>
              <a:ext uri="{FF2B5EF4-FFF2-40B4-BE49-F238E27FC236}">
                <a16:creationId xmlns:a16="http://schemas.microsoft.com/office/drawing/2014/main" id="{D2D32483-9993-47B2-BFAF-0E26809A6B1C}"/>
              </a:ext>
            </a:extLst>
          </p:cNvPr>
          <p:cNvSpPr txBox="1"/>
          <p:nvPr/>
        </p:nvSpPr>
        <p:spPr>
          <a:xfrm>
            <a:off x="280209" y="118018"/>
            <a:ext cx="1261884"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676A55">
                    <a:lumMod val="50000"/>
                  </a:srgbClr>
                </a:solidFill>
                <a:effectLst/>
                <a:uLnTx/>
                <a:uFillTx/>
                <a:latin typeface="方正静蕾简体" pitchFamily="2" charset="-122"/>
                <a:ea typeface="方正静蕾简体" pitchFamily="2" charset="-122"/>
                <a:cs typeface="+mn-cs"/>
              </a:rPr>
              <a:t>一段话</a:t>
            </a:r>
          </a:p>
        </p:txBody>
      </p:sp>
      <p:sp>
        <p:nvSpPr>
          <p:cNvPr id="2" name="文本框 1">
            <a:extLst>
              <a:ext uri="{FF2B5EF4-FFF2-40B4-BE49-F238E27FC236}">
                <a16:creationId xmlns:a16="http://schemas.microsoft.com/office/drawing/2014/main" id="{4EA8B896-6A4A-4690-8EC2-3DC11201691A}"/>
              </a:ext>
            </a:extLst>
          </p:cNvPr>
          <p:cNvSpPr txBox="1"/>
          <p:nvPr/>
        </p:nvSpPr>
        <p:spPr>
          <a:xfrm>
            <a:off x="676712" y="998289"/>
            <a:ext cx="10838576" cy="465640"/>
          </a:xfrm>
          <a:prstGeom prst="rect">
            <a:avLst/>
          </a:prstGeom>
          <a:noFill/>
        </p:spPr>
        <p:txBody>
          <a:bodyPr wrap="square" rtlCol="0">
            <a:spAutoFit/>
          </a:bodyPr>
          <a:lstStyle/>
          <a:p>
            <a:pPr marR="0" lvl="0" algn="l" defTabSz="914400" rtl="0" eaLnBrk="1" fontAlgn="auto" latinLnBrk="0" hangingPunct="1">
              <a:lnSpc>
                <a:spcPct val="150000"/>
              </a:lnSpc>
              <a:spcBef>
                <a:spcPts val="0"/>
              </a:spcBef>
              <a:spcAft>
                <a:spcPts val="0"/>
              </a:spcAft>
              <a:buClrTx/>
              <a:buSzTx/>
              <a:tabLst/>
              <a:defRPr/>
            </a:pPr>
            <a:endPar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4" name="文本框 3">
            <a:extLst>
              <a:ext uri="{FF2B5EF4-FFF2-40B4-BE49-F238E27FC236}">
                <a16:creationId xmlns:a16="http://schemas.microsoft.com/office/drawing/2014/main" id="{DB32CB44-829B-F598-20AF-DECAECD00E5A}"/>
              </a:ext>
            </a:extLst>
          </p:cNvPr>
          <p:cNvSpPr txBox="1"/>
          <p:nvPr/>
        </p:nvSpPr>
        <p:spPr>
          <a:xfrm>
            <a:off x="1061357" y="1128918"/>
            <a:ext cx="9105899" cy="3785652"/>
          </a:xfrm>
          <a:prstGeom prst="rect">
            <a:avLst/>
          </a:prstGeom>
          <a:noFill/>
        </p:spPr>
        <p:txBody>
          <a:bodyPr wrap="square">
            <a:spAutoFit/>
          </a:bodyPr>
          <a:lstStyle/>
          <a:p>
            <a:r>
              <a:rPr lang="zh-CN" altLang="en-US" sz="2400" b="1" dirty="0">
                <a:latin typeface="宋体" panose="02010600030101010101" pitchFamily="2" charset="-122"/>
                <a:ea typeface="宋体" panose="02010600030101010101" pitchFamily="2" charset="-122"/>
              </a:rPr>
              <a:t>在每位同学漫长的人生里,会经历很多这样的时刻,我们有时做自己的分子,有时做别人的分母。但无论如何,都需要以做分母的心态，尽做分子的努力。从研究方法的角度来讲,学校抽取了一个很小样本:从诸位21年的生活里面抽取了几天,从你所有的知识库里面抽取了几个问题,从你无数侧面里抽取了一面,这里没法测量你的</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curiosity,personality</a:t>
            </a:r>
            <a:r>
              <a:rPr lang="zh-CN" altLang="en-US" sz="2400" b="1" dirty="0">
                <a:latin typeface="宋体" panose="02010600030101010101" pitchFamily="2" charset="-122"/>
                <a:ea typeface="宋体" panose="02010600030101010101" pitchFamily="2" charset="-122"/>
              </a:rPr>
              <a:t>等等宝贵的品质。</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学校只能在此公布一个结果,但任何一个结果都不能最终定义你。</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能定义你的，只有你自己。</a:t>
            </a:r>
          </a:p>
        </p:txBody>
      </p:sp>
    </p:spTree>
    <p:extLst>
      <p:ext uri="{BB962C8B-B14F-4D97-AF65-F5344CB8AC3E}">
        <p14:creationId xmlns:p14="http://schemas.microsoft.com/office/powerpoint/2010/main" val="5701594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17">
      <a:dk1>
        <a:sysClr val="windowText" lastClr="000000"/>
      </a:dk1>
      <a:lt1>
        <a:sysClr val="window" lastClr="FFFFFF"/>
      </a:lt1>
      <a:dk2>
        <a:srgbClr val="676A55"/>
      </a:dk2>
      <a:lt2>
        <a:srgbClr val="EAEBDE"/>
      </a:lt2>
      <a:accent1>
        <a:srgbClr val="D6D2CA"/>
      </a:accent1>
      <a:accent2>
        <a:srgbClr val="B0CCB0"/>
      </a:accent2>
      <a:accent3>
        <a:srgbClr val="A8CDD7"/>
      </a:accent3>
      <a:accent4>
        <a:srgbClr val="CEC597"/>
      </a:accent4>
      <a:accent5>
        <a:srgbClr val="9CC0B2"/>
      </a:accent5>
      <a:accent6>
        <a:srgbClr val="C0C0B4"/>
      </a:accent6>
      <a:hlink>
        <a:srgbClr val="DB5353"/>
      </a:hlink>
      <a:folHlink>
        <a:srgbClr val="903638"/>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TotalTime>
  <Words>1328</Words>
  <Application>Microsoft Office PowerPoint</Application>
  <PresentationFormat>宽屏</PresentationFormat>
  <Paragraphs>154</Paragraphs>
  <Slides>10</Slides>
  <Notes>9</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10</vt:i4>
      </vt:variant>
    </vt:vector>
  </HeadingPairs>
  <TitlesOfParts>
    <vt:vector size="20" baseType="lpstr">
      <vt:lpstr>等线</vt:lpstr>
      <vt:lpstr>等线 Light</vt:lpstr>
      <vt:lpstr>方正静蕾简体</vt:lpstr>
      <vt:lpstr>宋体</vt:lpstr>
      <vt:lpstr>Arial</vt:lpstr>
      <vt:lpstr>Arial Black</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陈 先生</dc:creator>
  <cp:lastModifiedBy>陈 先生</cp:lastModifiedBy>
  <cp:revision>35</cp:revision>
  <dcterms:created xsi:type="dcterms:W3CDTF">2022-10-10T03:35:55Z</dcterms:created>
  <dcterms:modified xsi:type="dcterms:W3CDTF">2022-10-12T10:28:48Z</dcterms:modified>
</cp:coreProperties>
</file>