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259" r:id="rId4"/>
    <p:sldId id="265" r:id="rId5"/>
    <p:sldId id="312" r:id="rId6"/>
    <p:sldId id="311" r:id="rId7"/>
    <p:sldId id="261" r:id="rId8"/>
    <p:sldId id="272" r:id="rId9"/>
    <p:sldId id="284" r:id="rId10"/>
    <p:sldId id="270" r:id="rId11"/>
    <p:sldId id="275" r:id="rId12"/>
    <p:sldId id="313" r:id="rId13"/>
    <p:sldId id="260" r:id="rId14"/>
    <p:sldId id="268" r:id="rId15"/>
    <p:sldId id="262" r:id="rId16"/>
    <p:sldId id="263" r:id="rId17"/>
    <p:sldId id="314" r:id="rId18"/>
    <p:sldId id="315" r:id="rId19"/>
    <p:sldId id="264" r:id="rId20"/>
    <p:sldId id="290" r:id="rId21"/>
    <p:sldId id="266" r:id="rId22"/>
  </p:sldIdLst>
  <p:sldSz cx="9144000" cy="5143500" type="screen16x9"/>
  <p:notesSz cx="6858000" cy="9144000"/>
  <p:embeddedFontLst>
    <p:embeddedFont>
      <p:font typeface="DM Sans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Viga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C51"/>
    <a:srgbClr val="94EBFE"/>
    <a:srgbClr val="AC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05B1D6-AE52-48D8-9F7E-69AF9C2EAFC1}">
  <a:tblStyle styleId="{E505B1D6-AE52-48D8-9F7E-69AF9C2EA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112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48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9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959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26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781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9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www.python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067162" y="326603"/>
            <a:ext cx="7669254" cy="505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- ĐẠI HỌC QUỐC GIA HÀ NỘI</a:t>
            </a:r>
            <a:endParaRPr sz="1900" b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2528319" y="2703261"/>
            <a:ext cx="521402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game đa người dùng sử dụng Socket bằng ngôn ngữ Python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EA14D237-26F6-9F68-3030-C57C3222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926864"/>
            <a:ext cx="1248586" cy="124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Google Shape;160;p29">
            <a:extLst>
              <a:ext uri="{FF2B5EF4-FFF2-40B4-BE49-F238E27FC236}">
                <a16:creationId xmlns:a16="http://schemas.microsoft.com/office/drawing/2014/main" id="{E77BFD92-A894-A6D3-93F4-35166E7C392C}"/>
              </a:ext>
            </a:extLst>
          </p:cNvPr>
          <p:cNvSpPr txBox="1">
            <a:spLocks/>
          </p:cNvSpPr>
          <p:nvPr/>
        </p:nvSpPr>
        <p:spPr>
          <a:xfrm>
            <a:off x="3197183" y="2197739"/>
            <a:ext cx="3876300" cy="50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-US" b="1" u="sng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6AAC85-4E29-340E-53F9-553CE61A8383}"/>
              </a:ext>
            </a:extLst>
          </p:cNvPr>
          <p:cNvSpPr/>
          <p:nvPr/>
        </p:nvSpPr>
        <p:spPr>
          <a:xfrm>
            <a:off x="2137209" y="2732640"/>
            <a:ext cx="5988313" cy="800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60;p29">
            <a:extLst>
              <a:ext uri="{FF2B5EF4-FFF2-40B4-BE49-F238E27FC236}">
                <a16:creationId xmlns:a16="http://schemas.microsoft.com/office/drawing/2014/main" id="{BE32905A-B252-994B-CC65-2C6F268D9634}"/>
              </a:ext>
            </a:extLst>
          </p:cNvPr>
          <p:cNvSpPr txBox="1">
            <a:spLocks/>
          </p:cNvSpPr>
          <p:nvPr/>
        </p:nvSpPr>
        <p:spPr>
          <a:xfrm>
            <a:off x="940014" y="3961239"/>
            <a:ext cx="620754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endParaRPr lang="en-US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Phạm Tùng Lâm (K63 – ĐACLC2)</a:t>
            </a:r>
            <a:endParaRPr lang="vi-VN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 SQLite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9D9F2-49DD-63B1-A8B9-06EFE5B4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85" y="776482"/>
            <a:ext cx="4028843" cy="4028843"/>
          </a:xfrm>
          <a:prstGeom prst="rect">
            <a:avLst/>
          </a:prstGeom>
        </p:spPr>
      </p:pic>
      <p:sp>
        <p:nvSpPr>
          <p:cNvPr id="168" name="Google Shape;2805;p57">
            <a:extLst>
              <a:ext uri="{FF2B5EF4-FFF2-40B4-BE49-F238E27FC236}">
                <a16:creationId xmlns:a16="http://schemas.microsoft.com/office/drawing/2014/main" id="{48389668-C35D-48D3-0ECB-8F8E1768BF1D}"/>
              </a:ext>
            </a:extLst>
          </p:cNvPr>
          <p:cNvSpPr txBox="1">
            <a:spLocks/>
          </p:cNvSpPr>
          <p:nvPr/>
        </p:nvSpPr>
        <p:spPr>
          <a:xfrm>
            <a:off x="4040329" y="1547497"/>
            <a:ext cx="43082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QTCSDL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– Server,…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Google Shape;2805;p57">
            <a:extLst>
              <a:ext uri="{FF2B5EF4-FFF2-40B4-BE49-F238E27FC236}">
                <a16:creationId xmlns:a16="http://schemas.microsoft.com/office/drawing/2014/main" id="{C1123625-9739-E5AD-9D23-B782684E78AD}"/>
              </a:ext>
            </a:extLst>
          </p:cNvPr>
          <p:cNvSpPr txBox="1">
            <a:spLocks/>
          </p:cNvSpPr>
          <p:nvPr/>
        </p:nvSpPr>
        <p:spPr>
          <a:xfrm>
            <a:off x="4040329" y="2636711"/>
            <a:ext cx="43082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vi-VN" sz="1600" i="0" dirty="0">
                <a:solidFill>
                  <a:srgbClr val="333333"/>
                </a:solidFill>
                <a:effectLst/>
                <a:latin typeface="+mj-lt"/>
              </a:rPr>
              <a:t>SQLite đi kèm với </a:t>
            </a:r>
            <a:r>
              <a:rPr lang="vi-VN" sz="1600" i="0" u="sng" strike="noStrike" dirty="0">
                <a:solidFill>
                  <a:srgbClr val="007BFF"/>
                </a:solidFill>
                <a:effectLst/>
                <a:latin typeface="+mj-lt"/>
                <a:hlinkClick r:id="rId4"/>
              </a:rPr>
              <a:t>Python</a:t>
            </a:r>
            <a:r>
              <a:rPr lang="vi-VN" sz="1600" i="0" dirty="0">
                <a:solidFill>
                  <a:srgbClr val="333333"/>
                </a:solidFill>
                <a:effectLst/>
                <a:latin typeface="+mj-lt"/>
              </a:rPr>
              <a:t> và được dùng trong bất kỳ ứng dụng </a:t>
            </a:r>
            <a:r>
              <a:rPr lang="vi-VN" sz="1600" i="0" dirty="0" smtClean="0">
                <a:solidFill>
                  <a:srgbClr val="333333"/>
                </a:solidFill>
                <a:effectLst/>
                <a:latin typeface="+mj-lt"/>
              </a:rPr>
              <a:t>Python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.</a:t>
            </a:r>
            <a:endParaRPr lang="en-US" sz="1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0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FDFDC6F2-F88C-7537-9D07-754132AE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Socket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30" name="Google Shape;1930;p48"/>
          <p:cNvGrpSpPr/>
          <p:nvPr/>
        </p:nvGrpSpPr>
        <p:grpSpPr>
          <a:xfrm>
            <a:off x="518170" y="1235023"/>
            <a:ext cx="3325284" cy="3076782"/>
            <a:chOff x="1259200" y="508350"/>
            <a:chExt cx="5203025" cy="4968275"/>
          </a:xfrm>
        </p:grpSpPr>
        <p:sp>
          <p:nvSpPr>
            <p:cNvPr id="1931" name="Google Shape;1931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28081D7D-10AB-32EC-0DC6-2A24FC5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Google Shape;1929;p48"/>
          <p:cNvSpPr txBox="1">
            <a:spLocks/>
          </p:cNvSpPr>
          <p:nvPr/>
        </p:nvSpPr>
        <p:spPr>
          <a:xfrm>
            <a:off x="3961137" y="913761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929;p48"/>
          <p:cNvSpPr txBox="1">
            <a:spLocks/>
          </p:cNvSpPr>
          <p:nvPr/>
        </p:nvSpPr>
        <p:spPr>
          <a:xfrm>
            <a:off x="3961137" y="1417548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Socket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929;p48"/>
          <p:cNvSpPr txBox="1">
            <a:spLocks/>
          </p:cNvSpPr>
          <p:nvPr/>
        </p:nvSpPr>
        <p:spPr>
          <a:xfrm>
            <a:off x="3961137" y="192133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Socket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929;p48"/>
          <p:cNvSpPr txBox="1">
            <a:spLocks/>
          </p:cNvSpPr>
          <p:nvPr/>
        </p:nvSpPr>
        <p:spPr>
          <a:xfrm>
            <a:off x="3961137" y="2425122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 Socket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929;p48"/>
          <p:cNvSpPr txBox="1">
            <a:spLocks/>
          </p:cNvSpPr>
          <p:nvPr/>
        </p:nvSpPr>
        <p:spPr>
          <a:xfrm>
            <a:off x="3961137" y="2928909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 lí hoạt động của Socket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28081D7D-10AB-32EC-0DC6-2A24FC5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733" y="1556086"/>
            <a:ext cx="3316785" cy="2954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44" y="804831"/>
            <a:ext cx="3458061" cy="3706209"/>
          </a:xfrm>
          <a:prstGeom prst="rect">
            <a:avLst/>
          </a:prstGeom>
        </p:spPr>
      </p:pic>
      <p:sp>
        <p:nvSpPr>
          <p:cNvPr id="114" name="Google Shape;1929;p48"/>
          <p:cNvSpPr txBox="1">
            <a:spLocks/>
          </p:cNvSpPr>
          <p:nvPr/>
        </p:nvSpPr>
        <p:spPr>
          <a:xfrm>
            <a:off x="1641453" y="4501950"/>
            <a:ext cx="2732271" cy="40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Socket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929;p48"/>
          <p:cNvSpPr txBox="1">
            <a:spLocks/>
          </p:cNvSpPr>
          <p:nvPr/>
        </p:nvSpPr>
        <p:spPr>
          <a:xfrm>
            <a:off x="5572983" y="4501949"/>
            <a:ext cx="2732271" cy="40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Socket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hàm Socket sử dụng trong Python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3029945" y="1093096"/>
            <a:ext cx="6001411" cy="503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socket_family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socket_type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protocol=0)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1" y="1396530"/>
            <a:ext cx="2299775" cy="2299775"/>
          </a:xfrm>
          <a:prstGeom prst="rect">
            <a:avLst/>
          </a:prstGeom>
        </p:spPr>
      </p:pic>
      <p:sp>
        <p:nvSpPr>
          <p:cNvPr id="10" name="Google Shape;520;p33"/>
          <p:cNvSpPr txBox="1">
            <a:spLocks/>
          </p:cNvSpPr>
          <p:nvPr/>
        </p:nvSpPr>
        <p:spPr>
          <a:xfrm>
            <a:off x="3029945" y="1344992"/>
            <a:ext cx="6001411" cy="342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s.bind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s.listen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s.accept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/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s.recv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s.send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/>
            <a:r>
              <a:rPr lang="en-SG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s.recvform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/>
            <a:r>
              <a:rPr lang="en-SG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s.sendt</a:t>
            </a:r>
            <a:endParaRPr lang="en-SG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SG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s.close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/>
            <a:r>
              <a:rPr lang="en-SG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socket.gethostname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28081D7D-10AB-32EC-0DC6-2A24FC5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Xây dựng chương trình ứng dụng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Cờ Caro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0" y="3040425"/>
            <a:ext cx="218605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và kết quả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6957954" y="2297475"/>
            <a:ext cx="236892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9" name="Google Shape;1459;p41"/>
          <p:cNvSpPr txBox="1">
            <a:spLocks noGrp="1"/>
          </p:cNvSpPr>
          <p:nvPr>
            <p:ph type="title" idx="4294967295"/>
          </p:nvPr>
        </p:nvSpPr>
        <p:spPr>
          <a:xfrm>
            <a:off x="4038439" y="1265475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5%</a:t>
            </a:r>
            <a:endParaRPr sz="1400" dirty="0"/>
          </a:p>
        </p:txBody>
      </p:sp>
      <p:sp>
        <p:nvSpPr>
          <p:cNvPr id="1460" name="Google Shape;1460;p41"/>
          <p:cNvSpPr txBox="1">
            <a:spLocks noGrp="1"/>
          </p:cNvSpPr>
          <p:nvPr>
            <p:ph type="title" idx="4294967295"/>
          </p:nvPr>
        </p:nvSpPr>
        <p:spPr>
          <a:xfrm>
            <a:off x="3672150" y="2431123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55%</a:t>
            </a:r>
            <a:endParaRPr sz="1400"/>
          </a:p>
        </p:txBody>
      </p:sp>
      <p:sp>
        <p:nvSpPr>
          <p:cNvPr id="1461" name="Google Shape;1461;p41"/>
          <p:cNvSpPr txBox="1">
            <a:spLocks noGrp="1"/>
          </p:cNvSpPr>
          <p:nvPr>
            <p:ph type="title" idx="4294967295"/>
          </p:nvPr>
        </p:nvSpPr>
        <p:spPr>
          <a:xfrm>
            <a:off x="5046600" y="2754475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40%</a:t>
            </a:r>
            <a:endParaRPr sz="1400"/>
          </a:p>
        </p:txBody>
      </p:sp>
      <p:cxnSp>
        <p:nvCxnSpPr>
          <p:cNvPr id="1462" name="Google Shape;1462;p41"/>
          <p:cNvCxnSpPr>
            <a:stCxn id="1454" idx="3"/>
            <a:endCxn id="1459" idx="0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stCxn id="1456" idx="3"/>
            <a:endCxn id="1460" idx="2"/>
          </p:cNvCxnSpPr>
          <p:nvPr/>
        </p:nvCxnSpPr>
        <p:spPr>
          <a:xfrm flipV="1">
            <a:off x="2186054" y="2800723"/>
            <a:ext cx="1911346" cy="509552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stCxn id="1458" idx="1"/>
            <a:endCxn id="1461" idx="2"/>
          </p:cNvCxnSpPr>
          <p:nvPr/>
        </p:nvCxnSpPr>
        <p:spPr>
          <a:xfrm rot="10800000" flipV="1">
            <a:off x="5471850" y="2567325"/>
            <a:ext cx="1486104" cy="556750"/>
          </a:xfrm>
          <a:prstGeom prst="bentConnector4">
            <a:avLst>
              <a:gd name="adj1" fmla="val 35692"/>
              <a:gd name="adj2" fmla="val 14106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00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28081D7D-10AB-32EC-0DC6-2A24FC5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70" y="880313"/>
            <a:ext cx="4478655" cy="4263187"/>
          </a:xfrm>
          <a:prstGeom prst="rect">
            <a:avLst/>
          </a:prstGeom>
        </p:spPr>
      </p:pic>
      <p:pic>
        <p:nvPicPr>
          <p:cNvPr id="19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28081D7D-10AB-32EC-0DC6-2A24FC5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ứng dụng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3"/>
          <a:stretch>
            <a:fillRect/>
          </a:stretch>
        </p:blipFill>
        <p:spPr>
          <a:xfrm>
            <a:off x="785120" y="1059751"/>
            <a:ext cx="3360160" cy="2878265"/>
          </a:xfrm>
          <a:prstGeom prst="rect">
            <a:avLst/>
          </a:prstGeom>
        </p:spPr>
      </p:pic>
      <p:pic>
        <p:nvPicPr>
          <p:cNvPr id="251" name="Picture 250"/>
          <p:cNvPicPr/>
          <p:nvPr/>
        </p:nvPicPr>
        <p:blipFill>
          <a:blip r:embed="rId4"/>
          <a:stretch>
            <a:fillRect/>
          </a:stretch>
        </p:blipFill>
        <p:spPr>
          <a:xfrm>
            <a:off x="5014190" y="1004709"/>
            <a:ext cx="3392869" cy="2933307"/>
          </a:xfrm>
          <a:prstGeom prst="rect">
            <a:avLst/>
          </a:prstGeom>
        </p:spPr>
      </p:pic>
      <p:sp>
        <p:nvSpPr>
          <p:cNvPr id="252" name="Google Shape;626;p36"/>
          <p:cNvSpPr txBox="1">
            <a:spLocks noGrp="1"/>
          </p:cNvSpPr>
          <p:nvPr>
            <p:ph type="title"/>
          </p:nvPr>
        </p:nvSpPr>
        <p:spPr>
          <a:xfrm>
            <a:off x="4785264" y="4184751"/>
            <a:ext cx="4675728" cy="42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Google Shape;626;p36"/>
          <p:cNvSpPr txBox="1">
            <a:spLocks noGrp="1"/>
          </p:cNvSpPr>
          <p:nvPr>
            <p:ph type="title"/>
          </p:nvPr>
        </p:nvSpPr>
        <p:spPr>
          <a:xfrm>
            <a:off x="1330761" y="4184750"/>
            <a:ext cx="4675728" cy="42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4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28081D7D-10AB-32EC-0DC6-2A24FC5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ứng dụng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Google Shape;626;p36"/>
          <p:cNvSpPr txBox="1">
            <a:spLocks noGrp="1"/>
          </p:cNvSpPr>
          <p:nvPr>
            <p:ph type="title"/>
          </p:nvPr>
        </p:nvSpPr>
        <p:spPr>
          <a:xfrm>
            <a:off x="5931312" y="4212030"/>
            <a:ext cx="4675728" cy="42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Google Shape;626;p36"/>
          <p:cNvSpPr txBox="1">
            <a:spLocks noGrp="1"/>
          </p:cNvSpPr>
          <p:nvPr>
            <p:ph type="title"/>
          </p:nvPr>
        </p:nvSpPr>
        <p:spPr>
          <a:xfrm>
            <a:off x="736353" y="4184751"/>
            <a:ext cx="4675728" cy="42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SG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85264" y="877875"/>
            <a:ext cx="3841496" cy="318350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36353" y="877876"/>
            <a:ext cx="3689343" cy="3183508"/>
          </a:xfrm>
          <a:prstGeom prst="rect">
            <a:avLst/>
          </a:prstGeom>
        </p:spPr>
      </p:pic>
      <p:pic>
        <p:nvPicPr>
          <p:cNvPr id="9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28081D7D-10AB-32EC-0DC6-2A24FC5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ứng dụng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Google Shape;626;p36"/>
          <p:cNvSpPr txBox="1">
            <a:spLocks noGrp="1"/>
          </p:cNvSpPr>
          <p:nvPr>
            <p:ph type="title"/>
          </p:nvPr>
        </p:nvSpPr>
        <p:spPr>
          <a:xfrm>
            <a:off x="3822096" y="3712336"/>
            <a:ext cx="4675728" cy="42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957" y="1191387"/>
            <a:ext cx="5760085" cy="2419350"/>
          </a:xfrm>
          <a:prstGeom prst="rect">
            <a:avLst/>
          </a:prstGeom>
        </p:spPr>
      </p:pic>
      <p:pic>
        <p:nvPicPr>
          <p:cNvPr id="10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28081D7D-10AB-32EC-0DC6-2A24FC5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26624" y="1008876"/>
            <a:ext cx="6591039" cy="856500"/>
          </a:xfrm>
        </p:spPr>
        <p:txBody>
          <a:bodyPr/>
          <a:lstStyle/>
          <a:p>
            <a:pPr algn="l"/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idx="3"/>
          </p:nvPr>
        </p:nvSpPr>
        <p:spPr>
          <a:xfrm>
            <a:off x="626624" y="1597152"/>
            <a:ext cx="3518657" cy="2048256"/>
          </a:xfrm>
        </p:spPr>
        <p:txBody>
          <a:bodyPr/>
          <a:lstStyle/>
          <a:p>
            <a:pPr marL="495300" lvl="0" indent="-342900" algn="just">
              <a:spcBef>
                <a:spcPts val="1000"/>
              </a:spcBef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SG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socket.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43" y="1719072"/>
            <a:ext cx="4746057" cy="2694432"/>
          </a:xfrm>
          <a:prstGeom prst="rect">
            <a:avLst/>
          </a:prstGeom>
        </p:spPr>
      </p:pic>
      <p:pic>
        <p:nvPicPr>
          <p:cNvPr id="44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28081D7D-10AB-32EC-0DC6-2A24FC5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90891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 do chọn đề tài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223518" y="3752950"/>
            <a:ext cx="3151283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 ngữ Python và SQLite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149815" y="2130436"/>
            <a:ext cx="3151283" cy="804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b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mạng máy tính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0405" y="244411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ứng dụng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0405" y="3752950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38CCAA-5357-345F-C685-A77381614EC5}"/>
              </a:ext>
            </a:extLst>
          </p:cNvPr>
          <p:cNvSpPr/>
          <p:nvPr/>
        </p:nvSpPr>
        <p:spPr>
          <a:xfrm>
            <a:off x="1584694" y="79848"/>
            <a:ext cx="5969617" cy="526387"/>
          </a:xfrm>
          <a:prstGeom prst="roundRect">
            <a:avLst/>
          </a:prstGeom>
          <a:solidFill>
            <a:srgbClr val="94EB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1F1C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solidFill>
                  <a:srgbClr val="1F1C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b="1" dirty="0" err="1">
                <a:solidFill>
                  <a:srgbClr val="1F1C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b="1" dirty="0">
                <a:solidFill>
                  <a:srgbClr val="1F1C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F1C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b="1" dirty="0">
                <a:solidFill>
                  <a:srgbClr val="1F1C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F1C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b="1" dirty="0">
                <a:solidFill>
                  <a:srgbClr val="1F1C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F1C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400" b="1" dirty="0">
              <a:solidFill>
                <a:srgbClr val="1F1C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316;p31">
            <a:extLst>
              <a:ext uri="{FF2B5EF4-FFF2-40B4-BE49-F238E27FC236}">
                <a16:creationId xmlns:a16="http://schemas.microsoft.com/office/drawing/2014/main" id="{3198C4B3-1330-9A30-7D06-A2CB1E0AA3CB}"/>
              </a:ext>
            </a:extLst>
          </p:cNvPr>
          <p:cNvSpPr txBox="1">
            <a:spLocks/>
          </p:cNvSpPr>
          <p:nvPr/>
        </p:nvSpPr>
        <p:spPr>
          <a:xfrm>
            <a:off x="5766703" y="850420"/>
            <a:ext cx="3151283" cy="4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 Cảm Ơn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14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3015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5" name="Google Shape;3075;p63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Please keep this slide for attribution.</a:t>
            </a:r>
            <a:endParaRPr sz="10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0" y="1049914"/>
            <a:ext cx="4810173" cy="1229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>
              <a:spcBef>
                <a:spcPts val="1000"/>
              </a:spcBef>
              <a:buClr>
                <a:schemeClr val="accent2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0" y="360245"/>
            <a:ext cx="4194048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 Cảm Ơn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5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266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11623" y="760266"/>
            <a:ext cx="4196281" cy="437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Game 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Online </a:t>
            </a:r>
            <a:r>
              <a:rPr lang="en-US" sz="1600" dirty="0" err="1" smtClean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600" dirty="0" smtClean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 err="1" smtClean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iến</a:t>
            </a:r>
            <a:r>
              <a:rPr lang="en-US" sz="1600" dirty="0" smtClean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1600" dirty="0" smtClean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…, 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Unicode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 smtClean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socket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600" b="1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 python</a:t>
            </a:r>
            <a:r>
              <a:rPr lang="en-US" sz="1600" dirty="0">
                <a:effectLst/>
                <a:latin typeface="Unicode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endParaRPr sz="1600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050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B30107F8-8844-F249-4776-402E75F3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Tổng quan về mạng máy tính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5134022" y="1288966"/>
            <a:ext cx="2510400" cy="1354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SG" sz="16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ột</a:t>
            </a:r>
            <a:r>
              <a:rPr lang="en-SG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loạt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IoT.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4" name="Google Shape;914;p38"/>
          <p:cNvSpPr txBox="1">
            <a:spLocks noGrp="1"/>
          </p:cNvSpPr>
          <p:nvPr>
            <p:ph type="title" idx="2"/>
          </p:nvPr>
        </p:nvSpPr>
        <p:spPr>
          <a:xfrm>
            <a:off x="5074549" y="973872"/>
            <a:ext cx="2998934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Đinh nghĩa mạng máy tính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5" name="Google Shape;915;p38"/>
          <p:cNvSpPr txBox="1">
            <a:spLocks noGrp="1"/>
          </p:cNvSpPr>
          <p:nvPr>
            <p:ph type="body" idx="3"/>
          </p:nvPr>
        </p:nvSpPr>
        <p:spPr>
          <a:xfrm>
            <a:off x="5134022" y="2857731"/>
            <a:ext cx="2510400" cy="196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hân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ạng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LAN, 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WAN, </a:t>
            </a: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MAN,…)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topology (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6" name="Google Shape;916;p38"/>
          <p:cNvSpPr txBox="1">
            <a:spLocks noGrp="1"/>
          </p:cNvSpPr>
          <p:nvPr>
            <p:ph type="title" idx="4"/>
          </p:nvPr>
        </p:nvSpPr>
        <p:spPr>
          <a:xfrm>
            <a:off x="5074549" y="2545397"/>
            <a:ext cx="281308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mạng máy tính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FC7D0-6EE0-F6FA-348E-9AC89C4BB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3" y="877875"/>
            <a:ext cx="3872725" cy="3872725"/>
          </a:xfrm>
          <a:prstGeom prst="rect">
            <a:avLst/>
          </a:prstGeom>
        </p:spPr>
      </p:pic>
      <p:pic>
        <p:nvPicPr>
          <p:cNvPr id="111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3E6881FF-478B-9040-A626-DD623983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Tổng quan về mạng máy tính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4" name="Google Shape;914;p38"/>
          <p:cNvSpPr txBox="1">
            <a:spLocks noGrp="1"/>
          </p:cNvSpPr>
          <p:nvPr>
            <p:ph type="title" idx="2"/>
          </p:nvPr>
        </p:nvSpPr>
        <p:spPr>
          <a:xfrm>
            <a:off x="5074549" y="749266"/>
            <a:ext cx="2998934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phân tầng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5" name="Google Shape;915;p38"/>
          <p:cNvSpPr txBox="1">
            <a:spLocks noGrp="1"/>
          </p:cNvSpPr>
          <p:nvPr>
            <p:ph type="body" idx="3"/>
          </p:nvPr>
        </p:nvSpPr>
        <p:spPr>
          <a:xfrm>
            <a:off x="5074549" y="1288966"/>
            <a:ext cx="2510400" cy="196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SG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SG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OSI</a:t>
            </a:r>
            <a:endParaRPr lang="en-SG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TCP/IP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593D2-6949-0AAF-163B-95BD2570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0" y="967922"/>
            <a:ext cx="3867230" cy="3314146"/>
          </a:xfrm>
          <a:prstGeom prst="rect">
            <a:avLst/>
          </a:prstGeom>
        </p:spPr>
      </p:pic>
      <p:pic>
        <p:nvPicPr>
          <p:cNvPr id="9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414D1212-B821-89C7-8ADD-B806B974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Tổng quan về mạng máy tính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622349" y="1162666"/>
            <a:ext cx="7194202" cy="1354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ᴠà UDP là hai giao thứᴄ quan trọng trong tầng Tran</a:t>
            </a:r>
            <a:r>
              <a:rPr lang="az-Cyrl-A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ᴄủa mô hình TCP/IP ᴠà đượᴄ </a:t>
            </a:r>
            <a:r>
              <a:rPr lang="az-Cyrl-A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dụng trong hầu hết ᴄáᴄ ứng dụng ᴠề mạng.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4" name="Google Shape;914;p38"/>
          <p:cNvSpPr txBox="1">
            <a:spLocks noGrp="1"/>
          </p:cNvSpPr>
          <p:nvPr>
            <p:ph type="title" idx="2"/>
          </p:nvPr>
        </p:nvSpPr>
        <p:spPr>
          <a:xfrm>
            <a:off x="669691" y="861425"/>
            <a:ext cx="2998934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giao thức mạng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5" name="Google Shape;915;p38"/>
          <p:cNvSpPr txBox="1">
            <a:spLocks noGrp="1"/>
          </p:cNvSpPr>
          <p:nvPr>
            <p:ph type="body" idx="3"/>
          </p:nvPr>
        </p:nvSpPr>
        <p:spPr>
          <a:xfrm>
            <a:off x="3600178" y="2801640"/>
            <a:ext cx="2933143" cy="196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SG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SG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(Client </a:t>
            </a:r>
            <a:r>
              <a:rPr lang="en-SG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–Server</a:t>
            </a:r>
            <a:r>
              <a:rPr lang="en-SG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</a:t>
            </a:r>
            <a:r>
              <a:rPr lang="en-SG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SG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Peer to Peer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</a:t>
            </a:r>
            <a:r>
              <a:rPr lang="en-SG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SG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Hybrid</a:t>
            </a:r>
            <a:endParaRPr lang="en-SG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6" name="Google Shape;916;p38"/>
          <p:cNvSpPr txBox="1">
            <a:spLocks noGrp="1"/>
          </p:cNvSpPr>
          <p:nvPr>
            <p:ph type="title" idx="4"/>
          </p:nvPr>
        </p:nvSpPr>
        <p:spPr>
          <a:xfrm>
            <a:off x="3600179" y="2227656"/>
            <a:ext cx="3110446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mô hình ứng dụng mạng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Free Icon | Client server">
            <a:extLst>
              <a:ext uri="{FF2B5EF4-FFF2-40B4-BE49-F238E27FC236}">
                <a16:creationId xmlns:a16="http://schemas.microsoft.com/office/drawing/2014/main" id="{2BA435F7-0A4D-0054-839E-C71D8FBB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9" y="2361572"/>
            <a:ext cx="2596636" cy="260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CF915A4B-5DDF-A845-1D25-39DC7E102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8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95887" y="974420"/>
            <a:ext cx="3862454" cy="3050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 Python và hệ quản trị cơ sở dữ liệu SQLite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299066" y="1150180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05E8BE32-82A2-601E-AEDD-2E2EA463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tính năng nổi bật của ngôn ngữ Python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4998" y="106128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34605" y="877875"/>
            <a:ext cx="2578532" cy="988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Miễn phí,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/>
              <a:t>	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098888" y="106128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Đa nền tảng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9" name="Google Shape;1859;p45"/>
          <p:cNvSpPr txBox="1">
            <a:spLocks noGrp="1"/>
          </p:cNvSpPr>
          <p:nvPr>
            <p:ph type="title" idx="8"/>
          </p:nvPr>
        </p:nvSpPr>
        <p:spPr>
          <a:xfrm>
            <a:off x="3464998" y="311513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đối tượng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1" name="Google Shape;1861;p45"/>
          <p:cNvSpPr txBox="1">
            <a:spLocks noGrp="1"/>
          </p:cNvSpPr>
          <p:nvPr>
            <p:ph type="title" idx="13"/>
          </p:nvPr>
        </p:nvSpPr>
        <p:spPr>
          <a:xfrm>
            <a:off x="335602" y="3133299"/>
            <a:ext cx="3129396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mở rộng và nhúng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" name="Google Shape;1863;p45"/>
          <p:cNvSpPr txBox="1">
            <a:spLocks noGrp="1"/>
          </p:cNvSpPr>
          <p:nvPr>
            <p:ph type="title" idx="15"/>
          </p:nvPr>
        </p:nvSpPr>
        <p:spPr>
          <a:xfrm>
            <a:off x="6094778" y="3172896"/>
            <a:ext cx="25437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tiêu chuẩn lớn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4" name="Google Shape;1864;p45"/>
          <p:cNvCxnSpPr/>
          <p:nvPr/>
        </p:nvCxnSpPr>
        <p:spPr>
          <a:xfrm>
            <a:off x="902250" y="301925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C0C20-1C8D-96CD-0424-9C3E93B6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09" y="1668815"/>
            <a:ext cx="1214778" cy="12147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33FF6-F851-9E8A-AEB9-6A37A6A7B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99" y="1581210"/>
            <a:ext cx="1214777" cy="12147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587A4D-0EC9-EF1B-4B56-F74AC7C0B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386" y="3712596"/>
            <a:ext cx="984297" cy="984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9DB8EE-9A5F-C808-CAB2-466582612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093" y="3787047"/>
            <a:ext cx="984297" cy="9842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68EBC3-2E41-00B2-F90D-C2483130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911" y="1705805"/>
            <a:ext cx="1177787" cy="11777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9C3FB7-2B6D-36D7-FF79-7F9481E6E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740" y="3654920"/>
            <a:ext cx="1099647" cy="1099647"/>
          </a:xfrm>
          <a:prstGeom prst="rect">
            <a:avLst/>
          </a:prstGeom>
        </p:spPr>
      </p:pic>
      <p:pic>
        <p:nvPicPr>
          <p:cNvPr id="36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E38028D6-F07A-2C8D-05A7-A8AC8A00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ngôn ngữ Python trong thực tế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6" name="Google Shape;2796;p57"/>
          <p:cNvSpPr/>
          <p:nvPr/>
        </p:nvSpPr>
        <p:spPr>
          <a:xfrm>
            <a:off x="1820063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7"/>
          <p:cNvSpPr txBox="1">
            <a:spLocks noGrp="1"/>
          </p:cNvSpPr>
          <p:nvPr>
            <p:ph type="body" idx="4294967295"/>
          </p:nvPr>
        </p:nvSpPr>
        <p:spPr>
          <a:xfrm>
            <a:off x="1330296" y="3913596"/>
            <a:ext cx="190686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framework như Django hay Flask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8" name="Google Shape;2798;p57"/>
          <p:cNvSpPr txBox="1">
            <a:spLocks noGrp="1"/>
          </p:cNvSpPr>
          <p:nvPr>
            <p:ph type="title" idx="4294967295"/>
          </p:nvPr>
        </p:nvSpPr>
        <p:spPr>
          <a:xfrm>
            <a:off x="1547849" y="35411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9" name="Google Shape;2799;p57"/>
          <p:cNvSpPr/>
          <p:nvPr/>
        </p:nvSpPr>
        <p:spPr>
          <a:xfrm>
            <a:off x="3345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7"/>
          <p:cNvSpPr/>
          <p:nvPr/>
        </p:nvSpPr>
        <p:spPr>
          <a:xfrm>
            <a:off x="48710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7"/>
          <p:cNvSpPr/>
          <p:nvPr/>
        </p:nvSpPr>
        <p:spPr>
          <a:xfrm>
            <a:off x="6396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7"/>
          <p:cNvSpPr txBox="1">
            <a:spLocks noGrp="1"/>
          </p:cNvSpPr>
          <p:nvPr>
            <p:ph type="body" idx="4294967295"/>
          </p:nvPr>
        </p:nvSpPr>
        <p:spPr>
          <a:xfrm>
            <a:off x="4135164" y="3850385"/>
            <a:ext cx="272507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Python </a:t>
            </a:r>
            <a:r>
              <a:rPr lang="en-US" sz="1400" dirty="0" err="1"/>
              <a:t>họat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tốt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mọi</a:t>
            </a:r>
            <a:r>
              <a:rPr lang="en-US" sz="1400" dirty="0"/>
              <a:t> </a:t>
            </a:r>
            <a:r>
              <a:rPr lang="en-US" sz="1400" dirty="0" err="1"/>
              <a:t>giai</a:t>
            </a:r>
            <a:r>
              <a:rPr lang="en-US" sz="1400" dirty="0"/>
              <a:t> </a:t>
            </a:r>
            <a:r>
              <a:rPr lang="en-US" sz="1400" dirty="0" err="1"/>
              <a:t>đọan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803" name="Google Shape;2803;p57"/>
          <p:cNvSpPr txBox="1">
            <a:spLocks noGrp="1"/>
          </p:cNvSpPr>
          <p:nvPr>
            <p:ph type="title" idx="4294967295"/>
          </p:nvPr>
        </p:nvSpPr>
        <p:spPr>
          <a:xfrm>
            <a:off x="4435868" y="3430892"/>
            <a:ext cx="205414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dữ liệu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4" name="Google Shape;2804;p57"/>
          <p:cNvSpPr txBox="1">
            <a:spLocks noGrp="1"/>
          </p:cNvSpPr>
          <p:nvPr>
            <p:ph type="body" idx="4294967295"/>
          </p:nvPr>
        </p:nvSpPr>
        <p:spPr>
          <a:xfrm>
            <a:off x="2705389" y="1724642"/>
            <a:ext cx="2349827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Ổn định, bảo mật, linh hoạt, nhiều thư viện hỗ trợ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5" name="Google Shape;2805;p57"/>
          <p:cNvSpPr txBox="1">
            <a:spLocks noGrp="1"/>
          </p:cNvSpPr>
          <p:nvPr>
            <p:ph type="title" idx="4294967295"/>
          </p:nvPr>
        </p:nvSpPr>
        <p:spPr>
          <a:xfrm>
            <a:off x="2747392" y="1062545"/>
            <a:ext cx="2041368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 và học máy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6" name="Google Shape;2806;p57"/>
          <p:cNvSpPr txBox="1">
            <a:spLocks noGrp="1"/>
          </p:cNvSpPr>
          <p:nvPr>
            <p:ph type="body" idx="4294967295"/>
          </p:nvPr>
        </p:nvSpPr>
        <p:spPr>
          <a:xfrm>
            <a:off x="5334743" y="1564106"/>
            <a:ext cx="3220373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Pygame hỗ trợ xây dựng hình ảnh, âm thanh, video,…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7" name="Google Shape;2807;p57"/>
          <p:cNvSpPr txBox="1">
            <a:spLocks noGrp="1"/>
          </p:cNvSpPr>
          <p:nvPr>
            <p:ph type="title" idx="4294967295"/>
          </p:nvPr>
        </p:nvSpPr>
        <p:spPr>
          <a:xfrm>
            <a:off x="5840600" y="1157717"/>
            <a:ext cx="226881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game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08" name="Google Shape;2808;p57"/>
          <p:cNvCxnSpPr>
            <a:stCxn id="2798" idx="0"/>
          </p:cNvCxnSpPr>
          <p:nvPr/>
        </p:nvCxnSpPr>
        <p:spPr>
          <a:xfrm rot="10800000">
            <a:off x="2274149" y="3004425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9" name="Google Shape;2809;p57"/>
          <p:cNvCxnSpPr>
            <a:cxnSpLocks/>
          </p:cNvCxnSpPr>
          <p:nvPr/>
        </p:nvCxnSpPr>
        <p:spPr>
          <a:xfrm>
            <a:off x="3959580" y="2332133"/>
            <a:ext cx="12620" cy="6722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0" name="Google Shape;2810;p57"/>
          <p:cNvCxnSpPr>
            <a:cxnSpLocks/>
            <a:stCxn id="2803" idx="0"/>
          </p:cNvCxnSpPr>
          <p:nvPr/>
        </p:nvCxnSpPr>
        <p:spPr>
          <a:xfrm flipV="1">
            <a:off x="5462939" y="2891136"/>
            <a:ext cx="0" cy="53975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1" name="Google Shape;2811;p57"/>
          <p:cNvCxnSpPr>
            <a:cxnSpLocks/>
            <a:stCxn id="2806" idx="2"/>
          </p:cNvCxnSpPr>
          <p:nvPr/>
        </p:nvCxnSpPr>
        <p:spPr>
          <a:xfrm>
            <a:off x="6944930" y="2209406"/>
            <a:ext cx="0" cy="605559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3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CB5883A1-DF5A-EB54-0339-9CEB6F83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7" y="4291156"/>
            <a:ext cx="825175" cy="8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688</Words>
  <Application>Microsoft Office PowerPoint</Application>
  <PresentationFormat>On-screen Show (16:9)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DM Sans</vt:lpstr>
      <vt:lpstr>Wingdings</vt:lpstr>
      <vt:lpstr>Calibri</vt:lpstr>
      <vt:lpstr>Arial</vt:lpstr>
      <vt:lpstr>Viga</vt:lpstr>
      <vt:lpstr>Arial</vt:lpstr>
      <vt:lpstr>Unicode</vt:lpstr>
      <vt:lpstr>Times New Roman</vt:lpstr>
      <vt:lpstr>Cyber Security Business Plan</vt:lpstr>
      <vt:lpstr>TRƯỜNG ĐẠI HỌC CÔNG NGHỆ - ĐẠI HỌC QUỐC GIA HÀ NỘI</vt:lpstr>
      <vt:lpstr>01</vt:lpstr>
      <vt:lpstr>1. Lý do chọn đề tài</vt:lpstr>
      <vt:lpstr>2. Tổng quan về mạng máy tính</vt:lpstr>
      <vt:lpstr>2. Tổng quan về mạng máy tính</vt:lpstr>
      <vt:lpstr>2. Tổng quan về mạng máy tính</vt:lpstr>
      <vt:lpstr>Ngôn ngữ lập trình Python và hệ quản trị cơ sở dữ liệu SQLite</vt:lpstr>
      <vt:lpstr>Các tính năng nổi bật của ngôn ngữ Python</vt:lpstr>
      <vt:lpstr>Ứng dụng ngôn ngữ Python trong thực tế</vt:lpstr>
      <vt:lpstr>Hệ quản trị cơ sở dữ liệu SQLite</vt:lpstr>
      <vt:lpstr>4. Lập trình Socket</vt:lpstr>
      <vt:lpstr>Nguyên lí hoạt động của Socket</vt:lpstr>
      <vt:lpstr>Các hàm Socket sử dụng trong Python</vt:lpstr>
      <vt:lpstr>5. Xây dựng chương trình ứng dụng</vt:lpstr>
      <vt:lpstr>Phân tích và thiết kế hệ thống</vt:lpstr>
      <vt:lpstr>Chạy ứng dụng</vt:lpstr>
      <vt:lpstr>Chạy ứng dụng</vt:lpstr>
      <vt:lpstr>Chạy ứng dụng</vt:lpstr>
      <vt:lpstr>Kết Luận</vt:lpstr>
      <vt:lpstr>Lời Cảm Ơn</vt:lpstr>
      <vt:lpstr>Lời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- ĐẠI HỌC QUỐC GIA HÀ NỘI</dc:title>
  <cp:lastModifiedBy>lam pt</cp:lastModifiedBy>
  <cp:revision>15</cp:revision>
  <dcterms:modified xsi:type="dcterms:W3CDTF">2022-08-10T10:30:39Z</dcterms:modified>
</cp:coreProperties>
</file>