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8" r:id="rId3"/>
    <p:sldId id="314" r:id="rId4"/>
    <p:sldId id="259" r:id="rId5"/>
    <p:sldId id="316" r:id="rId6"/>
    <p:sldId id="318" r:id="rId7"/>
    <p:sldId id="264" r:id="rId8"/>
    <p:sldId id="320" r:id="rId9"/>
    <p:sldId id="266" r:id="rId10"/>
    <p:sldId id="267" r:id="rId11"/>
    <p:sldId id="321" r:id="rId12"/>
    <p:sldId id="322" r:id="rId13"/>
    <p:sldId id="317" r:id="rId14"/>
    <p:sldId id="265" r:id="rId15"/>
    <p:sldId id="325" r:id="rId16"/>
    <p:sldId id="326" r:id="rId17"/>
    <p:sldId id="323" r:id="rId18"/>
    <p:sldId id="324" r:id="rId19"/>
  </p:sldIdLst>
  <p:sldSz cx="9144000" cy="5143500" type="screen16x9"/>
  <p:notesSz cx="6858000" cy="9144000"/>
  <p:embeddedFontLst>
    <p:embeddedFont>
      <p:font typeface="PT Sans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Ex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650B6D-EDF9-4E09-A3B2-DE6DE699FA91}">
  <a:tblStyle styleId="{30650B6D-EDF9-4E09-A3B2-DE6DE699FA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0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79738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067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806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343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8" name="Google Shape;3578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9" name="Google Shape;3579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715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8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021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908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316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893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11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376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78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79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70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Google Shape;3512;gedfa3e31c0_2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3" name="Google Shape;3513;gedfa3e31c0_2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02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gedfa3e31c0_2_20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8" name="Google Shape;3008;gedfa3e31c0_2_20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014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6" name="Google Shape;3636;gedfa3e31c0_2_20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7" name="Google Shape;3637;gedfa3e31c0_2_20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989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55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5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4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96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3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0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5" r:id="rId9"/>
    <p:sldLayoutId id="2147483667" r:id="rId10"/>
    <p:sldLayoutId id="2147483669" r:id="rId11"/>
    <p:sldLayoutId id="2147483671" r:id="rId12"/>
    <p:sldLayoutId id="2147483674" r:id="rId13"/>
    <p:sldLayoutId id="2147483675" r:id="rId14"/>
    <p:sldLayoutId id="2147483680" r:id="rId1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1580837" y="3431665"/>
            <a:ext cx="5685691" cy="8632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1735653" y="3586134"/>
            <a:ext cx="5709846" cy="5592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/>
              <a:t>Cán bộ hướng dẫn:    TS. Bùi Trung Ninh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/>
              <a:t>Sinh viên thực hiện:   Kiều Văn Kiên (K63 – ĐACLC)</a:t>
            </a:r>
            <a:endParaRPr sz="1700"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55220" y="5058062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435705" y="1583412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accent2"/>
                </a:solidFill>
              </a:rPr>
              <a:t>Đề tài: </a:t>
            </a:r>
            <a:r>
              <a:rPr lang="en" sz="3000" dirty="0" smtClean="0"/>
              <a:t>Xây dựng ứng dụng chat Socket bằng ngôn ngữ Java</a:t>
            </a:r>
            <a:endParaRPr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2160147" y="216280"/>
            <a:ext cx="560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TRƯỜNG ĐẠI HỌC CÔNG NGHỆ - ĐẠI HỌC QUỐC GIA HÀ NỘI</a:t>
            </a:r>
            <a:endParaRPr lang="en-SG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033" y="1472461"/>
            <a:ext cx="409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</a:t>
            </a:r>
            <a:endParaRPr lang="en-SG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033" y="763972"/>
            <a:ext cx="751894" cy="673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solidFill>
                  <a:schemeClr val="accent2"/>
                </a:solidFill>
              </a:rPr>
              <a:t>Lập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</a:rPr>
              <a:t>trình</a:t>
            </a:r>
            <a:r>
              <a:rPr lang="en-US" sz="3600" dirty="0" smtClean="0">
                <a:solidFill>
                  <a:schemeClr val="accent2"/>
                </a:solidFill>
              </a:rPr>
              <a:t> Socket </a:t>
            </a:r>
            <a:r>
              <a:rPr lang="en-US" sz="3600" dirty="0" err="1" smtClean="0">
                <a:solidFill>
                  <a:schemeClr val="accent2"/>
                </a:solidFill>
              </a:rPr>
              <a:t>bằng</a:t>
            </a:r>
            <a:r>
              <a:rPr lang="en-US" sz="3600" dirty="0" smtClean="0">
                <a:solidFill>
                  <a:schemeClr val="accent2"/>
                </a:solidFill>
              </a:rPr>
              <a:t> Java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22" y="4469928"/>
            <a:ext cx="751894" cy="673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019064" y="4546204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3992" y="661192"/>
            <a:ext cx="8581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4.1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Tổng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quan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Socket</a:t>
            </a:r>
          </a:p>
          <a:p>
            <a:endParaRPr lang="en-US" dirty="0" smtClean="0">
              <a:solidFill>
                <a:schemeClr val="bg1"/>
              </a:solidFill>
              <a:latin typeface="PT Sans" panose="020B0604020202020204" charset="0"/>
            </a:endParaRPr>
          </a:p>
          <a:p>
            <a:pPr marL="17145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Chúng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ta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có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thể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hiểu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socket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là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giao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diện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và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là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một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cấu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trúc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truyền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thông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đóng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 smtClean="0">
                <a:solidFill>
                  <a:schemeClr val="bg1"/>
                </a:solidFill>
                <a:latin typeface="PT Sans" panose="020B0604020202020204" charset="0"/>
              </a:rPr>
              <a:t>vai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 smtClean="0">
                <a:solidFill>
                  <a:schemeClr val="bg1"/>
                </a:solidFill>
                <a:latin typeface="PT Sans" panose="020B0604020202020204" charset="0"/>
              </a:rPr>
              <a:t>trò</a:t>
            </a:r>
            <a:r>
              <a:rPr lang="en-SG" sz="1200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như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là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một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điểm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cuối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(end point) </a:t>
            </a:r>
            <a:r>
              <a:rPr lang="en-SG" sz="1200" dirty="0" smtClean="0">
                <a:solidFill>
                  <a:schemeClr val="bg1"/>
                </a:solidFill>
                <a:latin typeface="PT Sans" panose="020B0604020202020204" charset="0"/>
              </a:rPr>
              <a:t>.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Mỗi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tiến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trình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khi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muốn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truyền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thông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bằng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socket,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đầu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tiên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nó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phải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tạo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ra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một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socket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và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socket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đó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phải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được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gán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một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định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danh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duy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nhất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được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gọi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là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địa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chỉ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socket.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Một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địa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chỉ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socket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là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một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tổ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hợp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gồm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2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địa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chỉ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: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địa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chỉ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IP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và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địa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chỉ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cổng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(port). </a:t>
            </a:r>
            <a:endParaRPr lang="en-SG" sz="1200" dirty="0" smtClean="0">
              <a:solidFill>
                <a:schemeClr val="bg1"/>
              </a:solidFill>
              <a:latin typeface="PT Sans" panose="020B060402020202020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106" y="3864679"/>
            <a:ext cx="751894" cy="673572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4"/>
          <a:stretch>
            <a:fillRect/>
          </a:stretch>
        </p:blipFill>
        <p:spPr>
          <a:xfrm>
            <a:off x="3576357" y="1764746"/>
            <a:ext cx="1829465" cy="24367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70741" y="4201465"/>
            <a:ext cx="5306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err="1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SG" dirty="0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SG" dirty="0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SG" dirty="0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SG" dirty="0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SG" dirty="0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SG" dirty="0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SG" dirty="0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SG" dirty="0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trao</a:t>
            </a:r>
            <a:r>
              <a:rPr lang="en-SG" dirty="0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SG" dirty="0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SG" dirty="0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SG" dirty="0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SG" dirty="0">
                <a:solidFill>
                  <a:schemeClr val="bg1"/>
                </a:solidFill>
                <a:latin typeface="P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socket.</a:t>
            </a:r>
            <a:endParaRPr lang="en-SG" dirty="0">
              <a:solidFill>
                <a:schemeClr val="bg1"/>
              </a:solidFill>
              <a:latin typeface="PT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1" name="Google Shape;3581;p51"/>
          <p:cNvSpPr/>
          <p:nvPr/>
        </p:nvSpPr>
        <p:spPr>
          <a:xfrm>
            <a:off x="1720214" y="2888009"/>
            <a:ext cx="2254785" cy="39608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4" name="Google Shape;3584;p51"/>
          <p:cNvSpPr/>
          <p:nvPr/>
        </p:nvSpPr>
        <p:spPr>
          <a:xfrm>
            <a:off x="5626378" y="1278387"/>
            <a:ext cx="2651864" cy="4007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5" name="Google Shape;3585;p51"/>
          <p:cNvSpPr/>
          <p:nvPr/>
        </p:nvSpPr>
        <p:spPr>
          <a:xfrm>
            <a:off x="5785527" y="3213693"/>
            <a:ext cx="2551011" cy="36393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6" name="Google Shape;3586;p51"/>
          <p:cNvSpPr/>
          <p:nvPr/>
        </p:nvSpPr>
        <p:spPr>
          <a:xfrm>
            <a:off x="1751152" y="1504452"/>
            <a:ext cx="21462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7" name="Google Shape;3587;p51"/>
          <p:cNvSpPr txBox="1">
            <a:spLocks noGrp="1"/>
          </p:cNvSpPr>
          <p:nvPr>
            <p:ph type="title"/>
          </p:nvPr>
        </p:nvSpPr>
        <p:spPr>
          <a:xfrm>
            <a:off x="951303" y="58347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Các lớp Java trong lập trình TCP và UDP Socket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3588" name="Google Shape;3588;p51"/>
          <p:cNvSpPr txBox="1">
            <a:spLocks noGrp="1"/>
          </p:cNvSpPr>
          <p:nvPr>
            <p:ph type="title" idx="2"/>
          </p:nvPr>
        </p:nvSpPr>
        <p:spPr>
          <a:xfrm>
            <a:off x="1910301" y="1567269"/>
            <a:ext cx="1827900" cy="273900"/>
          </a:xfrm>
          <a:prstGeom prst="rect">
            <a:avLst/>
          </a:prstGeom>
        </p:spPr>
        <p:txBody>
          <a:bodyPr spcFirstLastPara="1" wrap="square" lIns="91425" tIns="91425" rIns="112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Lớp Socket</a:t>
            </a:r>
            <a:endParaRPr dirty="0"/>
          </a:p>
        </p:txBody>
      </p:sp>
      <p:sp>
        <p:nvSpPr>
          <p:cNvPr id="3589" name="Google Shape;3589;p51"/>
          <p:cNvSpPr txBox="1">
            <a:spLocks noGrp="1"/>
          </p:cNvSpPr>
          <p:nvPr>
            <p:ph type="subTitle" idx="1"/>
          </p:nvPr>
        </p:nvSpPr>
        <p:spPr>
          <a:xfrm>
            <a:off x="1314300" y="1963675"/>
            <a:ext cx="3066609" cy="593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SG" dirty="0" err="1"/>
              <a:t>Lớp</a:t>
            </a:r>
            <a:r>
              <a:rPr lang="en-SG" dirty="0"/>
              <a:t> Socket </a:t>
            </a:r>
            <a:r>
              <a:rPr lang="en-SG" dirty="0" err="1"/>
              <a:t>dùng</a:t>
            </a:r>
            <a:r>
              <a:rPr lang="en-SG" dirty="0"/>
              <a:t> </a:t>
            </a:r>
            <a:r>
              <a:rPr lang="en-SG" dirty="0" err="1"/>
              <a:t>để</a:t>
            </a:r>
            <a:r>
              <a:rPr lang="en-SG" dirty="0"/>
              <a:t> </a:t>
            </a:r>
            <a:r>
              <a:rPr lang="en-SG" dirty="0" err="1"/>
              <a:t>tạo</a:t>
            </a:r>
            <a:r>
              <a:rPr lang="en-SG" dirty="0"/>
              <a:t> </a:t>
            </a:r>
            <a:r>
              <a:rPr lang="en-SG" dirty="0" err="1"/>
              <a:t>đối</a:t>
            </a:r>
            <a:r>
              <a:rPr lang="en-SG" dirty="0"/>
              <a:t> </a:t>
            </a:r>
            <a:r>
              <a:rPr lang="en-SG" dirty="0" err="1"/>
              <a:t>tượng</a:t>
            </a:r>
            <a:r>
              <a:rPr lang="en-SG" dirty="0"/>
              <a:t> socket </a:t>
            </a:r>
            <a:r>
              <a:rPr lang="en-SG" dirty="0" err="1"/>
              <a:t>cho</a:t>
            </a:r>
            <a:r>
              <a:rPr lang="en-SG" dirty="0"/>
              <a:t> </a:t>
            </a:r>
            <a:r>
              <a:rPr lang="en-SG" dirty="0" err="1"/>
              <a:t>phép</a:t>
            </a:r>
            <a:r>
              <a:rPr lang="en-SG" dirty="0"/>
              <a:t> </a:t>
            </a:r>
            <a:r>
              <a:rPr lang="en-SG" dirty="0" err="1"/>
              <a:t>truyền</a:t>
            </a:r>
            <a:r>
              <a:rPr lang="en-SG" dirty="0"/>
              <a:t> </a:t>
            </a:r>
            <a:r>
              <a:rPr lang="en-SG" dirty="0" err="1"/>
              <a:t>thông</a:t>
            </a:r>
            <a:r>
              <a:rPr lang="en-SG" dirty="0"/>
              <a:t> </a:t>
            </a:r>
            <a:r>
              <a:rPr lang="en-SG" dirty="0" err="1"/>
              <a:t>với</a:t>
            </a:r>
            <a:r>
              <a:rPr lang="en-SG" dirty="0"/>
              <a:t> </a:t>
            </a:r>
            <a:r>
              <a:rPr lang="en-SG" dirty="0" err="1"/>
              <a:t>giao</a:t>
            </a:r>
            <a:r>
              <a:rPr lang="en-SG" dirty="0"/>
              <a:t> </a:t>
            </a:r>
            <a:r>
              <a:rPr lang="en-SG" dirty="0" err="1"/>
              <a:t>thức</a:t>
            </a:r>
            <a:r>
              <a:rPr lang="en-SG" dirty="0"/>
              <a:t> TCP </a:t>
            </a:r>
            <a:r>
              <a:rPr lang="en-SG" dirty="0" err="1"/>
              <a:t>hoặc</a:t>
            </a:r>
            <a:r>
              <a:rPr lang="en-SG" dirty="0"/>
              <a:t> UDP </a:t>
            </a:r>
            <a:endParaRPr dirty="0"/>
          </a:p>
        </p:txBody>
      </p:sp>
      <p:sp>
        <p:nvSpPr>
          <p:cNvPr id="3591" name="Google Shape;3591;p51"/>
          <p:cNvSpPr txBox="1">
            <a:spLocks noGrp="1"/>
          </p:cNvSpPr>
          <p:nvPr>
            <p:ph type="title" idx="3"/>
          </p:nvPr>
        </p:nvSpPr>
        <p:spPr>
          <a:xfrm>
            <a:off x="1751152" y="3019032"/>
            <a:ext cx="2280973" cy="203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Lớp ServerSocket</a:t>
            </a:r>
            <a:endParaRPr dirty="0"/>
          </a:p>
        </p:txBody>
      </p:sp>
      <p:sp>
        <p:nvSpPr>
          <p:cNvPr id="3592" name="Google Shape;3592;p51"/>
          <p:cNvSpPr txBox="1">
            <a:spLocks noGrp="1"/>
          </p:cNvSpPr>
          <p:nvPr>
            <p:ph type="subTitle" idx="4"/>
          </p:nvPr>
        </p:nvSpPr>
        <p:spPr>
          <a:xfrm>
            <a:off x="1460866" y="3222217"/>
            <a:ext cx="2861543" cy="1350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SG" dirty="0" err="1"/>
              <a:t>Lớp</a:t>
            </a:r>
            <a:r>
              <a:rPr lang="en-SG" dirty="0"/>
              <a:t> </a:t>
            </a:r>
            <a:r>
              <a:rPr lang="en-SG" dirty="0" err="1"/>
              <a:t>ServerSocket</a:t>
            </a:r>
            <a:r>
              <a:rPr lang="en-SG" dirty="0"/>
              <a:t> </a:t>
            </a:r>
            <a:r>
              <a:rPr lang="en-SG" dirty="0" err="1"/>
              <a:t>cho</a:t>
            </a:r>
            <a:r>
              <a:rPr lang="en-SG" dirty="0"/>
              <a:t> </a:t>
            </a:r>
            <a:r>
              <a:rPr lang="en-SG" dirty="0" err="1"/>
              <a:t>phép</a:t>
            </a:r>
            <a:r>
              <a:rPr lang="en-SG" dirty="0"/>
              <a:t> </a:t>
            </a:r>
            <a:r>
              <a:rPr lang="en-SG" dirty="0" err="1"/>
              <a:t>tạo</a:t>
            </a:r>
            <a:r>
              <a:rPr lang="en-SG" dirty="0"/>
              <a:t> </a:t>
            </a:r>
            <a:r>
              <a:rPr lang="en-SG" dirty="0" err="1"/>
              <a:t>đối</a:t>
            </a:r>
            <a:r>
              <a:rPr lang="en-SG" dirty="0"/>
              <a:t> </a:t>
            </a:r>
            <a:r>
              <a:rPr lang="en-SG" dirty="0" err="1"/>
              <a:t>tượng</a:t>
            </a:r>
            <a:r>
              <a:rPr lang="en-SG" dirty="0"/>
              <a:t> socket </a:t>
            </a:r>
            <a:r>
              <a:rPr lang="en-SG" dirty="0" err="1"/>
              <a:t>phía</a:t>
            </a:r>
            <a:r>
              <a:rPr lang="en-SG" dirty="0"/>
              <a:t> server </a:t>
            </a:r>
            <a:r>
              <a:rPr lang="en-SG" dirty="0" err="1"/>
              <a:t>và</a:t>
            </a:r>
            <a:r>
              <a:rPr lang="en-SG" dirty="0"/>
              <a:t> </a:t>
            </a:r>
            <a:r>
              <a:rPr lang="en-SG" dirty="0" err="1"/>
              <a:t>truyền</a:t>
            </a:r>
            <a:r>
              <a:rPr lang="en-SG" dirty="0"/>
              <a:t> </a:t>
            </a:r>
            <a:r>
              <a:rPr lang="en-SG" dirty="0" err="1"/>
              <a:t>thông</a:t>
            </a:r>
            <a:r>
              <a:rPr lang="en-SG" dirty="0"/>
              <a:t> </a:t>
            </a:r>
            <a:r>
              <a:rPr lang="en-SG" dirty="0" err="1"/>
              <a:t>với</a:t>
            </a:r>
            <a:r>
              <a:rPr lang="en-SG" dirty="0"/>
              <a:t> </a:t>
            </a:r>
            <a:r>
              <a:rPr lang="en-SG" dirty="0" err="1"/>
              <a:t>giao</a:t>
            </a:r>
            <a:r>
              <a:rPr lang="en-SG" dirty="0"/>
              <a:t> </a:t>
            </a:r>
            <a:r>
              <a:rPr lang="en-SG" dirty="0" err="1"/>
              <a:t>thức</a:t>
            </a:r>
            <a:r>
              <a:rPr lang="en-SG" dirty="0"/>
              <a:t> TCP. </a:t>
            </a:r>
            <a:r>
              <a:rPr lang="en-SG" dirty="0" err="1" smtClean="0"/>
              <a:t>nó</a:t>
            </a:r>
            <a:r>
              <a:rPr lang="en-SG" dirty="0" smtClean="0"/>
              <a:t> </a:t>
            </a:r>
            <a:r>
              <a:rPr lang="en-SG" dirty="0" err="1"/>
              <a:t>được</a:t>
            </a:r>
            <a:r>
              <a:rPr lang="en-SG" dirty="0"/>
              <a:t> </a:t>
            </a:r>
            <a:r>
              <a:rPr lang="en-SG" dirty="0" err="1"/>
              <a:t>đặt</a:t>
            </a:r>
            <a:r>
              <a:rPr lang="en-SG" dirty="0"/>
              <a:t> ở </a:t>
            </a:r>
            <a:r>
              <a:rPr lang="en-SG" dirty="0" err="1"/>
              <a:t>trạng</a:t>
            </a:r>
            <a:r>
              <a:rPr lang="en-SG" dirty="0"/>
              <a:t> </a:t>
            </a:r>
            <a:r>
              <a:rPr lang="en-SG" dirty="0" err="1"/>
              <a:t>thái</a:t>
            </a:r>
            <a:r>
              <a:rPr lang="en-SG" dirty="0"/>
              <a:t> </a:t>
            </a:r>
            <a:r>
              <a:rPr lang="en-SG" dirty="0" err="1"/>
              <a:t>lắng</a:t>
            </a:r>
            <a:r>
              <a:rPr lang="en-SG" dirty="0"/>
              <a:t> </a:t>
            </a:r>
            <a:r>
              <a:rPr lang="en-SG" dirty="0" err="1" smtClean="0"/>
              <a:t>nghechờ</a:t>
            </a:r>
            <a:r>
              <a:rPr lang="en-SG" dirty="0" smtClean="0"/>
              <a:t> </a:t>
            </a:r>
            <a:r>
              <a:rPr lang="en-SG" dirty="0" err="1" smtClean="0"/>
              <a:t>tín</a:t>
            </a:r>
            <a:r>
              <a:rPr lang="en-SG" dirty="0" smtClean="0"/>
              <a:t> </a:t>
            </a:r>
            <a:r>
              <a:rPr lang="en-SG" dirty="0" err="1" smtClean="0"/>
              <a:t>hiệu</a:t>
            </a:r>
            <a:r>
              <a:rPr lang="en-SG" dirty="0" smtClean="0"/>
              <a:t> </a:t>
            </a:r>
            <a:r>
              <a:rPr lang="en-SG" dirty="0" err="1" smtClean="0"/>
              <a:t>kết</a:t>
            </a:r>
            <a:r>
              <a:rPr lang="en-SG" dirty="0" smtClean="0"/>
              <a:t> </a:t>
            </a:r>
            <a:r>
              <a:rPr lang="en-SG" dirty="0" err="1" smtClean="0"/>
              <a:t>nối</a:t>
            </a:r>
            <a:r>
              <a:rPr lang="en-SG" dirty="0" smtClean="0"/>
              <a:t> </a:t>
            </a:r>
            <a:r>
              <a:rPr lang="en-SG" dirty="0" err="1" smtClean="0"/>
              <a:t>gửi</a:t>
            </a:r>
            <a:r>
              <a:rPr lang="en-SG" dirty="0" smtClean="0"/>
              <a:t> </a:t>
            </a:r>
            <a:r>
              <a:rPr lang="en-SG" dirty="0" err="1" smtClean="0"/>
              <a:t>tới</a:t>
            </a:r>
            <a:r>
              <a:rPr lang="en-SG" dirty="0" smtClean="0"/>
              <a:t> </a:t>
            </a:r>
            <a:r>
              <a:rPr lang="en-SG" dirty="0" err="1" smtClean="0"/>
              <a:t>từ</a:t>
            </a:r>
            <a:r>
              <a:rPr lang="en-SG" dirty="0" smtClean="0"/>
              <a:t> client.</a:t>
            </a:r>
            <a:endParaRPr dirty="0"/>
          </a:p>
        </p:txBody>
      </p:sp>
      <p:sp>
        <p:nvSpPr>
          <p:cNvPr id="3593" name="Google Shape;3593;p51"/>
          <p:cNvSpPr txBox="1">
            <a:spLocks noGrp="1"/>
          </p:cNvSpPr>
          <p:nvPr>
            <p:ph type="title" idx="5"/>
          </p:nvPr>
        </p:nvSpPr>
        <p:spPr>
          <a:xfrm>
            <a:off x="5722877" y="1384134"/>
            <a:ext cx="2492715" cy="204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Lớp DatagramPacket</a:t>
            </a:r>
            <a:endParaRPr dirty="0"/>
          </a:p>
        </p:txBody>
      </p:sp>
      <p:sp>
        <p:nvSpPr>
          <p:cNvPr id="3595" name="Google Shape;3595;p51"/>
          <p:cNvSpPr txBox="1">
            <a:spLocks noGrp="1"/>
          </p:cNvSpPr>
          <p:nvPr>
            <p:ph type="subTitle" idx="8"/>
          </p:nvPr>
        </p:nvSpPr>
        <p:spPr>
          <a:xfrm>
            <a:off x="5555898" y="1904352"/>
            <a:ext cx="2951972" cy="834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SG" dirty="0" err="1"/>
              <a:t>Lớp</a:t>
            </a:r>
            <a:r>
              <a:rPr lang="en-SG" dirty="0"/>
              <a:t> </a:t>
            </a:r>
            <a:r>
              <a:rPr lang="en-SG" dirty="0" err="1"/>
              <a:t>này</a:t>
            </a:r>
            <a:r>
              <a:rPr lang="en-SG" dirty="0"/>
              <a:t> </a:t>
            </a:r>
            <a:r>
              <a:rPr lang="en-SG" dirty="0" err="1"/>
              <a:t>cho</a:t>
            </a:r>
            <a:r>
              <a:rPr lang="en-SG" dirty="0"/>
              <a:t> </a:t>
            </a:r>
            <a:r>
              <a:rPr lang="en-SG" dirty="0" err="1"/>
              <a:t>phép</a:t>
            </a:r>
            <a:r>
              <a:rPr lang="en-SG" dirty="0"/>
              <a:t> </a:t>
            </a:r>
            <a:r>
              <a:rPr lang="en-SG" dirty="0" err="1"/>
              <a:t>tạo</a:t>
            </a:r>
            <a:r>
              <a:rPr lang="en-SG" dirty="0"/>
              <a:t> </a:t>
            </a:r>
            <a:r>
              <a:rPr lang="en-SG" dirty="0" err="1"/>
              <a:t>gói</a:t>
            </a:r>
            <a:r>
              <a:rPr lang="en-SG" dirty="0"/>
              <a:t> tin </a:t>
            </a:r>
            <a:r>
              <a:rPr lang="en-SG" dirty="0" err="1"/>
              <a:t>truyền</a:t>
            </a:r>
            <a:r>
              <a:rPr lang="en-SG" dirty="0"/>
              <a:t> </a:t>
            </a:r>
            <a:r>
              <a:rPr lang="en-SG" dirty="0" err="1"/>
              <a:t>thông</a:t>
            </a:r>
            <a:r>
              <a:rPr lang="en-SG" dirty="0"/>
              <a:t> </a:t>
            </a:r>
            <a:r>
              <a:rPr lang="en-SG" dirty="0" err="1"/>
              <a:t>với</a:t>
            </a:r>
            <a:r>
              <a:rPr lang="en-SG" dirty="0"/>
              <a:t> </a:t>
            </a:r>
            <a:r>
              <a:rPr lang="en-SG" dirty="0" err="1"/>
              <a:t>giao</a:t>
            </a:r>
            <a:r>
              <a:rPr lang="en-SG" dirty="0"/>
              <a:t> </a:t>
            </a:r>
            <a:r>
              <a:rPr lang="en-SG" dirty="0" err="1"/>
              <a:t>thức</a:t>
            </a:r>
            <a:r>
              <a:rPr lang="en-SG" dirty="0"/>
              <a:t> </a:t>
            </a:r>
            <a:r>
              <a:rPr lang="en-SG" dirty="0" smtClean="0"/>
              <a:t>UDP. </a:t>
            </a:r>
            <a:r>
              <a:rPr lang="en-SG" dirty="0" err="1"/>
              <a:t>đối</a:t>
            </a:r>
            <a:r>
              <a:rPr lang="en-SG" dirty="0"/>
              <a:t> </a:t>
            </a:r>
            <a:r>
              <a:rPr lang="en-SG" dirty="0" err="1"/>
              <a:t>tượng</a:t>
            </a:r>
            <a:r>
              <a:rPr lang="en-SG" dirty="0"/>
              <a:t> </a:t>
            </a:r>
            <a:r>
              <a:rPr lang="en-SG" dirty="0" err="1"/>
              <a:t>của</a:t>
            </a:r>
            <a:r>
              <a:rPr lang="en-SG" dirty="0"/>
              <a:t> </a:t>
            </a:r>
            <a:r>
              <a:rPr lang="en-SG" dirty="0" err="1"/>
              <a:t>lớp</a:t>
            </a:r>
            <a:r>
              <a:rPr lang="en-SG" dirty="0"/>
              <a:t> </a:t>
            </a:r>
            <a:r>
              <a:rPr lang="en-SG" dirty="0" err="1"/>
              <a:t>này</a:t>
            </a:r>
            <a:r>
              <a:rPr lang="en-SG" dirty="0"/>
              <a:t> </a:t>
            </a:r>
            <a:r>
              <a:rPr lang="en-SG" dirty="0" err="1"/>
              <a:t>chứa</a:t>
            </a:r>
            <a:r>
              <a:rPr lang="en-SG" dirty="0"/>
              <a:t> 4 </a:t>
            </a:r>
            <a:r>
              <a:rPr lang="en-SG" dirty="0" err="1"/>
              <a:t>thành</a:t>
            </a:r>
            <a:r>
              <a:rPr lang="en-SG" dirty="0"/>
              <a:t> </a:t>
            </a:r>
            <a:r>
              <a:rPr lang="en-SG" dirty="0" err="1"/>
              <a:t>phần</a:t>
            </a:r>
            <a:r>
              <a:rPr lang="en-SG" dirty="0"/>
              <a:t> </a:t>
            </a:r>
            <a:r>
              <a:rPr lang="en-SG" dirty="0" err="1"/>
              <a:t>quan</a:t>
            </a:r>
            <a:r>
              <a:rPr lang="en-SG" dirty="0"/>
              <a:t> </a:t>
            </a:r>
            <a:r>
              <a:rPr lang="en-SG" dirty="0" err="1"/>
              <a:t>trọng</a:t>
            </a:r>
            <a:r>
              <a:rPr lang="en-SG" dirty="0"/>
              <a:t>: </a:t>
            </a:r>
            <a:r>
              <a:rPr lang="en-SG" dirty="0" err="1"/>
              <a:t>Địa</a:t>
            </a:r>
            <a:r>
              <a:rPr lang="en-SG" dirty="0"/>
              <a:t> </a:t>
            </a:r>
            <a:r>
              <a:rPr lang="en-SG" dirty="0" err="1"/>
              <a:t>chỉ</a:t>
            </a:r>
            <a:r>
              <a:rPr lang="en-SG" dirty="0"/>
              <a:t>, </a:t>
            </a:r>
            <a:r>
              <a:rPr lang="en-SG" dirty="0" err="1"/>
              <a:t>dữ</a:t>
            </a:r>
            <a:r>
              <a:rPr lang="en-SG" dirty="0"/>
              <a:t> </a:t>
            </a:r>
            <a:r>
              <a:rPr lang="en-SG" dirty="0" err="1"/>
              <a:t>liệu</a:t>
            </a:r>
            <a:r>
              <a:rPr lang="en-SG" dirty="0"/>
              <a:t> </a:t>
            </a:r>
            <a:r>
              <a:rPr lang="en-SG" dirty="0" err="1"/>
              <a:t>truyền</a:t>
            </a:r>
            <a:r>
              <a:rPr lang="en-SG" dirty="0"/>
              <a:t> </a:t>
            </a:r>
            <a:r>
              <a:rPr lang="en-SG" dirty="0" err="1"/>
              <a:t>thật</a:t>
            </a:r>
            <a:r>
              <a:rPr lang="en-SG" dirty="0"/>
              <a:t> </a:t>
            </a:r>
            <a:r>
              <a:rPr lang="en-SG" dirty="0" err="1"/>
              <a:t>sự</a:t>
            </a:r>
            <a:r>
              <a:rPr lang="en-SG" dirty="0"/>
              <a:t>, </a:t>
            </a:r>
            <a:r>
              <a:rPr lang="en-SG" dirty="0" err="1"/>
              <a:t>kích</a:t>
            </a:r>
            <a:r>
              <a:rPr lang="en-SG" dirty="0"/>
              <a:t> </a:t>
            </a:r>
            <a:r>
              <a:rPr lang="en-SG" dirty="0" err="1"/>
              <a:t>thước</a:t>
            </a:r>
            <a:r>
              <a:rPr lang="en-SG" dirty="0"/>
              <a:t> </a:t>
            </a:r>
            <a:r>
              <a:rPr lang="en-SG" dirty="0" err="1"/>
              <a:t>của</a:t>
            </a:r>
            <a:r>
              <a:rPr lang="en-SG" dirty="0"/>
              <a:t> </a:t>
            </a:r>
            <a:r>
              <a:rPr lang="en-SG" dirty="0" err="1"/>
              <a:t>gói</a:t>
            </a:r>
            <a:r>
              <a:rPr lang="en-SG" dirty="0"/>
              <a:t> tin </a:t>
            </a:r>
            <a:r>
              <a:rPr lang="en-SG" dirty="0" err="1"/>
              <a:t>và</a:t>
            </a:r>
            <a:r>
              <a:rPr lang="en-SG" dirty="0"/>
              <a:t> </a:t>
            </a:r>
            <a:r>
              <a:rPr lang="en-SG" dirty="0" err="1"/>
              <a:t>số</a:t>
            </a:r>
            <a:r>
              <a:rPr lang="en-SG" dirty="0"/>
              <a:t> </a:t>
            </a:r>
            <a:r>
              <a:rPr lang="en-SG" dirty="0" err="1"/>
              <a:t>hiệu</a:t>
            </a:r>
            <a:r>
              <a:rPr lang="en-SG" dirty="0"/>
              <a:t> </a:t>
            </a:r>
            <a:r>
              <a:rPr lang="en-SG" dirty="0" err="1"/>
              <a:t>cổng</a:t>
            </a:r>
            <a:r>
              <a:rPr lang="en-SG" dirty="0"/>
              <a:t> </a:t>
            </a:r>
            <a:r>
              <a:rPr lang="en-SG" dirty="0" err="1"/>
              <a:t>chứa</a:t>
            </a:r>
            <a:r>
              <a:rPr lang="en-SG" dirty="0"/>
              <a:t> </a:t>
            </a:r>
            <a:r>
              <a:rPr lang="en-SG" dirty="0" err="1"/>
              <a:t>trong</a:t>
            </a:r>
            <a:r>
              <a:rPr lang="en-SG" dirty="0"/>
              <a:t> </a:t>
            </a:r>
            <a:r>
              <a:rPr lang="en-SG" dirty="0" err="1"/>
              <a:t>gói</a:t>
            </a:r>
            <a:r>
              <a:rPr lang="en-SG" dirty="0"/>
              <a:t> tin.</a:t>
            </a:r>
            <a:endParaRPr dirty="0"/>
          </a:p>
        </p:txBody>
      </p:sp>
      <p:sp>
        <p:nvSpPr>
          <p:cNvPr id="3598" name="Google Shape;3598;p51"/>
          <p:cNvSpPr txBox="1">
            <a:spLocks noGrp="1"/>
          </p:cNvSpPr>
          <p:nvPr>
            <p:ph type="title" idx="14"/>
          </p:nvPr>
        </p:nvSpPr>
        <p:spPr>
          <a:xfrm>
            <a:off x="5722877" y="3307400"/>
            <a:ext cx="2772339" cy="176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Lớp DatagramSocket</a:t>
            </a:r>
            <a:endParaRPr dirty="0"/>
          </a:p>
        </p:txBody>
      </p:sp>
      <p:sp>
        <p:nvSpPr>
          <p:cNvPr id="3599" name="Google Shape;3599;p51"/>
          <p:cNvSpPr txBox="1">
            <a:spLocks noGrp="1"/>
          </p:cNvSpPr>
          <p:nvPr>
            <p:ph type="subTitle" idx="15"/>
          </p:nvPr>
        </p:nvSpPr>
        <p:spPr>
          <a:xfrm>
            <a:off x="5772515" y="4083760"/>
            <a:ext cx="2673062" cy="553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SG" dirty="0" err="1"/>
              <a:t>Lớp</a:t>
            </a:r>
            <a:r>
              <a:rPr lang="en-SG" dirty="0"/>
              <a:t> </a:t>
            </a:r>
            <a:r>
              <a:rPr lang="en-SG" dirty="0" err="1"/>
              <a:t>DatagramSocket</a:t>
            </a:r>
            <a:r>
              <a:rPr lang="en-SG" dirty="0"/>
              <a:t> </a:t>
            </a:r>
            <a:r>
              <a:rPr lang="en-SG" dirty="0" err="1"/>
              <a:t>cho</a:t>
            </a:r>
            <a:r>
              <a:rPr lang="en-SG" dirty="0"/>
              <a:t> </a:t>
            </a:r>
            <a:r>
              <a:rPr lang="en-SG" dirty="0" err="1"/>
              <a:t>phép</a:t>
            </a:r>
            <a:r>
              <a:rPr lang="en-SG" dirty="0"/>
              <a:t> </a:t>
            </a:r>
            <a:r>
              <a:rPr lang="en-SG" dirty="0" err="1"/>
              <a:t>tạo</a:t>
            </a:r>
            <a:r>
              <a:rPr lang="en-SG" dirty="0"/>
              <a:t> </a:t>
            </a:r>
            <a:r>
              <a:rPr lang="en-SG" dirty="0" err="1"/>
              <a:t>ra</a:t>
            </a:r>
            <a:r>
              <a:rPr lang="en-SG" dirty="0"/>
              <a:t> </a:t>
            </a:r>
            <a:r>
              <a:rPr lang="en-SG" dirty="0" err="1"/>
              <a:t>đối</a:t>
            </a:r>
            <a:r>
              <a:rPr lang="en-SG" dirty="0"/>
              <a:t> </a:t>
            </a:r>
            <a:r>
              <a:rPr lang="en-SG" dirty="0" err="1"/>
              <a:t>tượng</a:t>
            </a:r>
            <a:r>
              <a:rPr lang="en-SG" dirty="0"/>
              <a:t> socket </a:t>
            </a:r>
            <a:r>
              <a:rPr lang="en-SG" dirty="0" err="1"/>
              <a:t>truyền</a:t>
            </a:r>
            <a:r>
              <a:rPr lang="en-SG" dirty="0"/>
              <a:t> </a:t>
            </a:r>
            <a:r>
              <a:rPr lang="en-SG" dirty="0" err="1"/>
              <a:t>thông</a:t>
            </a:r>
            <a:r>
              <a:rPr lang="en-SG" dirty="0"/>
              <a:t> </a:t>
            </a:r>
            <a:r>
              <a:rPr lang="en-SG" dirty="0" err="1"/>
              <a:t>với</a:t>
            </a:r>
            <a:r>
              <a:rPr lang="en-SG" dirty="0"/>
              <a:t> </a:t>
            </a:r>
            <a:r>
              <a:rPr lang="en-SG" dirty="0" err="1"/>
              <a:t>giao</a:t>
            </a:r>
            <a:r>
              <a:rPr lang="en-SG" dirty="0"/>
              <a:t> </a:t>
            </a:r>
            <a:r>
              <a:rPr lang="en-SG" dirty="0" err="1"/>
              <a:t>thức</a:t>
            </a:r>
            <a:r>
              <a:rPr lang="en-SG" dirty="0"/>
              <a:t> UDP. Socket </a:t>
            </a:r>
            <a:r>
              <a:rPr lang="en-SG" dirty="0" err="1"/>
              <a:t>này</a:t>
            </a:r>
            <a:r>
              <a:rPr lang="en-SG" dirty="0"/>
              <a:t> </a:t>
            </a:r>
            <a:r>
              <a:rPr lang="en-SG" dirty="0" err="1"/>
              <a:t>cho</a:t>
            </a:r>
            <a:r>
              <a:rPr lang="en-SG" dirty="0"/>
              <a:t> </a:t>
            </a:r>
            <a:r>
              <a:rPr lang="en-SG" dirty="0" err="1"/>
              <a:t>phép</a:t>
            </a:r>
            <a:r>
              <a:rPr lang="en-SG" dirty="0"/>
              <a:t> </a:t>
            </a:r>
            <a:r>
              <a:rPr lang="en-SG" dirty="0" err="1"/>
              <a:t>gửi</a:t>
            </a:r>
            <a:r>
              <a:rPr lang="en-SG" dirty="0"/>
              <a:t>/</a:t>
            </a:r>
            <a:r>
              <a:rPr lang="en-SG" dirty="0" err="1"/>
              <a:t>nhận</a:t>
            </a:r>
            <a:r>
              <a:rPr lang="en-SG" dirty="0"/>
              <a:t> </a:t>
            </a:r>
            <a:r>
              <a:rPr lang="en-SG" dirty="0" err="1"/>
              <a:t>gói</a:t>
            </a:r>
            <a:r>
              <a:rPr lang="en-SG" dirty="0"/>
              <a:t> tin </a:t>
            </a:r>
            <a:r>
              <a:rPr lang="en-SG" dirty="0" err="1"/>
              <a:t>DatagramPacket</a:t>
            </a:r>
            <a:endParaRPr dirty="0"/>
          </a:p>
        </p:txBody>
      </p:sp>
      <p:grpSp>
        <p:nvGrpSpPr>
          <p:cNvPr id="3628" name="Google Shape;3628;p51"/>
          <p:cNvGrpSpPr/>
          <p:nvPr/>
        </p:nvGrpSpPr>
        <p:grpSpPr>
          <a:xfrm rot="5400000">
            <a:off x="8227473" y="2334240"/>
            <a:ext cx="883262" cy="242091"/>
            <a:chOff x="2300350" y="2601250"/>
            <a:chExt cx="2275275" cy="623625"/>
          </a:xfrm>
        </p:grpSpPr>
        <p:sp>
          <p:nvSpPr>
            <p:cNvPr id="3629" name="Google Shape;3629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885" y="2358308"/>
            <a:ext cx="1438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  <a:cs typeface="Adobe Arabic" panose="02040503050201020203" pitchFamily="18" charset="-78"/>
              </a:rPr>
              <a:t>TCP Socket</a:t>
            </a:r>
            <a:endParaRPr lang="en-SG" sz="3200" dirty="0">
              <a:solidFill>
                <a:schemeClr val="bg1"/>
              </a:solidFill>
              <a:latin typeface="Adobe Garamond Pro Bold" panose="02020702060506020403" pitchFamily="18" charset="0"/>
              <a:cs typeface="Adobe Arabic" panose="02040503050201020203" pitchFamily="18" charset="-78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57358" y="2382037"/>
            <a:ext cx="1438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dobe Garamond Pro Bold" panose="02020702060506020403" pitchFamily="18" charset="0"/>
                <a:cs typeface="Adobe Arabic" panose="02040503050201020203" pitchFamily="18" charset="-78"/>
              </a:rPr>
              <a:t>UDP Socket</a:t>
            </a:r>
            <a:endParaRPr lang="en-SG" sz="3200" dirty="0">
              <a:solidFill>
                <a:schemeClr val="bg1"/>
              </a:solidFill>
              <a:latin typeface="Adobe Garamond Pro Bold" panose="02020702060506020403" pitchFamily="18" charset="0"/>
              <a:cs typeface="Adobe Arabic" panose="02040503050201020203" pitchFamily="18" charset="-78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19" y="4469928"/>
            <a:ext cx="751894" cy="6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487659" y="2103371"/>
            <a:ext cx="8168682" cy="9050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Xây dựng chương trình ứng dụng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16767" y="110180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9928"/>
            <a:ext cx="751894" cy="6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42"/>
          <p:cNvSpPr/>
          <p:nvPr/>
        </p:nvSpPr>
        <p:spPr>
          <a:xfrm>
            <a:off x="4864163" y="437673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42"/>
          <p:cNvSpPr/>
          <p:nvPr/>
        </p:nvSpPr>
        <p:spPr>
          <a:xfrm>
            <a:off x="1319204" y="428586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42"/>
          <p:cNvSpPr txBox="1">
            <a:spLocks noGrp="1"/>
          </p:cNvSpPr>
          <p:nvPr>
            <p:ph type="title" idx="4"/>
          </p:nvPr>
        </p:nvSpPr>
        <p:spPr>
          <a:xfrm>
            <a:off x="664571" y="526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5.1 Giới thiệu</a:t>
            </a:r>
            <a:endParaRPr dirty="0"/>
          </a:p>
        </p:txBody>
      </p:sp>
      <p:sp>
        <p:nvSpPr>
          <p:cNvPr id="3062" name="Google Shape;3062;p42"/>
          <p:cNvSpPr txBox="1">
            <a:spLocks noGrp="1"/>
          </p:cNvSpPr>
          <p:nvPr>
            <p:ph type="title"/>
          </p:nvPr>
        </p:nvSpPr>
        <p:spPr>
          <a:xfrm>
            <a:off x="1556504" y="434886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Manager</a:t>
            </a:r>
            <a:endParaRPr dirty="0"/>
          </a:p>
        </p:txBody>
      </p:sp>
      <p:sp>
        <p:nvSpPr>
          <p:cNvPr id="3064" name="Google Shape;3064;p42"/>
          <p:cNvSpPr txBox="1">
            <a:spLocks noGrp="1"/>
          </p:cNvSpPr>
          <p:nvPr>
            <p:ph type="title" idx="2"/>
          </p:nvPr>
        </p:nvSpPr>
        <p:spPr>
          <a:xfrm>
            <a:off x="5101463" y="4443102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Staff</a:t>
            </a:r>
            <a:endParaRPr dirty="0"/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338533" y="4917820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446433" y="102966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53" y="2848390"/>
            <a:ext cx="2502303" cy="1316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939" y="2848390"/>
            <a:ext cx="2514593" cy="1322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2976" y="1408893"/>
            <a:ext cx="7436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dirty="0" err="1">
                <a:solidFill>
                  <a:schemeClr val="bg1"/>
                </a:solidFill>
              </a:rPr>
              <a:t>Với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lập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trình</a:t>
            </a:r>
            <a:r>
              <a:rPr lang="en-SG" dirty="0">
                <a:solidFill>
                  <a:schemeClr val="bg1"/>
                </a:solidFill>
              </a:rPr>
              <a:t> socket TCP </a:t>
            </a:r>
            <a:r>
              <a:rPr lang="en-SG" dirty="0" err="1">
                <a:solidFill>
                  <a:schemeClr val="bg1"/>
                </a:solidFill>
              </a:rPr>
              <a:t>sẽ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bắt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buộc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các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máy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đó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phải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được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kết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nốt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mạng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với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nhau</a:t>
            </a:r>
            <a:r>
              <a:rPr lang="en-SG" dirty="0">
                <a:solidFill>
                  <a:schemeClr val="bg1"/>
                </a:solidFill>
              </a:rPr>
              <a:t>. </a:t>
            </a:r>
            <a:r>
              <a:rPr lang="en-SG" dirty="0" err="1">
                <a:solidFill>
                  <a:schemeClr val="bg1"/>
                </a:solidFill>
              </a:rPr>
              <a:t>Muốn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trao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đổi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dữ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liệu</a:t>
            </a:r>
            <a:r>
              <a:rPr lang="en-SG" dirty="0">
                <a:solidFill>
                  <a:schemeClr val="bg1"/>
                </a:solidFill>
              </a:rPr>
              <a:t> qua </a:t>
            </a:r>
            <a:r>
              <a:rPr lang="en-SG" dirty="0" err="1">
                <a:solidFill>
                  <a:schemeClr val="bg1"/>
                </a:solidFill>
              </a:rPr>
              <a:t>mạng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thì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chúng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sẽ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tạo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ra</a:t>
            </a:r>
            <a:r>
              <a:rPr lang="en-SG" dirty="0">
                <a:solidFill>
                  <a:schemeClr val="bg1"/>
                </a:solidFill>
              </a:rPr>
              <a:t> ở </a:t>
            </a:r>
            <a:r>
              <a:rPr lang="en-SG" dirty="0" err="1">
                <a:solidFill>
                  <a:schemeClr val="bg1"/>
                </a:solidFill>
              </a:rPr>
              <a:t>mỗi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bên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một</a:t>
            </a:r>
            <a:r>
              <a:rPr lang="en-SG" dirty="0">
                <a:solidFill>
                  <a:schemeClr val="bg1"/>
                </a:solidFill>
              </a:rPr>
              <a:t> socket </a:t>
            </a:r>
            <a:r>
              <a:rPr lang="en-SG" dirty="0" err="1">
                <a:solidFill>
                  <a:schemeClr val="bg1"/>
                </a:solidFill>
              </a:rPr>
              <a:t>và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trao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đổi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dữ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liệu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bằng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cách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đọc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hoặc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ghi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từ</a:t>
            </a:r>
            <a:r>
              <a:rPr lang="en-SG" dirty="0">
                <a:solidFill>
                  <a:schemeClr val="bg1"/>
                </a:solidFill>
              </a:rPr>
              <a:t> socket. </a:t>
            </a:r>
            <a:r>
              <a:rPr lang="en-SG" dirty="0" err="1">
                <a:solidFill>
                  <a:schemeClr val="bg1"/>
                </a:solidFill>
              </a:rPr>
              <a:t>Khi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một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chương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trình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tạo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ra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một</a:t>
            </a:r>
            <a:r>
              <a:rPr lang="en-SG" dirty="0">
                <a:solidFill>
                  <a:schemeClr val="bg1"/>
                </a:solidFill>
              </a:rPr>
              <a:t> socket, </a:t>
            </a:r>
            <a:r>
              <a:rPr lang="en-SG" dirty="0" err="1">
                <a:solidFill>
                  <a:schemeClr val="bg1"/>
                </a:solidFill>
              </a:rPr>
              <a:t>một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định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danh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số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hiệu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cổng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sẽ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được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gán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cho</a:t>
            </a:r>
            <a:r>
              <a:rPr lang="en-SG" dirty="0">
                <a:solidFill>
                  <a:schemeClr val="bg1"/>
                </a:solidFill>
              </a:rPr>
              <a:t> socket.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p42"/>
          <p:cNvSpPr txBox="1">
            <a:spLocks noGrp="1"/>
          </p:cNvSpPr>
          <p:nvPr>
            <p:ph type="title" idx="4"/>
          </p:nvPr>
        </p:nvSpPr>
        <p:spPr>
          <a:xfrm>
            <a:off x="664571" y="526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5.2 Phân tích chương trình</a:t>
            </a:r>
            <a:endParaRPr dirty="0"/>
          </a:p>
        </p:txBody>
      </p:sp>
      <p:sp>
        <p:nvSpPr>
          <p:cNvPr id="3064" name="Google Shape;3064;p42"/>
          <p:cNvSpPr txBox="1">
            <a:spLocks noGrp="1"/>
          </p:cNvSpPr>
          <p:nvPr>
            <p:ph type="title" idx="2"/>
          </p:nvPr>
        </p:nvSpPr>
        <p:spPr>
          <a:xfrm>
            <a:off x="664571" y="2465041"/>
            <a:ext cx="3261970" cy="440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SG" sz="1600" dirty="0" err="1">
                <a:latin typeface="+mj-lt"/>
              </a:rPr>
              <a:t>Giao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diện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phía</a:t>
            </a:r>
            <a:r>
              <a:rPr lang="en-SG" sz="1600" dirty="0">
                <a:latin typeface="+mj-lt"/>
              </a:rPr>
              <a:t> Server </a:t>
            </a:r>
            <a:r>
              <a:rPr lang="en-SG" sz="1600" dirty="0" err="1">
                <a:latin typeface="+mj-lt"/>
              </a:rPr>
              <a:t>khi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chưa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được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kết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nối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với</a:t>
            </a:r>
            <a:r>
              <a:rPr lang="en-SG" sz="1600" dirty="0">
                <a:latin typeface="+mj-lt"/>
              </a:rPr>
              <a:t> Client</a:t>
            </a:r>
            <a:endParaRPr sz="1600" dirty="0">
              <a:latin typeface="+mj-lt"/>
            </a:endParaRPr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338533" y="4917820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446433" y="102966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2145" y="520372"/>
            <a:ext cx="170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 err="1" smtClean="0">
                <a:solidFill>
                  <a:schemeClr val="bg1"/>
                </a:solidFill>
              </a:rPr>
              <a:t>Phía</a:t>
            </a:r>
            <a:r>
              <a:rPr lang="en-SG" sz="2000" i="1" dirty="0" smtClean="0">
                <a:solidFill>
                  <a:schemeClr val="bg1"/>
                </a:solidFill>
              </a:rPr>
              <a:t> Server</a:t>
            </a:r>
            <a:endParaRPr lang="en-SG" sz="2000" i="1" dirty="0">
              <a:solidFill>
                <a:schemeClr val="bg1"/>
              </a:solidFill>
            </a:endParaRPr>
          </a:p>
        </p:txBody>
      </p:sp>
      <p:pic>
        <p:nvPicPr>
          <p:cNvPr id="48" name="Picture 47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45" y="929878"/>
            <a:ext cx="2884396" cy="146076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12287" y="2504886"/>
            <a:ext cx="3707357" cy="361252"/>
          </a:xfrm>
        </p:spPr>
        <p:txBody>
          <a:bodyPr/>
          <a:lstStyle/>
          <a:p>
            <a:pPr algn="just"/>
            <a:r>
              <a:rPr lang="en-SG" sz="1600" dirty="0" err="1">
                <a:latin typeface="+mj-lt"/>
              </a:rPr>
              <a:t>Giao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diện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phía</a:t>
            </a:r>
            <a:r>
              <a:rPr lang="en-SG" sz="1600" dirty="0">
                <a:latin typeface="+mj-lt"/>
              </a:rPr>
              <a:t> Server </a:t>
            </a:r>
            <a:r>
              <a:rPr lang="en-SG" sz="1600" dirty="0" err="1">
                <a:latin typeface="+mj-lt"/>
              </a:rPr>
              <a:t>khi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đã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kết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nối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thành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công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với</a:t>
            </a:r>
            <a:r>
              <a:rPr lang="en-SG" sz="1600" dirty="0">
                <a:latin typeface="+mj-lt"/>
              </a:rPr>
              <a:t> Client</a:t>
            </a:r>
          </a:p>
        </p:txBody>
      </p:sp>
      <p:pic>
        <p:nvPicPr>
          <p:cNvPr id="52" name="Picture 51"/>
          <p:cNvPicPr/>
          <p:nvPr/>
        </p:nvPicPr>
        <p:blipFill>
          <a:blip r:embed="rId4"/>
          <a:stretch>
            <a:fillRect/>
          </a:stretch>
        </p:blipFill>
        <p:spPr>
          <a:xfrm>
            <a:off x="4824319" y="916493"/>
            <a:ext cx="2906931" cy="1474154"/>
          </a:xfrm>
          <a:prstGeom prst="rect">
            <a:avLst/>
          </a:prstGeom>
        </p:spPr>
      </p:pic>
      <p:pic>
        <p:nvPicPr>
          <p:cNvPr id="53" name="Picture 52"/>
          <p:cNvPicPr/>
          <p:nvPr/>
        </p:nvPicPr>
        <p:blipFill>
          <a:blip r:embed="rId5"/>
          <a:stretch>
            <a:fillRect/>
          </a:stretch>
        </p:blipFill>
        <p:spPr>
          <a:xfrm>
            <a:off x="2846884" y="2951959"/>
            <a:ext cx="2870268" cy="13871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9934" y="4336053"/>
            <a:ext cx="498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>
                <a:solidFill>
                  <a:schemeClr val="bg1"/>
                </a:solidFill>
              </a:rPr>
              <a:t>Server </a:t>
            </a:r>
            <a:r>
              <a:rPr lang="en-SG" sz="1600" b="1" dirty="0" err="1">
                <a:solidFill>
                  <a:schemeClr val="bg1"/>
                </a:solidFill>
              </a:rPr>
              <a:t>có</a:t>
            </a:r>
            <a:r>
              <a:rPr lang="en-SG" sz="1600" b="1" dirty="0">
                <a:solidFill>
                  <a:schemeClr val="bg1"/>
                </a:solidFill>
              </a:rPr>
              <a:t> </a:t>
            </a:r>
            <a:r>
              <a:rPr lang="en-SG" sz="1600" b="1" dirty="0" err="1">
                <a:solidFill>
                  <a:schemeClr val="bg1"/>
                </a:solidFill>
              </a:rPr>
              <a:t>thể</a:t>
            </a:r>
            <a:r>
              <a:rPr lang="en-SG" sz="1600" b="1" dirty="0">
                <a:solidFill>
                  <a:schemeClr val="bg1"/>
                </a:solidFill>
              </a:rPr>
              <a:t> </a:t>
            </a:r>
            <a:r>
              <a:rPr lang="en-SG" sz="1600" b="1" dirty="0" err="1">
                <a:solidFill>
                  <a:schemeClr val="bg1"/>
                </a:solidFill>
              </a:rPr>
              <a:t>kết</a:t>
            </a:r>
            <a:r>
              <a:rPr lang="en-SG" sz="1600" b="1" dirty="0">
                <a:solidFill>
                  <a:schemeClr val="bg1"/>
                </a:solidFill>
              </a:rPr>
              <a:t> </a:t>
            </a:r>
            <a:r>
              <a:rPr lang="en-SG" sz="1600" b="1" dirty="0" err="1">
                <a:solidFill>
                  <a:schemeClr val="bg1"/>
                </a:solidFill>
              </a:rPr>
              <a:t>nối</a:t>
            </a:r>
            <a:r>
              <a:rPr lang="en-SG" sz="1600" b="1" dirty="0">
                <a:solidFill>
                  <a:schemeClr val="bg1"/>
                </a:solidFill>
              </a:rPr>
              <a:t> </a:t>
            </a:r>
            <a:r>
              <a:rPr lang="en-SG" sz="1600" b="1" dirty="0" err="1">
                <a:solidFill>
                  <a:schemeClr val="bg1"/>
                </a:solidFill>
              </a:rPr>
              <a:t>với</a:t>
            </a:r>
            <a:r>
              <a:rPr lang="en-SG" sz="1600" b="1" dirty="0">
                <a:solidFill>
                  <a:schemeClr val="bg1"/>
                </a:solidFill>
              </a:rPr>
              <a:t> </a:t>
            </a:r>
            <a:r>
              <a:rPr lang="en-SG" sz="1600" b="1" dirty="0" err="1">
                <a:solidFill>
                  <a:schemeClr val="bg1"/>
                </a:solidFill>
              </a:rPr>
              <a:t>nhiều</a:t>
            </a:r>
            <a:r>
              <a:rPr lang="en-SG" sz="1600" b="1" dirty="0">
                <a:solidFill>
                  <a:schemeClr val="bg1"/>
                </a:solidFill>
              </a:rPr>
              <a:t> Client </a:t>
            </a:r>
            <a:r>
              <a:rPr lang="en-SG" sz="1600" b="1" dirty="0" err="1">
                <a:solidFill>
                  <a:schemeClr val="bg1"/>
                </a:solidFill>
              </a:rPr>
              <a:t>cùng</a:t>
            </a:r>
            <a:r>
              <a:rPr lang="en-SG" sz="1600" b="1" dirty="0">
                <a:solidFill>
                  <a:schemeClr val="bg1"/>
                </a:solidFill>
              </a:rPr>
              <a:t> </a:t>
            </a:r>
            <a:r>
              <a:rPr lang="en-SG" sz="1600" b="1" dirty="0" err="1">
                <a:solidFill>
                  <a:schemeClr val="bg1"/>
                </a:solidFill>
              </a:rPr>
              <a:t>một</a:t>
            </a:r>
            <a:r>
              <a:rPr lang="en-SG" sz="1600" b="1" dirty="0">
                <a:solidFill>
                  <a:schemeClr val="bg1"/>
                </a:solidFill>
              </a:rPr>
              <a:t> </a:t>
            </a:r>
            <a:r>
              <a:rPr lang="en-SG" sz="1600" b="1" dirty="0" err="1">
                <a:solidFill>
                  <a:schemeClr val="bg1"/>
                </a:solidFill>
              </a:rPr>
              <a:t>lúc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p42"/>
          <p:cNvSpPr txBox="1">
            <a:spLocks noGrp="1"/>
          </p:cNvSpPr>
          <p:nvPr>
            <p:ph type="title" idx="4"/>
          </p:nvPr>
        </p:nvSpPr>
        <p:spPr>
          <a:xfrm>
            <a:off x="664571" y="526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5.2 Phân tích chương trình</a:t>
            </a:r>
            <a:endParaRPr dirty="0"/>
          </a:p>
        </p:txBody>
      </p:sp>
      <p:sp>
        <p:nvSpPr>
          <p:cNvPr id="3064" name="Google Shape;3064;p42"/>
          <p:cNvSpPr txBox="1">
            <a:spLocks noGrp="1"/>
          </p:cNvSpPr>
          <p:nvPr>
            <p:ph type="title" idx="2"/>
          </p:nvPr>
        </p:nvSpPr>
        <p:spPr>
          <a:xfrm>
            <a:off x="610783" y="2246922"/>
            <a:ext cx="3261970" cy="440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SG" sz="1600" dirty="0" err="1">
                <a:latin typeface="+mj-lt"/>
              </a:rPr>
              <a:t>Giao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diện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phía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smtClean="0">
                <a:latin typeface="+mj-lt"/>
              </a:rPr>
              <a:t>Client </a:t>
            </a:r>
            <a:r>
              <a:rPr lang="en-SG" sz="1600" dirty="0" err="1" smtClean="0">
                <a:latin typeface="+mj-lt"/>
              </a:rPr>
              <a:t>khi</a:t>
            </a:r>
            <a:r>
              <a:rPr lang="en-SG" sz="1600" dirty="0" smtClean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chưa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được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kết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nối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với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smtClean="0">
                <a:latin typeface="+mj-lt"/>
              </a:rPr>
              <a:t>Server</a:t>
            </a:r>
            <a:endParaRPr sz="1600" dirty="0">
              <a:latin typeface="+mj-lt"/>
            </a:endParaRPr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338533" y="4917820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446433" y="102966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2145" y="520372"/>
            <a:ext cx="170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 err="1" smtClean="0">
                <a:solidFill>
                  <a:schemeClr val="bg1"/>
                </a:solidFill>
              </a:rPr>
              <a:t>Phía</a:t>
            </a:r>
            <a:r>
              <a:rPr lang="en-SG" sz="2000" i="1" dirty="0" smtClean="0">
                <a:solidFill>
                  <a:schemeClr val="bg1"/>
                </a:solidFill>
              </a:rPr>
              <a:t> Client</a:t>
            </a:r>
            <a:endParaRPr lang="en-SG" sz="2000" i="1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4532" y="2275233"/>
            <a:ext cx="3707357" cy="361252"/>
          </a:xfrm>
        </p:spPr>
        <p:txBody>
          <a:bodyPr/>
          <a:lstStyle/>
          <a:p>
            <a:pPr algn="just"/>
            <a:r>
              <a:rPr lang="en-SG" sz="1600" dirty="0" err="1">
                <a:latin typeface="+mj-lt"/>
              </a:rPr>
              <a:t>Giao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diện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phía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smtClean="0">
                <a:latin typeface="+mj-lt"/>
              </a:rPr>
              <a:t>Client </a:t>
            </a:r>
            <a:r>
              <a:rPr lang="en-SG" sz="1600" dirty="0" err="1" smtClean="0">
                <a:latin typeface="+mj-lt"/>
              </a:rPr>
              <a:t>khi</a:t>
            </a:r>
            <a:r>
              <a:rPr lang="en-SG" sz="1600" dirty="0" smtClean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đã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kết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nối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thành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công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err="1">
                <a:latin typeface="+mj-lt"/>
              </a:rPr>
              <a:t>với</a:t>
            </a:r>
            <a:r>
              <a:rPr lang="en-SG" sz="1600" dirty="0">
                <a:latin typeface="+mj-lt"/>
              </a:rPr>
              <a:t> </a:t>
            </a:r>
            <a:r>
              <a:rPr lang="en-SG" sz="1600" dirty="0" smtClean="0">
                <a:latin typeface="+mj-lt"/>
              </a:rPr>
              <a:t>Server</a:t>
            </a:r>
            <a:endParaRPr lang="en-SG" sz="1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2995" y="4522006"/>
            <a:ext cx="498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 err="1">
                <a:solidFill>
                  <a:schemeClr val="bg1"/>
                </a:solidFill>
              </a:rPr>
              <a:t>Giao</a:t>
            </a:r>
            <a:r>
              <a:rPr lang="en-SG" sz="1600" b="1" dirty="0">
                <a:solidFill>
                  <a:schemeClr val="bg1"/>
                </a:solidFill>
              </a:rPr>
              <a:t> </a:t>
            </a:r>
            <a:r>
              <a:rPr lang="en-SG" sz="1600" b="1" dirty="0" err="1">
                <a:solidFill>
                  <a:schemeClr val="bg1"/>
                </a:solidFill>
              </a:rPr>
              <a:t>diện</a:t>
            </a:r>
            <a:r>
              <a:rPr lang="en-SG" sz="1600" b="1" dirty="0">
                <a:solidFill>
                  <a:schemeClr val="bg1"/>
                </a:solidFill>
              </a:rPr>
              <a:t> </a:t>
            </a:r>
            <a:r>
              <a:rPr lang="en-SG" sz="1600" b="1" dirty="0" err="1">
                <a:solidFill>
                  <a:schemeClr val="bg1"/>
                </a:solidFill>
              </a:rPr>
              <a:t>khi</a:t>
            </a:r>
            <a:r>
              <a:rPr lang="en-SG" sz="1600" b="1" dirty="0">
                <a:solidFill>
                  <a:schemeClr val="bg1"/>
                </a:solidFill>
              </a:rPr>
              <a:t> </a:t>
            </a:r>
            <a:r>
              <a:rPr lang="en-SG" sz="1600" b="1" dirty="0" err="1">
                <a:solidFill>
                  <a:schemeClr val="bg1"/>
                </a:solidFill>
              </a:rPr>
              <a:t>nhiều</a:t>
            </a:r>
            <a:r>
              <a:rPr lang="en-SG" sz="1600" b="1" dirty="0">
                <a:solidFill>
                  <a:schemeClr val="bg1"/>
                </a:solidFill>
              </a:rPr>
              <a:t> Client </a:t>
            </a:r>
            <a:r>
              <a:rPr lang="en-SG" sz="1600" b="1" dirty="0" err="1">
                <a:solidFill>
                  <a:schemeClr val="bg1"/>
                </a:solidFill>
              </a:rPr>
              <a:t>cùng</a:t>
            </a:r>
            <a:r>
              <a:rPr lang="en-SG" sz="1600" b="1" dirty="0">
                <a:solidFill>
                  <a:schemeClr val="bg1"/>
                </a:solidFill>
              </a:rPr>
              <a:t> </a:t>
            </a:r>
            <a:r>
              <a:rPr lang="en-SG" sz="1600" b="1" dirty="0" err="1">
                <a:solidFill>
                  <a:schemeClr val="bg1"/>
                </a:solidFill>
              </a:rPr>
              <a:t>một</a:t>
            </a:r>
            <a:r>
              <a:rPr lang="en-SG" sz="1600" b="1" dirty="0">
                <a:solidFill>
                  <a:schemeClr val="bg1"/>
                </a:solidFill>
              </a:rPr>
              <a:t> </a:t>
            </a:r>
            <a:r>
              <a:rPr lang="en-SG" sz="1600" b="1" dirty="0" err="1">
                <a:solidFill>
                  <a:schemeClr val="bg1"/>
                </a:solidFill>
              </a:rPr>
              <a:t>lúc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45" name="Pictur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850124" y="929879"/>
            <a:ext cx="2602760" cy="1240038"/>
          </a:xfrm>
          <a:prstGeom prst="rect">
            <a:avLst/>
          </a:prstGeom>
        </p:spPr>
      </p:pic>
      <p:pic>
        <p:nvPicPr>
          <p:cNvPr id="46" name="Picture 45"/>
          <p:cNvPicPr/>
          <p:nvPr/>
        </p:nvPicPr>
        <p:blipFill>
          <a:blip r:embed="rId4"/>
          <a:stretch>
            <a:fillRect/>
          </a:stretch>
        </p:blipFill>
        <p:spPr>
          <a:xfrm>
            <a:off x="4944408" y="816851"/>
            <a:ext cx="2805903" cy="1278421"/>
          </a:xfrm>
          <a:prstGeom prst="rect">
            <a:avLst/>
          </a:prstGeom>
        </p:spPr>
      </p:pic>
      <p:pic>
        <p:nvPicPr>
          <p:cNvPr id="47" name="Picture 46"/>
          <p:cNvPicPr/>
          <p:nvPr/>
        </p:nvPicPr>
        <p:blipFill>
          <a:blip r:embed="rId5"/>
          <a:stretch>
            <a:fillRect/>
          </a:stretch>
        </p:blipFill>
        <p:spPr>
          <a:xfrm>
            <a:off x="2718959" y="2716385"/>
            <a:ext cx="3473412" cy="18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571576" y="24005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Kết luận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654616" y="1094818"/>
            <a:ext cx="7355135" cy="1922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 algn="just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SG" dirty="0"/>
              <a:t>Chat text </a:t>
            </a:r>
            <a:r>
              <a:rPr lang="en-SG" dirty="0" err="1"/>
              <a:t>và</a:t>
            </a:r>
            <a:r>
              <a:rPr lang="en-SG" dirty="0"/>
              <a:t> chat voice </a:t>
            </a:r>
            <a:r>
              <a:rPr lang="en-SG" dirty="0" err="1"/>
              <a:t>là</a:t>
            </a:r>
            <a:r>
              <a:rPr lang="en-SG" dirty="0"/>
              <a:t> </a:t>
            </a:r>
            <a:r>
              <a:rPr lang="en-SG" dirty="0" err="1"/>
              <a:t>một</a:t>
            </a:r>
            <a:r>
              <a:rPr lang="en-SG" dirty="0"/>
              <a:t> </a:t>
            </a:r>
            <a:r>
              <a:rPr lang="en-SG" dirty="0" err="1"/>
              <a:t>điều</a:t>
            </a:r>
            <a:r>
              <a:rPr lang="en-SG" dirty="0"/>
              <a:t> </a:t>
            </a:r>
            <a:r>
              <a:rPr lang="en-SG" dirty="0" err="1"/>
              <a:t>vô</a:t>
            </a:r>
            <a:r>
              <a:rPr lang="en-SG" dirty="0"/>
              <a:t> </a:t>
            </a:r>
            <a:r>
              <a:rPr lang="en-SG" dirty="0" err="1"/>
              <a:t>cùng</a:t>
            </a:r>
            <a:r>
              <a:rPr lang="en-SG" dirty="0"/>
              <a:t> </a:t>
            </a:r>
            <a:r>
              <a:rPr lang="en-SG" dirty="0" err="1"/>
              <a:t>cần</a:t>
            </a:r>
            <a:r>
              <a:rPr lang="en-SG" dirty="0"/>
              <a:t> </a:t>
            </a:r>
            <a:r>
              <a:rPr lang="en-SG" dirty="0" err="1"/>
              <a:t>thiết</a:t>
            </a:r>
            <a:r>
              <a:rPr lang="en-SG" dirty="0"/>
              <a:t> </a:t>
            </a:r>
            <a:r>
              <a:rPr lang="en-SG" dirty="0" err="1"/>
              <a:t>trong</a:t>
            </a:r>
            <a:r>
              <a:rPr lang="en-SG" dirty="0"/>
              <a:t> </a:t>
            </a:r>
            <a:r>
              <a:rPr lang="en-SG" dirty="0" err="1"/>
              <a:t>cuộc</a:t>
            </a:r>
            <a:r>
              <a:rPr lang="en-SG" dirty="0"/>
              <a:t> </a:t>
            </a:r>
            <a:r>
              <a:rPr lang="en-SG" dirty="0" err="1"/>
              <a:t>sống</a:t>
            </a:r>
            <a:r>
              <a:rPr lang="en-SG" dirty="0"/>
              <a:t> </a:t>
            </a:r>
            <a:r>
              <a:rPr lang="en-SG" dirty="0" err="1"/>
              <a:t>hiện</a:t>
            </a:r>
            <a:r>
              <a:rPr lang="en-SG" dirty="0"/>
              <a:t> </a:t>
            </a:r>
            <a:r>
              <a:rPr lang="en-SG" dirty="0" err="1"/>
              <a:t>tại</a:t>
            </a:r>
            <a:r>
              <a:rPr lang="en-SG" dirty="0"/>
              <a:t>. </a:t>
            </a:r>
            <a:r>
              <a:rPr lang="en-SG" dirty="0" err="1"/>
              <a:t>Điều</a:t>
            </a:r>
            <a:r>
              <a:rPr lang="en-SG" dirty="0"/>
              <a:t> </a:t>
            </a:r>
            <a:r>
              <a:rPr lang="en-SG" dirty="0" err="1"/>
              <a:t>đó</a:t>
            </a:r>
            <a:r>
              <a:rPr lang="en-SG" dirty="0"/>
              <a:t> </a:t>
            </a:r>
            <a:r>
              <a:rPr lang="en-SG" dirty="0" err="1"/>
              <a:t>đã</a:t>
            </a:r>
            <a:r>
              <a:rPr lang="en-SG" dirty="0"/>
              <a:t> </a:t>
            </a:r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/>
              <a:t>thực</a:t>
            </a:r>
            <a:r>
              <a:rPr lang="en-SG" dirty="0"/>
              <a:t> </a:t>
            </a:r>
            <a:r>
              <a:rPr lang="en-SG" dirty="0" err="1" smtClean="0"/>
              <a:t>tế</a:t>
            </a:r>
            <a:r>
              <a:rPr lang="en-SG" dirty="0" smtClean="0"/>
              <a:t> </a:t>
            </a:r>
            <a:r>
              <a:rPr lang="en-SG" dirty="0" err="1" smtClean="0"/>
              <a:t>lại</a:t>
            </a:r>
            <a:r>
              <a:rPr lang="en-SG" dirty="0" smtClean="0"/>
              <a:t> </a:t>
            </a:r>
            <a:r>
              <a:rPr lang="en-SG" dirty="0" err="1"/>
              <a:t>trên</a:t>
            </a:r>
            <a:r>
              <a:rPr lang="en-SG" dirty="0"/>
              <a:t> </a:t>
            </a:r>
            <a:r>
              <a:rPr lang="en-SG" dirty="0" err="1"/>
              <a:t>rất</a:t>
            </a:r>
            <a:r>
              <a:rPr lang="en-SG" dirty="0"/>
              <a:t> </a:t>
            </a:r>
            <a:r>
              <a:rPr lang="en-SG" dirty="0" err="1"/>
              <a:t>nhiều</a:t>
            </a:r>
            <a:r>
              <a:rPr lang="en-SG" dirty="0"/>
              <a:t> </a:t>
            </a:r>
            <a:r>
              <a:rPr lang="en-SG" dirty="0" err="1"/>
              <a:t>nền</a:t>
            </a:r>
            <a:r>
              <a:rPr lang="en-SG" dirty="0"/>
              <a:t> </a:t>
            </a:r>
            <a:r>
              <a:rPr lang="en-SG" dirty="0" err="1"/>
              <a:t>tảng</a:t>
            </a:r>
            <a:r>
              <a:rPr lang="en-SG" dirty="0"/>
              <a:t> </a:t>
            </a:r>
            <a:r>
              <a:rPr lang="en-SG" dirty="0" err="1"/>
              <a:t>khác</a:t>
            </a:r>
            <a:r>
              <a:rPr lang="en-SG" dirty="0"/>
              <a:t> </a:t>
            </a:r>
            <a:r>
              <a:rPr lang="en-SG" dirty="0" err="1"/>
              <a:t>nhau</a:t>
            </a:r>
            <a:r>
              <a:rPr lang="en-SG" dirty="0"/>
              <a:t> </a:t>
            </a:r>
            <a:r>
              <a:rPr lang="en-SG" dirty="0" err="1"/>
              <a:t>như</a:t>
            </a:r>
            <a:r>
              <a:rPr lang="en-SG" dirty="0"/>
              <a:t>: Facebook, </a:t>
            </a:r>
            <a:r>
              <a:rPr lang="en-SG" dirty="0" err="1"/>
              <a:t>Zalo</a:t>
            </a:r>
            <a:r>
              <a:rPr lang="en-SG" dirty="0"/>
              <a:t>, Skype, Slack,… </a:t>
            </a:r>
            <a:r>
              <a:rPr lang="en-SG" dirty="0" err="1"/>
              <a:t>Đó</a:t>
            </a:r>
            <a:r>
              <a:rPr lang="en-SG" dirty="0"/>
              <a:t> </a:t>
            </a:r>
            <a:r>
              <a:rPr lang="en-SG" dirty="0" err="1"/>
              <a:t>là</a:t>
            </a:r>
            <a:r>
              <a:rPr lang="en-SG" dirty="0"/>
              <a:t> </a:t>
            </a:r>
            <a:r>
              <a:rPr lang="en-SG" dirty="0" err="1"/>
              <a:t>một</a:t>
            </a:r>
            <a:r>
              <a:rPr lang="en-SG" dirty="0"/>
              <a:t> </a:t>
            </a:r>
            <a:r>
              <a:rPr lang="en-SG" dirty="0" err="1" smtClean="0"/>
              <a:t>số</a:t>
            </a:r>
            <a:r>
              <a:rPr lang="en-SG" dirty="0" smtClean="0"/>
              <a:t> </a:t>
            </a:r>
            <a:r>
              <a:rPr lang="en-SG" dirty="0" err="1" smtClean="0"/>
              <a:t>ứng</a:t>
            </a:r>
            <a:r>
              <a:rPr lang="en-SG" dirty="0" smtClean="0"/>
              <a:t> </a:t>
            </a:r>
            <a:r>
              <a:rPr lang="en-SG" dirty="0" err="1"/>
              <a:t>dụng</a:t>
            </a:r>
            <a:r>
              <a:rPr lang="en-SG" dirty="0"/>
              <a:t> </a:t>
            </a:r>
            <a:r>
              <a:rPr lang="en-SG" dirty="0" err="1"/>
              <a:t>phổ</a:t>
            </a:r>
            <a:r>
              <a:rPr lang="en-SG" dirty="0"/>
              <a:t> </a:t>
            </a:r>
            <a:r>
              <a:rPr lang="en-SG" dirty="0" err="1"/>
              <a:t>biến</a:t>
            </a:r>
            <a:r>
              <a:rPr lang="en-SG" dirty="0"/>
              <a:t> </a:t>
            </a:r>
            <a:r>
              <a:rPr lang="en-SG" dirty="0" err="1"/>
              <a:t>và</a:t>
            </a:r>
            <a:r>
              <a:rPr lang="en-SG" dirty="0"/>
              <a:t> </a:t>
            </a:r>
            <a:r>
              <a:rPr lang="en-SG" dirty="0" err="1"/>
              <a:t>cơ</a:t>
            </a:r>
            <a:r>
              <a:rPr lang="en-SG" dirty="0"/>
              <a:t> </a:t>
            </a:r>
            <a:r>
              <a:rPr lang="en-SG" dirty="0" err="1"/>
              <a:t>bản</a:t>
            </a:r>
            <a:r>
              <a:rPr lang="en-SG" dirty="0"/>
              <a:t> </a:t>
            </a:r>
            <a:r>
              <a:rPr lang="en-SG" dirty="0" err="1"/>
              <a:t>dựa</a:t>
            </a:r>
            <a:r>
              <a:rPr lang="en-SG" dirty="0"/>
              <a:t> </a:t>
            </a:r>
            <a:r>
              <a:rPr lang="en-SG" dirty="0" err="1"/>
              <a:t>trên</a:t>
            </a:r>
            <a:r>
              <a:rPr lang="en-SG" dirty="0"/>
              <a:t> TCP </a:t>
            </a:r>
            <a:r>
              <a:rPr lang="en-SG" dirty="0" smtClean="0"/>
              <a:t>Socket.</a:t>
            </a:r>
          </a:p>
          <a:p>
            <a:pPr marL="323850" lvl="0" indent="-171450" algn="just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, </a:t>
            </a:r>
            <a:r>
              <a:rPr lang="en-SG" dirty="0" err="1"/>
              <a:t>v</a:t>
            </a:r>
            <a:r>
              <a:rPr lang="en-SG" dirty="0" err="1" smtClean="0"/>
              <a:t>ề</a:t>
            </a:r>
            <a:r>
              <a:rPr lang="en-SG" dirty="0" smtClean="0"/>
              <a:t> </a:t>
            </a:r>
            <a:r>
              <a:rPr lang="en-SG" dirty="0" err="1"/>
              <a:t>lý</a:t>
            </a:r>
            <a:r>
              <a:rPr lang="en-SG" dirty="0"/>
              <a:t> </a:t>
            </a:r>
            <a:r>
              <a:rPr lang="en-SG" dirty="0" err="1"/>
              <a:t>thuyết</a:t>
            </a:r>
            <a:r>
              <a:rPr lang="en-SG" dirty="0"/>
              <a:t>, </a:t>
            </a:r>
            <a:r>
              <a:rPr lang="en-SG" dirty="0" err="1"/>
              <a:t>khóa</a:t>
            </a:r>
            <a:r>
              <a:rPr lang="en-SG" dirty="0"/>
              <a:t> </a:t>
            </a:r>
            <a:r>
              <a:rPr lang="en-SG" dirty="0" err="1"/>
              <a:t>luận</a:t>
            </a:r>
            <a:r>
              <a:rPr lang="en-SG" dirty="0"/>
              <a:t> </a:t>
            </a:r>
            <a:r>
              <a:rPr lang="en-SG" dirty="0" err="1" smtClean="0"/>
              <a:t>giúp</a:t>
            </a:r>
            <a:r>
              <a:rPr lang="en-SG" dirty="0" smtClean="0"/>
              <a:t> </a:t>
            </a:r>
            <a:r>
              <a:rPr lang="en-SG" dirty="0" err="1" smtClean="0"/>
              <a:t>em</a:t>
            </a:r>
            <a:r>
              <a:rPr lang="en-SG" dirty="0" smtClean="0"/>
              <a:t> </a:t>
            </a:r>
            <a:r>
              <a:rPr lang="en-SG" dirty="0" err="1" smtClean="0"/>
              <a:t>hiểu</a:t>
            </a:r>
            <a:r>
              <a:rPr lang="en-SG" dirty="0" smtClean="0"/>
              <a:t> </a:t>
            </a:r>
            <a:r>
              <a:rPr lang="en-SG" dirty="0" err="1" smtClean="0"/>
              <a:t>được</a:t>
            </a:r>
            <a:r>
              <a:rPr lang="en-SG" dirty="0" smtClean="0"/>
              <a:t> </a:t>
            </a:r>
            <a:r>
              <a:rPr lang="en-SG" dirty="0" err="1" smtClean="0"/>
              <a:t>về</a:t>
            </a:r>
            <a:r>
              <a:rPr lang="en-SG" dirty="0" smtClean="0"/>
              <a:t> </a:t>
            </a:r>
            <a:r>
              <a:rPr lang="en-SG" dirty="0" err="1"/>
              <a:t>lập</a:t>
            </a:r>
            <a:r>
              <a:rPr lang="en-SG" dirty="0"/>
              <a:t> </a:t>
            </a:r>
            <a:r>
              <a:rPr lang="en-SG" dirty="0" err="1"/>
              <a:t>trình</a:t>
            </a:r>
            <a:r>
              <a:rPr lang="en-SG" dirty="0"/>
              <a:t> </a:t>
            </a:r>
            <a:r>
              <a:rPr lang="en-SG" dirty="0" err="1"/>
              <a:t>mạng</a:t>
            </a:r>
            <a:r>
              <a:rPr lang="en-SG" dirty="0"/>
              <a:t>, </a:t>
            </a:r>
            <a:r>
              <a:rPr lang="en-SG" dirty="0" err="1"/>
              <a:t>các</a:t>
            </a:r>
            <a:r>
              <a:rPr lang="en-SG" dirty="0"/>
              <a:t> </a:t>
            </a:r>
            <a:r>
              <a:rPr lang="en-SG" dirty="0" err="1"/>
              <a:t>giao</a:t>
            </a:r>
            <a:r>
              <a:rPr lang="en-SG" dirty="0"/>
              <a:t> </a:t>
            </a:r>
            <a:r>
              <a:rPr lang="en-SG" dirty="0" err="1"/>
              <a:t>thức</a:t>
            </a:r>
            <a:r>
              <a:rPr lang="en-SG" dirty="0"/>
              <a:t> </a:t>
            </a:r>
            <a:r>
              <a:rPr lang="en-SG" dirty="0" err="1"/>
              <a:t>mạng</a:t>
            </a:r>
            <a:r>
              <a:rPr lang="en-SG" dirty="0"/>
              <a:t>, </a:t>
            </a:r>
            <a:r>
              <a:rPr lang="en-SG" dirty="0" err="1"/>
              <a:t>ngôn</a:t>
            </a:r>
            <a:r>
              <a:rPr lang="en-SG" dirty="0"/>
              <a:t> </a:t>
            </a:r>
            <a:r>
              <a:rPr lang="en-SG" dirty="0" err="1"/>
              <a:t>ngữ</a:t>
            </a:r>
            <a:r>
              <a:rPr lang="en-SG" dirty="0"/>
              <a:t> </a:t>
            </a:r>
            <a:r>
              <a:rPr lang="en-SG" dirty="0" err="1"/>
              <a:t>lập</a:t>
            </a:r>
            <a:r>
              <a:rPr lang="en-SG" dirty="0"/>
              <a:t> </a:t>
            </a:r>
            <a:r>
              <a:rPr lang="en-SG" dirty="0" err="1"/>
              <a:t>trình</a:t>
            </a:r>
            <a:r>
              <a:rPr lang="en-SG" dirty="0"/>
              <a:t> Java </a:t>
            </a:r>
            <a:r>
              <a:rPr lang="en-SG" dirty="0" err="1"/>
              <a:t>và</a:t>
            </a:r>
            <a:r>
              <a:rPr lang="en-SG" dirty="0"/>
              <a:t> socket </a:t>
            </a:r>
            <a:r>
              <a:rPr lang="en-SG" dirty="0" err="1"/>
              <a:t>trong</a:t>
            </a:r>
            <a:r>
              <a:rPr lang="en-SG" dirty="0"/>
              <a:t> Java</a:t>
            </a:r>
            <a:r>
              <a:rPr lang="en-SG" dirty="0" smtClean="0"/>
              <a:t>. </a:t>
            </a:r>
            <a:r>
              <a:rPr lang="en-SG" dirty="0" err="1"/>
              <a:t>Về</a:t>
            </a:r>
            <a:r>
              <a:rPr lang="en-SG" dirty="0"/>
              <a:t> </a:t>
            </a:r>
            <a:r>
              <a:rPr lang="en-SG" dirty="0" err="1"/>
              <a:t>thực</a:t>
            </a:r>
            <a:r>
              <a:rPr lang="en-SG" dirty="0"/>
              <a:t> </a:t>
            </a:r>
            <a:r>
              <a:rPr lang="en-SG" dirty="0" err="1"/>
              <a:t>hành</a:t>
            </a:r>
            <a:r>
              <a:rPr lang="en-SG" dirty="0"/>
              <a:t>, </a:t>
            </a:r>
            <a:r>
              <a:rPr lang="en-SG" dirty="0" err="1"/>
              <a:t>khóa</a:t>
            </a:r>
            <a:r>
              <a:rPr lang="en-SG" dirty="0"/>
              <a:t> </a:t>
            </a:r>
            <a:r>
              <a:rPr lang="en-SG" dirty="0" err="1"/>
              <a:t>luận</a:t>
            </a:r>
            <a:r>
              <a:rPr lang="en-SG" dirty="0"/>
              <a:t> </a:t>
            </a:r>
            <a:r>
              <a:rPr lang="en-SG" dirty="0" err="1"/>
              <a:t>đã</a:t>
            </a:r>
            <a:r>
              <a:rPr lang="en-SG" dirty="0"/>
              <a:t> </a:t>
            </a:r>
            <a:r>
              <a:rPr lang="en-SG" dirty="0" err="1"/>
              <a:t>xây</a:t>
            </a:r>
            <a:r>
              <a:rPr lang="en-SG" dirty="0"/>
              <a:t> </a:t>
            </a:r>
            <a:r>
              <a:rPr lang="en-SG" dirty="0" err="1"/>
              <a:t>dựng</a:t>
            </a:r>
            <a:r>
              <a:rPr lang="en-SG" dirty="0"/>
              <a:t> </a:t>
            </a:r>
            <a:r>
              <a:rPr lang="en-SG" dirty="0" err="1"/>
              <a:t>thành</a:t>
            </a:r>
            <a:r>
              <a:rPr lang="en-SG" dirty="0"/>
              <a:t> </a:t>
            </a:r>
            <a:r>
              <a:rPr lang="en-SG" dirty="0" err="1"/>
              <a:t>công</a:t>
            </a:r>
            <a:r>
              <a:rPr lang="en-SG" dirty="0"/>
              <a:t> </a:t>
            </a:r>
            <a:r>
              <a:rPr lang="en-SG" dirty="0" err="1"/>
              <a:t>chương</a:t>
            </a:r>
            <a:r>
              <a:rPr lang="en-SG" dirty="0"/>
              <a:t> </a:t>
            </a:r>
            <a:r>
              <a:rPr lang="en-SG" dirty="0" err="1" smtClean="0"/>
              <a:t>trình</a:t>
            </a:r>
            <a:r>
              <a:rPr lang="en-SG" dirty="0" smtClean="0"/>
              <a:t> </a:t>
            </a:r>
            <a:r>
              <a:rPr lang="en-SG" dirty="0" err="1" smtClean="0"/>
              <a:t>ứng</a:t>
            </a:r>
            <a:r>
              <a:rPr lang="en-SG" dirty="0" smtClean="0"/>
              <a:t> </a:t>
            </a:r>
            <a:r>
              <a:rPr lang="en-SG" dirty="0" err="1" smtClean="0"/>
              <a:t>dụng</a:t>
            </a:r>
            <a:r>
              <a:rPr lang="en-SG" dirty="0" smtClean="0"/>
              <a:t> </a:t>
            </a:r>
            <a:r>
              <a:rPr lang="en-SG" dirty="0" err="1" smtClean="0"/>
              <a:t>cơ</a:t>
            </a:r>
            <a:r>
              <a:rPr lang="en-SG" dirty="0" smtClean="0"/>
              <a:t> </a:t>
            </a:r>
            <a:r>
              <a:rPr lang="en-SG" dirty="0" err="1" smtClean="0"/>
              <a:t>bản</a:t>
            </a:r>
            <a:r>
              <a:rPr lang="en-SG" dirty="0" smtClean="0"/>
              <a:t> </a:t>
            </a:r>
            <a:r>
              <a:rPr lang="en-SG" dirty="0"/>
              <a:t>chat text </a:t>
            </a:r>
            <a:r>
              <a:rPr lang="en-SG" dirty="0" err="1"/>
              <a:t>và</a:t>
            </a:r>
            <a:r>
              <a:rPr lang="en-SG" dirty="0"/>
              <a:t> voice </a:t>
            </a:r>
            <a:r>
              <a:rPr lang="en-SG" dirty="0" err="1"/>
              <a:t>giữa</a:t>
            </a:r>
            <a:r>
              <a:rPr lang="en-SG" dirty="0"/>
              <a:t> </a:t>
            </a:r>
            <a:r>
              <a:rPr lang="en-SG" dirty="0" smtClean="0"/>
              <a:t>clients-server.</a:t>
            </a:r>
            <a:endParaRPr lang="en-US" dirty="0" smtClean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76" y="4434167"/>
            <a:ext cx="751894" cy="673572"/>
          </a:xfrm>
          <a:prstGeom prst="rect">
            <a:avLst/>
          </a:prstGeom>
        </p:spPr>
      </p:pic>
      <p:pic>
        <p:nvPicPr>
          <p:cNvPr id="1026" name="Picture 2" descr="https://cdn.atpweb.vn/blog/wp-content/uploads/2020/11/mang-xa-hoi-la-g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563" y="2609367"/>
            <a:ext cx="2747282" cy="219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oogle Shape;4469;p67"/>
          <p:cNvGrpSpPr/>
          <p:nvPr/>
        </p:nvGrpSpPr>
        <p:grpSpPr>
          <a:xfrm>
            <a:off x="1323470" y="2609367"/>
            <a:ext cx="5458330" cy="2567260"/>
            <a:chOff x="1197023" y="1520687"/>
            <a:chExt cx="3150344" cy="2595515"/>
          </a:xfrm>
        </p:grpSpPr>
        <p:sp>
          <p:nvSpPr>
            <p:cNvPr id="15" name="Google Shape;4470;p67"/>
            <p:cNvSpPr/>
            <p:nvPr/>
          </p:nvSpPr>
          <p:spPr>
            <a:xfrm>
              <a:off x="2395534" y="3572052"/>
              <a:ext cx="753939" cy="429086"/>
            </a:xfrm>
            <a:custGeom>
              <a:avLst/>
              <a:gdLst/>
              <a:ahLst/>
              <a:cxnLst/>
              <a:rect l="l" t="t" r="r" b="b"/>
              <a:pathLst>
                <a:path w="29834" h="17416" extrusionOk="0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71;p67"/>
            <p:cNvSpPr/>
            <p:nvPr/>
          </p:nvSpPr>
          <p:spPr>
            <a:xfrm>
              <a:off x="2133633" y="4054309"/>
              <a:ext cx="1277103" cy="61893"/>
            </a:xfrm>
            <a:custGeom>
              <a:avLst/>
              <a:gdLst/>
              <a:ahLst/>
              <a:cxnLst/>
              <a:rect l="l" t="t" r="r" b="b"/>
              <a:pathLst>
                <a:path w="50536" h="1256" extrusionOk="0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72;p67"/>
            <p:cNvSpPr/>
            <p:nvPr/>
          </p:nvSpPr>
          <p:spPr>
            <a:xfrm>
              <a:off x="2133641" y="3992441"/>
              <a:ext cx="1277103" cy="61889"/>
            </a:xfrm>
            <a:custGeom>
              <a:avLst/>
              <a:gdLst/>
              <a:ahLst/>
              <a:cxnLst/>
              <a:rect l="l" t="t" r="r" b="b"/>
              <a:pathLst>
                <a:path w="50536" h="2512" extrusionOk="0">
                  <a:moveTo>
                    <a:pt x="10363" y="1"/>
                  </a:moveTo>
                  <a:lnTo>
                    <a:pt x="1" y="2512"/>
                  </a:lnTo>
                  <a:lnTo>
                    <a:pt x="50536" y="2512"/>
                  </a:lnTo>
                  <a:lnTo>
                    <a:pt x="40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73;p67"/>
            <p:cNvSpPr/>
            <p:nvPr/>
          </p:nvSpPr>
          <p:spPr>
            <a:xfrm>
              <a:off x="1197023" y="3441328"/>
              <a:ext cx="3150344" cy="176069"/>
            </a:xfrm>
            <a:custGeom>
              <a:avLst/>
              <a:gdLst/>
              <a:ahLst/>
              <a:cxnLst/>
              <a:rect l="l" t="t" r="r" b="b"/>
              <a:pathLst>
                <a:path w="116524" h="11163" extrusionOk="0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74;p67"/>
            <p:cNvSpPr/>
            <p:nvPr/>
          </p:nvSpPr>
          <p:spPr>
            <a:xfrm>
              <a:off x="1197023" y="1520687"/>
              <a:ext cx="3150344" cy="1920641"/>
            </a:xfrm>
            <a:custGeom>
              <a:avLst/>
              <a:gdLst/>
              <a:ahLst/>
              <a:cxnLst/>
              <a:rect l="l" t="t" r="r" b="b"/>
              <a:pathLst>
                <a:path w="116524" h="65258" extrusionOk="0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75;p67"/>
            <p:cNvSpPr/>
            <p:nvPr/>
          </p:nvSpPr>
          <p:spPr>
            <a:xfrm>
              <a:off x="2714781" y="3459558"/>
              <a:ext cx="114807" cy="112495"/>
            </a:xfrm>
            <a:custGeom>
              <a:avLst/>
              <a:gdLst/>
              <a:ahLst/>
              <a:cxnLst/>
              <a:rect l="l" t="t" r="r" b="b"/>
              <a:pathLst>
                <a:path w="4543" h="4566" extrusionOk="0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/>
          <p:cNvPicPr/>
          <p:nvPr/>
        </p:nvPicPr>
        <p:blipFill>
          <a:blip r:embed="rId5"/>
          <a:stretch>
            <a:fillRect/>
          </a:stretch>
        </p:blipFill>
        <p:spPr>
          <a:xfrm>
            <a:off x="1517651" y="2713236"/>
            <a:ext cx="2163920" cy="1681049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6"/>
          <a:stretch>
            <a:fillRect/>
          </a:stretch>
        </p:blipFill>
        <p:spPr>
          <a:xfrm>
            <a:off x="3681571" y="2718708"/>
            <a:ext cx="2941479" cy="16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571576" y="24005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Lời cảm ơn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298269" y="1330141"/>
            <a:ext cx="6567714" cy="2206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just"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Em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xin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chân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thành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cảm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ơn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quý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thầy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cô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đã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tham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dự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buổi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thuyết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trình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bảo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vệ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khóa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luận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của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em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ngày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hôm</a:t>
            </a:r>
            <a:r>
              <a:rPr lang="en-US" sz="3200" dirty="0" smtClean="0">
                <a:solidFill>
                  <a:srgbClr val="FFFF00"/>
                </a:solidFill>
                <a:latin typeface="Adobe Garamond Pro Bold" panose="02020702060506020403" pitchFamily="18" charset="0"/>
              </a:rPr>
              <a:t> nay.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76" y="4434167"/>
            <a:ext cx="751894" cy="673572"/>
          </a:xfrm>
          <a:prstGeom prst="rect">
            <a:avLst/>
          </a:prstGeom>
        </p:spPr>
      </p:pic>
      <p:pic>
        <p:nvPicPr>
          <p:cNvPr id="2050" name="Picture 2" descr="https://img4.thuthuatphanmem.vn/uploads/2020/07/05/hinh-anh-background-cong-nghe-40_03595487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87" y="3536576"/>
            <a:ext cx="2856754" cy="160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se3.mm.bing.net/th?id=OIP.WOKgUwh8VO0MxR_iM5t73QHaE7&amp;pid=Api&amp;P=0&amp;w=266&amp;h=17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971" y="1470306"/>
            <a:ext cx="2117051" cy="140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3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3356056" y="3465441"/>
            <a:ext cx="2515619" cy="5433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35"/>
          <p:cNvSpPr/>
          <p:nvPr/>
        </p:nvSpPr>
        <p:spPr>
          <a:xfrm>
            <a:off x="60705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5"/>
          <p:cNvSpPr/>
          <p:nvPr/>
        </p:nvSpPr>
        <p:spPr>
          <a:xfrm>
            <a:off x="7131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5"/>
          <p:cNvSpPr/>
          <p:nvPr/>
        </p:nvSpPr>
        <p:spPr>
          <a:xfrm>
            <a:off x="33918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5"/>
          <p:cNvSpPr/>
          <p:nvPr/>
        </p:nvSpPr>
        <p:spPr>
          <a:xfrm>
            <a:off x="60705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5"/>
          <p:cNvSpPr/>
          <p:nvPr/>
        </p:nvSpPr>
        <p:spPr>
          <a:xfrm>
            <a:off x="7131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360452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Nội dung Khóa luận tốt nghiệp</a:t>
            </a:r>
            <a:endParaRPr sz="3000" dirty="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tx1"/>
                </a:solidFill>
              </a:rPr>
              <a:t>Lý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tài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tx1"/>
                </a:solidFill>
              </a:rPr>
              <a:t>Tổng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quan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, …</a:t>
            </a:r>
            <a:endParaRPr dirty="0"/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N</a:t>
            </a:r>
            <a:r>
              <a:rPr lang="en" dirty="0" smtClean="0">
                <a:solidFill>
                  <a:schemeClr val="tx1"/>
                </a:solidFill>
              </a:rPr>
              <a:t>gôn ngữ Java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Căn bản về ngôn ngữ lập trình Java.</a:t>
            </a:r>
            <a:endParaRPr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Lập trình Socket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54" name="Google Shape;2754;p35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Lập trình Socket bằng ngôn ngữ Java.</a:t>
            </a:r>
            <a:endParaRPr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56" name="Google Shape;2756;p35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Xây dựng chương trình ứng dụng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58" name="Google Shape;2758;p35"/>
          <p:cNvSpPr txBox="1">
            <a:spLocks noGrp="1"/>
          </p:cNvSpPr>
          <p:nvPr>
            <p:ph type="title" idx="18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59" name="Google Shape;2759;p35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Kết luận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61" name="Google Shape;2761;p35"/>
          <p:cNvSpPr txBox="1">
            <a:spLocks noGrp="1"/>
          </p:cNvSpPr>
          <p:nvPr>
            <p:ph type="title" idx="2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099" y="6150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1. Lý do chọn đề tài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371667"/>
            <a:ext cx="7825782" cy="2517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 algn="just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/>
              <a:t>nay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Internet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,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  <a:r>
              <a:rPr lang="en-US" dirty="0" smtClean="0"/>
              <a:t>.</a:t>
            </a:r>
          </a:p>
          <a:p>
            <a:pPr marL="323850" lvl="0" indent="-171450" algn="just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internet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đắc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.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ty hay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,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0" lvl="0" indent="0" algn="just">
              <a:spcAft>
                <a:spcPts val="1200"/>
              </a:spcAft>
              <a:buNone/>
            </a:pPr>
            <a:r>
              <a:rPr lang="en-US" dirty="0" smtClean="0"/>
              <a:t>=&gt;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thấu</a:t>
            </a:r>
            <a:r>
              <a:rPr lang="en-US" dirty="0"/>
              <a:t> </a:t>
            </a:r>
            <a:r>
              <a:rPr lang="en-US" dirty="0" err="1"/>
              <a:t>đáo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qua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tiễn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“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chat Socket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Java”</a:t>
            </a: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76" y="4434167"/>
            <a:ext cx="751894" cy="673572"/>
          </a:xfrm>
          <a:prstGeom prst="rect">
            <a:avLst/>
          </a:prstGeom>
        </p:spPr>
      </p:pic>
      <p:pic>
        <p:nvPicPr>
          <p:cNvPr id="12" name="Google Shape;2774;p36"/>
          <p:cNvPicPr preferRelativeResize="0"/>
          <p:nvPr/>
        </p:nvPicPr>
        <p:blipFill rotWithShape="1">
          <a:blip r:embed="rId4">
            <a:alphaModFix/>
          </a:blip>
          <a:srcRect l="15592" r="15598"/>
          <a:stretch/>
        </p:blipFill>
        <p:spPr>
          <a:xfrm>
            <a:off x="6522305" y="3724835"/>
            <a:ext cx="1438354" cy="1418665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72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286927" y="172680"/>
            <a:ext cx="4401600" cy="437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Tổng quan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3992" y="661192"/>
            <a:ext cx="8332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2.1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Tổng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quan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mạng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máy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tính</a:t>
            </a:r>
            <a:endParaRPr lang="en-US" dirty="0" smtClean="0">
              <a:solidFill>
                <a:schemeClr val="bg1"/>
              </a:solidFill>
              <a:latin typeface="PT Sans" panose="020B0604020202020204" charset="0"/>
            </a:endParaRPr>
          </a:p>
          <a:p>
            <a:endParaRPr lang="en-US" dirty="0" smtClean="0">
              <a:solidFill>
                <a:schemeClr val="bg1"/>
              </a:solidFill>
              <a:latin typeface="PT Sans" panose="020B0604020202020204" charset="0"/>
            </a:endParaRPr>
          </a:p>
          <a:p>
            <a:pPr marL="17145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sz="1200" dirty="0" err="1" smtClean="0">
                <a:solidFill>
                  <a:schemeClr val="bg1"/>
                </a:solidFill>
                <a:latin typeface="PT Sans" panose="020B0604020202020204" charset="0"/>
              </a:rPr>
              <a:t>Mạng</a:t>
            </a:r>
            <a:r>
              <a:rPr lang="en-SG" sz="1200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máy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tính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là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một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tập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hợp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các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máy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tính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được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kết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nối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với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nhau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nhằm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mục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đích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truyền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dữ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liệu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.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Bên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cạnh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việc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kết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nối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vật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lý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với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các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thiết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bị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máy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tính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và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truyền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thông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,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một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hệ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thống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mạng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 smtClean="0">
                <a:solidFill>
                  <a:schemeClr val="bg1"/>
                </a:solidFill>
                <a:latin typeface="PT Sans" panose="020B0604020202020204" charset="0"/>
              </a:rPr>
              <a:t>có</a:t>
            </a:r>
            <a:r>
              <a:rPr lang="en-SG" sz="1200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chức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năng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quan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trọng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là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thiết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lập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một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kiến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trúc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gắn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kết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cho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phép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nhiều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loại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thiết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bị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khác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nhau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smtClean="0">
                <a:solidFill>
                  <a:schemeClr val="bg1"/>
                </a:solidFill>
                <a:latin typeface="PT Sans" panose="020B0604020202020204" charset="0"/>
              </a:rPr>
              <a:t>,</a:t>
            </a:r>
            <a:r>
              <a:rPr lang="en-SG" sz="1200" dirty="0" err="1" smtClean="0">
                <a:solidFill>
                  <a:schemeClr val="bg1"/>
                </a:solidFill>
                <a:latin typeface="PT Sans" panose="020B0604020202020204" charset="0"/>
              </a:rPr>
              <a:t>truyền</a:t>
            </a:r>
            <a:r>
              <a:rPr lang="en-SG" sz="1200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thông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tin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một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cách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gần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như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liền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 smtClean="0">
                <a:solidFill>
                  <a:schemeClr val="bg1"/>
                </a:solidFill>
                <a:latin typeface="PT Sans" panose="020B0604020202020204" charset="0"/>
              </a:rPr>
              <a:t>mạch</a:t>
            </a:r>
            <a:r>
              <a:rPr lang="en-SG" sz="1200" dirty="0" smtClean="0">
                <a:solidFill>
                  <a:schemeClr val="bg1"/>
                </a:solidFill>
                <a:latin typeface="PT Sans" panose="020B0604020202020204" charset="0"/>
              </a:rPr>
              <a:t>. 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45" y="4469928"/>
            <a:ext cx="751894" cy="67357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86927" y="1789426"/>
            <a:ext cx="8581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2.2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giao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thức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mạng</a:t>
            </a:r>
            <a:endParaRPr lang="en-US" dirty="0" smtClean="0">
              <a:solidFill>
                <a:schemeClr val="bg1"/>
              </a:solidFill>
              <a:latin typeface="PT Sans" panose="020B0604020202020204" charset="0"/>
            </a:endParaRPr>
          </a:p>
          <a:p>
            <a:endParaRPr lang="en-US" dirty="0" smtClean="0">
              <a:solidFill>
                <a:schemeClr val="bg1"/>
              </a:solidFill>
              <a:latin typeface="PT Sans" panose="020B0604020202020204" charset="0"/>
            </a:endParaRPr>
          </a:p>
          <a:p>
            <a:pPr marL="17145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sz="1200" dirty="0" smtClean="0">
                <a:solidFill>
                  <a:schemeClr val="bg1"/>
                </a:solidFill>
              </a:rPr>
              <a:t>TCP </a:t>
            </a:r>
            <a:r>
              <a:rPr lang="vi-VN" sz="1200" dirty="0">
                <a:solidFill>
                  <a:schemeClr val="bg1"/>
                </a:solidFill>
              </a:rPr>
              <a:t>ᴠà UDP là hai giao thứᴄ quan trọng trong tầng Tran</a:t>
            </a:r>
            <a:r>
              <a:rPr lang="az-Cyrl-AZ" sz="1200" dirty="0">
                <a:solidFill>
                  <a:schemeClr val="bg1"/>
                </a:solidFill>
                <a:latin typeface="PT Sans" panose="020B0604020202020204" charset="0"/>
              </a:rPr>
              <a:t>ѕ</a:t>
            </a:r>
            <a:r>
              <a:rPr lang="vi-VN" sz="1200" dirty="0">
                <a:solidFill>
                  <a:schemeClr val="bg1"/>
                </a:solidFill>
              </a:rPr>
              <a:t>port ᴄủa mô hình TCP/IP ᴠà đượᴄ </a:t>
            </a:r>
            <a:r>
              <a:rPr lang="az-Cyrl-AZ" sz="1200" dirty="0">
                <a:solidFill>
                  <a:schemeClr val="bg1"/>
                </a:solidFill>
                <a:latin typeface="PT Sans" panose="020B0604020202020204" charset="0"/>
              </a:rPr>
              <a:t>ѕ</a:t>
            </a:r>
            <a:r>
              <a:rPr lang="vi-VN" sz="1200" dirty="0">
                <a:solidFill>
                  <a:schemeClr val="bg1"/>
                </a:solidFill>
              </a:rPr>
              <a:t>ử dụng trong hầu hết ᴄáᴄ ứng dụng ᴠề mạng. TCP ᴠà UDP đều là ᴄáᴄ giao thứᴄ đượᴄ </a:t>
            </a:r>
            <a:r>
              <a:rPr lang="az-Cyrl-AZ" sz="1200" dirty="0">
                <a:solidFill>
                  <a:schemeClr val="bg1"/>
                </a:solidFill>
                <a:latin typeface="PT Sans" panose="020B0604020202020204" charset="0"/>
              </a:rPr>
              <a:t>ѕ</a:t>
            </a:r>
            <a:r>
              <a:rPr lang="vi-VN" sz="1200" dirty="0">
                <a:solidFill>
                  <a:schemeClr val="bg1"/>
                </a:solidFill>
              </a:rPr>
              <a:t>ử dụng để gửi ᴄáᴄ bit dữ liệu ha</a:t>
            </a:r>
            <a:r>
              <a:rPr lang="az-Cyrl-AZ" sz="1200" dirty="0">
                <a:solidFill>
                  <a:schemeClr val="bg1"/>
                </a:solidFill>
                <a:latin typeface="PT Sans" panose="020B0604020202020204" charset="0"/>
              </a:rPr>
              <a:t>у </a:t>
            </a:r>
            <a:r>
              <a:rPr lang="vi-VN" sz="1200" dirty="0">
                <a:solidFill>
                  <a:schemeClr val="bg1"/>
                </a:solidFill>
              </a:rPr>
              <a:t>gọi ᴄáᴄh kháᴄ là ᴄáᴄ gói tin qua môi trường Internet, tới một địa ᴄhỉ IP. Những gói tin nà</a:t>
            </a:r>
            <a:r>
              <a:rPr lang="az-Cyrl-AZ" sz="1200" dirty="0">
                <a:solidFill>
                  <a:schemeClr val="bg1"/>
                </a:solidFill>
                <a:latin typeface="PT Sans" panose="020B0604020202020204" charset="0"/>
              </a:rPr>
              <a:t>у ѕ</a:t>
            </a:r>
            <a:r>
              <a:rPr lang="vi-VN" sz="1200" dirty="0">
                <a:solidFill>
                  <a:schemeClr val="bg1"/>
                </a:solidFill>
              </a:rPr>
              <a:t>ẽ đượᴄ ᴄhu</a:t>
            </a:r>
            <a:r>
              <a:rPr lang="az-Cyrl-AZ" sz="1200" dirty="0">
                <a:solidFill>
                  <a:schemeClr val="bg1"/>
                </a:solidFill>
                <a:latin typeface="PT Sans" panose="020B0604020202020204" charset="0"/>
              </a:rPr>
              <a:t>у</a:t>
            </a:r>
            <a:r>
              <a:rPr lang="vi-VN" sz="1200" dirty="0">
                <a:solidFill>
                  <a:schemeClr val="bg1"/>
                </a:solidFill>
              </a:rPr>
              <a:t>ển tiếp từ má</a:t>
            </a:r>
            <a:r>
              <a:rPr lang="az-Cyrl-AZ" sz="1200" dirty="0">
                <a:solidFill>
                  <a:schemeClr val="bg1"/>
                </a:solidFill>
                <a:latin typeface="PT Sans" panose="020B0604020202020204" charset="0"/>
              </a:rPr>
              <a:t>у </a:t>
            </a:r>
            <a:r>
              <a:rPr lang="vi-VN" sz="1200" dirty="0">
                <a:solidFill>
                  <a:schemeClr val="bg1"/>
                </a:solidFill>
              </a:rPr>
              <a:t>tính ᴄủa bạn đến router trung gian </a:t>
            </a:r>
            <a:r>
              <a:rPr lang="az-Cyrl-AZ" sz="1200" dirty="0">
                <a:solidFill>
                  <a:schemeClr val="bg1"/>
                </a:solidFill>
                <a:latin typeface="PT Sans" panose="020B0604020202020204" charset="0"/>
              </a:rPr>
              <a:t>ѕ</a:t>
            </a:r>
            <a:r>
              <a:rPr lang="vi-VN" sz="1200" dirty="0">
                <a:solidFill>
                  <a:schemeClr val="bg1"/>
                </a:solidFill>
              </a:rPr>
              <a:t>au đó tới điểm đíᴄh.</a:t>
            </a:r>
            <a:endParaRPr lang="en-US" sz="1200" dirty="0">
              <a:solidFill>
                <a:schemeClr val="bg1"/>
              </a:solidFill>
              <a:latin typeface="PT Sans" panose="020B0604020202020204" charset="0"/>
            </a:endParaRPr>
          </a:p>
          <a:p>
            <a:pPr lvl="0" algn="just"/>
            <a:endParaRPr lang="en-SG" sz="1200" dirty="0" smtClean="0">
              <a:solidFill>
                <a:schemeClr val="bg1"/>
              </a:solidFill>
              <a:latin typeface="PT Sans" panose="020B060402020202020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218" y="2995614"/>
            <a:ext cx="4313244" cy="1724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50473" y="1154231"/>
            <a:ext cx="77813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2.3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mô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hình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hoạt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động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mạng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máy</a:t>
            </a:r>
            <a:r>
              <a:rPr lang="en-US" dirty="0" smtClean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T Sans" panose="020B0604020202020204" charset="0"/>
              </a:rPr>
              <a:t>tính</a:t>
            </a:r>
            <a:endParaRPr lang="en-US" dirty="0" smtClean="0">
              <a:solidFill>
                <a:schemeClr val="bg1"/>
              </a:solidFill>
              <a:latin typeface="PT Sans" panose="020B0604020202020204" charset="0"/>
            </a:endParaRPr>
          </a:p>
          <a:p>
            <a:endParaRPr lang="en-US" dirty="0" smtClean="0">
              <a:solidFill>
                <a:schemeClr val="bg1"/>
              </a:solidFill>
              <a:latin typeface="PT Sans" panose="020B0604020202020204" charset="0"/>
            </a:endParaRPr>
          </a:p>
          <a:p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Dựa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vào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cách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mà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các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máy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tính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được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nối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vào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mạng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cũng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như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cách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mà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chúng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tương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tác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với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mạng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mà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ta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có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thể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chia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là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ba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mô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hình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hoạt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động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như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PT Sans" panose="020B0604020202020204" charset="0"/>
              </a:rPr>
              <a:t>sau</a:t>
            </a:r>
            <a:r>
              <a:rPr lang="en-SG" sz="1200" dirty="0" smtClean="0">
                <a:solidFill>
                  <a:schemeClr val="bg1"/>
                </a:solidFill>
                <a:latin typeface="PT Sans" panose="020B0604020202020204" charset="0"/>
              </a:rPr>
              <a:t>. </a:t>
            </a:r>
          </a:p>
          <a:p>
            <a:endParaRPr lang="en-US" sz="1200" dirty="0" smtClean="0">
              <a:solidFill>
                <a:schemeClr val="bg1"/>
              </a:solidFill>
              <a:latin typeface="PT Sans" panose="020B0604020202020204" charset="0"/>
            </a:endParaRPr>
          </a:p>
          <a:p>
            <a:pPr marL="17145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sz="1200" dirty="0" smtClean="0">
                <a:solidFill>
                  <a:schemeClr val="bg1"/>
                </a:solidFill>
                <a:latin typeface="PT Sans" panose="020B0604020202020204" charset="0"/>
              </a:rPr>
              <a:t>Client </a:t>
            </a:r>
            <a:r>
              <a:rPr lang="en-SG" sz="1200" dirty="0">
                <a:solidFill>
                  <a:schemeClr val="bg1"/>
                </a:solidFill>
                <a:latin typeface="PT Sans" panose="020B0604020202020204" charset="0"/>
              </a:rPr>
              <a:t>– </a:t>
            </a:r>
            <a:r>
              <a:rPr lang="en-SG" sz="1200" dirty="0" smtClean="0">
                <a:solidFill>
                  <a:schemeClr val="bg1"/>
                </a:solidFill>
                <a:latin typeface="PT Sans" panose="020B0604020202020204" charset="0"/>
              </a:rPr>
              <a:t>Server</a:t>
            </a:r>
            <a:endParaRPr lang="en-SG" sz="1200" dirty="0" smtClean="0">
              <a:solidFill>
                <a:schemeClr val="bg1"/>
              </a:solidFill>
              <a:latin typeface="PT Sans" panose="020B0604020202020204" charset="0"/>
            </a:endParaRPr>
          </a:p>
          <a:p>
            <a:pPr marL="17145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sz="1200" dirty="0" smtClean="0">
                <a:solidFill>
                  <a:schemeClr val="bg1"/>
                </a:solidFill>
                <a:latin typeface="PT Sans" panose="020B0604020202020204" charset="0"/>
              </a:rPr>
              <a:t>Peer-to-peer</a:t>
            </a:r>
            <a:endParaRPr lang="en-SG" sz="1200" dirty="0" smtClean="0">
              <a:solidFill>
                <a:schemeClr val="bg1"/>
              </a:solidFill>
              <a:latin typeface="PT Sans" panose="020B0604020202020204" charset="0"/>
            </a:endParaRPr>
          </a:p>
          <a:p>
            <a:pPr marL="17145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sz="1200" dirty="0" err="1" smtClean="0">
                <a:solidFill>
                  <a:schemeClr val="bg1"/>
                </a:solidFill>
                <a:latin typeface="PT Sans" panose="020B0604020202020204" charset="0"/>
              </a:rPr>
              <a:t>Hybird</a:t>
            </a:r>
            <a:endParaRPr lang="en-SG" sz="1200" dirty="0" smtClean="0">
              <a:solidFill>
                <a:schemeClr val="bg1"/>
              </a:solidFill>
              <a:latin typeface="PT Sans" panose="020B060402020202020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45" y="4469928"/>
            <a:ext cx="751894" cy="6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50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Ngôn ngữ lập trình Java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518" name="Google Shape;3518;p50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519" name="Google Shape;3519;p50"/>
          <p:cNvGrpSpPr/>
          <p:nvPr/>
        </p:nvGrpSpPr>
        <p:grpSpPr>
          <a:xfrm flipH="1">
            <a:off x="1974727" y="3700403"/>
            <a:ext cx="883262" cy="242091"/>
            <a:chOff x="2300350" y="2601250"/>
            <a:chExt cx="2275275" cy="623625"/>
          </a:xfrm>
        </p:grpSpPr>
        <p:sp>
          <p:nvSpPr>
            <p:cNvPr id="3520" name="Google Shape;3520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6" name="Google Shape;3526;p50"/>
          <p:cNvGrpSpPr/>
          <p:nvPr/>
        </p:nvGrpSpPr>
        <p:grpSpPr>
          <a:xfrm rot="5400000">
            <a:off x="2372875" y="1324825"/>
            <a:ext cx="98902" cy="553090"/>
            <a:chOff x="4898850" y="4820550"/>
            <a:chExt cx="98902" cy="553090"/>
          </a:xfrm>
        </p:grpSpPr>
        <p:sp>
          <p:nvSpPr>
            <p:cNvPr id="3527" name="Google Shape;3527;p5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2" name="Google Shape;3532;p50"/>
          <p:cNvGrpSpPr/>
          <p:nvPr/>
        </p:nvGrpSpPr>
        <p:grpSpPr>
          <a:xfrm>
            <a:off x="4886167" y="996591"/>
            <a:ext cx="1105976" cy="133969"/>
            <a:chOff x="8183182" y="663852"/>
            <a:chExt cx="1475028" cy="178673"/>
          </a:xfrm>
        </p:grpSpPr>
        <p:grpSp>
          <p:nvGrpSpPr>
            <p:cNvPr id="3533" name="Google Shape;3533;p5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34" name="Google Shape;3534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4" name="Google Shape;3544;p5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45" name="Google Shape;3545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5" name="Google Shape;3555;p5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3556" name="Google Shape;3556;p5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0" name="Google Shape;3570;p50"/>
          <p:cNvGrpSpPr/>
          <p:nvPr/>
        </p:nvGrpSpPr>
        <p:grpSpPr>
          <a:xfrm rot="10800000">
            <a:off x="3913164" y="1623828"/>
            <a:ext cx="883262" cy="242091"/>
            <a:chOff x="2300350" y="2601250"/>
            <a:chExt cx="2275275" cy="623625"/>
          </a:xfrm>
        </p:grpSpPr>
        <p:sp>
          <p:nvSpPr>
            <p:cNvPr id="3571" name="Google Shape;3571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21" y="4469928"/>
            <a:ext cx="751894" cy="6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41"/>
          <p:cNvSpPr/>
          <p:nvPr/>
        </p:nvSpPr>
        <p:spPr>
          <a:xfrm>
            <a:off x="3433654" y="1970493"/>
            <a:ext cx="2267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41"/>
          <p:cNvSpPr/>
          <p:nvPr/>
        </p:nvSpPr>
        <p:spPr>
          <a:xfrm>
            <a:off x="6076112" y="1970493"/>
            <a:ext cx="2267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41"/>
          <p:cNvSpPr/>
          <p:nvPr/>
        </p:nvSpPr>
        <p:spPr>
          <a:xfrm>
            <a:off x="818533" y="1951652"/>
            <a:ext cx="22656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41"/>
          <p:cNvSpPr txBox="1">
            <a:spLocks noGrp="1"/>
          </p:cNvSpPr>
          <p:nvPr>
            <p:ph type="title"/>
          </p:nvPr>
        </p:nvSpPr>
        <p:spPr>
          <a:xfrm>
            <a:off x="676090" y="347203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Một số tính chất nổi bật của ngôn ngữ Java</a:t>
            </a:r>
            <a:endParaRPr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14" name="Google Shape;3014;p41"/>
          <p:cNvSpPr txBox="1">
            <a:spLocks noGrp="1"/>
          </p:cNvSpPr>
          <p:nvPr>
            <p:ph type="title" idx="2"/>
          </p:nvPr>
        </p:nvSpPr>
        <p:spPr>
          <a:xfrm>
            <a:off x="865332" y="2042351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Thông dịch</a:t>
            </a:r>
            <a:endParaRPr dirty="0"/>
          </a:p>
        </p:txBody>
      </p:sp>
      <p:sp>
        <p:nvSpPr>
          <p:cNvPr id="3016" name="Google Shape;3016;p41"/>
          <p:cNvSpPr txBox="1">
            <a:spLocks noGrp="1"/>
          </p:cNvSpPr>
          <p:nvPr>
            <p:ph type="title" idx="3"/>
          </p:nvPr>
        </p:nvSpPr>
        <p:spPr>
          <a:xfrm>
            <a:off x="3427721" y="203349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Độc lập nền</a:t>
            </a:r>
            <a:endParaRPr dirty="0"/>
          </a:p>
        </p:txBody>
      </p:sp>
      <p:sp>
        <p:nvSpPr>
          <p:cNvPr id="3018" name="Google Shape;3018;p41"/>
          <p:cNvSpPr txBox="1">
            <a:spLocks noGrp="1"/>
          </p:cNvSpPr>
          <p:nvPr>
            <p:ph type="title" idx="5"/>
          </p:nvPr>
        </p:nvSpPr>
        <p:spPr>
          <a:xfrm>
            <a:off x="6050876" y="203349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smtClean="0"/>
              <a:t>H</a:t>
            </a:r>
            <a:r>
              <a:rPr lang="en" dirty="0" smtClean="0"/>
              <a:t>ướng đối tượng</a:t>
            </a:r>
            <a:endParaRPr dirty="0"/>
          </a:p>
        </p:txBody>
      </p:sp>
      <p:grpSp>
        <p:nvGrpSpPr>
          <p:cNvPr id="3020" name="Google Shape;3020;p41"/>
          <p:cNvGrpSpPr/>
          <p:nvPr/>
        </p:nvGrpSpPr>
        <p:grpSpPr>
          <a:xfrm>
            <a:off x="5419567" y="4501791"/>
            <a:ext cx="1105976" cy="133969"/>
            <a:chOff x="8183182" y="663852"/>
            <a:chExt cx="1475028" cy="178673"/>
          </a:xfrm>
        </p:grpSpPr>
        <p:grpSp>
          <p:nvGrpSpPr>
            <p:cNvPr id="3021" name="Google Shape;3021;p4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22" name="Google Shape;3022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2" name="Google Shape;3032;p4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33" name="Google Shape;3033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3" name="Google Shape;3043;p41"/>
          <p:cNvGrpSpPr/>
          <p:nvPr/>
        </p:nvGrpSpPr>
        <p:grpSpPr>
          <a:xfrm>
            <a:off x="4107500" y="1173986"/>
            <a:ext cx="854980" cy="750308"/>
            <a:chOff x="7547949" y="2761477"/>
            <a:chExt cx="417348" cy="366254"/>
          </a:xfrm>
        </p:grpSpPr>
        <p:sp>
          <p:nvSpPr>
            <p:cNvPr id="3044" name="Google Shape;3044;p41"/>
            <p:cNvSpPr/>
            <p:nvPr/>
          </p:nvSpPr>
          <p:spPr>
            <a:xfrm>
              <a:off x="7744686" y="2908824"/>
              <a:ext cx="23889" cy="2388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cubicBezTo>
                    <a:pt x="1" y="525"/>
                    <a:pt x="144" y="667"/>
                    <a:pt x="334" y="667"/>
                  </a:cubicBezTo>
                  <a:cubicBezTo>
                    <a:pt x="525" y="667"/>
                    <a:pt x="668" y="525"/>
                    <a:pt x="668" y="334"/>
                  </a:cubicBezTo>
                  <a:cubicBezTo>
                    <a:pt x="668" y="143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1"/>
            <p:cNvSpPr/>
            <p:nvPr/>
          </p:nvSpPr>
          <p:spPr>
            <a:xfrm>
              <a:off x="7669761" y="3070654"/>
              <a:ext cx="173770" cy="57077"/>
            </a:xfrm>
            <a:custGeom>
              <a:avLst/>
              <a:gdLst/>
              <a:ahLst/>
              <a:cxnLst/>
              <a:rect l="l" t="t" r="r" b="b"/>
              <a:pathLst>
                <a:path w="4859" h="1596" extrusionOk="0">
                  <a:moveTo>
                    <a:pt x="1405" y="0"/>
                  </a:moveTo>
                  <a:lnTo>
                    <a:pt x="1405" y="905"/>
                  </a:lnTo>
                  <a:lnTo>
                    <a:pt x="334" y="905"/>
                  </a:lnTo>
                  <a:cubicBezTo>
                    <a:pt x="167" y="905"/>
                    <a:pt x="0" y="1072"/>
                    <a:pt x="0" y="1262"/>
                  </a:cubicBezTo>
                  <a:cubicBezTo>
                    <a:pt x="0" y="1429"/>
                    <a:pt x="167" y="1596"/>
                    <a:pt x="334" y="1596"/>
                  </a:cubicBezTo>
                  <a:lnTo>
                    <a:pt x="4525" y="1596"/>
                  </a:lnTo>
                  <a:cubicBezTo>
                    <a:pt x="4692" y="1596"/>
                    <a:pt x="4858" y="1429"/>
                    <a:pt x="4858" y="1262"/>
                  </a:cubicBezTo>
                  <a:cubicBezTo>
                    <a:pt x="4858" y="1072"/>
                    <a:pt x="4692" y="905"/>
                    <a:pt x="4525" y="905"/>
                  </a:cubicBezTo>
                  <a:lnTo>
                    <a:pt x="3453" y="905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1"/>
            <p:cNvSpPr/>
            <p:nvPr/>
          </p:nvSpPr>
          <p:spPr>
            <a:xfrm>
              <a:off x="7547949" y="2761477"/>
              <a:ext cx="417348" cy="284491"/>
            </a:xfrm>
            <a:custGeom>
              <a:avLst/>
              <a:gdLst/>
              <a:ahLst/>
              <a:cxnLst/>
              <a:rect l="l" t="t" r="r" b="b"/>
              <a:pathLst>
                <a:path w="11670" h="7955" extrusionOk="0">
                  <a:moveTo>
                    <a:pt x="6800" y="3150"/>
                  </a:moveTo>
                  <a:cubicBezTo>
                    <a:pt x="6889" y="3150"/>
                    <a:pt x="6978" y="3180"/>
                    <a:pt x="7050" y="3239"/>
                  </a:cubicBezTo>
                  <a:cubicBezTo>
                    <a:pt x="7169" y="3382"/>
                    <a:pt x="7169" y="3597"/>
                    <a:pt x="7050" y="3740"/>
                  </a:cubicBezTo>
                  <a:lnTo>
                    <a:pt x="6764" y="4002"/>
                  </a:lnTo>
                  <a:cubicBezTo>
                    <a:pt x="6812" y="4144"/>
                    <a:pt x="6859" y="4287"/>
                    <a:pt x="6859" y="4454"/>
                  </a:cubicBezTo>
                  <a:cubicBezTo>
                    <a:pt x="6859" y="5026"/>
                    <a:pt x="6407" y="5478"/>
                    <a:pt x="5835" y="5478"/>
                  </a:cubicBezTo>
                  <a:cubicBezTo>
                    <a:pt x="5264" y="5478"/>
                    <a:pt x="4811" y="5026"/>
                    <a:pt x="4811" y="4454"/>
                  </a:cubicBezTo>
                  <a:cubicBezTo>
                    <a:pt x="4811" y="3882"/>
                    <a:pt x="5264" y="3430"/>
                    <a:pt x="5835" y="3430"/>
                  </a:cubicBezTo>
                  <a:cubicBezTo>
                    <a:pt x="6002" y="3430"/>
                    <a:pt x="6145" y="3454"/>
                    <a:pt x="6288" y="3525"/>
                  </a:cubicBezTo>
                  <a:lnTo>
                    <a:pt x="6550" y="3239"/>
                  </a:lnTo>
                  <a:cubicBezTo>
                    <a:pt x="6621" y="3180"/>
                    <a:pt x="6710" y="3150"/>
                    <a:pt x="6800" y="3150"/>
                  </a:cubicBezTo>
                  <a:close/>
                  <a:moveTo>
                    <a:pt x="5835" y="918"/>
                  </a:moveTo>
                  <a:cubicBezTo>
                    <a:pt x="6740" y="918"/>
                    <a:pt x="7645" y="1263"/>
                    <a:pt x="8336" y="1953"/>
                  </a:cubicBezTo>
                  <a:cubicBezTo>
                    <a:pt x="9717" y="3335"/>
                    <a:pt x="9717" y="5573"/>
                    <a:pt x="8336" y="6955"/>
                  </a:cubicBezTo>
                  <a:cubicBezTo>
                    <a:pt x="8264" y="7026"/>
                    <a:pt x="8175" y="7062"/>
                    <a:pt x="8089" y="7062"/>
                  </a:cubicBezTo>
                  <a:cubicBezTo>
                    <a:pt x="8002" y="7062"/>
                    <a:pt x="7919" y="7026"/>
                    <a:pt x="7859" y="6955"/>
                  </a:cubicBezTo>
                  <a:lnTo>
                    <a:pt x="7312" y="6431"/>
                  </a:lnTo>
                  <a:cubicBezTo>
                    <a:pt x="7193" y="6288"/>
                    <a:pt x="7193" y="6073"/>
                    <a:pt x="7312" y="5930"/>
                  </a:cubicBezTo>
                  <a:cubicBezTo>
                    <a:pt x="7383" y="5871"/>
                    <a:pt x="7472" y="5841"/>
                    <a:pt x="7562" y="5841"/>
                  </a:cubicBezTo>
                  <a:cubicBezTo>
                    <a:pt x="7651" y="5841"/>
                    <a:pt x="7740" y="5871"/>
                    <a:pt x="7812" y="5930"/>
                  </a:cubicBezTo>
                  <a:lnTo>
                    <a:pt x="8074" y="6216"/>
                  </a:lnTo>
                  <a:cubicBezTo>
                    <a:pt x="8407" y="5811"/>
                    <a:pt x="8621" y="5311"/>
                    <a:pt x="8669" y="4787"/>
                  </a:cubicBezTo>
                  <a:lnTo>
                    <a:pt x="8169" y="4787"/>
                  </a:lnTo>
                  <a:cubicBezTo>
                    <a:pt x="7978" y="4787"/>
                    <a:pt x="7836" y="4645"/>
                    <a:pt x="7836" y="4454"/>
                  </a:cubicBezTo>
                  <a:cubicBezTo>
                    <a:pt x="7836" y="4263"/>
                    <a:pt x="7978" y="4121"/>
                    <a:pt x="8169" y="4121"/>
                  </a:cubicBezTo>
                  <a:lnTo>
                    <a:pt x="8669" y="4121"/>
                  </a:lnTo>
                  <a:cubicBezTo>
                    <a:pt x="8621" y="3597"/>
                    <a:pt x="8407" y="3097"/>
                    <a:pt x="8074" y="2692"/>
                  </a:cubicBezTo>
                  <a:lnTo>
                    <a:pt x="7812" y="2978"/>
                  </a:lnTo>
                  <a:cubicBezTo>
                    <a:pt x="7740" y="3037"/>
                    <a:pt x="7651" y="3067"/>
                    <a:pt x="7562" y="3067"/>
                  </a:cubicBezTo>
                  <a:cubicBezTo>
                    <a:pt x="7472" y="3067"/>
                    <a:pt x="7383" y="3037"/>
                    <a:pt x="7312" y="2978"/>
                  </a:cubicBezTo>
                  <a:cubicBezTo>
                    <a:pt x="7193" y="2835"/>
                    <a:pt x="7193" y="2620"/>
                    <a:pt x="7312" y="2477"/>
                  </a:cubicBezTo>
                  <a:lnTo>
                    <a:pt x="7597" y="2215"/>
                  </a:lnTo>
                  <a:cubicBezTo>
                    <a:pt x="7193" y="1882"/>
                    <a:pt x="6693" y="1668"/>
                    <a:pt x="6169" y="1620"/>
                  </a:cubicBezTo>
                  <a:lnTo>
                    <a:pt x="6169" y="2120"/>
                  </a:lnTo>
                  <a:cubicBezTo>
                    <a:pt x="6169" y="2311"/>
                    <a:pt x="6026" y="2454"/>
                    <a:pt x="5835" y="2454"/>
                  </a:cubicBezTo>
                  <a:cubicBezTo>
                    <a:pt x="5645" y="2454"/>
                    <a:pt x="5502" y="2311"/>
                    <a:pt x="5502" y="2120"/>
                  </a:cubicBezTo>
                  <a:lnTo>
                    <a:pt x="5502" y="1620"/>
                  </a:lnTo>
                  <a:cubicBezTo>
                    <a:pt x="4978" y="1668"/>
                    <a:pt x="4478" y="1882"/>
                    <a:pt x="4073" y="2215"/>
                  </a:cubicBezTo>
                  <a:lnTo>
                    <a:pt x="4359" y="2477"/>
                  </a:lnTo>
                  <a:cubicBezTo>
                    <a:pt x="4478" y="2620"/>
                    <a:pt x="4478" y="2835"/>
                    <a:pt x="4359" y="2978"/>
                  </a:cubicBezTo>
                  <a:cubicBezTo>
                    <a:pt x="4287" y="3037"/>
                    <a:pt x="4198" y="3067"/>
                    <a:pt x="4109" y="3067"/>
                  </a:cubicBezTo>
                  <a:cubicBezTo>
                    <a:pt x="4019" y="3067"/>
                    <a:pt x="3930" y="3037"/>
                    <a:pt x="3859" y="2978"/>
                  </a:cubicBezTo>
                  <a:lnTo>
                    <a:pt x="3597" y="2692"/>
                  </a:lnTo>
                  <a:cubicBezTo>
                    <a:pt x="3263" y="3097"/>
                    <a:pt x="3049" y="3597"/>
                    <a:pt x="3001" y="4121"/>
                  </a:cubicBezTo>
                  <a:lnTo>
                    <a:pt x="3501" y="4121"/>
                  </a:lnTo>
                  <a:cubicBezTo>
                    <a:pt x="3692" y="4121"/>
                    <a:pt x="3835" y="4263"/>
                    <a:pt x="3835" y="4454"/>
                  </a:cubicBezTo>
                  <a:cubicBezTo>
                    <a:pt x="3835" y="4645"/>
                    <a:pt x="3692" y="4787"/>
                    <a:pt x="3501" y="4787"/>
                  </a:cubicBezTo>
                  <a:lnTo>
                    <a:pt x="3001" y="4787"/>
                  </a:lnTo>
                  <a:cubicBezTo>
                    <a:pt x="3049" y="5311"/>
                    <a:pt x="3263" y="5811"/>
                    <a:pt x="3597" y="6216"/>
                  </a:cubicBezTo>
                  <a:lnTo>
                    <a:pt x="3859" y="5930"/>
                  </a:lnTo>
                  <a:cubicBezTo>
                    <a:pt x="3930" y="5871"/>
                    <a:pt x="4019" y="5841"/>
                    <a:pt x="4109" y="5841"/>
                  </a:cubicBezTo>
                  <a:cubicBezTo>
                    <a:pt x="4198" y="5841"/>
                    <a:pt x="4287" y="5871"/>
                    <a:pt x="4359" y="5930"/>
                  </a:cubicBezTo>
                  <a:cubicBezTo>
                    <a:pt x="4478" y="6073"/>
                    <a:pt x="4478" y="6288"/>
                    <a:pt x="4359" y="6431"/>
                  </a:cubicBezTo>
                  <a:lnTo>
                    <a:pt x="3811" y="6955"/>
                  </a:lnTo>
                  <a:cubicBezTo>
                    <a:pt x="3751" y="7026"/>
                    <a:pt x="3662" y="7062"/>
                    <a:pt x="3573" y="7062"/>
                  </a:cubicBezTo>
                  <a:cubicBezTo>
                    <a:pt x="3484" y="7062"/>
                    <a:pt x="3394" y="7026"/>
                    <a:pt x="3335" y="6955"/>
                  </a:cubicBezTo>
                  <a:cubicBezTo>
                    <a:pt x="1953" y="5573"/>
                    <a:pt x="1953" y="3335"/>
                    <a:pt x="3335" y="1953"/>
                  </a:cubicBezTo>
                  <a:cubicBezTo>
                    <a:pt x="4025" y="1263"/>
                    <a:pt x="4930" y="918"/>
                    <a:pt x="5835" y="918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34"/>
                  </a:cubicBezTo>
                  <a:lnTo>
                    <a:pt x="1" y="7621"/>
                  </a:lnTo>
                  <a:cubicBezTo>
                    <a:pt x="1" y="7812"/>
                    <a:pt x="167" y="7955"/>
                    <a:pt x="358" y="7955"/>
                  </a:cubicBezTo>
                  <a:lnTo>
                    <a:pt x="11313" y="7955"/>
                  </a:lnTo>
                  <a:cubicBezTo>
                    <a:pt x="11503" y="7955"/>
                    <a:pt x="11670" y="7812"/>
                    <a:pt x="11670" y="7621"/>
                  </a:cubicBezTo>
                  <a:lnTo>
                    <a:pt x="11670" y="334"/>
                  </a:lnTo>
                  <a:cubicBezTo>
                    <a:pt x="11670" y="167"/>
                    <a:pt x="11503" y="1"/>
                    <a:pt x="1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1" name="Google Shape;3051;p41"/>
          <p:cNvGrpSpPr/>
          <p:nvPr/>
        </p:nvGrpSpPr>
        <p:grpSpPr>
          <a:xfrm>
            <a:off x="1576992" y="2726740"/>
            <a:ext cx="748683" cy="750289"/>
            <a:chOff x="4722040" y="1437111"/>
            <a:chExt cx="416490" cy="417360"/>
          </a:xfrm>
        </p:grpSpPr>
        <p:sp>
          <p:nvSpPr>
            <p:cNvPr id="3052" name="Google Shape;3052;p41"/>
            <p:cNvSpPr/>
            <p:nvPr/>
          </p:nvSpPr>
          <p:spPr>
            <a:xfrm>
              <a:off x="4785056" y="1586997"/>
              <a:ext cx="298975" cy="179742"/>
            </a:xfrm>
            <a:custGeom>
              <a:avLst/>
              <a:gdLst/>
              <a:ahLst/>
              <a:cxnLst/>
              <a:rect l="l" t="t" r="r" b="b"/>
              <a:pathLst>
                <a:path w="8360" h="5026" extrusionOk="0">
                  <a:moveTo>
                    <a:pt x="4192" y="810"/>
                  </a:moveTo>
                  <a:cubicBezTo>
                    <a:pt x="5002" y="810"/>
                    <a:pt x="5787" y="1120"/>
                    <a:pt x="6359" y="1692"/>
                  </a:cubicBezTo>
                  <a:cubicBezTo>
                    <a:pt x="6478" y="1834"/>
                    <a:pt x="6478" y="2049"/>
                    <a:pt x="6359" y="2192"/>
                  </a:cubicBezTo>
                  <a:cubicBezTo>
                    <a:pt x="6287" y="2251"/>
                    <a:pt x="6198" y="2281"/>
                    <a:pt x="6112" y="2281"/>
                  </a:cubicBezTo>
                  <a:cubicBezTo>
                    <a:pt x="6026" y="2281"/>
                    <a:pt x="5942" y="2251"/>
                    <a:pt x="5883" y="2192"/>
                  </a:cubicBezTo>
                  <a:cubicBezTo>
                    <a:pt x="5430" y="1739"/>
                    <a:pt x="4811" y="1477"/>
                    <a:pt x="4192" y="1477"/>
                  </a:cubicBezTo>
                  <a:cubicBezTo>
                    <a:pt x="3549" y="1477"/>
                    <a:pt x="2953" y="1739"/>
                    <a:pt x="2501" y="2192"/>
                  </a:cubicBezTo>
                  <a:cubicBezTo>
                    <a:pt x="2430" y="2251"/>
                    <a:pt x="2340" y="2281"/>
                    <a:pt x="2254" y="2281"/>
                  </a:cubicBezTo>
                  <a:cubicBezTo>
                    <a:pt x="2168" y="2281"/>
                    <a:pt x="2084" y="2251"/>
                    <a:pt x="2025" y="2192"/>
                  </a:cubicBezTo>
                  <a:cubicBezTo>
                    <a:pt x="1882" y="2049"/>
                    <a:pt x="1882" y="1834"/>
                    <a:pt x="2025" y="1692"/>
                  </a:cubicBezTo>
                  <a:cubicBezTo>
                    <a:pt x="2596" y="1120"/>
                    <a:pt x="3358" y="810"/>
                    <a:pt x="4192" y="810"/>
                  </a:cubicBezTo>
                  <a:close/>
                  <a:moveTo>
                    <a:pt x="4192" y="2168"/>
                  </a:moveTo>
                  <a:cubicBezTo>
                    <a:pt x="4644" y="2168"/>
                    <a:pt x="5073" y="2335"/>
                    <a:pt x="5383" y="2668"/>
                  </a:cubicBezTo>
                  <a:cubicBezTo>
                    <a:pt x="5525" y="2811"/>
                    <a:pt x="5525" y="3025"/>
                    <a:pt x="5383" y="3144"/>
                  </a:cubicBezTo>
                  <a:cubicBezTo>
                    <a:pt x="5323" y="3216"/>
                    <a:pt x="5240" y="3251"/>
                    <a:pt x="5153" y="3251"/>
                  </a:cubicBezTo>
                  <a:cubicBezTo>
                    <a:pt x="5067" y="3251"/>
                    <a:pt x="4978" y="3216"/>
                    <a:pt x="4906" y="3144"/>
                  </a:cubicBezTo>
                  <a:cubicBezTo>
                    <a:pt x="4716" y="2954"/>
                    <a:pt x="4454" y="2858"/>
                    <a:pt x="4192" y="2858"/>
                  </a:cubicBezTo>
                  <a:cubicBezTo>
                    <a:pt x="3906" y="2858"/>
                    <a:pt x="3644" y="2954"/>
                    <a:pt x="3454" y="3144"/>
                  </a:cubicBezTo>
                  <a:cubicBezTo>
                    <a:pt x="3394" y="3216"/>
                    <a:pt x="3311" y="3251"/>
                    <a:pt x="3224" y="3251"/>
                  </a:cubicBezTo>
                  <a:cubicBezTo>
                    <a:pt x="3138" y="3251"/>
                    <a:pt x="3049" y="3216"/>
                    <a:pt x="2977" y="3144"/>
                  </a:cubicBezTo>
                  <a:cubicBezTo>
                    <a:pt x="2834" y="3025"/>
                    <a:pt x="2834" y="2811"/>
                    <a:pt x="2977" y="2668"/>
                  </a:cubicBezTo>
                  <a:cubicBezTo>
                    <a:pt x="3311" y="2335"/>
                    <a:pt x="3739" y="2168"/>
                    <a:pt x="4192" y="2168"/>
                  </a:cubicBezTo>
                  <a:close/>
                  <a:moveTo>
                    <a:pt x="4192" y="3525"/>
                  </a:moveTo>
                  <a:cubicBezTo>
                    <a:pt x="4382" y="3525"/>
                    <a:pt x="4525" y="3692"/>
                    <a:pt x="4525" y="3882"/>
                  </a:cubicBezTo>
                  <a:cubicBezTo>
                    <a:pt x="4525" y="4049"/>
                    <a:pt x="4382" y="4216"/>
                    <a:pt x="4192" y="4216"/>
                  </a:cubicBezTo>
                  <a:cubicBezTo>
                    <a:pt x="4001" y="4216"/>
                    <a:pt x="3835" y="4049"/>
                    <a:pt x="3835" y="3882"/>
                  </a:cubicBezTo>
                  <a:cubicBezTo>
                    <a:pt x="3835" y="3692"/>
                    <a:pt x="4001" y="3525"/>
                    <a:pt x="4192" y="3525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5026"/>
                  </a:lnTo>
                  <a:lnTo>
                    <a:pt x="8359" y="5026"/>
                  </a:lnTo>
                  <a:lnTo>
                    <a:pt x="8359" y="310"/>
                  </a:lnTo>
                  <a:cubicBezTo>
                    <a:pt x="8359" y="144"/>
                    <a:pt x="8216" y="1"/>
                    <a:pt x="8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1"/>
            <p:cNvSpPr/>
            <p:nvPr/>
          </p:nvSpPr>
          <p:spPr>
            <a:xfrm>
              <a:off x="4756946" y="1791422"/>
              <a:ext cx="356051" cy="63049"/>
            </a:xfrm>
            <a:custGeom>
              <a:avLst/>
              <a:gdLst/>
              <a:ahLst/>
              <a:cxnLst/>
              <a:rect l="l" t="t" r="r" b="b"/>
              <a:pathLst>
                <a:path w="9956" h="1763" extrusionOk="0">
                  <a:moveTo>
                    <a:pt x="334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476"/>
                  </a:lnTo>
                  <a:cubicBezTo>
                    <a:pt x="1" y="1191"/>
                    <a:pt x="572" y="1762"/>
                    <a:pt x="1263" y="1762"/>
                  </a:cubicBezTo>
                  <a:lnTo>
                    <a:pt x="8669" y="1762"/>
                  </a:lnTo>
                  <a:cubicBezTo>
                    <a:pt x="9383" y="1762"/>
                    <a:pt x="9955" y="1191"/>
                    <a:pt x="9955" y="476"/>
                  </a:cubicBezTo>
                  <a:lnTo>
                    <a:pt x="9955" y="310"/>
                  </a:lnTo>
                  <a:cubicBezTo>
                    <a:pt x="9955" y="143"/>
                    <a:pt x="9788" y="0"/>
                    <a:pt x="9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1"/>
            <p:cNvSpPr/>
            <p:nvPr/>
          </p:nvSpPr>
          <p:spPr>
            <a:xfrm>
              <a:off x="4722040" y="1437111"/>
              <a:ext cx="416490" cy="235103"/>
            </a:xfrm>
            <a:custGeom>
              <a:avLst/>
              <a:gdLst/>
              <a:ahLst/>
              <a:cxnLst/>
              <a:rect l="l" t="t" r="r" b="b"/>
              <a:pathLst>
                <a:path w="11646" h="6574" extrusionOk="0">
                  <a:moveTo>
                    <a:pt x="5811" y="0"/>
                  </a:moveTo>
                  <a:cubicBezTo>
                    <a:pt x="5525" y="0"/>
                    <a:pt x="5239" y="72"/>
                    <a:pt x="4977" y="167"/>
                  </a:cubicBezTo>
                  <a:cubicBezTo>
                    <a:pt x="4358" y="405"/>
                    <a:pt x="3858" y="858"/>
                    <a:pt x="3596" y="1453"/>
                  </a:cubicBezTo>
                  <a:cubicBezTo>
                    <a:pt x="3382" y="1358"/>
                    <a:pt x="3144" y="1310"/>
                    <a:pt x="2906" y="1310"/>
                  </a:cubicBezTo>
                  <a:cubicBezTo>
                    <a:pt x="2501" y="1310"/>
                    <a:pt x="2120" y="1453"/>
                    <a:pt x="1834" y="1691"/>
                  </a:cubicBezTo>
                  <a:cubicBezTo>
                    <a:pt x="1691" y="1834"/>
                    <a:pt x="1572" y="1977"/>
                    <a:pt x="1477" y="2144"/>
                  </a:cubicBezTo>
                  <a:cubicBezTo>
                    <a:pt x="1334" y="2406"/>
                    <a:pt x="1262" y="2715"/>
                    <a:pt x="1286" y="3025"/>
                  </a:cubicBezTo>
                  <a:cubicBezTo>
                    <a:pt x="596" y="3263"/>
                    <a:pt x="95" y="3882"/>
                    <a:pt x="0" y="4620"/>
                  </a:cubicBezTo>
                  <a:cubicBezTo>
                    <a:pt x="0" y="4692"/>
                    <a:pt x="0" y="4763"/>
                    <a:pt x="0" y="4859"/>
                  </a:cubicBezTo>
                  <a:cubicBezTo>
                    <a:pt x="0" y="5454"/>
                    <a:pt x="286" y="6002"/>
                    <a:pt x="715" y="6359"/>
                  </a:cubicBezTo>
                  <a:cubicBezTo>
                    <a:pt x="834" y="6430"/>
                    <a:pt x="953" y="6526"/>
                    <a:pt x="1072" y="6573"/>
                  </a:cubicBezTo>
                  <a:lnTo>
                    <a:pt x="1072" y="4501"/>
                  </a:lnTo>
                  <a:cubicBezTo>
                    <a:pt x="1072" y="3954"/>
                    <a:pt x="1524" y="3501"/>
                    <a:pt x="2096" y="3501"/>
                  </a:cubicBezTo>
                  <a:lnTo>
                    <a:pt x="9788" y="3501"/>
                  </a:lnTo>
                  <a:cubicBezTo>
                    <a:pt x="10359" y="3501"/>
                    <a:pt x="10788" y="3954"/>
                    <a:pt x="10788" y="4501"/>
                  </a:cubicBezTo>
                  <a:lnTo>
                    <a:pt x="10788" y="6430"/>
                  </a:lnTo>
                  <a:cubicBezTo>
                    <a:pt x="10883" y="6383"/>
                    <a:pt x="10955" y="6335"/>
                    <a:pt x="11026" y="6264"/>
                  </a:cubicBezTo>
                  <a:cubicBezTo>
                    <a:pt x="11407" y="5906"/>
                    <a:pt x="11645" y="5406"/>
                    <a:pt x="11645" y="4859"/>
                  </a:cubicBezTo>
                  <a:cubicBezTo>
                    <a:pt x="11645" y="4763"/>
                    <a:pt x="11645" y="4692"/>
                    <a:pt x="11622" y="4620"/>
                  </a:cubicBezTo>
                  <a:cubicBezTo>
                    <a:pt x="11550" y="3882"/>
                    <a:pt x="11026" y="3263"/>
                    <a:pt x="10359" y="3025"/>
                  </a:cubicBezTo>
                  <a:cubicBezTo>
                    <a:pt x="10383" y="2715"/>
                    <a:pt x="10288" y="2406"/>
                    <a:pt x="10169" y="2144"/>
                  </a:cubicBezTo>
                  <a:cubicBezTo>
                    <a:pt x="9883" y="1644"/>
                    <a:pt x="9359" y="1310"/>
                    <a:pt x="8740" y="1310"/>
                  </a:cubicBezTo>
                  <a:cubicBezTo>
                    <a:pt x="8597" y="1310"/>
                    <a:pt x="8478" y="1310"/>
                    <a:pt x="8359" y="1358"/>
                  </a:cubicBezTo>
                  <a:cubicBezTo>
                    <a:pt x="8240" y="1382"/>
                    <a:pt x="8145" y="1405"/>
                    <a:pt x="8026" y="1453"/>
                  </a:cubicBezTo>
                  <a:cubicBezTo>
                    <a:pt x="7954" y="1263"/>
                    <a:pt x="7835" y="1072"/>
                    <a:pt x="7692" y="905"/>
                  </a:cubicBezTo>
                  <a:cubicBezTo>
                    <a:pt x="7264" y="358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3012;p41"/>
          <p:cNvSpPr/>
          <p:nvPr/>
        </p:nvSpPr>
        <p:spPr>
          <a:xfrm>
            <a:off x="804236" y="3581488"/>
            <a:ext cx="22656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012;p41"/>
          <p:cNvSpPr/>
          <p:nvPr/>
        </p:nvSpPr>
        <p:spPr>
          <a:xfrm>
            <a:off x="3361643" y="3540669"/>
            <a:ext cx="4982169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2987;p40"/>
          <p:cNvSpPr txBox="1">
            <a:spLocks/>
          </p:cNvSpPr>
          <p:nvPr/>
        </p:nvSpPr>
        <p:spPr>
          <a:xfrm>
            <a:off x="687132" y="3644488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SG" dirty="0"/>
          </a:p>
        </p:txBody>
      </p:sp>
      <p:sp>
        <p:nvSpPr>
          <p:cNvPr id="55" name="Google Shape;2987;p40"/>
          <p:cNvSpPr txBox="1">
            <a:spLocks/>
          </p:cNvSpPr>
          <p:nvPr/>
        </p:nvSpPr>
        <p:spPr>
          <a:xfrm>
            <a:off x="3451740" y="3619523"/>
            <a:ext cx="472646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SG" dirty="0" err="1" smtClean="0"/>
              <a:t>Hỗ</a:t>
            </a:r>
            <a:r>
              <a:rPr lang="en-SG" dirty="0" smtClean="0"/>
              <a:t> </a:t>
            </a:r>
            <a:r>
              <a:rPr lang="en-SG" dirty="0" err="1" smtClean="0"/>
              <a:t>trợ</a:t>
            </a:r>
            <a:r>
              <a:rPr lang="en-SG" dirty="0" smtClean="0"/>
              <a:t> </a:t>
            </a:r>
            <a:r>
              <a:rPr lang="en-SG" dirty="0" err="1" smtClean="0"/>
              <a:t>mạnh</a:t>
            </a:r>
            <a:r>
              <a:rPr lang="en-SG" dirty="0" smtClean="0"/>
              <a:t> </a:t>
            </a:r>
            <a:r>
              <a:rPr lang="en-SG" dirty="0" err="1" smtClean="0"/>
              <a:t>cho</a:t>
            </a:r>
            <a:r>
              <a:rPr lang="en-SG" dirty="0" smtClean="0"/>
              <a:t> </a:t>
            </a:r>
            <a:r>
              <a:rPr lang="en-SG" dirty="0" err="1" smtClean="0"/>
              <a:t>việc</a:t>
            </a:r>
            <a:r>
              <a:rPr lang="en-SG" dirty="0" smtClean="0"/>
              <a:t> </a:t>
            </a:r>
            <a:r>
              <a:rPr lang="en-SG" dirty="0" err="1" smtClean="0"/>
              <a:t>phát</a:t>
            </a:r>
            <a:r>
              <a:rPr lang="en-SG" dirty="0" smtClean="0"/>
              <a:t> </a:t>
            </a:r>
            <a:r>
              <a:rPr lang="en-SG" dirty="0" err="1" smtClean="0"/>
              <a:t>triển</a:t>
            </a:r>
            <a:r>
              <a:rPr lang="en-SG" dirty="0" smtClean="0"/>
              <a:t> </a:t>
            </a:r>
            <a:r>
              <a:rPr lang="en-SG" dirty="0" err="1" smtClean="0"/>
              <a:t>ứng</a:t>
            </a:r>
            <a:r>
              <a:rPr lang="en-SG" dirty="0" smtClean="0"/>
              <a:t> </a:t>
            </a:r>
            <a:r>
              <a:rPr lang="en-SG" dirty="0" err="1" smtClean="0"/>
              <a:t>dụng</a:t>
            </a:r>
            <a:endParaRPr lang="en-SG" dirty="0"/>
          </a:p>
        </p:txBody>
      </p:sp>
      <p:grpSp>
        <p:nvGrpSpPr>
          <p:cNvPr id="56" name="Google Shape;2997;p40"/>
          <p:cNvGrpSpPr/>
          <p:nvPr/>
        </p:nvGrpSpPr>
        <p:grpSpPr>
          <a:xfrm>
            <a:off x="1520868" y="1210690"/>
            <a:ext cx="777278" cy="649553"/>
            <a:chOff x="1026975" y="1090575"/>
            <a:chExt cx="4572225" cy="3820900"/>
          </a:xfrm>
        </p:grpSpPr>
        <p:sp>
          <p:nvSpPr>
            <p:cNvPr id="57" name="Google Shape;2998;p40"/>
            <p:cNvSpPr/>
            <p:nvPr/>
          </p:nvSpPr>
          <p:spPr>
            <a:xfrm>
              <a:off x="1026975" y="1552700"/>
              <a:ext cx="4572225" cy="3358775"/>
            </a:xfrm>
            <a:custGeom>
              <a:avLst/>
              <a:gdLst/>
              <a:ahLst/>
              <a:cxnLst/>
              <a:rect l="l" t="t" r="r" b="b"/>
              <a:pathLst>
                <a:path w="182889" h="134351" extrusionOk="0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99;p40"/>
            <p:cNvSpPr/>
            <p:nvPr/>
          </p:nvSpPr>
          <p:spPr>
            <a:xfrm>
              <a:off x="3447375" y="1090575"/>
              <a:ext cx="1615775" cy="2946700"/>
            </a:xfrm>
            <a:custGeom>
              <a:avLst/>
              <a:gdLst/>
              <a:ahLst/>
              <a:cxnLst/>
              <a:rect l="l" t="t" r="r" b="b"/>
              <a:pathLst>
                <a:path w="64631" h="117868" extrusionOk="0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00;p40"/>
            <p:cNvSpPr/>
            <p:nvPr/>
          </p:nvSpPr>
          <p:spPr>
            <a:xfrm>
              <a:off x="4114975" y="1894125"/>
              <a:ext cx="277300" cy="267500"/>
            </a:xfrm>
            <a:custGeom>
              <a:avLst/>
              <a:gdLst/>
              <a:ahLst/>
              <a:cxnLst/>
              <a:rect l="l" t="t" r="r" b="b"/>
              <a:pathLst>
                <a:path w="11092" h="10700" extrusionOk="0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01;p40"/>
            <p:cNvSpPr/>
            <p:nvPr/>
          </p:nvSpPr>
          <p:spPr>
            <a:xfrm>
              <a:off x="1563025" y="1090575"/>
              <a:ext cx="1615800" cy="2946700"/>
            </a:xfrm>
            <a:custGeom>
              <a:avLst/>
              <a:gdLst/>
              <a:ahLst/>
              <a:cxnLst/>
              <a:rect l="l" t="t" r="r" b="b"/>
              <a:pathLst>
                <a:path w="64632" h="117868" extrusionOk="0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991;p40"/>
          <p:cNvGrpSpPr/>
          <p:nvPr/>
        </p:nvGrpSpPr>
        <p:grpSpPr>
          <a:xfrm>
            <a:off x="5407006" y="2812410"/>
            <a:ext cx="649405" cy="649405"/>
            <a:chOff x="2292475" y="1241300"/>
            <a:chExt cx="3605800" cy="3605800"/>
          </a:xfrm>
        </p:grpSpPr>
        <p:sp>
          <p:nvSpPr>
            <p:cNvPr id="62" name="Google Shape;2992;p40"/>
            <p:cNvSpPr/>
            <p:nvPr/>
          </p:nvSpPr>
          <p:spPr>
            <a:xfrm>
              <a:off x="2644500" y="2377775"/>
              <a:ext cx="2900725" cy="1623850"/>
            </a:xfrm>
            <a:custGeom>
              <a:avLst/>
              <a:gdLst/>
              <a:ahLst/>
              <a:cxnLst/>
              <a:rect l="l" t="t" r="r" b="b"/>
              <a:pathLst>
                <a:path w="116029" h="64954" extrusionOk="0">
                  <a:moveTo>
                    <a:pt x="8466" y="56244"/>
                  </a:moveTo>
                  <a:lnTo>
                    <a:pt x="53803" y="56244"/>
                  </a:lnTo>
                  <a:lnTo>
                    <a:pt x="53803" y="64953"/>
                  </a:lnTo>
                  <a:lnTo>
                    <a:pt x="62227" y="64953"/>
                  </a:lnTo>
                  <a:lnTo>
                    <a:pt x="62227" y="56244"/>
                  </a:lnTo>
                  <a:lnTo>
                    <a:pt x="107604" y="56244"/>
                  </a:lnTo>
                  <a:lnTo>
                    <a:pt x="107604" y="64953"/>
                  </a:lnTo>
                  <a:lnTo>
                    <a:pt x="116029" y="64953"/>
                  </a:lnTo>
                  <a:lnTo>
                    <a:pt x="116029" y="52011"/>
                  </a:lnTo>
                  <a:cubicBezTo>
                    <a:pt x="116029" y="49692"/>
                    <a:pt x="114157" y="47779"/>
                    <a:pt x="111837" y="47779"/>
                  </a:cubicBezTo>
                  <a:lnTo>
                    <a:pt x="62227" y="47779"/>
                  </a:lnTo>
                  <a:lnTo>
                    <a:pt x="62227" y="33413"/>
                  </a:lnTo>
                  <a:lnTo>
                    <a:pt x="96006" y="33413"/>
                  </a:lnTo>
                  <a:cubicBezTo>
                    <a:pt x="101540" y="33413"/>
                    <a:pt x="106058" y="28895"/>
                    <a:pt x="106058" y="23360"/>
                  </a:cubicBezTo>
                  <a:lnTo>
                    <a:pt x="106058" y="4029"/>
                  </a:lnTo>
                  <a:cubicBezTo>
                    <a:pt x="106058" y="2605"/>
                    <a:pt x="105732" y="1221"/>
                    <a:pt x="105203" y="0"/>
                  </a:cubicBezTo>
                  <a:cubicBezTo>
                    <a:pt x="102476" y="1547"/>
                    <a:pt x="99343" y="2442"/>
                    <a:pt x="96006" y="2442"/>
                  </a:cubicBezTo>
                  <a:lnTo>
                    <a:pt x="20024" y="2442"/>
                  </a:lnTo>
                  <a:cubicBezTo>
                    <a:pt x="16687" y="2442"/>
                    <a:pt x="13553" y="1547"/>
                    <a:pt x="10826" y="0"/>
                  </a:cubicBezTo>
                  <a:cubicBezTo>
                    <a:pt x="10297" y="1221"/>
                    <a:pt x="9972" y="2605"/>
                    <a:pt x="9972" y="4029"/>
                  </a:cubicBezTo>
                  <a:lnTo>
                    <a:pt x="9972" y="23360"/>
                  </a:lnTo>
                  <a:cubicBezTo>
                    <a:pt x="9972" y="28895"/>
                    <a:pt x="14489" y="33413"/>
                    <a:pt x="20024" y="33413"/>
                  </a:cubicBezTo>
                  <a:lnTo>
                    <a:pt x="53803" y="33413"/>
                  </a:lnTo>
                  <a:lnTo>
                    <a:pt x="53803" y="47779"/>
                  </a:lnTo>
                  <a:lnTo>
                    <a:pt x="4233" y="47779"/>
                  </a:lnTo>
                  <a:cubicBezTo>
                    <a:pt x="1873" y="47779"/>
                    <a:pt x="1" y="49692"/>
                    <a:pt x="1" y="52011"/>
                  </a:cubicBezTo>
                  <a:lnTo>
                    <a:pt x="1" y="64953"/>
                  </a:lnTo>
                  <a:lnTo>
                    <a:pt x="8466" y="64953"/>
                  </a:lnTo>
                  <a:lnTo>
                    <a:pt x="8466" y="56244"/>
                  </a:lnTo>
                  <a:close/>
                  <a:moveTo>
                    <a:pt x="84936" y="12047"/>
                  </a:moveTo>
                  <a:cubicBezTo>
                    <a:pt x="87378" y="12047"/>
                    <a:pt x="89372" y="14041"/>
                    <a:pt x="89372" y="16523"/>
                  </a:cubicBezTo>
                  <a:cubicBezTo>
                    <a:pt x="89372" y="18965"/>
                    <a:pt x="87378" y="20959"/>
                    <a:pt x="84936" y="20959"/>
                  </a:cubicBezTo>
                  <a:cubicBezTo>
                    <a:pt x="82453" y="20959"/>
                    <a:pt x="80459" y="18965"/>
                    <a:pt x="80459" y="16523"/>
                  </a:cubicBezTo>
                  <a:cubicBezTo>
                    <a:pt x="80459" y="14041"/>
                    <a:pt x="82453" y="12047"/>
                    <a:pt x="84936" y="12047"/>
                  </a:cubicBezTo>
                  <a:close/>
                  <a:moveTo>
                    <a:pt x="47820" y="20756"/>
                  </a:moveTo>
                  <a:lnTo>
                    <a:pt x="28285" y="20756"/>
                  </a:lnTo>
                  <a:cubicBezTo>
                    <a:pt x="25966" y="20756"/>
                    <a:pt x="24094" y="18843"/>
                    <a:pt x="24094" y="16523"/>
                  </a:cubicBezTo>
                  <a:cubicBezTo>
                    <a:pt x="24094" y="14204"/>
                    <a:pt x="25966" y="12291"/>
                    <a:pt x="28285" y="12291"/>
                  </a:cubicBezTo>
                  <a:lnTo>
                    <a:pt x="47820" y="12291"/>
                  </a:lnTo>
                  <a:cubicBezTo>
                    <a:pt x="50181" y="12291"/>
                    <a:pt x="52053" y="14204"/>
                    <a:pt x="52053" y="16523"/>
                  </a:cubicBezTo>
                  <a:cubicBezTo>
                    <a:pt x="52053" y="18843"/>
                    <a:pt x="50181" y="20756"/>
                    <a:pt x="47820" y="20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93;p40"/>
            <p:cNvSpPr/>
            <p:nvPr/>
          </p:nvSpPr>
          <p:spPr>
            <a:xfrm>
              <a:off x="2292475" y="4213225"/>
              <a:ext cx="915725" cy="633875"/>
            </a:xfrm>
            <a:custGeom>
              <a:avLst/>
              <a:gdLst/>
              <a:ahLst/>
              <a:cxnLst/>
              <a:rect l="l" t="t" r="r" b="b"/>
              <a:pathLst>
                <a:path w="36629" h="25355" extrusionOk="0">
                  <a:moveTo>
                    <a:pt x="32396" y="0"/>
                  </a:moveTo>
                  <a:lnTo>
                    <a:pt x="4192" y="0"/>
                  </a:lnTo>
                  <a:cubicBezTo>
                    <a:pt x="1873" y="0"/>
                    <a:pt x="1" y="1913"/>
                    <a:pt x="1" y="4233"/>
                  </a:cubicBezTo>
                  <a:lnTo>
                    <a:pt x="1" y="21122"/>
                  </a:lnTo>
                  <a:cubicBezTo>
                    <a:pt x="1" y="23482"/>
                    <a:pt x="1873" y="25354"/>
                    <a:pt x="4192" y="25354"/>
                  </a:cubicBezTo>
                  <a:lnTo>
                    <a:pt x="32396" y="25354"/>
                  </a:lnTo>
                  <a:cubicBezTo>
                    <a:pt x="34715" y="25354"/>
                    <a:pt x="36628" y="23482"/>
                    <a:pt x="36628" y="21122"/>
                  </a:cubicBezTo>
                  <a:lnTo>
                    <a:pt x="36628" y="4233"/>
                  </a:lnTo>
                  <a:cubicBezTo>
                    <a:pt x="36628" y="1913"/>
                    <a:pt x="34715" y="0"/>
                    <a:pt x="32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94;p40"/>
            <p:cNvSpPr/>
            <p:nvPr/>
          </p:nvSpPr>
          <p:spPr>
            <a:xfrm>
              <a:off x="4981550" y="4213225"/>
              <a:ext cx="916725" cy="633875"/>
            </a:xfrm>
            <a:custGeom>
              <a:avLst/>
              <a:gdLst/>
              <a:ahLst/>
              <a:cxnLst/>
              <a:rect l="l" t="t" r="r" b="b"/>
              <a:pathLst>
                <a:path w="36669" h="25355" extrusionOk="0">
                  <a:moveTo>
                    <a:pt x="32436" y="0"/>
                  </a:moveTo>
                  <a:lnTo>
                    <a:pt x="4233" y="0"/>
                  </a:lnTo>
                  <a:cubicBezTo>
                    <a:pt x="1913" y="0"/>
                    <a:pt x="0" y="1913"/>
                    <a:pt x="0" y="4233"/>
                  </a:cubicBezTo>
                  <a:lnTo>
                    <a:pt x="0" y="21122"/>
                  </a:lnTo>
                  <a:cubicBezTo>
                    <a:pt x="0" y="23482"/>
                    <a:pt x="1913" y="25354"/>
                    <a:pt x="4233" y="25354"/>
                  </a:cubicBezTo>
                  <a:lnTo>
                    <a:pt x="32436" y="25354"/>
                  </a:lnTo>
                  <a:cubicBezTo>
                    <a:pt x="34756" y="25354"/>
                    <a:pt x="36669" y="23482"/>
                    <a:pt x="36669" y="21122"/>
                  </a:cubicBezTo>
                  <a:lnTo>
                    <a:pt x="36669" y="4233"/>
                  </a:lnTo>
                  <a:cubicBezTo>
                    <a:pt x="36669" y="1913"/>
                    <a:pt x="34756" y="0"/>
                    <a:pt x="32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95;p40"/>
            <p:cNvSpPr/>
            <p:nvPr/>
          </p:nvSpPr>
          <p:spPr>
            <a:xfrm>
              <a:off x="3637525" y="4213225"/>
              <a:ext cx="915700" cy="633875"/>
            </a:xfrm>
            <a:custGeom>
              <a:avLst/>
              <a:gdLst/>
              <a:ahLst/>
              <a:cxnLst/>
              <a:rect l="l" t="t" r="r" b="b"/>
              <a:pathLst>
                <a:path w="36628" h="25355" extrusionOk="0">
                  <a:moveTo>
                    <a:pt x="32395" y="0"/>
                  </a:moveTo>
                  <a:lnTo>
                    <a:pt x="4192" y="0"/>
                  </a:lnTo>
                  <a:cubicBezTo>
                    <a:pt x="1872" y="0"/>
                    <a:pt x="0" y="1913"/>
                    <a:pt x="0" y="4233"/>
                  </a:cubicBezTo>
                  <a:lnTo>
                    <a:pt x="0" y="21122"/>
                  </a:lnTo>
                  <a:cubicBezTo>
                    <a:pt x="0" y="23482"/>
                    <a:pt x="1872" y="25354"/>
                    <a:pt x="4192" y="25354"/>
                  </a:cubicBezTo>
                  <a:lnTo>
                    <a:pt x="32395" y="25354"/>
                  </a:lnTo>
                  <a:cubicBezTo>
                    <a:pt x="34715" y="25354"/>
                    <a:pt x="36628" y="23482"/>
                    <a:pt x="36628" y="21122"/>
                  </a:cubicBezTo>
                  <a:lnTo>
                    <a:pt x="36628" y="4233"/>
                  </a:lnTo>
                  <a:cubicBezTo>
                    <a:pt x="36628" y="1913"/>
                    <a:pt x="34715" y="0"/>
                    <a:pt x="3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96;p40"/>
            <p:cNvSpPr/>
            <p:nvPr/>
          </p:nvSpPr>
          <p:spPr>
            <a:xfrm>
              <a:off x="2893775" y="1241300"/>
              <a:ext cx="2402175" cy="985925"/>
            </a:xfrm>
            <a:custGeom>
              <a:avLst/>
              <a:gdLst/>
              <a:ahLst/>
              <a:cxnLst/>
              <a:rect l="l" t="t" r="r" b="b"/>
              <a:pathLst>
                <a:path w="96087" h="39437" extrusionOk="0">
                  <a:moveTo>
                    <a:pt x="10053" y="39436"/>
                  </a:moveTo>
                  <a:lnTo>
                    <a:pt x="86035" y="39436"/>
                  </a:lnTo>
                  <a:cubicBezTo>
                    <a:pt x="91569" y="39436"/>
                    <a:pt x="96087" y="34919"/>
                    <a:pt x="96087" y="29384"/>
                  </a:cubicBezTo>
                  <a:lnTo>
                    <a:pt x="96087" y="10053"/>
                  </a:lnTo>
                  <a:cubicBezTo>
                    <a:pt x="96087" y="4518"/>
                    <a:pt x="91569" y="0"/>
                    <a:pt x="86035" y="0"/>
                  </a:cubicBezTo>
                  <a:lnTo>
                    <a:pt x="10053" y="0"/>
                  </a:lnTo>
                  <a:cubicBezTo>
                    <a:pt x="4518" y="0"/>
                    <a:pt x="1" y="4518"/>
                    <a:pt x="1" y="10053"/>
                  </a:cubicBezTo>
                  <a:lnTo>
                    <a:pt x="1" y="29384"/>
                  </a:lnTo>
                  <a:cubicBezTo>
                    <a:pt x="1" y="34919"/>
                    <a:pt x="4518" y="39436"/>
                    <a:pt x="10053" y="39436"/>
                  </a:cubicBezTo>
                  <a:close/>
                  <a:moveTo>
                    <a:pt x="74965" y="15262"/>
                  </a:moveTo>
                  <a:cubicBezTo>
                    <a:pt x="77407" y="15262"/>
                    <a:pt x="79401" y="17256"/>
                    <a:pt x="79401" y="19739"/>
                  </a:cubicBezTo>
                  <a:cubicBezTo>
                    <a:pt x="79401" y="22180"/>
                    <a:pt x="77407" y="24175"/>
                    <a:pt x="74965" y="24175"/>
                  </a:cubicBezTo>
                  <a:cubicBezTo>
                    <a:pt x="72482" y="24175"/>
                    <a:pt x="70488" y="22180"/>
                    <a:pt x="70488" y="19739"/>
                  </a:cubicBezTo>
                  <a:cubicBezTo>
                    <a:pt x="70488" y="17256"/>
                    <a:pt x="72482" y="15262"/>
                    <a:pt x="74965" y="15262"/>
                  </a:cubicBezTo>
                  <a:close/>
                  <a:moveTo>
                    <a:pt x="18314" y="15506"/>
                  </a:moveTo>
                  <a:lnTo>
                    <a:pt x="37849" y="15506"/>
                  </a:lnTo>
                  <a:cubicBezTo>
                    <a:pt x="40210" y="15506"/>
                    <a:pt x="42082" y="17378"/>
                    <a:pt x="42082" y="19739"/>
                  </a:cubicBezTo>
                  <a:cubicBezTo>
                    <a:pt x="42082" y="22058"/>
                    <a:pt x="40210" y="23930"/>
                    <a:pt x="37849" y="23930"/>
                  </a:cubicBezTo>
                  <a:lnTo>
                    <a:pt x="18314" y="23930"/>
                  </a:lnTo>
                  <a:cubicBezTo>
                    <a:pt x="15995" y="23930"/>
                    <a:pt x="14123" y="22058"/>
                    <a:pt x="14123" y="19739"/>
                  </a:cubicBezTo>
                  <a:cubicBezTo>
                    <a:pt x="14123" y="17378"/>
                    <a:pt x="15995" y="15506"/>
                    <a:pt x="18314" y="155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34" y="4469928"/>
            <a:ext cx="751894" cy="673572"/>
          </a:xfrm>
          <a:prstGeom prst="rect">
            <a:avLst/>
          </a:prstGeom>
        </p:spPr>
      </p:pic>
      <p:grpSp>
        <p:nvGrpSpPr>
          <p:cNvPr id="68" name="Google Shape;3604;p51"/>
          <p:cNvGrpSpPr/>
          <p:nvPr/>
        </p:nvGrpSpPr>
        <p:grpSpPr>
          <a:xfrm>
            <a:off x="6951258" y="1272791"/>
            <a:ext cx="688527" cy="634702"/>
            <a:chOff x="4002330" y="1437755"/>
            <a:chExt cx="417385" cy="415849"/>
          </a:xfrm>
        </p:grpSpPr>
        <p:sp>
          <p:nvSpPr>
            <p:cNvPr id="69" name="Google Shape;3605;p51"/>
            <p:cNvSpPr/>
            <p:nvPr/>
          </p:nvSpPr>
          <p:spPr>
            <a:xfrm>
              <a:off x="4014276" y="1530777"/>
              <a:ext cx="405439" cy="322828"/>
            </a:xfrm>
            <a:custGeom>
              <a:avLst/>
              <a:gdLst/>
              <a:ahLst/>
              <a:cxnLst/>
              <a:rect l="l" t="t" r="r" b="b"/>
              <a:pathLst>
                <a:path w="11337" h="9027" extrusionOk="0">
                  <a:moveTo>
                    <a:pt x="5287" y="7002"/>
                  </a:moveTo>
                  <a:cubicBezTo>
                    <a:pt x="5478" y="7002"/>
                    <a:pt x="5621" y="7145"/>
                    <a:pt x="5621" y="7336"/>
                  </a:cubicBezTo>
                  <a:cubicBezTo>
                    <a:pt x="5621" y="7526"/>
                    <a:pt x="5478" y="7669"/>
                    <a:pt x="5287" y="7669"/>
                  </a:cubicBezTo>
                  <a:cubicBezTo>
                    <a:pt x="5097" y="7669"/>
                    <a:pt x="4954" y="7526"/>
                    <a:pt x="4954" y="7336"/>
                  </a:cubicBezTo>
                  <a:cubicBezTo>
                    <a:pt x="4954" y="7145"/>
                    <a:pt x="5097" y="7002"/>
                    <a:pt x="5287" y="7002"/>
                  </a:cubicBezTo>
                  <a:close/>
                  <a:moveTo>
                    <a:pt x="6692" y="7002"/>
                  </a:moveTo>
                  <a:cubicBezTo>
                    <a:pt x="6883" y="7002"/>
                    <a:pt x="7026" y="7145"/>
                    <a:pt x="7026" y="7336"/>
                  </a:cubicBezTo>
                  <a:cubicBezTo>
                    <a:pt x="7026" y="7526"/>
                    <a:pt x="6883" y="7669"/>
                    <a:pt x="6692" y="7669"/>
                  </a:cubicBezTo>
                  <a:cubicBezTo>
                    <a:pt x="6502" y="7669"/>
                    <a:pt x="6359" y="7526"/>
                    <a:pt x="6359" y="7336"/>
                  </a:cubicBezTo>
                  <a:cubicBezTo>
                    <a:pt x="6359" y="7145"/>
                    <a:pt x="6502" y="7002"/>
                    <a:pt x="6692" y="7002"/>
                  </a:cubicBezTo>
                  <a:close/>
                  <a:moveTo>
                    <a:pt x="9788" y="7002"/>
                  </a:moveTo>
                  <a:cubicBezTo>
                    <a:pt x="9979" y="7002"/>
                    <a:pt x="10122" y="7145"/>
                    <a:pt x="10122" y="7336"/>
                  </a:cubicBezTo>
                  <a:cubicBezTo>
                    <a:pt x="10122" y="7526"/>
                    <a:pt x="9979" y="7669"/>
                    <a:pt x="9788" y="7669"/>
                  </a:cubicBezTo>
                  <a:lnTo>
                    <a:pt x="8216" y="7669"/>
                  </a:lnTo>
                  <a:cubicBezTo>
                    <a:pt x="8026" y="7669"/>
                    <a:pt x="7859" y="7526"/>
                    <a:pt x="7859" y="7336"/>
                  </a:cubicBezTo>
                  <a:cubicBezTo>
                    <a:pt x="7859" y="7145"/>
                    <a:pt x="8026" y="7002"/>
                    <a:pt x="8216" y="7002"/>
                  </a:cubicBezTo>
                  <a:close/>
                  <a:moveTo>
                    <a:pt x="9526" y="1"/>
                  </a:moveTo>
                  <a:cubicBezTo>
                    <a:pt x="9074" y="1"/>
                    <a:pt x="8693" y="287"/>
                    <a:pt x="8550" y="692"/>
                  </a:cubicBezTo>
                  <a:lnTo>
                    <a:pt x="7073" y="692"/>
                  </a:lnTo>
                  <a:cubicBezTo>
                    <a:pt x="7073" y="573"/>
                    <a:pt x="7049" y="453"/>
                    <a:pt x="7026" y="334"/>
                  </a:cubicBezTo>
                  <a:lnTo>
                    <a:pt x="4978" y="334"/>
                  </a:lnTo>
                  <a:cubicBezTo>
                    <a:pt x="5025" y="834"/>
                    <a:pt x="5025" y="1382"/>
                    <a:pt x="4978" y="1882"/>
                  </a:cubicBezTo>
                  <a:lnTo>
                    <a:pt x="7026" y="1882"/>
                  </a:lnTo>
                  <a:cubicBezTo>
                    <a:pt x="7049" y="1716"/>
                    <a:pt x="7073" y="1549"/>
                    <a:pt x="7097" y="1358"/>
                  </a:cubicBezTo>
                  <a:lnTo>
                    <a:pt x="8550" y="1358"/>
                  </a:lnTo>
                  <a:cubicBezTo>
                    <a:pt x="8669" y="1668"/>
                    <a:pt x="8883" y="1882"/>
                    <a:pt x="9193" y="2001"/>
                  </a:cubicBezTo>
                  <a:lnTo>
                    <a:pt x="9193" y="5621"/>
                  </a:lnTo>
                  <a:lnTo>
                    <a:pt x="4382" y="5621"/>
                  </a:lnTo>
                  <a:cubicBezTo>
                    <a:pt x="3954" y="5621"/>
                    <a:pt x="3573" y="6002"/>
                    <a:pt x="3573" y="6431"/>
                  </a:cubicBezTo>
                  <a:lnTo>
                    <a:pt x="3573" y="7145"/>
                  </a:lnTo>
                  <a:lnTo>
                    <a:pt x="2620" y="7145"/>
                  </a:lnTo>
                  <a:cubicBezTo>
                    <a:pt x="2501" y="6860"/>
                    <a:pt x="2287" y="6621"/>
                    <a:pt x="1977" y="6526"/>
                  </a:cubicBezTo>
                  <a:lnTo>
                    <a:pt x="1977" y="4526"/>
                  </a:lnTo>
                  <a:cubicBezTo>
                    <a:pt x="2120" y="4573"/>
                    <a:pt x="2263" y="4621"/>
                    <a:pt x="2406" y="4669"/>
                  </a:cubicBezTo>
                  <a:cubicBezTo>
                    <a:pt x="2096" y="4049"/>
                    <a:pt x="1953" y="3240"/>
                    <a:pt x="1858" y="2549"/>
                  </a:cubicBezTo>
                  <a:lnTo>
                    <a:pt x="0" y="2549"/>
                  </a:lnTo>
                  <a:cubicBezTo>
                    <a:pt x="262" y="3216"/>
                    <a:pt x="739" y="3764"/>
                    <a:pt x="1310" y="4168"/>
                  </a:cubicBezTo>
                  <a:lnTo>
                    <a:pt x="1310" y="6526"/>
                  </a:lnTo>
                  <a:cubicBezTo>
                    <a:pt x="905" y="6669"/>
                    <a:pt x="620" y="7050"/>
                    <a:pt x="620" y="7502"/>
                  </a:cubicBezTo>
                  <a:cubicBezTo>
                    <a:pt x="620" y="8050"/>
                    <a:pt x="1072" y="8503"/>
                    <a:pt x="1644" y="8503"/>
                  </a:cubicBezTo>
                  <a:cubicBezTo>
                    <a:pt x="2096" y="8503"/>
                    <a:pt x="2477" y="8241"/>
                    <a:pt x="2620" y="7836"/>
                  </a:cubicBezTo>
                  <a:lnTo>
                    <a:pt x="3573" y="7836"/>
                  </a:lnTo>
                  <a:lnTo>
                    <a:pt x="3573" y="8217"/>
                  </a:lnTo>
                  <a:cubicBezTo>
                    <a:pt x="3573" y="8669"/>
                    <a:pt x="3954" y="9027"/>
                    <a:pt x="4382" y="9027"/>
                  </a:cubicBezTo>
                  <a:lnTo>
                    <a:pt x="10526" y="9027"/>
                  </a:lnTo>
                  <a:cubicBezTo>
                    <a:pt x="10979" y="9027"/>
                    <a:pt x="11336" y="8669"/>
                    <a:pt x="11336" y="8217"/>
                  </a:cubicBezTo>
                  <a:lnTo>
                    <a:pt x="11336" y="6431"/>
                  </a:lnTo>
                  <a:cubicBezTo>
                    <a:pt x="11336" y="6002"/>
                    <a:pt x="10979" y="5621"/>
                    <a:pt x="10526" y="5621"/>
                  </a:cubicBezTo>
                  <a:lnTo>
                    <a:pt x="9860" y="5621"/>
                  </a:lnTo>
                  <a:lnTo>
                    <a:pt x="9860" y="2001"/>
                  </a:lnTo>
                  <a:cubicBezTo>
                    <a:pt x="10264" y="1858"/>
                    <a:pt x="10550" y="1477"/>
                    <a:pt x="10550" y="1025"/>
                  </a:cubicBezTo>
                  <a:cubicBezTo>
                    <a:pt x="10550" y="453"/>
                    <a:pt x="10098" y="1"/>
                    <a:pt x="9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06;p51"/>
            <p:cNvSpPr/>
            <p:nvPr/>
          </p:nvSpPr>
          <p:spPr>
            <a:xfrm>
              <a:off x="4105402" y="1621938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0" y="0"/>
                  </a:moveTo>
                  <a:cubicBezTo>
                    <a:pt x="72" y="595"/>
                    <a:pt x="286" y="1786"/>
                    <a:pt x="715" y="2191"/>
                  </a:cubicBezTo>
                  <a:cubicBezTo>
                    <a:pt x="751" y="2227"/>
                    <a:pt x="798" y="2245"/>
                    <a:pt x="846" y="2245"/>
                  </a:cubicBezTo>
                  <a:cubicBezTo>
                    <a:pt x="894" y="2245"/>
                    <a:pt x="941" y="2227"/>
                    <a:pt x="977" y="2191"/>
                  </a:cubicBezTo>
                  <a:cubicBezTo>
                    <a:pt x="1406" y="1786"/>
                    <a:pt x="1620" y="595"/>
                    <a:pt x="1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07;p51"/>
            <p:cNvSpPr/>
            <p:nvPr/>
          </p:nvSpPr>
          <p:spPr>
            <a:xfrm>
              <a:off x="4170992" y="1621938"/>
              <a:ext cx="86903" cy="75816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548" y="0"/>
                  </a:moveTo>
                  <a:cubicBezTo>
                    <a:pt x="477" y="572"/>
                    <a:pt x="381" y="1096"/>
                    <a:pt x="238" y="1524"/>
                  </a:cubicBezTo>
                  <a:cubicBezTo>
                    <a:pt x="167" y="1762"/>
                    <a:pt x="95" y="1953"/>
                    <a:pt x="0" y="2120"/>
                  </a:cubicBezTo>
                  <a:cubicBezTo>
                    <a:pt x="1096" y="1810"/>
                    <a:pt x="1977" y="1024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08;p51"/>
            <p:cNvSpPr/>
            <p:nvPr/>
          </p:nvSpPr>
          <p:spPr>
            <a:xfrm>
              <a:off x="4013417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2430" y="0"/>
                  </a:moveTo>
                  <a:lnTo>
                    <a:pt x="2430" y="0"/>
                  </a:lnTo>
                  <a:cubicBezTo>
                    <a:pt x="1334" y="310"/>
                    <a:pt x="453" y="1096"/>
                    <a:pt x="1" y="2120"/>
                  </a:cubicBezTo>
                  <a:lnTo>
                    <a:pt x="1882" y="2120"/>
                  </a:lnTo>
                  <a:cubicBezTo>
                    <a:pt x="1953" y="1453"/>
                    <a:pt x="2120" y="619"/>
                    <a:pt x="2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09;p51"/>
            <p:cNvSpPr/>
            <p:nvPr/>
          </p:nvSpPr>
          <p:spPr>
            <a:xfrm>
              <a:off x="4105402" y="1437755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846" y="0"/>
                  </a:moveTo>
                  <a:cubicBezTo>
                    <a:pt x="798" y="0"/>
                    <a:pt x="751" y="18"/>
                    <a:pt x="715" y="54"/>
                  </a:cubicBezTo>
                  <a:cubicBezTo>
                    <a:pt x="286" y="459"/>
                    <a:pt x="72" y="1649"/>
                    <a:pt x="0" y="2245"/>
                  </a:cubicBezTo>
                  <a:lnTo>
                    <a:pt x="1691" y="2245"/>
                  </a:lnTo>
                  <a:cubicBezTo>
                    <a:pt x="1620" y="1649"/>
                    <a:pt x="1406" y="459"/>
                    <a:pt x="977" y="54"/>
                  </a:cubicBezTo>
                  <a:cubicBezTo>
                    <a:pt x="941" y="18"/>
                    <a:pt x="894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10;p51"/>
            <p:cNvSpPr/>
            <p:nvPr/>
          </p:nvSpPr>
          <p:spPr>
            <a:xfrm>
              <a:off x="4170992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0" y="0"/>
                  </a:moveTo>
                  <a:lnTo>
                    <a:pt x="0" y="0"/>
                  </a:lnTo>
                  <a:cubicBezTo>
                    <a:pt x="310" y="619"/>
                    <a:pt x="477" y="1429"/>
                    <a:pt x="548" y="2120"/>
                  </a:cubicBezTo>
                  <a:lnTo>
                    <a:pt x="2429" y="2120"/>
                  </a:lnTo>
                  <a:cubicBezTo>
                    <a:pt x="1977" y="1096"/>
                    <a:pt x="1096" y="3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11;p51"/>
            <p:cNvSpPr/>
            <p:nvPr/>
          </p:nvSpPr>
          <p:spPr>
            <a:xfrm>
              <a:off x="4002330" y="1542722"/>
              <a:ext cx="76711" cy="55396"/>
            </a:xfrm>
            <a:custGeom>
              <a:avLst/>
              <a:gdLst/>
              <a:ahLst/>
              <a:cxnLst/>
              <a:rect l="l" t="t" r="r" b="b"/>
              <a:pathLst>
                <a:path w="2145" h="1549" extrusionOk="0">
                  <a:moveTo>
                    <a:pt x="96" y="0"/>
                  </a:moveTo>
                  <a:cubicBezTo>
                    <a:pt x="1" y="477"/>
                    <a:pt x="1" y="1024"/>
                    <a:pt x="96" y="1548"/>
                  </a:cubicBezTo>
                  <a:lnTo>
                    <a:pt x="2144" y="1548"/>
                  </a:lnTo>
                  <a:cubicBezTo>
                    <a:pt x="2097" y="1024"/>
                    <a:pt x="2120" y="477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12;p51"/>
            <p:cNvSpPr/>
            <p:nvPr/>
          </p:nvSpPr>
          <p:spPr>
            <a:xfrm>
              <a:off x="4102004" y="1542722"/>
              <a:ext cx="67305" cy="55396"/>
            </a:xfrm>
            <a:custGeom>
              <a:avLst/>
              <a:gdLst/>
              <a:ahLst/>
              <a:cxnLst/>
              <a:rect l="l" t="t" r="r" b="b"/>
              <a:pathLst>
                <a:path w="1882" h="1549" extrusionOk="0">
                  <a:moveTo>
                    <a:pt x="24" y="0"/>
                  </a:moveTo>
                  <a:cubicBezTo>
                    <a:pt x="0" y="500"/>
                    <a:pt x="0" y="1048"/>
                    <a:pt x="24" y="1548"/>
                  </a:cubicBezTo>
                  <a:lnTo>
                    <a:pt x="1858" y="1548"/>
                  </a:lnTo>
                  <a:cubicBezTo>
                    <a:pt x="1882" y="1048"/>
                    <a:pt x="1882" y="500"/>
                    <a:pt x="1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Google Shape;3639;p52"/>
          <p:cNvSpPr txBox="1">
            <a:spLocks noGrp="1"/>
          </p:cNvSpPr>
          <p:nvPr>
            <p:ph type="title"/>
          </p:nvPr>
        </p:nvSpPr>
        <p:spPr>
          <a:xfrm>
            <a:off x="842011" y="36844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Ứng dụng ngôn ngữ Java trong các chương trình</a:t>
            </a:r>
            <a:endParaRPr sz="2400" dirty="0"/>
          </a:p>
        </p:txBody>
      </p:sp>
      <p:sp>
        <p:nvSpPr>
          <p:cNvPr id="3640" name="Google Shape;3640;p52"/>
          <p:cNvSpPr/>
          <p:nvPr/>
        </p:nvSpPr>
        <p:spPr>
          <a:xfrm>
            <a:off x="4369411" y="2379884"/>
            <a:ext cx="331500" cy="331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2" name="Google Shape;3642;p52"/>
          <p:cNvSpPr/>
          <p:nvPr/>
        </p:nvSpPr>
        <p:spPr>
          <a:xfrm>
            <a:off x="4328413" y="3096592"/>
            <a:ext cx="3282884" cy="67733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Phát triển ứng dụng destop AWT và JFC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645" name="Google Shape;3645;p52"/>
          <p:cNvSpPr/>
          <p:nvPr/>
        </p:nvSpPr>
        <p:spPr>
          <a:xfrm>
            <a:off x="2168392" y="3166411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Nhúng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648" name="Google Shape;3648;p52"/>
          <p:cNvSpPr/>
          <p:nvPr/>
        </p:nvSpPr>
        <p:spPr>
          <a:xfrm>
            <a:off x="191255" y="1570042"/>
            <a:ext cx="2480137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800" b="1" dirty="0" err="1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Ứng</a:t>
            </a:r>
            <a:r>
              <a:rPr lang="en-SG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SG" sz="1800" b="1" dirty="0" err="1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dụng</a:t>
            </a:r>
            <a:r>
              <a:rPr lang="en-SG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console 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651" name="Google Shape;3651;p52"/>
          <p:cNvSpPr/>
          <p:nvPr/>
        </p:nvSpPr>
        <p:spPr>
          <a:xfrm>
            <a:off x="6626093" y="1550498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Web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654" name="Google Shape;3654;p52"/>
          <p:cNvSpPr/>
          <p:nvPr/>
        </p:nvSpPr>
        <p:spPr>
          <a:xfrm>
            <a:off x="3377208" y="1570042"/>
            <a:ext cx="2389581" cy="38035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800" b="1" dirty="0" err="1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Ứng</a:t>
            </a:r>
            <a:r>
              <a:rPr lang="en-SG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SG" sz="1800" b="1" dirty="0" err="1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dụng</a:t>
            </a:r>
            <a:r>
              <a:rPr lang="en-SG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applet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3656" name="Google Shape;3656;p52"/>
          <p:cNvCxnSpPr>
            <a:stCxn id="3657" idx="6"/>
            <a:endCxn id="3658" idx="2"/>
          </p:cNvCxnSpPr>
          <p:nvPr/>
        </p:nvCxnSpPr>
        <p:spPr>
          <a:xfrm>
            <a:off x="1799264" y="2474073"/>
            <a:ext cx="1100228" cy="9710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9" name="Google Shape;3659;p52"/>
          <p:cNvCxnSpPr>
            <a:stCxn id="3658" idx="6"/>
            <a:endCxn id="3640" idx="2"/>
          </p:cNvCxnSpPr>
          <p:nvPr/>
        </p:nvCxnSpPr>
        <p:spPr>
          <a:xfrm flipV="1">
            <a:off x="3230992" y="2545634"/>
            <a:ext cx="1138419" cy="2554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0" name="Google Shape;3660;p52"/>
          <p:cNvCxnSpPr>
            <a:stCxn id="3640" idx="6"/>
            <a:endCxn id="3661" idx="2"/>
          </p:cNvCxnSpPr>
          <p:nvPr/>
        </p:nvCxnSpPr>
        <p:spPr>
          <a:xfrm>
            <a:off x="4700911" y="2545634"/>
            <a:ext cx="1100228" cy="8438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2" name="Google Shape;3662;p52"/>
          <p:cNvCxnSpPr>
            <a:stCxn id="3661" idx="6"/>
            <a:endCxn id="3663" idx="2"/>
          </p:cNvCxnSpPr>
          <p:nvPr/>
        </p:nvCxnSpPr>
        <p:spPr>
          <a:xfrm flipV="1">
            <a:off x="6132639" y="2589889"/>
            <a:ext cx="1234418" cy="4013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4" name="Google Shape;3664;p52"/>
          <p:cNvCxnSpPr>
            <a:stCxn id="3657" idx="0"/>
            <a:endCxn id="3648" idx="2"/>
          </p:cNvCxnSpPr>
          <p:nvPr/>
        </p:nvCxnSpPr>
        <p:spPr>
          <a:xfrm flipH="1" flipV="1">
            <a:off x="1431324" y="1969942"/>
            <a:ext cx="202190" cy="33838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5" name="Google Shape;3665;p52"/>
          <p:cNvCxnSpPr>
            <a:stCxn id="3640" idx="0"/>
            <a:endCxn id="3654" idx="2"/>
          </p:cNvCxnSpPr>
          <p:nvPr/>
        </p:nvCxnSpPr>
        <p:spPr>
          <a:xfrm flipV="1">
            <a:off x="4535161" y="1950398"/>
            <a:ext cx="36838" cy="429486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6" name="Google Shape;3666;p52"/>
          <p:cNvCxnSpPr>
            <a:stCxn id="3663" idx="0"/>
            <a:endCxn id="3651" idx="2"/>
          </p:cNvCxnSpPr>
          <p:nvPr/>
        </p:nvCxnSpPr>
        <p:spPr>
          <a:xfrm flipH="1" flipV="1">
            <a:off x="7522943" y="1950398"/>
            <a:ext cx="9864" cy="47374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7" name="Google Shape;3667;p52"/>
          <p:cNvCxnSpPr>
            <a:stCxn id="3642" idx="0"/>
            <a:endCxn id="3661" idx="4"/>
          </p:cNvCxnSpPr>
          <p:nvPr/>
        </p:nvCxnSpPr>
        <p:spPr>
          <a:xfrm flipH="1" flipV="1">
            <a:off x="5966889" y="2795771"/>
            <a:ext cx="2966" cy="30082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8" name="Google Shape;3668;p52"/>
          <p:cNvCxnSpPr>
            <a:stCxn id="3645" idx="0"/>
            <a:endCxn id="3658" idx="4"/>
          </p:cNvCxnSpPr>
          <p:nvPr/>
        </p:nvCxnSpPr>
        <p:spPr>
          <a:xfrm flipV="1">
            <a:off x="3065242" y="2736925"/>
            <a:ext cx="0" cy="429486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69" name="Google Shape;3669;p52"/>
          <p:cNvGrpSpPr/>
          <p:nvPr/>
        </p:nvGrpSpPr>
        <p:grpSpPr>
          <a:xfrm rot="10800000">
            <a:off x="989692" y="3270700"/>
            <a:ext cx="883262" cy="242091"/>
            <a:chOff x="2300350" y="2601250"/>
            <a:chExt cx="2275275" cy="623625"/>
          </a:xfrm>
        </p:grpSpPr>
        <p:sp>
          <p:nvSpPr>
            <p:cNvPr id="3670" name="Google Shape;3670;p5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6" name="Google Shape;3676;p52"/>
          <p:cNvGrpSpPr/>
          <p:nvPr/>
        </p:nvGrpSpPr>
        <p:grpSpPr>
          <a:xfrm>
            <a:off x="7644195" y="3512791"/>
            <a:ext cx="2297800" cy="347400"/>
            <a:chOff x="7644195" y="3512791"/>
            <a:chExt cx="2297800" cy="347400"/>
          </a:xfrm>
        </p:grpSpPr>
        <p:sp>
          <p:nvSpPr>
            <p:cNvPr id="3677" name="Google Shape;3677;p52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2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9" name="Google Shape;3679;p52"/>
          <p:cNvGrpSpPr/>
          <p:nvPr/>
        </p:nvGrpSpPr>
        <p:grpSpPr>
          <a:xfrm rot="5400000">
            <a:off x="3041222" y="1017950"/>
            <a:ext cx="98902" cy="553090"/>
            <a:chOff x="4898850" y="4820550"/>
            <a:chExt cx="98902" cy="553090"/>
          </a:xfrm>
        </p:grpSpPr>
        <p:sp>
          <p:nvSpPr>
            <p:cNvPr id="3680" name="Google Shape;3680;p5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5" name="Google Shape;3685;p52"/>
          <p:cNvSpPr/>
          <p:nvPr/>
        </p:nvSpPr>
        <p:spPr>
          <a:xfrm>
            <a:off x="4438560" y="2464271"/>
            <a:ext cx="192600" cy="19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6" name="Google Shape;3686;p52"/>
          <p:cNvGrpSpPr/>
          <p:nvPr/>
        </p:nvGrpSpPr>
        <p:grpSpPr>
          <a:xfrm>
            <a:off x="2899492" y="2405425"/>
            <a:ext cx="331500" cy="331500"/>
            <a:chOff x="2924924" y="2835362"/>
            <a:chExt cx="331500" cy="331500"/>
          </a:xfrm>
        </p:grpSpPr>
        <p:sp>
          <p:nvSpPr>
            <p:cNvPr id="3687" name="Google Shape;3687;p52"/>
            <p:cNvSpPr/>
            <p:nvPr/>
          </p:nvSpPr>
          <p:spPr>
            <a:xfrm>
              <a:off x="299467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2"/>
            <p:cNvSpPr/>
            <p:nvPr/>
          </p:nvSpPr>
          <p:spPr>
            <a:xfrm>
              <a:off x="2924924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8" name="Google Shape;3688;p52"/>
          <p:cNvGrpSpPr/>
          <p:nvPr/>
        </p:nvGrpSpPr>
        <p:grpSpPr>
          <a:xfrm>
            <a:off x="5801139" y="2464271"/>
            <a:ext cx="331500" cy="331500"/>
            <a:chOff x="5887274" y="2840549"/>
            <a:chExt cx="331500" cy="331500"/>
          </a:xfrm>
        </p:grpSpPr>
        <p:sp>
          <p:nvSpPr>
            <p:cNvPr id="3689" name="Google Shape;3689;p52"/>
            <p:cNvSpPr/>
            <p:nvPr/>
          </p:nvSpPr>
          <p:spPr>
            <a:xfrm>
              <a:off x="595672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2"/>
            <p:cNvSpPr/>
            <p:nvPr/>
          </p:nvSpPr>
          <p:spPr>
            <a:xfrm>
              <a:off x="5887274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0" name="Google Shape;3690;p52"/>
          <p:cNvGrpSpPr/>
          <p:nvPr/>
        </p:nvGrpSpPr>
        <p:grpSpPr>
          <a:xfrm>
            <a:off x="7367057" y="2424139"/>
            <a:ext cx="331500" cy="331500"/>
            <a:chOff x="7368299" y="2840549"/>
            <a:chExt cx="331500" cy="331500"/>
          </a:xfrm>
        </p:grpSpPr>
        <p:sp>
          <p:nvSpPr>
            <p:cNvPr id="3691" name="Google Shape;3691;p52"/>
            <p:cNvSpPr/>
            <p:nvPr/>
          </p:nvSpPr>
          <p:spPr>
            <a:xfrm>
              <a:off x="7437750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2"/>
            <p:cNvSpPr/>
            <p:nvPr/>
          </p:nvSpPr>
          <p:spPr>
            <a:xfrm>
              <a:off x="7368299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2" name="Google Shape;3692;p52"/>
          <p:cNvGrpSpPr/>
          <p:nvPr/>
        </p:nvGrpSpPr>
        <p:grpSpPr>
          <a:xfrm>
            <a:off x="1467764" y="2308323"/>
            <a:ext cx="331500" cy="331500"/>
            <a:chOff x="1443599" y="2835362"/>
            <a:chExt cx="331500" cy="331500"/>
          </a:xfrm>
        </p:grpSpPr>
        <p:sp>
          <p:nvSpPr>
            <p:cNvPr id="3693" name="Google Shape;3693;p52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2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180" y="4469928"/>
            <a:ext cx="751894" cy="6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9" name="Google Shape;3109;p43"/>
          <p:cNvGrpSpPr/>
          <p:nvPr/>
        </p:nvGrpSpPr>
        <p:grpSpPr>
          <a:xfrm>
            <a:off x="1837776" y="4281819"/>
            <a:ext cx="1252897" cy="51000"/>
            <a:chOff x="2915381" y="4104819"/>
            <a:chExt cx="1252897" cy="51000"/>
          </a:xfrm>
        </p:grpSpPr>
        <p:sp>
          <p:nvSpPr>
            <p:cNvPr id="3110" name="Google Shape;3110;p4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4" name="Google Shape;3124;p43"/>
          <p:cNvGrpSpPr/>
          <p:nvPr/>
        </p:nvGrpSpPr>
        <p:grpSpPr>
          <a:xfrm flipH="1">
            <a:off x="2904967" y="691791"/>
            <a:ext cx="1105976" cy="133969"/>
            <a:chOff x="8183182" y="663852"/>
            <a:chExt cx="1475028" cy="178673"/>
          </a:xfrm>
        </p:grpSpPr>
        <p:grpSp>
          <p:nvGrpSpPr>
            <p:cNvPr id="3125" name="Google Shape;3125;p4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26" name="Google Shape;3126;p4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4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4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4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4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4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4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4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4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4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6" name="Google Shape;3136;p4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37" name="Google Shape;3137;p4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4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4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4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4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4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4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4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4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4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47" name="Google Shape;3147;p43"/>
          <p:cNvGrpSpPr/>
          <p:nvPr/>
        </p:nvGrpSpPr>
        <p:grpSpPr>
          <a:xfrm rot="5400000">
            <a:off x="7200764" y="3308753"/>
            <a:ext cx="883262" cy="242091"/>
            <a:chOff x="2300350" y="2601250"/>
            <a:chExt cx="2275275" cy="623625"/>
          </a:xfrm>
        </p:grpSpPr>
        <p:sp>
          <p:nvSpPr>
            <p:cNvPr id="3148" name="Google Shape;3148;p4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3639;p52"/>
          <p:cNvSpPr txBox="1">
            <a:spLocks/>
          </p:cNvSpPr>
          <p:nvPr/>
        </p:nvSpPr>
        <p:spPr>
          <a:xfrm>
            <a:off x="552899" y="846968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240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Cấu</a:t>
            </a:r>
            <a:r>
              <a:rPr 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trúc</a:t>
            </a:r>
            <a:r>
              <a:rPr 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của</a:t>
            </a:r>
            <a:r>
              <a:rPr 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một</a:t>
            </a:r>
            <a:r>
              <a:rPr 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chương</a:t>
            </a:r>
            <a:r>
              <a:rPr 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trình</a:t>
            </a:r>
            <a:r>
              <a:rPr 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Java</a:t>
            </a:r>
            <a:endParaRPr lang="vi-VN" sz="2400" dirty="0"/>
          </a:p>
        </p:txBody>
      </p:sp>
      <p:pic>
        <p:nvPicPr>
          <p:cNvPr id="52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1955745" y="1523784"/>
            <a:ext cx="5029835" cy="24003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320" y="4469928"/>
            <a:ext cx="751894" cy="673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1181</Words>
  <Application>Microsoft Office PowerPoint</Application>
  <PresentationFormat>On-screen Show (16:9)</PresentationFormat>
  <Paragraphs>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PT Sans</vt:lpstr>
      <vt:lpstr>Calibri</vt:lpstr>
      <vt:lpstr>Times New Roman</vt:lpstr>
      <vt:lpstr>Roboto Condensed Light</vt:lpstr>
      <vt:lpstr>Exo</vt:lpstr>
      <vt:lpstr>Arial</vt:lpstr>
      <vt:lpstr>Adobe Arabic</vt:lpstr>
      <vt:lpstr>Adobe Fangsong Std R</vt:lpstr>
      <vt:lpstr>Adobe Garamond Pro Bold</vt:lpstr>
      <vt:lpstr>Data Center Business Plan by Slidesgo</vt:lpstr>
      <vt:lpstr>Đề tài: Xây dựng ứng dụng chat Socket bằng ngôn ngữ Java</vt:lpstr>
      <vt:lpstr>Nội dung Khóa luận tốt nghiệp</vt:lpstr>
      <vt:lpstr>1. Lý do chọn đề tài</vt:lpstr>
      <vt:lpstr>2. Tổng quan</vt:lpstr>
      <vt:lpstr>PowerPoint Presentation</vt:lpstr>
      <vt:lpstr>Ngôn ngữ lập trình Java</vt:lpstr>
      <vt:lpstr>Một số tính chất nổi bật của ngôn ngữ Java</vt:lpstr>
      <vt:lpstr>Ứng dụng ngôn ngữ Java trong các chương trình</vt:lpstr>
      <vt:lpstr>PowerPoint Presentation</vt:lpstr>
      <vt:lpstr>Lập trình Socket bằng Java</vt:lpstr>
      <vt:lpstr>PowerPoint Presentation</vt:lpstr>
      <vt:lpstr>Các lớp Java trong lập trình TCP và UDP Socket</vt:lpstr>
      <vt:lpstr>Xây dựng chương trình ứng dụng</vt:lpstr>
      <vt:lpstr>5.1 Giới thiệu</vt:lpstr>
      <vt:lpstr>5.2 Phân tích chương trình</vt:lpstr>
      <vt:lpstr>5.2 Phân tích chương trình</vt:lpstr>
      <vt:lpstr>Kết luận</vt:lpstr>
      <vt:lpstr>Lời cảm ơn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Xây dựng ứng dụng chat Socket bằng ngôn ngữ Java</dc:title>
  <cp:lastModifiedBy>Microsoft account</cp:lastModifiedBy>
  <cp:revision>47</cp:revision>
  <dcterms:modified xsi:type="dcterms:W3CDTF">2022-05-19T01:15:03Z</dcterms:modified>
</cp:coreProperties>
</file>