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3"/>
  </p:notesMasterIdLst>
  <p:sldIdLst>
    <p:sldId id="257" r:id="rId2"/>
    <p:sldId id="258" r:id="rId3"/>
    <p:sldId id="260" r:id="rId4"/>
    <p:sldId id="261" r:id="rId5"/>
    <p:sldId id="262" r:id="rId6"/>
    <p:sldId id="263" r:id="rId7"/>
    <p:sldId id="264" r:id="rId8"/>
    <p:sldId id="327" r:id="rId9"/>
    <p:sldId id="265" r:id="rId10"/>
    <p:sldId id="266" r:id="rId11"/>
    <p:sldId id="267" r:id="rId12"/>
    <p:sldId id="268" r:id="rId13"/>
    <p:sldId id="269" r:id="rId14"/>
    <p:sldId id="272" r:id="rId15"/>
    <p:sldId id="274" r:id="rId16"/>
    <p:sldId id="333" r:id="rId17"/>
    <p:sldId id="331" r:id="rId18"/>
    <p:sldId id="276" r:id="rId19"/>
    <p:sldId id="334" r:id="rId20"/>
    <p:sldId id="273" r:id="rId21"/>
    <p:sldId id="275" r:id="rId22"/>
    <p:sldId id="277" r:id="rId23"/>
    <p:sldId id="337" r:id="rId24"/>
    <p:sldId id="335" r:id="rId25"/>
    <p:sldId id="336" r:id="rId26"/>
    <p:sldId id="278" r:id="rId27"/>
    <p:sldId id="328" r:id="rId28"/>
    <p:sldId id="329" r:id="rId29"/>
    <p:sldId id="279" r:id="rId30"/>
    <p:sldId id="280" r:id="rId31"/>
    <p:sldId id="281" r:id="rId32"/>
    <p:sldId id="282" r:id="rId33"/>
    <p:sldId id="283" r:id="rId34"/>
    <p:sldId id="284" r:id="rId35"/>
    <p:sldId id="326" r:id="rId36"/>
    <p:sldId id="285" r:id="rId37"/>
    <p:sldId id="288" r:id="rId38"/>
    <p:sldId id="289" r:id="rId39"/>
    <p:sldId id="321" r:id="rId40"/>
    <p:sldId id="290" r:id="rId41"/>
    <p:sldId id="322" r:id="rId42"/>
    <p:sldId id="291" r:id="rId43"/>
    <p:sldId id="323" r:id="rId44"/>
    <p:sldId id="292" r:id="rId45"/>
    <p:sldId id="332" r:id="rId46"/>
    <p:sldId id="293" r:id="rId47"/>
    <p:sldId id="338" r:id="rId48"/>
    <p:sldId id="339" r:id="rId49"/>
    <p:sldId id="340" r:id="rId50"/>
    <p:sldId id="341" r:id="rId51"/>
    <p:sldId id="342" r:id="rId52"/>
    <p:sldId id="354" r:id="rId53"/>
    <p:sldId id="355" r:id="rId54"/>
    <p:sldId id="352" r:id="rId55"/>
    <p:sldId id="353" r:id="rId56"/>
    <p:sldId id="300" r:id="rId57"/>
    <p:sldId id="301" r:id="rId58"/>
    <p:sldId id="302" r:id="rId59"/>
    <p:sldId id="303" r:id="rId60"/>
    <p:sldId id="304" r:id="rId61"/>
    <p:sldId id="343" r:id="rId62"/>
    <p:sldId id="330" r:id="rId63"/>
    <p:sldId id="344" r:id="rId64"/>
    <p:sldId id="345" r:id="rId65"/>
    <p:sldId id="346" r:id="rId66"/>
    <p:sldId id="347" r:id="rId67"/>
    <p:sldId id="348" r:id="rId68"/>
    <p:sldId id="349" r:id="rId69"/>
    <p:sldId id="350" r:id="rId70"/>
    <p:sldId id="351" r:id="rId71"/>
    <p:sldId id="317" r:id="rId7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8" autoAdjust="0"/>
    <p:restoredTop sz="94666"/>
  </p:normalViewPr>
  <p:slideViewPr>
    <p:cSldViewPr>
      <p:cViewPr>
        <p:scale>
          <a:sx n="100" d="100"/>
          <a:sy n="100" d="100"/>
        </p:scale>
        <p:origin x="296"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8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001EA65-EB30-414C-8C68-CB4A5246E3FD}" type="slidenum">
              <a:rPr lang="en-US"/>
              <a:pPr>
                <a:defRPr/>
              </a:pPr>
              <a:t>‹#›</a:t>
            </a:fld>
            <a:endParaRPr lang="en-US"/>
          </a:p>
        </p:txBody>
      </p:sp>
    </p:spTree>
    <p:extLst>
      <p:ext uri="{BB962C8B-B14F-4D97-AF65-F5344CB8AC3E}">
        <p14:creationId xmlns:p14="http://schemas.microsoft.com/office/powerpoint/2010/main" val="14613369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6" name="Rectangle 6"/>
          <p:cNvSpPr>
            <a:spLocks noGrp="1" noChangeArrowheads="1"/>
          </p:cNvSpPr>
          <p:nvPr>
            <p:ph type="sldNum" sz="quarter" idx="12"/>
          </p:nvPr>
        </p:nvSpPr>
        <p:spPr>
          <a:ln/>
        </p:spPr>
        <p:txBody>
          <a:bodyPr/>
          <a:lstStyle>
            <a:lvl1pPr>
              <a:defRPr/>
            </a:lvl1pPr>
          </a:lstStyle>
          <a:p>
            <a:pPr>
              <a:defRPr/>
            </a:pPr>
            <a:fld id="{44AF442A-31CA-4B19-8D70-BBA2D48B2EDB}" type="slidenum">
              <a:rPr lang="en-US"/>
              <a:pPr>
                <a:defRPr/>
              </a:pPr>
              <a:t>‹#›</a:t>
            </a:fld>
            <a:endParaRPr lang="en-US"/>
          </a:p>
        </p:txBody>
      </p:sp>
    </p:spTree>
    <p:extLst>
      <p:ext uri="{BB962C8B-B14F-4D97-AF65-F5344CB8AC3E}">
        <p14:creationId xmlns:p14="http://schemas.microsoft.com/office/powerpoint/2010/main" val="1650531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6" name="Rectangle 6"/>
          <p:cNvSpPr>
            <a:spLocks noGrp="1" noChangeArrowheads="1"/>
          </p:cNvSpPr>
          <p:nvPr>
            <p:ph type="sldNum" sz="quarter" idx="12"/>
          </p:nvPr>
        </p:nvSpPr>
        <p:spPr>
          <a:ln/>
        </p:spPr>
        <p:txBody>
          <a:bodyPr/>
          <a:lstStyle>
            <a:lvl1pPr>
              <a:defRPr/>
            </a:lvl1pPr>
          </a:lstStyle>
          <a:p>
            <a:pPr>
              <a:defRPr/>
            </a:pPr>
            <a:fld id="{5A8E751D-7B86-4518-A7AC-A848F5BE203B}" type="slidenum">
              <a:rPr lang="en-US"/>
              <a:pPr>
                <a:defRPr/>
              </a:pPr>
              <a:t>‹#›</a:t>
            </a:fld>
            <a:endParaRPr lang="en-US"/>
          </a:p>
        </p:txBody>
      </p:sp>
    </p:spTree>
    <p:extLst>
      <p:ext uri="{BB962C8B-B14F-4D97-AF65-F5344CB8AC3E}">
        <p14:creationId xmlns:p14="http://schemas.microsoft.com/office/powerpoint/2010/main" val="9965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6" name="Rectangle 6"/>
          <p:cNvSpPr>
            <a:spLocks noGrp="1" noChangeArrowheads="1"/>
          </p:cNvSpPr>
          <p:nvPr>
            <p:ph type="sldNum" sz="quarter" idx="12"/>
          </p:nvPr>
        </p:nvSpPr>
        <p:spPr>
          <a:ln/>
        </p:spPr>
        <p:txBody>
          <a:bodyPr/>
          <a:lstStyle>
            <a:lvl1pPr>
              <a:defRPr/>
            </a:lvl1pPr>
          </a:lstStyle>
          <a:p>
            <a:pPr>
              <a:defRPr/>
            </a:pPr>
            <a:fld id="{A613D34B-3614-4528-ABC5-7005430D0BD5}" type="slidenum">
              <a:rPr lang="en-US"/>
              <a:pPr>
                <a:defRPr/>
              </a:pPr>
              <a:t>‹#›</a:t>
            </a:fld>
            <a:endParaRPr lang="en-US"/>
          </a:p>
        </p:txBody>
      </p:sp>
    </p:spTree>
    <p:extLst>
      <p:ext uri="{BB962C8B-B14F-4D97-AF65-F5344CB8AC3E}">
        <p14:creationId xmlns:p14="http://schemas.microsoft.com/office/powerpoint/2010/main" val="408687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6" name="Rectangle 6"/>
          <p:cNvSpPr>
            <a:spLocks noGrp="1" noChangeArrowheads="1"/>
          </p:cNvSpPr>
          <p:nvPr>
            <p:ph type="sldNum" sz="quarter" idx="12"/>
          </p:nvPr>
        </p:nvSpPr>
        <p:spPr>
          <a:ln/>
        </p:spPr>
        <p:txBody>
          <a:bodyPr/>
          <a:lstStyle>
            <a:lvl1pPr>
              <a:defRPr/>
            </a:lvl1pPr>
          </a:lstStyle>
          <a:p>
            <a:pPr>
              <a:defRPr/>
            </a:pPr>
            <a:fld id="{3446A403-9FF7-4378-BD96-CF47ACE8A176}" type="slidenum">
              <a:rPr lang="en-US"/>
              <a:pPr>
                <a:defRPr/>
              </a:pPr>
              <a:t>‹#›</a:t>
            </a:fld>
            <a:endParaRPr lang="en-US"/>
          </a:p>
        </p:txBody>
      </p:sp>
    </p:spTree>
    <p:extLst>
      <p:ext uri="{BB962C8B-B14F-4D97-AF65-F5344CB8AC3E}">
        <p14:creationId xmlns:p14="http://schemas.microsoft.com/office/powerpoint/2010/main" val="2463721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6" name="Rectangle 6"/>
          <p:cNvSpPr>
            <a:spLocks noGrp="1" noChangeArrowheads="1"/>
          </p:cNvSpPr>
          <p:nvPr>
            <p:ph type="sldNum" sz="quarter" idx="12"/>
          </p:nvPr>
        </p:nvSpPr>
        <p:spPr>
          <a:ln/>
        </p:spPr>
        <p:txBody>
          <a:bodyPr/>
          <a:lstStyle>
            <a:lvl1pPr>
              <a:defRPr/>
            </a:lvl1pPr>
          </a:lstStyle>
          <a:p>
            <a:pPr>
              <a:defRPr/>
            </a:pPr>
            <a:fld id="{32777672-94A8-4E26-BDF8-768902DED808}" type="slidenum">
              <a:rPr lang="en-US"/>
              <a:pPr>
                <a:defRPr/>
              </a:pPr>
              <a:t>‹#›</a:t>
            </a:fld>
            <a:endParaRPr lang="en-US"/>
          </a:p>
        </p:txBody>
      </p:sp>
    </p:spTree>
    <p:extLst>
      <p:ext uri="{BB962C8B-B14F-4D97-AF65-F5344CB8AC3E}">
        <p14:creationId xmlns:p14="http://schemas.microsoft.com/office/powerpoint/2010/main" val="14492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478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7" name="Rectangle 6"/>
          <p:cNvSpPr>
            <a:spLocks noGrp="1" noChangeArrowheads="1"/>
          </p:cNvSpPr>
          <p:nvPr>
            <p:ph type="sldNum" sz="quarter" idx="12"/>
          </p:nvPr>
        </p:nvSpPr>
        <p:spPr>
          <a:ln/>
        </p:spPr>
        <p:txBody>
          <a:bodyPr/>
          <a:lstStyle>
            <a:lvl1pPr>
              <a:defRPr/>
            </a:lvl1pPr>
          </a:lstStyle>
          <a:p>
            <a:pPr>
              <a:defRPr/>
            </a:pPr>
            <a:fld id="{F03C850A-4344-47B2-9546-8D5348920762}" type="slidenum">
              <a:rPr lang="en-US"/>
              <a:pPr>
                <a:defRPr/>
              </a:pPr>
              <a:t>‹#›</a:t>
            </a:fld>
            <a:endParaRPr lang="en-US"/>
          </a:p>
        </p:txBody>
      </p:sp>
    </p:spTree>
    <p:extLst>
      <p:ext uri="{BB962C8B-B14F-4D97-AF65-F5344CB8AC3E}">
        <p14:creationId xmlns:p14="http://schemas.microsoft.com/office/powerpoint/2010/main" val="1935993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9" name="Rectangle 6"/>
          <p:cNvSpPr>
            <a:spLocks noGrp="1" noChangeArrowheads="1"/>
          </p:cNvSpPr>
          <p:nvPr>
            <p:ph type="sldNum" sz="quarter" idx="12"/>
          </p:nvPr>
        </p:nvSpPr>
        <p:spPr>
          <a:ln/>
        </p:spPr>
        <p:txBody>
          <a:bodyPr/>
          <a:lstStyle>
            <a:lvl1pPr>
              <a:defRPr/>
            </a:lvl1pPr>
          </a:lstStyle>
          <a:p>
            <a:pPr>
              <a:defRPr/>
            </a:pPr>
            <a:fld id="{3747DD6A-14EA-4B61-BA74-803F2DEEDAC5}" type="slidenum">
              <a:rPr lang="en-US"/>
              <a:pPr>
                <a:defRPr/>
              </a:pPr>
              <a:t>‹#›</a:t>
            </a:fld>
            <a:endParaRPr lang="en-US"/>
          </a:p>
        </p:txBody>
      </p:sp>
    </p:spTree>
    <p:extLst>
      <p:ext uri="{BB962C8B-B14F-4D97-AF65-F5344CB8AC3E}">
        <p14:creationId xmlns:p14="http://schemas.microsoft.com/office/powerpoint/2010/main" val="419055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5" name="Rectangle 6"/>
          <p:cNvSpPr>
            <a:spLocks noGrp="1" noChangeArrowheads="1"/>
          </p:cNvSpPr>
          <p:nvPr>
            <p:ph type="sldNum" sz="quarter" idx="12"/>
          </p:nvPr>
        </p:nvSpPr>
        <p:spPr>
          <a:ln/>
        </p:spPr>
        <p:txBody>
          <a:bodyPr/>
          <a:lstStyle>
            <a:lvl1pPr>
              <a:defRPr/>
            </a:lvl1pPr>
          </a:lstStyle>
          <a:p>
            <a:pPr>
              <a:defRPr/>
            </a:pPr>
            <a:fld id="{75828F58-C7F5-48E1-A21A-F58EFC19D34F}" type="slidenum">
              <a:rPr lang="en-US"/>
              <a:pPr>
                <a:defRPr/>
              </a:pPr>
              <a:t>‹#›</a:t>
            </a:fld>
            <a:endParaRPr lang="en-US"/>
          </a:p>
        </p:txBody>
      </p:sp>
    </p:spTree>
    <p:extLst>
      <p:ext uri="{BB962C8B-B14F-4D97-AF65-F5344CB8AC3E}">
        <p14:creationId xmlns:p14="http://schemas.microsoft.com/office/powerpoint/2010/main" val="424592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4" name="Rectangle 6"/>
          <p:cNvSpPr>
            <a:spLocks noGrp="1" noChangeArrowheads="1"/>
          </p:cNvSpPr>
          <p:nvPr>
            <p:ph type="sldNum" sz="quarter" idx="12"/>
          </p:nvPr>
        </p:nvSpPr>
        <p:spPr>
          <a:ln/>
        </p:spPr>
        <p:txBody>
          <a:bodyPr/>
          <a:lstStyle>
            <a:lvl1pPr>
              <a:defRPr/>
            </a:lvl1pPr>
          </a:lstStyle>
          <a:p>
            <a:pPr>
              <a:defRPr/>
            </a:pPr>
            <a:fld id="{FF5FD01C-8D45-44C7-BB44-67AD261C70F3}" type="slidenum">
              <a:rPr lang="en-US"/>
              <a:pPr>
                <a:defRPr/>
              </a:pPr>
              <a:t>‹#›</a:t>
            </a:fld>
            <a:endParaRPr lang="en-US"/>
          </a:p>
        </p:txBody>
      </p:sp>
    </p:spTree>
    <p:extLst>
      <p:ext uri="{BB962C8B-B14F-4D97-AF65-F5344CB8AC3E}">
        <p14:creationId xmlns:p14="http://schemas.microsoft.com/office/powerpoint/2010/main" val="356288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7" name="Rectangle 6"/>
          <p:cNvSpPr>
            <a:spLocks noGrp="1" noChangeArrowheads="1"/>
          </p:cNvSpPr>
          <p:nvPr>
            <p:ph type="sldNum" sz="quarter" idx="12"/>
          </p:nvPr>
        </p:nvSpPr>
        <p:spPr>
          <a:ln/>
        </p:spPr>
        <p:txBody>
          <a:bodyPr/>
          <a:lstStyle>
            <a:lvl1pPr>
              <a:defRPr/>
            </a:lvl1pPr>
          </a:lstStyle>
          <a:p>
            <a:pPr>
              <a:defRPr/>
            </a:pPr>
            <a:fld id="{10DAAD1B-9A47-463A-89E4-2583F38A07C8}" type="slidenum">
              <a:rPr lang="en-US"/>
              <a:pPr>
                <a:defRPr/>
              </a:pPr>
              <a:t>‹#›</a:t>
            </a:fld>
            <a:endParaRPr lang="en-US"/>
          </a:p>
        </p:txBody>
      </p:sp>
    </p:spTree>
    <p:extLst>
      <p:ext uri="{BB962C8B-B14F-4D97-AF65-F5344CB8AC3E}">
        <p14:creationId xmlns:p14="http://schemas.microsoft.com/office/powerpoint/2010/main" val="282910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Spring 2004</a:t>
            </a:r>
          </a:p>
        </p:txBody>
      </p:sp>
      <p:sp>
        <p:nvSpPr>
          <p:cNvPr id="7" name="Rectangle 6"/>
          <p:cNvSpPr>
            <a:spLocks noGrp="1" noChangeArrowheads="1"/>
          </p:cNvSpPr>
          <p:nvPr>
            <p:ph type="sldNum" sz="quarter" idx="12"/>
          </p:nvPr>
        </p:nvSpPr>
        <p:spPr>
          <a:ln/>
        </p:spPr>
        <p:txBody>
          <a:bodyPr/>
          <a:lstStyle>
            <a:lvl1pPr>
              <a:defRPr/>
            </a:lvl1pPr>
          </a:lstStyle>
          <a:p>
            <a:pPr>
              <a:defRPr/>
            </a:pPr>
            <a:fld id="{B188EF15-9F06-457B-B9CE-923F826FC47E}" type="slidenum">
              <a:rPr lang="en-US"/>
              <a:pPr>
                <a:defRPr/>
              </a:pPr>
              <a:t>‹#›</a:t>
            </a:fld>
            <a:endParaRPr lang="en-US"/>
          </a:p>
        </p:txBody>
      </p:sp>
    </p:spTree>
    <p:extLst>
      <p:ext uri="{BB962C8B-B14F-4D97-AF65-F5344CB8AC3E}">
        <p14:creationId xmlns:p14="http://schemas.microsoft.com/office/powerpoint/2010/main" val="18773696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447800"/>
            <a:ext cx="7772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6868" name="Rectangle 4"/>
          <p:cNvSpPr>
            <a:spLocks noGrp="1" noChangeArrowheads="1"/>
          </p:cNvSpPr>
          <p:nvPr>
            <p:ph type="dt" sz="half" idx="2"/>
          </p:nvPr>
        </p:nvSpPr>
        <p:spPr bwMode="auto">
          <a:xfrm>
            <a:off x="685800" y="6248400"/>
            <a:ext cx="1676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6869" name="Rectangle 5"/>
          <p:cNvSpPr>
            <a:spLocks noGrp="1" noChangeArrowheads="1"/>
          </p:cNvSpPr>
          <p:nvPr>
            <p:ph type="ftr" sz="quarter" idx="3"/>
          </p:nvPr>
        </p:nvSpPr>
        <p:spPr bwMode="auto">
          <a:xfrm>
            <a:off x="2667000" y="6248400"/>
            <a:ext cx="381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Spring 2004</a:t>
            </a:r>
          </a:p>
        </p:txBody>
      </p:sp>
      <p:sp>
        <p:nvSpPr>
          <p:cNvPr id="36870" name="Rectangle 6"/>
          <p:cNvSpPr>
            <a:spLocks noGrp="1" noChangeArrowheads="1"/>
          </p:cNvSpPr>
          <p:nvPr>
            <p:ph type="sldNum" sz="quarter" idx="4"/>
          </p:nvPr>
        </p:nvSpPr>
        <p:spPr bwMode="auto">
          <a:xfrm>
            <a:off x="6858000" y="62484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ED94119-76DD-4CA1-90A4-66F7C5D95B3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smtClean="0"/>
              <a:t>© 2017 </a:t>
            </a:r>
            <a:r>
              <a:rPr lang="en-US" sz="1400" dirty="0" smtClean="0"/>
              <a:t>by Greg Ozbirn, UT-Dallas, for use with Data Structures book by Mark Allen Weiss</a:t>
            </a:r>
          </a:p>
        </p:txBody>
      </p:sp>
      <p:sp>
        <p:nvSpPr>
          <p:cNvPr id="20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672B6E5-087E-4FB7-9264-5225C13F0250}" type="slidenum">
              <a:rPr lang="en-US" sz="1400" smtClean="0"/>
              <a:pPr eaLnBrk="1" hangingPunct="1"/>
              <a:t>1</a:t>
            </a:fld>
            <a:endParaRPr lang="en-US" sz="1400" smtClean="0"/>
          </a:p>
        </p:txBody>
      </p:sp>
      <p:sp>
        <p:nvSpPr>
          <p:cNvPr id="2052" name="Rectangle 2"/>
          <p:cNvSpPr>
            <a:spLocks noGrp="1" noChangeArrowheads="1"/>
          </p:cNvSpPr>
          <p:nvPr>
            <p:ph type="ctrTitle"/>
          </p:nvPr>
        </p:nvSpPr>
        <p:spPr>
          <a:xfrm>
            <a:off x="685800" y="2286000"/>
            <a:ext cx="7772400" cy="1143000"/>
          </a:xfrm>
        </p:spPr>
        <p:txBody>
          <a:bodyPr/>
          <a:lstStyle/>
          <a:p>
            <a:pPr eaLnBrk="1" hangingPunct="1"/>
            <a:r>
              <a:rPr lang="en-US" smtClean="0"/>
              <a:t>Sorting</a:t>
            </a:r>
          </a:p>
        </p:txBody>
      </p:sp>
      <p:sp>
        <p:nvSpPr>
          <p:cNvPr id="2053" name="Rectangle 3"/>
          <p:cNvSpPr>
            <a:spLocks noGrp="1" noChangeArrowheads="1"/>
          </p:cNvSpPr>
          <p:nvPr>
            <p:ph type="subTitle" idx="1"/>
          </p:nvPr>
        </p:nvSpPr>
        <p:spPr/>
        <p:txBody>
          <a:bodyPr/>
          <a:lstStyle/>
          <a:p>
            <a:pPr eaLnBrk="1" hangingPunct="1"/>
            <a:r>
              <a:rPr lang="en-US" dirty="0" smtClean="0"/>
              <a:t>Chapter 7</a:t>
            </a:r>
          </a:p>
        </p:txBody>
      </p:sp>
      <p:sp>
        <p:nvSpPr>
          <p:cNvPr id="2054" name="Text Box 4"/>
          <p:cNvSpPr txBox="1">
            <a:spLocks noChangeArrowheads="1"/>
          </p:cNvSpPr>
          <p:nvPr/>
        </p:nvSpPr>
        <p:spPr bwMode="auto">
          <a:xfrm>
            <a:off x="0" y="6248400"/>
            <a:ext cx="9204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smtClean="0">
                <a:latin typeface="Arial" charset="0"/>
              </a:rPr>
              <a:t>Fall </a:t>
            </a:r>
            <a:r>
              <a:rPr lang="en-US" sz="1400" smtClean="0">
                <a:latin typeface="Arial" pitchFamily="34" charset="0"/>
              </a:rPr>
              <a:t>2017</a:t>
            </a:r>
            <a:endParaRPr lang="en-US" sz="1400" dirty="0">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318A59E-8162-40DE-9658-446E55CE1DDE}" type="slidenum">
              <a:rPr lang="en-US" sz="1400" smtClean="0"/>
              <a:pPr eaLnBrk="1" hangingPunct="1"/>
              <a:t>10</a:t>
            </a:fld>
            <a:endParaRPr lang="en-US" sz="1400" smtClean="0"/>
          </a:p>
        </p:txBody>
      </p:sp>
      <p:sp>
        <p:nvSpPr>
          <p:cNvPr id="11267" name="Rectangle 4"/>
          <p:cNvSpPr>
            <a:spLocks noGrp="1" noChangeArrowheads="1"/>
          </p:cNvSpPr>
          <p:nvPr>
            <p:ph type="title"/>
          </p:nvPr>
        </p:nvSpPr>
        <p:spPr/>
        <p:txBody>
          <a:bodyPr/>
          <a:lstStyle/>
          <a:p>
            <a:pPr eaLnBrk="1" hangingPunct="1"/>
            <a:r>
              <a:rPr lang="en-US" smtClean="0"/>
              <a:t>Lower Bound for Simple Sorts</a:t>
            </a:r>
          </a:p>
        </p:txBody>
      </p:sp>
      <p:sp>
        <p:nvSpPr>
          <p:cNvPr id="11268" name="Rectangle 5"/>
          <p:cNvSpPr>
            <a:spLocks noGrp="1" noChangeArrowheads="1"/>
          </p:cNvSpPr>
          <p:nvPr>
            <p:ph type="body" idx="1"/>
          </p:nvPr>
        </p:nvSpPr>
        <p:spPr/>
        <p:txBody>
          <a:bodyPr/>
          <a:lstStyle/>
          <a:p>
            <a:pPr eaLnBrk="1" hangingPunct="1">
              <a:lnSpc>
                <a:spcPct val="90000"/>
              </a:lnSpc>
            </a:pPr>
            <a:r>
              <a:rPr lang="en-US" sz="2800" dirty="0" smtClean="0"/>
              <a:t>For insertion sort to sort a list of N elements requires 1 + … + N-2 + N-1 swaps in the worst case, which is N(N-1)/2.</a:t>
            </a:r>
          </a:p>
          <a:p>
            <a:pPr eaLnBrk="1" hangingPunct="1">
              <a:lnSpc>
                <a:spcPct val="90000"/>
              </a:lnSpc>
            </a:pPr>
            <a:r>
              <a:rPr lang="en-US" sz="2800" dirty="0" smtClean="0"/>
              <a:t>Consider any list L, and its reverse, L</a:t>
            </a:r>
            <a:r>
              <a:rPr lang="en-US" sz="2800" baseline="-25000" dirty="0" smtClean="0"/>
              <a:t>R</a:t>
            </a:r>
            <a:r>
              <a:rPr lang="en-US" sz="2800" dirty="0" smtClean="0"/>
              <a:t>.</a:t>
            </a:r>
          </a:p>
          <a:p>
            <a:pPr eaLnBrk="1" hangingPunct="1">
              <a:lnSpc>
                <a:spcPct val="90000"/>
              </a:lnSpc>
            </a:pPr>
            <a:r>
              <a:rPr lang="en-US" sz="2800" dirty="0" smtClean="0"/>
              <a:t>Any pair (</a:t>
            </a:r>
            <a:r>
              <a:rPr lang="en-US" sz="2800" dirty="0" err="1" smtClean="0"/>
              <a:t>x,y</a:t>
            </a:r>
            <a:r>
              <a:rPr lang="en-US" sz="2800" dirty="0" smtClean="0"/>
              <a:t>) is inverted either in L or L</a:t>
            </a:r>
            <a:r>
              <a:rPr lang="en-US" sz="2800" baseline="-25000" dirty="0" smtClean="0"/>
              <a:t>R</a:t>
            </a:r>
            <a:r>
              <a:rPr lang="en-US" sz="2800" dirty="0" smtClean="0"/>
              <a:t>.</a:t>
            </a:r>
          </a:p>
          <a:p>
            <a:pPr eaLnBrk="1" hangingPunct="1">
              <a:lnSpc>
                <a:spcPct val="90000"/>
              </a:lnSpc>
            </a:pPr>
            <a:r>
              <a:rPr lang="en-US" sz="2800" dirty="0" smtClean="0"/>
              <a:t>So, the total inversions for both lists together would be N(N-1)/2.</a:t>
            </a:r>
          </a:p>
          <a:p>
            <a:pPr eaLnBrk="1" hangingPunct="1">
              <a:lnSpc>
                <a:spcPct val="90000"/>
              </a:lnSpc>
            </a:pPr>
            <a:r>
              <a:rPr lang="en-US" sz="2800" dirty="0" smtClean="0"/>
              <a:t>Thus, an average list has half this number, which is N(N-1)/4.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AE2E6B8-5163-4E7B-B193-A771A0C9F6D1}" type="slidenum">
              <a:rPr lang="en-US" sz="1400" smtClean="0"/>
              <a:pPr eaLnBrk="1" hangingPunct="1"/>
              <a:t>11</a:t>
            </a:fld>
            <a:endParaRPr lang="en-US" sz="1400" smtClean="0"/>
          </a:p>
        </p:txBody>
      </p:sp>
      <p:sp>
        <p:nvSpPr>
          <p:cNvPr id="12291" name="Rectangle 4"/>
          <p:cNvSpPr>
            <a:spLocks noGrp="1" noChangeArrowheads="1"/>
          </p:cNvSpPr>
          <p:nvPr>
            <p:ph type="title"/>
          </p:nvPr>
        </p:nvSpPr>
        <p:spPr/>
        <p:txBody>
          <a:bodyPr/>
          <a:lstStyle/>
          <a:p>
            <a:pPr eaLnBrk="1" hangingPunct="1"/>
            <a:r>
              <a:rPr lang="en-US" smtClean="0"/>
              <a:t>Lower Bound for Simple Sorts</a:t>
            </a:r>
          </a:p>
        </p:txBody>
      </p:sp>
      <p:sp>
        <p:nvSpPr>
          <p:cNvPr id="12292" name="Rectangle 5"/>
          <p:cNvSpPr>
            <a:spLocks noGrp="1" noChangeArrowheads="1"/>
          </p:cNvSpPr>
          <p:nvPr>
            <p:ph type="body" idx="1"/>
          </p:nvPr>
        </p:nvSpPr>
        <p:spPr/>
        <p:txBody>
          <a:bodyPr/>
          <a:lstStyle/>
          <a:p>
            <a:pPr eaLnBrk="1" hangingPunct="1"/>
            <a:r>
              <a:rPr lang="en-US" smtClean="0"/>
              <a:t>Since each swap removes only one inversion, any algorithm that sorts by exchanging adjacent elements requires Ω(N</a:t>
            </a:r>
            <a:r>
              <a:rPr lang="en-US" baseline="30000" smtClean="0"/>
              <a:t>2</a:t>
            </a:r>
            <a:r>
              <a:rPr lang="en-US" smtClean="0"/>
              <a:t>) time on average.</a:t>
            </a:r>
          </a:p>
          <a:p>
            <a:pPr eaLnBrk="1" hangingPunct="1"/>
            <a:r>
              <a:rPr lang="en-US" smtClean="0"/>
              <a:t>To beat this time, an algorithm must do comparisons and exchanges between elements that are far apart and eliminate more than one inversion per exchange.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374D018-7981-46DB-9842-13B49BD04F53}" type="slidenum">
              <a:rPr lang="en-US" sz="1400" smtClean="0"/>
              <a:pPr eaLnBrk="1" hangingPunct="1"/>
              <a:t>12</a:t>
            </a:fld>
            <a:endParaRPr lang="en-US" sz="1400" smtClean="0"/>
          </a:p>
        </p:txBody>
      </p:sp>
      <p:sp>
        <p:nvSpPr>
          <p:cNvPr id="13315" name="Rectangle 2"/>
          <p:cNvSpPr>
            <a:spLocks noGrp="1" noChangeArrowheads="1"/>
          </p:cNvSpPr>
          <p:nvPr>
            <p:ph type="title"/>
          </p:nvPr>
        </p:nvSpPr>
        <p:spPr/>
        <p:txBody>
          <a:bodyPr/>
          <a:lstStyle/>
          <a:p>
            <a:pPr eaLnBrk="1" hangingPunct="1"/>
            <a:r>
              <a:rPr lang="en-US" smtClean="0"/>
              <a:t>Shellsort</a:t>
            </a:r>
          </a:p>
        </p:txBody>
      </p:sp>
      <p:sp>
        <p:nvSpPr>
          <p:cNvPr id="13316" name="Rectangle 3"/>
          <p:cNvSpPr>
            <a:spLocks noGrp="1" noChangeArrowheads="1"/>
          </p:cNvSpPr>
          <p:nvPr>
            <p:ph type="body" idx="1"/>
          </p:nvPr>
        </p:nvSpPr>
        <p:spPr>
          <a:xfrm>
            <a:off x="533400" y="1371600"/>
            <a:ext cx="8229600" cy="5029200"/>
          </a:xfrm>
        </p:spPr>
        <p:txBody>
          <a:bodyPr/>
          <a:lstStyle/>
          <a:p>
            <a:pPr eaLnBrk="1" hangingPunct="1">
              <a:lnSpc>
                <a:spcPct val="90000"/>
              </a:lnSpc>
            </a:pPr>
            <a:r>
              <a:rPr lang="en-US" sz="2800" dirty="0" err="1" smtClean="0"/>
              <a:t>Shellsort</a:t>
            </a:r>
            <a:r>
              <a:rPr lang="en-US" sz="2800" dirty="0" smtClean="0"/>
              <a:t> (named after Donald Shell, its inventor) was one of the first sorting algorithms to break the quadratic time barrier.</a:t>
            </a:r>
          </a:p>
          <a:p>
            <a:pPr eaLnBrk="1" hangingPunct="1">
              <a:lnSpc>
                <a:spcPct val="90000"/>
              </a:lnSpc>
            </a:pPr>
            <a:r>
              <a:rPr lang="en-US" sz="2800" dirty="0" smtClean="0"/>
              <a:t>It is an extension of insertion sort which gains speed by allowing exchanges of elements that are far apart. </a:t>
            </a:r>
          </a:p>
          <a:p>
            <a:pPr eaLnBrk="1" hangingPunct="1">
              <a:lnSpc>
                <a:spcPct val="90000"/>
              </a:lnSpc>
            </a:pPr>
            <a:r>
              <a:rPr lang="en-US" sz="2800" dirty="0" smtClean="0"/>
              <a:t>It works by comparing and swapping distant elements at first, and the distance decreases as the algorithm runs, until the last phase when adjacent elements are compared.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910010C-F0E6-48DD-B56B-462CFC1C41AC}" type="slidenum">
              <a:rPr lang="en-US" sz="1400" smtClean="0"/>
              <a:pPr eaLnBrk="1" hangingPunct="1"/>
              <a:t>13</a:t>
            </a:fld>
            <a:endParaRPr lang="en-US" sz="1400" smtClean="0"/>
          </a:p>
        </p:txBody>
      </p:sp>
      <p:sp>
        <p:nvSpPr>
          <p:cNvPr id="14339" name="Rectangle 4"/>
          <p:cNvSpPr>
            <a:spLocks noGrp="1" noChangeArrowheads="1"/>
          </p:cNvSpPr>
          <p:nvPr>
            <p:ph type="title"/>
          </p:nvPr>
        </p:nvSpPr>
        <p:spPr/>
        <p:txBody>
          <a:bodyPr/>
          <a:lstStyle/>
          <a:p>
            <a:pPr eaLnBrk="1" hangingPunct="1"/>
            <a:r>
              <a:rPr lang="en-US" smtClean="0"/>
              <a:t>Shellsort</a:t>
            </a:r>
          </a:p>
        </p:txBody>
      </p:sp>
      <p:sp>
        <p:nvSpPr>
          <p:cNvPr id="14340" name="Rectangle 5"/>
          <p:cNvSpPr>
            <a:spLocks noGrp="1" noChangeArrowheads="1"/>
          </p:cNvSpPr>
          <p:nvPr>
            <p:ph type="body" idx="1"/>
          </p:nvPr>
        </p:nvSpPr>
        <p:spPr/>
        <p:txBody>
          <a:bodyPr/>
          <a:lstStyle/>
          <a:p>
            <a:pPr eaLnBrk="1" hangingPunct="1">
              <a:lnSpc>
                <a:spcPct val="90000"/>
              </a:lnSpc>
            </a:pPr>
            <a:r>
              <a:rPr lang="en-US" sz="2800" dirty="0" err="1" smtClean="0"/>
              <a:t>Shellsort</a:t>
            </a:r>
            <a:r>
              <a:rPr lang="en-US" sz="2800" dirty="0" smtClean="0"/>
              <a:t> uses a sequence, h1,h2,…,ht.</a:t>
            </a:r>
          </a:p>
          <a:p>
            <a:pPr eaLnBrk="1" hangingPunct="1">
              <a:lnSpc>
                <a:spcPct val="90000"/>
              </a:lnSpc>
            </a:pPr>
            <a:r>
              <a:rPr lang="en-US" sz="2800" dirty="0" smtClean="0"/>
              <a:t>Any sequence where h1=1 will work.</a:t>
            </a:r>
          </a:p>
          <a:p>
            <a:pPr eaLnBrk="1" hangingPunct="1">
              <a:lnSpc>
                <a:spcPct val="90000"/>
              </a:lnSpc>
            </a:pPr>
            <a:r>
              <a:rPr lang="en-US" sz="2800" dirty="0"/>
              <a:t>Sometimes called a diminishing sequence sort or diminishing increment sort.</a:t>
            </a:r>
          </a:p>
          <a:p>
            <a:pPr eaLnBrk="1" hangingPunct="1">
              <a:lnSpc>
                <a:spcPct val="90000"/>
              </a:lnSpc>
            </a:pPr>
            <a:r>
              <a:rPr lang="en-US" sz="2800" dirty="0" err="1" smtClean="0"/>
              <a:t>Shellsort</a:t>
            </a:r>
            <a:r>
              <a:rPr lang="en-US" sz="2800" dirty="0" smtClean="0"/>
              <a:t> rearranges the array so that elements spaced </a:t>
            </a:r>
            <a:r>
              <a:rPr lang="en-US" sz="2800" dirty="0" err="1" smtClean="0"/>
              <a:t>h</a:t>
            </a:r>
            <a:r>
              <a:rPr lang="en-US" sz="2800" baseline="-25000" dirty="0" err="1" smtClean="0"/>
              <a:t>k</a:t>
            </a:r>
            <a:r>
              <a:rPr lang="en-US" sz="2800" dirty="0" smtClean="0"/>
              <a:t>-distance apart throughout the array are sorted.  Such an array is said to be </a:t>
            </a:r>
            <a:r>
              <a:rPr lang="en-US" sz="2800" dirty="0" err="1" smtClean="0"/>
              <a:t>h</a:t>
            </a:r>
            <a:r>
              <a:rPr lang="en-US" sz="2800" baseline="-25000" dirty="0" err="1" smtClean="0"/>
              <a:t>k</a:t>
            </a:r>
            <a:r>
              <a:rPr lang="en-US" sz="2800" dirty="0" smtClean="0"/>
              <a:t>-sorted.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EAD138D-5D66-49D8-9773-CB4CBBED4844}" type="slidenum">
              <a:rPr lang="en-US" sz="1400" smtClean="0"/>
              <a:pPr eaLnBrk="1" hangingPunct="1"/>
              <a:t>14</a:t>
            </a:fld>
            <a:endParaRPr lang="en-US" sz="1400" smtClean="0"/>
          </a:p>
        </p:txBody>
      </p:sp>
      <p:sp>
        <p:nvSpPr>
          <p:cNvPr id="15363" name="Rectangle 2"/>
          <p:cNvSpPr>
            <a:spLocks noGrp="1" noChangeArrowheads="1"/>
          </p:cNvSpPr>
          <p:nvPr>
            <p:ph type="body" idx="1"/>
          </p:nvPr>
        </p:nvSpPr>
        <p:spPr>
          <a:xfrm>
            <a:off x="457200" y="533400"/>
            <a:ext cx="609600" cy="6096000"/>
          </a:xfrm>
        </p:spPr>
        <p:txBody>
          <a:bodyPr/>
          <a:lstStyle/>
          <a:p>
            <a:pPr eaLnBrk="1" hangingPunct="1">
              <a:lnSpc>
                <a:spcPct val="90000"/>
              </a:lnSpc>
              <a:buFontTx/>
              <a:buNone/>
            </a:pPr>
            <a:r>
              <a:rPr lang="en-US" sz="2800" smtClean="0"/>
              <a:t>81</a:t>
            </a:r>
          </a:p>
          <a:p>
            <a:pPr eaLnBrk="1" hangingPunct="1">
              <a:lnSpc>
                <a:spcPct val="90000"/>
              </a:lnSpc>
              <a:buFontTx/>
              <a:buNone/>
            </a:pPr>
            <a:r>
              <a:rPr lang="en-US" sz="2800" smtClean="0"/>
              <a:t>94</a:t>
            </a:r>
          </a:p>
          <a:p>
            <a:pPr eaLnBrk="1" hangingPunct="1">
              <a:lnSpc>
                <a:spcPct val="90000"/>
              </a:lnSpc>
              <a:buFontTx/>
              <a:buNone/>
            </a:pPr>
            <a:r>
              <a:rPr lang="en-US" sz="2800" smtClean="0"/>
              <a:t>11</a:t>
            </a:r>
          </a:p>
          <a:p>
            <a:pPr eaLnBrk="1" hangingPunct="1">
              <a:lnSpc>
                <a:spcPct val="90000"/>
              </a:lnSpc>
              <a:buFontTx/>
              <a:buNone/>
            </a:pPr>
            <a:r>
              <a:rPr lang="en-US" sz="2800" smtClean="0"/>
              <a:t>96</a:t>
            </a:r>
          </a:p>
          <a:p>
            <a:pPr eaLnBrk="1" hangingPunct="1">
              <a:lnSpc>
                <a:spcPct val="90000"/>
              </a:lnSpc>
              <a:buFontTx/>
              <a:buNone/>
            </a:pPr>
            <a:r>
              <a:rPr lang="en-US" sz="2800" smtClean="0"/>
              <a:t>12</a:t>
            </a:r>
          </a:p>
          <a:p>
            <a:pPr eaLnBrk="1" hangingPunct="1">
              <a:lnSpc>
                <a:spcPct val="90000"/>
              </a:lnSpc>
              <a:buFontTx/>
              <a:buNone/>
            </a:pPr>
            <a:r>
              <a:rPr lang="en-US" sz="2800" smtClean="0"/>
              <a:t>35</a:t>
            </a:r>
          </a:p>
          <a:p>
            <a:pPr eaLnBrk="1" hangingPunct="1">
              <a:lnSpc>
                <a:spcPct val="90000"/>
              </a:lnSpc>
              <a:buFontTx/>
              <a:buNone/>
            </a:pPr>
            <a:r>
              <a:rPr lang="en-US" sz="2800" smtClean="0"/>
              <a:t>17</a:t>
            </a:r>
          </a:p>
          <a:p>
            <a:pPr eaLnBrk="1" hangingPunct="1">
              <a:lnSpc>
                <a:spcPct val="90000"/>
              </a:lnSpc>
              <a:buFontTx/>
              <a:buNone/>
            </a:pPr>
            <a:r>
              <a:rPr lang="en-US" sz="2800" smtClean="0"/>
              <a:t>95</a:t>
            </a:r>
          </a:p>
          <a:p>
            <a:pPr eaLnBrk="1" hangingPunct="1">
              <a:lnSpc>
                <a:spcPct val="90000"/>
              </a:lnSpc>
              <a:buFontTx/>
              <a:buNone/>
            </a:pPr>
            <a:r>
              <a:rPr lang="en-US" sz="2800" smtClean="0"/>
              <a:t>28</a:t>
            </a:r>
          </a:p>
          <a:p>
            <a:pPr eaLnBrk="1" hangingPunct="1">
              <a:lnSpc>
                <a:spcPct val="90000"/>
              </a:lnSpc>
              <a:buFontTx/>
              <a:buNone/>
            </a:pPr>
            <a:r>
              <a:rPr lang="en-US" sz="2800" smtClean="0"/>
              <a:t>58</a:t>
            </a:r>
          </a:p>
          <a:p>
            <a:pPr eaLnBrk="1" hangingPunct="1">
              <a:lnSpc>
                <a:spcPct val="90000"/>
              </a:lnSpc>
              <a:buFontTx/>
              <a:buNone/>
            </a:pPr>
            <a:r>
              <a:rPr lang="en-US" sz="2800" smtClean="0"/>
              <a:t>41</a:t>
            </a:r>
          </a:p>
          <a:p>
            <a:pPr eaLnBrk="1" hangingPunct="1">
              <a:lnSpc>
                <a:spcPct val="90000"/>
              </a:lnSpc>
              <a:buFontTx/>
              <a:buNone/>
            </a:pPr>
            <a:r>
              <a:rPr lang="en-US" sz="2800" smtClean="0"/>
              <a:t>75</a:t>
            </a:r>
          </a:p>
          <a:p>
            <a:pPr eaLnBrk="1" hangingPunct="1">
              <a:lnSpc>
                <a:spcPct val="90000"/>
              </a:lnSpc>
              <a:buFontTx/>
              <a:buNone/>
            </a:pPr>
            <a:r>
              <a:rPr lang="en-US" sz="2800" smtClean="0"/>
              <a:t>15</a:t>
            </a:r>
          </a:p>
        </p:txBody>
      </p:sp>
      <p:sp>
        <p:nvSpPr>
          <p:cNvPr id="15364" name="Rectangle 3"/>
          <p:cNvSpPr>
            <a:spLocks noChangeArrowheads="1"/>
          </p:cNvSpPr>
          <p:nvPr/>
        </p:nvSpPr>
        <p:spPr bwMode="auto">
          <a:xfrm>
            <a:off x="15240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94</a:t>
            </a:r>
          </a:p>
          <a:p>
            <a:pPr marL="342900" indent="-342900">
              <a:lnSpc>
                <a:spcPct val="90000"/>
              </a:lnSpc>
              <a:spcBef>
                <a:spcPct val="20000"/>
              </a:spcBef>
            </a:pPr>
            <a:r>
              <a:rPr lang="en-US" sz="2800"/>
              <a:t>11</a:t>
            </a:r>
          </a:p>
          <a:p>
            <a:pPr marL="342900" indent="-342900">
              <a:lnSpc>
                <a:spcPct val="90000"/>
              </a:lnSpc>
              <a:spcBef>
                <a:spcPct val="20000"/>
              </a:spcBef>
            </a:pPr>
            <a:r>
              <a:rPr lang="en-US" sz="2800"/>
              <a:t>96</a:t>
            </a:r>
          </a:p>
          <a:p>
            <a:pPr marL="342900" indent="-342900">
              <a:lnSpc>
                <a:spcPct val="90000"/>
              </a:lnSpc>
              <a:spcBef>
                <a:spcPct val="20000"/>
              </a:spcBef>
            </a:pPr>
            <a:r>
              <a:rPr lang="en-US" sz="2800"/>
              <a:t>12</a:t>
            </a:r>
          </a:p>
          <a:p>
            <a:pPr marL="342900" indent="-342900">
              <a:lnSpc>
                <a:spcPct val="90000"/>
              </a:lnSpc>
              <a:spcBef>
                <a:spcPct val="20000"/>
              </a:spcBef>
            </a:pPr>
            <a:r>
              <a:rPr lang="en-US" sz="2800"/>
              <a:t>81</a:t>
            </a:r>
          </a:p>
          <a:p>
            <a:pPr marL="342900" indent="-342900">
              <a:lnSpc>
                <a:spcPct val="90000"/>
              </a:lnSpc>
              <a:spcBef>
                <a:spcPct val="20000"/>
              </a:spcBef>
            </a:pPr>
            <a:r>
              <a:rPr lang="en-US" sz="2800"/>
              <a:t>17</a:t>
            </a:r>
          </a:p>
          <a:p>
            <a:pPr marL="342900" indent="-342900">
              <a:lnSpc>
                <a:spcPct val="90000"/>
              </a:lnSpc>
              <a:spcBef>
                <a:spcPct val="20000"/>
              </a:spcBef>
            </a:pPr>
            <a:r>
              <a:rPr lang="en-US" sz="2800"/>
              <a:t>95</a:t>
            </a:r>
          </a:p>
          <a:p>
            <a:pPr marL="342900" indent="-342900">
              <a:lnSpc>
                <a:spcPct val="90000"/>
              </a:lnSpc>
              <a:spcBef>
                <a:spcPct val="20000"/>
              </a:spcBef>
            </a:pPr>
            <a:r>
              <a:rPr lang="en-US" sz="2800"/>
              <a:t>28</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65" name="Rectangle 4"/>
          <p:cNvSpPr>
            <a:spLocks noChangeArrowheads="1"/>
          </p:cNvSpPr>
          <p:nvPr/>
        </p:nvSpPr>
        <p:spPr bwMode="auto">
          <a:xfrm>
            <a:off x="2503488"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96</a:t>
            </a:r>
          </a:p>
          <a:p>
            <a:pPr marL="342900" indent="-342900">
              <a:lnSpc>
                <a:spcPct val="90000"/>
              </a:lnSpc>
              <a:spcBef>
                <a:spcPct val="20000"/>
              </a:spcBef>
            </a:pPr>
            <a:r>
              <a:rPr lang="en-US" sz="2800"/>
              <a:t>12</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28</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66" name="Rectangle 5"/>
          <p:cNvSpPr>
            <a:spLocks noChangeArrowheads="1"/>
          </p:cNvSpPr>
          <p:nvPr/>
        </p:nvSpPr>
        <p:spPr bwMode="auto">
          <a:xfrm>
            <a:off x="83820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5367" name="Text Box 6"/>
          <p:cNvSpPr txBox="1">
            <a:spLocks noChangeArrowheads="1"/>
          </p:cNvSpPr>
          <p:nvPr/>
        </p:nvSpPr>
        <p:spPr bwMode="auto">
          <a:xfrm>
            <a:off x="249238" y="76200"/>
            <a:ext cx="1198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Original</a:t>
            </a:r>
          </a:p>
        </p:txBody>
      </p:sp>
      <p:sp>
        <p:nvSpPr>
          <p:cNvPr id="15368" name="Freeform 7"/>
          <p:cNvSpPr>
            <a:spLocks/>
          </p:cNvSpPr>
          <p:nvPr/>
        </p:nvSpPr>
        <p:spPr bwMode="auto">
          <a:xfrm>
            <a:off x="152400" y="8382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69" name="Freeform 8"/>
          <p:cNvSpPr>
            <a:spLocks/>
          </p:cNvSpPr>
          <p:nvPr/>
        </p:nvSpPr>
        <p:spPr bwMode="auto">
          <a:xfrm>
            <a:off x="1219200" y="13716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0" name="Rectangle 9"/>
          <p:cNvSpPr>
            <a:spLocks noChangeArrowheads="1"/>
          </p:cNvSpPr>
          <p:nvPr/>
        </p:nvSpPr>
        <p:spPr bwMode="auto">
          <a:xfrm>
            <a:off x="34829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96</a:t>
            </a:r>
          </a:p>
          <a:p>
            <a:pPr marL="342900" indent="-342900">
              <a:lnSpc>
                <a:spcPct val="90000"/>
              </a:lnSpc>
              <a:spcBef>
                <a:spcPct val="20000"/>
              </a:spcBef>
            </a:pPr>
            <a:r>
              <a:rPr lang="en-US" sz="2800"/>
              <a:t>12</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28</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71" name="Freeform 10"/>
          <p:cNvSpPr>
            <a:spLocks/>
          </p:cNvSpPr>
          <p:nvPr/>
        </p:nvSpPr>
        <p:spPr bwMode="auto">
          <a:xfrm>
            <a:off x="2209800" y="17526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2" name="Rectangle 11"/>
          <p:cNvSpPr>
            <a:spLocks noChangeArrowheads="1"/>
          </p:cNvSpPr>
          <p:nvPr/>
        </p:nvSpPr>
        <p:spPr bwMode="auto">
          <a:xfrm>
            <a:off x="4462463"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73" name="Freeform 12"/>
          <p:cNvSpPr>
            <a:spLocks/>
          </p:cNvSpPr>
          <p:nvPr/>
        </p:nvSpPr>
        <p:spPr bwMode="auto">
          <a:xfrm>
            <a:off x="3200400" y="22860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4" name="Rectangle 13"/>
          <p:cNvSpPr>
            <a:spLocks noChangeArrowheads="1"/>
          </p:cNvSpPr>
          <p:nvPr/>
        </p:nvSpPr>
        <p:spPr bwMode="auto">
          <a:xfrm>
            <a:off x="544195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75" name="Freeform 14"/>
          <p:cNvSpPr>
            <a:spLocks/>
          </p:cNvSpPr>
          <p:nvPr/>
        </p:nvSpPr>
        <p:spPr bwMode="auto">
          <a:xfrm>
            <a:off x="4191000" y="28194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6" name="Rectangle 15"/>
          <p:cNvSpPr>
            <a:spLocks noChangeArrowheads="1"/>
          </p:cNvSpPr>
          <p:nvPr/>
        </p:nvSpPr>
        <p:spPr bwMode="auto">
          <a:xfrm>
            <a:off x="6421438"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15377" name="Freeform 16"/>
          <p:cNvSpPr>
            <a:spLocks/>
          </p:cNvSpPr>
          <p:nvPr/>
        </p:nvSpPr>
        <p:spPr bwMode="auto">
          <a:xfrm>
            <a:off x="5105400" y="32766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8" name="Rectangle 17"/>
          <p:cNvSpPr>
            <a:spLocks noChangeArrowheads="1"/>
          </p:cNvSpPr>
          <p:nvPr/>
        </p:nvSpPr>
        <p:spPr bwMode="auto">
          <a:xfrm>
            <a:off x="740092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15</a:t>
            </a:r>
          </a:p>
        </p:txBody>
      </p:sp>
      <p:sp>
        <p:nvSpPr>
          <p:cNvPr id="15379" name="Freeform 18"/>
          <p:cNvSpPr>
            <a:spLocks/>
          </p:cNvSpPr>
          <p:nvPr/>
        </p:nvSpPr>
        <p:spPr bwMode="auto">
          <a:xfrm>
            <a:off x="6096000" y="36576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0" name="Freeform 19"/>
          <p:cNvSpPr>
            <a:spLocks/>
          </p:cNvSpPr>
          <p:nvPr/>
        </p:nvSpPr>
        <p:spPr bwMode="auto">
          <a:xfrm>
            <a:off x="7086600" y="41148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1" name="Freeform 20"/>
          <p:cNvSpPr>
            <a:spLocks/>
          </p:cNvSpPr>
          <p:nvPr/>
        </p:nvSpPr>
        <p:spPr bwMode="auto">
          <a:xfrm>
            <a:off x="7086600" y="18288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2" name="Freeform 21"/>
          <p:cNvSpPr>
            <a:spLocks/>
          </p:cNvSpPr>
          <p:nvPr/>
        </p:nvSpPr>
        <p:spPr bwMode="auto">
          <a:xfrm>
            <a:off x="6096000" y="12954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3" name="Freeform 22"/>
          <p:cNvSpPr>
            <a:spLocks/>
          </p:cNvSpPr>
          <p:nvPr/>
        </p:nvSpPr>
        <p:spPr bwMode="auto">
          <a:xfrm>
            <a:off x="5105400" y="914400"/>
            <a:ext cx="381000" cy="21336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4" name="Text Box 23"/>
          <p:cNvSpPr txBox="1">
            <a:spLocks noChangeArrowheads="1"/>
          </p:cNvSpPr>
          <p:nvPr/>
        </p:nvSpPr>
        <p:spPr bwMode="auto">
          <a:xfrm>
            <a:off x="2498725" y="41275"/>
            <a:ext cx="372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Here we are 5-sorting the list</a:t>
            </a:r>
          </a:p>
        </p:txBody>
      </p:sp>
      <p:sp>
        <p:nvSpPr>
          <p:cNvPr id="15385" name="Text Box 24"/>
          <p:cNvSpPr txBox="1">
            <a:spLocks noChangeArrowheads="1"/>
          </p:cNvSpPr>
          <p:nvPr/>
        </p:nvSpPr>
        <p:spPr bwMode="auto">
          <a:xfrm>
            <a:off x="7924800" y="76200"/>
            <a:ext cx="1182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5-sorted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6D153C5-C97F-401B-855C-7BEDE3C30FCC}" type="slidenum">
              <a:rPr lang="en-US" sz="1400" smtClean="0"/>
              <a:pPr eaLnBrk="1" hangingPunct="1"/>
              <a:t>15</a:t>
            </a:fld>
            <a:endParaRPr lang="en-US" sz="1400" smtClean="0"/>
          </a:p>
        </p:txBody>
      </p:sp>
      <p:sp>
        <p:nvSpPr>
          <p:cNvPr id="16387" name="Rectangle 2"/>
          <p:cNvSpPr>
            <a:spLocks noChangeArrowheads="1"/>
          </p:cNvSpPr>
          <p:nvPr/>
        </p:nvSpPr>
        <p:spPr bwMode="auto">
          <a:xfrm>
            <a:off x="3048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88" name="Rectangle 3"/>
          <p:cNvSpPr>
            <a:spLocks noChangeArrowheads="1"/>
          </p:cNvSpPr>
          <p:nvPr/>
        </p:nvSpPr>
        <p:spPr bwMode="auto">
          <a:xfrm>
            <a:off x="10668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89" name="Rectangle 4"/>
          <p:cNvSpPr>
            <a:spLocks noChangeArrowheads="1"/>
          </p:cNvSpPr>
          <p:nvPr/>
        </p:nvSpPr>
        <p:spPr bwMode="auto">
          <a:xfrm>
            <a:off x="18954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0" name="Rectangle 5"/>
          <p:cNvSpPr>
            <a:spLocks noChangeArrowheads="1"/>
          </p:cNvSpPr>
          <p:nvPr/>
        </p:nvSpPr>
        <p:spPr bwMode="auto">
          <a:xfrm>
            <a:off x="68738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96</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1" name="Text Box 6"/>
          <p:cNvSpPr txBox="1">
            <a:spLocks noChangeArrowheads="1"/>
          </p:cNvSpPr>
          <p:nvPr/>
        </p:nvSpPr>
        <p:spPr bwMode="auto">
          <a:xfrm>
            <a:off x="76200" y="76200"/>
            <a:ext cx="1192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5-sorted</a:t>
            </a:r>
          </a:p>
        </p:txBody>
      </p:sp>
      <p:sp>
        <p:nvSpPr>
          <p:cNvPr id="16392" name="Freeform 7"/>
          <p:cNvSpPr>
            <a:spLocks/>
          </p:cNvSpPr>
          <p:nvPr/>
        </p:nvSpPr>
        <p:spPr bwMode="auto">
          <a:xfrm>
            <a:off x="76200" y="8382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3" name="Rectangle 8"/>
          <p:cNvSpPr>
            <a:spLocks noChangeArrowheads="1"/>
          </p:cNvSpPr>
          <p:nvPr/>
        </p:nvSpPr>
        <p:spPr bwMode="auto">
          <a:xfrm>
            <a:off x="2725738"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4" name="Rectangle 9"/>
          <p:cNvSpPr>
            <a:spLocks noChangeArrowheads="1"/>
          </p:cNvSpPr>
          <p:nvPr/>
        </p:nvSpPr>
        <p:spPr bwMode="auto">
          <a:xfrm>
            <a:off x="35560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5" name="Rectangle 10"/>
          <p:cNvSpPr>
            <a:spLocks noChangeArrowheads="1"/>
          </p:cNvSpPr>
          <p:nvPr/>
        </p:nvSpPr>
        <p:spPr bwMode="auto">
          <a:xfrm>
            <a:off x="43846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17</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6" name="Rectangle 11"/>
          <p:cNvSpPr>
            <a:spLocks noChangeArrowheads="1"/>
          </p:cNvSpPr>
          <p:nvPr/>
        </p:nvSpPr>
        <p:spPr bwMode="auto">
          <a:xfrm>
            <a:off x="5214938"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17</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7" name="Rectangle 12"/>
          <p:cNvSpPr>
            <a:spLocks noChangeArrowheads="1"/>
          </p:cNvSpPr>
          <p:nvPr/>
        </p:nvSpPr>
        <p:spPr bwMode="auto">
          <a:xfrm>
            <a:off x="60452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96</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16398" name="Freeform 13"/>
          <p:cNvSpPr>
            <a:spLocks/>
          </p:cNvSpPr>
          <p:nvPr/>
        </p:nvSpPr>
        <p:spPr bwMode="auto">
          <a:xfrm>
            <a:off x="838200" y="12954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9" name="Freeform 14"/>
          <p:cNvSpPr>
            <a:spLocks/>
          </p:cNvSpPr>
          <p:nvPr/>
        </p:nvSpPr>
        <p:spPr bwMode="auto">
          <a:xfrm>
            <a:off x="1676400" y="18288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0" name="Freeform 15"/>
          <p:cNvSpPr>
            <a:spLocks/>
          </p:cNvSpPr>
          <p:nvPr/>
        </p:nvSpPr>
        <p:spPr bwMode="auto">
          <a:xfrm>
            <a:off x="2438400" y="2286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1" name="Freeform 16"/>
          <p:cNvSpPr>
            <a:spLocks/>
          </p:cNvSpPr>
          <p:nvPr/>
        </p:nvSpPr>
        <p:spPr bwMode="auto">
          <a:xfrm>
            <a:off x="3373438" y="27432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2" name="Freeform 17"/>
          <p:cNvSpPr>
            <a:spLocks/>
          </p:cNvSpPr>
          <p:nvPr/>
        </p:nvSpPr>
        <p:spPr bwMode="auto">
          <a:xfrm>
            <a:off x="4114800" y="31242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3" name="Freeform 18"/>
          <p:cNvSpPr>
            <a:spLocks/>
          </p:cNvSpPr>
          <p:nvPr/>
        </p:nvSpPr>
        <p:spPr bwMode="auto">
          <a:xfrm>
            <a:off x="4953000" y="36576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4" name="Freeform 19"/>
          <p:cNvSpPr>
            <a:spLocks/>
          </p:cNvSpPr>
          <p:nvPr/>
        </p:nvSpPr>
        <p:spPr bwMode="auto">
          <a:xfrm>
            <a:off x="5791200" y="4191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5" name="Rectangle 20"/>
          <p:cNvSpPr>
            <a:spLocks noChangeArrowheads="1"/>
          </p:cNvSpPr>
          <p:nvPr/>
        </p:nvSpPr>
        <p:spPr bwMode="auto">
          <a:xfrm>
            <a:off x="7704138"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6406" name="Freeform 21"/>
          <p:cNvSpPr>
            <a:spLocks/>
          </p:cNvSpPr>
          <p:nvPr/>
        </p:nvSpPr>
        <p:spPr bwMode="auto">
          <a:xfrm>
            <a:off x="6629400" y="4572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7" name="Rectangle 22"/>
          <p:cNvSpPr>
            <a:spLocks noChangeArrowheads="1"/>
          </p:cNvSpPr>
          <p:nvPr/>
        </p:nvSpPr>
        <p:spPr bwMode="auto">
          <a:xfrm>
            <a:off x="85344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6408" name="Freeform 23"/>
          <p:cNvSpPr>
            <a:spLocks/>
          </p:cNvSpPr>
          <p:nvPr/>
        </p:nvSpPr>
        <p:spPr bwMode="auto">
          <a:xfrm>
            <a:off x="7467600" y="5105400"/>
            <a:ext cx="249238"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9" name="Freeform 24"/>
          <p:cNvSpPr>
            <a:spLocks/>
          </p:cNvSpPr>
          <p:nvPr/>
        </p:nvSpPr>
        <p:spPr bwMode="auto">
          <a:xfrm>
            <a:off x="2438400" y="762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0" name="Freeform 25"/>
          <p:cNvSpPr>
            <a:spLocks/>
          </p:cNvSpPr>
          <p:nvPr/>
        </p:nvSpPr>
        <p:spPr bwMode="auto">
          <a:xfrm>
            <a:off x="3352800" y="12954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1" name="Freeform 26"/>
          <p:cNvSpPr>
            <a:spLocks/>
          </p:cNvSpPr>
          <p:nvPr/>
        </p:nvSpPr>
        <p:spPr bwMode="auto">
          <a:xfrm>
            <a:off x="4170363" y="17526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2" name="Freeform 27"/>
          <p:cNvSpPr>
            <a:spLocks/>
          </p:cNvSpPr>
          <p:nvPr/>
        </p:nvSpPr>
        <p:spPr bwMode="auto">
          <a:xfrm>
            <a:off x="4953000" y="22098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3" name="Freeform 28"/>
          <p:cNvSpPr>
            <a:spLocks/>
          </p:cNvSpPr>
          <p:nvPr/>
        </p:nvSpPr>
        <p:spPr bwMode="auto">
          <a:xfrm>
            <a:off x="4953000" y="762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4" name="Freeform 29"/>
          <p:cNvSpPr>
            <a:spLocks/>
          </p:cNvSpPr>
          <p:nvPr/>
        </p:nvSpPr>
        <p:spPr bwMode="auto">
          <a:xfrm>
            <a:off x="5811838" y="2667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5" name="Freeform 30"/>
          <p:cNvSpPr>
            <a:spLocks/>
          </p:cNvSpPr>
          <p:nvPr/>
        </p:nvSpPr>
        <p:spPr bwMode="auto">
          <a:xfrm>
            <a:off x="5811838" y="12954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6" name="Freeform 31"/>
          <p:cNvSpPr>
            <a:spLocks/>
          </p:cNvSpPr>
          <p:nvPr/>
        </p:nvSpPr>
        <p:spPr bwMode="auto">
          <a:xfrm>
            <a:off x="6650038" y="32004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7" name="Freeform 32"/>
          <p:cNvSpPr>
            <a:spLocks/>
          </p:cNvSpPr>
          <p:nvPr/>
        </p:nvSpPr>
        <p:spPr bwMode="auto">
          <a:xfrm>
            <a:off x="6650038" y="17526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8" name="Freeform 33"/>
          <p:cNvSpPr>
            <a:spLocks/>
          </p:cNvSpPr>
          <p:nvPr/>
        </p:nvSpPr>
        <p:spPr bwMode="auto">
          <a:xfrm>
            <a:off x="7446963" y="36576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9" name="Freeform 34"/>
          <p:cNvSpPr>
            <a:spLocks/>
          </p:cNvSpPr>
          <p:nvPr/>
        </p:nvSpPr>
        <p:spPr bwMode="auto">
          <a:xfrm>
            <a:off x="7467600" y="22860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20" name="Freeform 35"/>
          <p:cNvSpPr>
            <a:spLocks/>
          </p:cNvSpPr>
          <p:nvPr/>
        </p:nvSpPr>
        <p:spPr bwMode="auto">
          <a:xfrm>
            <a:off x="7467600" y="838200"/>
            <a:ext cx="304800" cy="12954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21" name="Text Box 36"/>
          <p:cNvSpPr txBox="1">
            <a:spLocks noChangeArrowheads="1"/>
          </p:cNvSpPr>
          <p:nvPr/>
        </p:nvSpPr>
        <p:spPr bwMode="auto">
          <a:xfrm>
            <a:off x="2270125" y="76200"/>
            <a:ext cx="372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Here we are 3-sorting the list</a:t>
            </a:r>
          </a:p>
        </p:txBody>
      </p:sp>
      <p:sp>
        <p:nvSpPr>
          <p:cNvPr id="16422" name="Text Box 38"/>
          <p:cNvSpPr txBox="1">
            <a:spLocks noChangeArrowheads="1"/>
          </p:cNvSpPr>
          <p:nvPr/>
        </p:nvSpPr>
        <p:spPr bwMode="auto">
          <a:xfrm>
            <a:off x="7945438" y="76200"/>
            <a:ext cx="1182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3-sorted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2"/>
          </p:nvPr>
        </p:nvSpPr>
        <p:spPr>
          <a:xfrm>
            <a:off x="6324600" y="6248400"/>
            <a:ext cx="1600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45A1D3C-4282-4F90-AEC9-EE38046A5257}" type="slidenum">
              <a:rPr lang="en-US" sz="1400" smtClean="0"/>
              <a:pPr eaLnBrk="1" hangingPunct="1"/>
              <a:t>16</a:t>
            </a:fld>
            <a:endParaRPr lang="en-US" sz="1400" smtClean="0"/>
          </a:p>
        </p:txBody>
      </p:sp>
      <p:sp>
        <p:nvSpPr>
          <p:cNvPr id="17411" name="Slide Number Placeholder 3"/>
          <p:cNvSpPr txBox="1">
            <a:spLocks/>
          </p:cNvSpPr>
          <p:nvPr/>
        </p:nvSpPr>
        <p:spPr bwMode="auto">
          <a:xfrm>
            <a:off x="6324600" y="62484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fld id="{17BC8705-2EBD-467B-AF41-5419B21B02D3}" type="slidenum">
              <a:rPr lang="en-US" sz="1400"/>
              <a:pPr algn="r" eaLnBrk="1" hangingPunct="1"/>
              <a:t>16</a:t>
            </a:fld>
            <a:endParaRPr lang="en-US" sz="1400"/>
          </a:p>
        </p:txBody>
      </p:sp>
      <p:sp>
        <p:nvSpPr>
          <p:cNvPr id="17412" name="Rectangle 2"/>
          <p:cNvSpPr>
            <a:spLocks noChangeArrowheads="1"/>
          </p:cNvSpPr>
          <p:nvPr/>
        </p:nvSpPr>
        <p:spPr bwMode="auto">
          <a:xfrm>
            <a:off x="3048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13" name="Rectangle 3"/>
          <p:cNvSpPr>
            <a:spLocks noChangeArrowheads="1"/>
          </p:cNvSpPr>
          <p:nvPr/>
        </p:nvSpPr>
        <p:spPr bwMode="auto">
          <a:xfrm>
            <a:off x="9779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12</a:t>
            </a:r>
          </a:p>
          <a:p>
            <a:pPr marL="342900" indent="-342900">
              <a:lnSpc>
                <a:spcPct val="90000"/>
              </a:lnSpc>
              <a:spcBef>
                <a:spcPct val="20000"/>
              </a:spcBef>
            </a:pPr>
            <a:r>
              <a:rPr lang="en-US" sz="2800"/>
              <a:t>28</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14" name="Rectangle 4"/>
          <p:cNvSpPr>
            <a:spLocks noChangeArrowheads="1"/>
          </p:cNvSpPr>
          <p:nvPr/>
        </p:nvSpPr>
        <p:spPr bwMode="auto">
          <a:xfrm>
            <a:off x="16510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15" name="Rectangle 5"/>
          <p:cNvSpPr>
            <a:spLocks noChangeArrowheads="1"/>
          </p:cNvSpPr>
          <p:nvPr/>
        </p:nvSpPr>
        <p:spPr bwMode="auto">
          <a:xfrm>
            <a:off x="56896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16" name="Text Box 6"/>
          <p:cNvSpPr txBox="1">
            <a:spLocks noChangeArrowheads="1"/>
          </p:cNvSpPr>
          <p:nvPr/>
        </p:nvSpPr>
        <p:spPr bwMode="auto">
          <a:xfrm>
            <a:off x="76200" y="76200"/>
            <a:ext cx="1192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3-sorted</a:t>
            </a:r>
          </a:p>
        </p:txBody>
      </p:sp>
      <p:sp>
        <p:nvSpPr>
          <p:cNvPr id="17417" name="Freeform 7"/>
          <p:cNvSpPr>
            <a:spLocks/>
          </p:cNvSpPr>
          <p:nvPr/>
        </p:nvSpPr>
        <p:spPr bwMode="auto">
          <a:xfrm>
            <a:off x="2286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8" name="Rectangle 8"/>
          <p:cNvSpPr>
            <a:spLocks noChangeArrowheads="1"/>
          </p:cNvSpPr>
          <p:nvPr/>
        </p:nvSpPr>
        <p:spPr bwMode="auto">
          <a:xfrm>
            <a:off x="23241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19" name="Rectangle 9"/>
          <p:cNvSpPr>
            <a:spLocks noChangeArrowheads="1"/>
          </p:cNvSpPr>
          <p:nvPr/>
        </p:nvSpPr>
        <p:spPr bwMode="auto">
          <a:xfrm>
            <a:off x="29972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0" name="Rectangle 10"/>
          <p:cNvSpPr>
            <a:spLocks noChangeArrowheads="1"/>
          </p:cNvSpPr>
          <p:nvPr/>
        </p:nvSpPr>
        <p:spPr bwMode="auto">
          <a:xfrm>
            <a:off x="36703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1" name="Rectangle 11"/>
          <p:cNvSpPr>
            <a:spLocks noChangeArrowheads="1"/>
          </p:cNvSpPr>
          <p:nvPr/>
        </p:nvSpPr>
        <p:spPr bwMode="auto">
          <a:xfrm>
            <a:off x="43434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2" name="Rectangle 12"/>
          <p:cNvSpPr>
            <a:spLocks noChangeArrowheads="1"/>
          </p:cNvSpPr>
          <p:nvPr/>
        </p:nvSpPr>
        <p:spPr bwMode="auto">
          <a:xfrm>
            <a:off x="50165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3" name="Rectangle 20"/>
          <p:cNvSpPr>
            <a:spLocks noChangeArrowheads="1"/>
          </p:cNvSpPr>
          <p:nvPr/>
        </p:nvSpPr>
        <p:spPr bwMode="auto">
          <a:xfrm>
            <a:off x="63627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75</a:t>
            </a:r>
          </a:p>
          <a:p>
            <a:pPr marL="342900" indent="-342900">
              <a:lnSpc>
                <a:spcPct val="90000"/>
              </a:lnSpc>
              <a:spcBef>
                <a:spcPct val="20000"/>
              </a:spcBef>
            </a:pPr>
            <a:r>
              <a:rPr lang="en-US" sz="2800"/>
              <a:t>94</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4" name="Rectangle 22"/>
          <p:cNvSpPr>
            <a:spLocks noChangeArrowheads="1"/>
          </p:cNvSpPr>
          <p:nvPr/>
        </p:nvSpPr>
        <p:spPr bwMode="auto">
          <a:xfrm>
            <a:off x="77089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17425" name="Text Box 36"/>
          <p:cNvSpPr txBox="1">
            <a:spLocks noChangeArrowheads="1"/>
          </p:cNvSpPr>
          <p:nvPr/>
        </p:nvSpPr>
        <p:spPr bwMode="auto">
          <a:xfrm>
            <a:off x="2270125" y="76200"/>
            <a:ext cx="372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Here we are 1-sorting the list</a:t>
            </a:r>
          </a:p>
        </p:txBody>
      </p:sp>
      <p:sp>
        <p:nvSpPr>
          <p:cNvPr id="17426" name="Text Box 38"/>
          <p:cNvSpPr txBox="1">
            <a:spLocks noChangeArrowheads="1"/>
          </p:cNvSpPr>
          <p:nvPr/>
        </p:nvSpPr>
        <p:spPr bwMode="auto">
          <a:xfrm>
            <a:off x="8207375" y="76200"/>
            <a:ext cx="93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sorted</a:t>
            </a:r>
          </a:p>
        </p:txBody>
      </p:sp>
      <p:sp>
        <p:nvSpPr>
          <p:cNvPr id="17427" name="Freeform 7"/>
          <p:cNvSpPr>
            <a:spLocks/>
          </p:cNvSpPr>
          <p:nvPr/>
        </p:nvSpPr>
        <p:spPr bwMode="auto">
          <a:xfrm>
            <a:off x="15748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8" name="Freeform 7"/>
          <p:cNvSpPr>
            <a:spLocks/>
          </p:cNvSpPr>
          <p:nvPr/>
        </p:nvSpPr>
        <p:spPr bwMode="auto">
          <a:xfrm>
            <a:off x="22479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9" name="Freeform 7"/>
          <p:cNvSpPr>
            <a:spLocks/>
          </p:cNvSpPr>
          <p:nvPr/>
        </p:nvSpPr>
        <p:spPr bwMode="auto">
          <a:xfrm>
            <a:off x="29210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0" name="Freeform 7"/>
          <p:cNvSpPr>
            <a:spLocks/>
          </p:cNvSpPr>
          <p:nvPr/>
        </p:nvSpPr>
        <p:spPr bwMode="auto">
          <a:xfrm>
            <a:off x="35941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1" name="Freeform 7"/>
          <p:cNvSpPr>
            <a:spLocks/>
          </p:cNvSpPr>
          <p:nvPr/>
        </p:nvSpPr>
        <p:spPr bwMode="auto">
          <a:xfrm>
            <a:off x="42672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2" name="Freeform 7"/>
          <p:cNvSpPr>
            <a:spLocks/>
          </p:cNvSpPr>
          <p:nvPr/>
        </p:nvSpPr>
        <p:spPr bwMode="auto">
          <a:xfrm>
            <a:off x="49403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3" name="Freeform 7"/>
          <p:cNvSpPr>
            <a:spLocks/>
          </p:cNvSpPr>
          <p:nvPr/>
        </p:nvSpPr>
        <p:spPr bwMode="auto">
          <a:xfrm>
            <a:off x="56134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4" name="Freeform 7"/>
          <p:cNvSpPr>
            <a:spLocks/>
          </p:cNvSpPr>
          <p:nvPr/>
        </p:nvSpPr>
        <p:spPr bwMode="auto">
          <a:xfrm>
            <a:off x="62865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5" name="Freeform 7"/>
          <p:cNvSpPr>
            <a:spLocks/>
          </p:cNvSpPr>
          <p:nvPr/>
        </p:nvSpPr>
        <p:spPr bwMode="auto">
          <a:xfrm>
            <a:off x="69596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6" name="Freeform 7"/>
          <p:cNvSpPr>
            <a:spLocks/>
          </p:cNvSpPr>
          <p:nvPr/>
        </p:nvSpPr>
        <p:spPr bwMode="auto">
          <a:xfrm>
            <a:off x="76327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7" name="Rectangle 22"/>
          <p:cNvSpPr>
            <a:spLocks noChangeArrowheads="1"/>
          </p:cNvSpPr>
          <p:nvPr/>
        </p:nvSpPr>
        <p:spPr bwMode="auto">
          <a:xfrm>
            <a:off x="70358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p:txBody>
      </p:sp>
      <p:sp>
        <p:nvSpPr>
          <p:cNvPr id="17438" name="Rectangle 22"/>
          <p:cNvSpPr>
            <a:spLocks noChangeArrowheads="1"/>
          </p:cNvSpPr>
          <p:nvPr/>
        </p:nvSpPr>
        <p:spPr bwMode="auto">
          <a:xfrm>
            <a:off x="83820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11</a:t>
            </a:r>
          </a:p>
          <a:p>
            <a:pPr marL="342900" indent="-342900">
              <a:lnSpc>
                <a:spcPct val="90000"/>
              </a:lnSpc>
              <a:spcBef>
                <a:spcPct val="20000"/>
              </a:spcBef>
            </a:pPr>
            <a:r>
              <a:rPr lang="en-US" sz="2800"/>
              <a:t>12</a:t>
            </a:r>
          </a:p>
          <a:p>
            <a:pPr marL="342900" indent="-342900">
              <a:lnSpc>
                <a:spcPct val="90000"/>
              </a:lnSpc>
              <a:spcBef>
                <a:spcPct val="20000"/>
              </a:spcBef>
            </a:pPr>
            <a:r>
              <a:rPr lang="en-US" sz="2800"/>
              <a:t>15</a:t>
            </a:r>
          </a:p>
          <a:p>
            <a:pPr marL="342900" indent="-342900">
              <a:lnSpc>
                <a:spcPct val="90000"/>
              </a:lnSpc>
              <a:spcBef>
                <a:spcPct val="20000"/>
              </a:spcBef>
            </a:pPr>
            <a:r>
              <a:rPr lang="en-US" sz="2800"/>
              <a:t>17</a:t>
            </a:r>
          </a:p>
          <a:p>
            <a:pPr marL="342900" indent="-342900">
              <a:lnSpc>
                <a:spcPct val="90000"/>
              </a:lnSpc>
              <a:spcBef>
                <a:spcPct val="20000"/>
              </a:spcBef>
            </a:pPr>
            <a:r>
              <a:rPr lang="en-US" sz="2800"/>
              <a:t>28</a:t>
            </a:r>
          </a:p>
          <a:p>
            <a:pPr marL="342900" indent="-342900">
              <a:lnSpc>
                <a:spcPct val="90000"/>
              </a:lnSpc>
              <a:spcBef>
                <a:spcPct val="20000"/>
              </a:spcBef>
            </a:pPr>
            <a:r>
              <a:rPr lang="en-US" sz="2800"/>
              <a:t>35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a:p>
            <a:pPr marL="342900" indent="-342900">
              <a:lnSpc>
                <a:spcPct val="90000"/>
              </a:lnSpc>
              <a:spcBef>
                <a:spcPct val="20000"/>
              </a:spcBef>
            </a:pPr>
            <a:r>
              <a:rPr lang="en-US" sz="2800"/>
              <a:t>96</a:t>
            </a:r>
          </a:p>
        </p:txBody>
      </p:sp>
      <p:sp>
        <p:nvSpPr>
          <p:cNvPr id="17439" name="Freeform 7"/>
          <p:cNvSpPr>
            <a:spLocks/>
          </p:cNvSpPr>
          <p:nvPr/>
        </p:nvSpPr>
        <p:spPr bwMode="auto">
          <a:xfrm>
            <a:off x="901700" y="76200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0" name="Freeform 7"/>
          <p:cNvSpPr>
            <a:spLocks/>
          </p:cNvSpPr>
          <p:nvPr/>
        </p:nvSpPr>
        <p:spPr bwMode="auto">
          <a:xfrm>
            <a:off x="15875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1" name="Freeform 7"/>
          <p:cNvSpPr>
            <a:spLocks/>
          </p:cNvSpPr>
          <p:nvPr/>
        </p:nvSpPr>
        <p:spPr bwMode="auto">
          <a:xfrm>
            <a:off x="22606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2" name="Freeform 7"/>
          <p:cNvSpPr>
            <a:spLocks/>
          </p:cNvSpPr>
          <p:nvPr/>
        </p:nvSpPr>
        <p:spPr bwMode="auto">
          <a:xfrm>
            <a:off x="29337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3" name="Freeform 7"/>
          <p:cNvSpPr>
            <a:spLocks/>
          </p:cNvSpPr>
          <p:nvPr/>
        </p:nvSpPr>
        <p:spPr bwMode="auto">
          <a:xfrm>
            <a:off x="36068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4" name="Freeform 7"/>
          <p:cNvSpPr>
            <a:spLocks/>
          </p:cNvSpPr>
          <p:nvPr/>
        </p:nvSpPr>
        <p:spPr bwMode="auto">
          <a:xfrm>
            <a:off x="42799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5" name="Freeform 7"/>
          <p:cNvSpPr>
            <a:spLocks/>
          </p:cNvSpPr>
          <p:nvPr/>
        </p:nvSpPr>
        <p:spPr bwMode="auto">
          <a:xfrm>
            <a:off x="49530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6" name="Freeform 7"/>
          <p:cNvSpPr>
            <a:spLocks/>
          </p:cNvSpPr>
          <p:nvPr/>
        </p:nvSpPr>
        <p:spPr bwMode="auto">
          <a:xfrm>
            <a:off x="56261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7" name="Freeform 7"/>
          <p:cNvSpPr>
            <a:spLocks/>
          </p:cNvSpPr>
          <p:nvPr/>
        </p:nvSpPr>
        <p:spPr bwMode="auto">
          <a:xfrm>
            <a:off x="62992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8" name="Freeform 7"/>
          <p:cNvSpPr>
            <a:spLocks/>
          </p:cNvSpPr>
          <p:nvPr/>
        </p:nvSpPr>
        <p:spPr bwMode="auto">
          <a:xfrm>
            <a:off x="69723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9" name="Freeform 7"/>
          <p:cNvSpPr>
            <a:spLocks/>
          </p:cNvSpPr>
          <p:nvPr/>
        </p:nvSpPr>
        <p:spPr bwMode="auto">
          <a:xfrm>
            <a:off x="76454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0" name="Freeform 7"/>
          <p:cNvSpPr>
            <a:spLocks/>
          </p:cNvSpPr>
          <p:nvPr/>
        </p:nvSpPr>
        <p:spPr bwMode="auto">
          <a:xfrm>
            <a:off x="914400" y="12763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1" name="Freeform 7"/>
          <p:cNvSpPr>
            <a:spLocks/>
          </p:cNvSpPr>
          <p:nvPr/>
        </p:nvSpPr>
        <p:spPr bwMode="auto">
          <a:xfrm>
            <a:off x="15875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2" name="Freeform 7"/>
          <p:cNvSpPr>
            <a:spLocks/>
          </p:cNvSpPr>
          <p:nvPr/>
        </p:nvSpPr>
        <p:spPr bwMode="auto">
          <a:xfrm>
            <a:off x="22606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3" name="Freeform 7"/>
          <p:cNvSpPr>
            <a:spLocks/>
          </p:cNvSpPr>
          <p:nvPr/>
        </p:nvSpPr>
        <p:spPr bwMode="auto">
          <a:xfrm>
            <a:off x="29337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4" name="Freeform 7"/>
          <p:cNvSpPr>
            <a:spLocks/>
          </p:cNvSpPr>
          <p:nvPr/>
        </p:nvSpPr>
        <p:spPr bwMode="auto">
          <a:xfrm>
            <a:off x="36068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5" name="Freeform 7"/>
          <p:cNvSpPr>
            <a:spLocks/>
          </p:cNvSpPr>
          <p:nvPr/>
        </p:nvSpPr>
        <p:spPr bwMode="auto">
          <a:xfrm>
            <a:off x="42799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6" name="Freeform 7"/>
          <p:cNvSpPr>
            <a:spLocks/>
          </p:cNvSpPr>
          <p:nvPr/>
        </p:nvSpPr>
        <p:spPr bwMode="auto">
          <a:xfrm>
            <a:off x="49530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7" name="Freeform 7"/>
          <p:cNvSpPr>
            <a:spLocks/>
          </p:cNvSpPr>
          <p:nvPr/>
        </p:nvSpPr>
        <p:spPr bwMode="auto">
          <a:xfrm>
            <a:off x="56261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8" name="Freeform 7"/>
          <p:cNvSpPr>
            <a:spLocks/>
          </p:cNvSpPr>
          <p:nvPr/>
        </p:nvSpPr>
        <p:spPr bwMode="auto">
          <a:xfrm>
            <a:off x="62992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59" name="Freeform 7"/>
          <p:cNvSpPr>
            <a:spLocks/>
          </p:cNvSpPr>
          <p:nvPr/>
        </p:nvSpPr>
        <p:spPr bwMode="auto">
          <a:xfrm>
            <a:off x="69723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0" name="Freeform 7"/>
          <p:cNvSpPr>
            <a:spLocks/>
          </p:cNvSpPr>
          <p:nvPr/>
        </p:nvSpPr>
        <p:spPr bwMode="auto">
          <a:xfrm>
            <a:off x="7645400" y="1733550"/>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1" name="Freeform 7"/>
          <p:cNvSpPr>
            <a:spLocks/>
          </p:cNvSpPr>
          <p:nvPr/>
        </p:nvSpPr>
        <p:spPr bwMode="auto">
          <a:xfrm>
            <a:off x="22733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2" name="Freeform 7"/>
          <p:cNvSpPr>
            <a:spLocks/>
          </p:cNvSpPr>
          <p:nvPr/>
        </p:nvSpPr>
        <p:spPr bwMode="auto">
          <a:xfrm>
            <a:off x="29464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3" name="Freeform 7"/>
          <p:cNvSpPr>
            <a:spLocks/>
          </p:cNvSpPr>
          <p:nvPr/>
        </p:nvSpPr>
        <p:spPr bwMode="auto">
          <a:xfrm>
            <a:off x="36195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4" name="Freeform 7"/>
          <p:cNvSpPr>
            <a:spLocks/>
          </p:cNvSpPr>
          <p:nvPr/>
        </p:nvSpPr>
        <p:spPr bwMode="auto">
          <a:xfrm>
            <a:off x="42926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5" name="Freeform 7"/>
          <p:cNvSpPr>
            <a:spLocks/>
          </p:cNvSpPr>
          <p:nvPr/>
        </p:nvSpPr>
        <p:spPr bwMode="auto">
          <a:xfrm>
            <a:off x="49657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6" name="Freeform 7"/>
          <p:cNvSpPr>
            <a:spLocks/>
          </p:cNvSpPr>
          <p:nvPr/>
        </p:nvSpPr>
        <p:spPr bwMode="auto">
          <a:xfrm>
            <a:off x="56388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7" name="Freeform 7"/>
          <p:cNvSpPr>
            <a:spLocks/>
          </p:cNvSpPr>
          <p:nvPr/>
        </p:nvSpPr>
        <p:spPr bwMode="auto">
          <a:xfrm>
            <a:off x="63119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8" name="Freeform 7"/>
          <p:cNvSpPr>
            <a:spLocks/>
          </p:cNvSpPr>
          <p:nvPr/>
        </p:nvSpPr>
        <p:spPr bwMode="auto">
          <a:xfrm>
            <a:off x="69850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69" name="Freeform 7"/>
          <p:cNvSpPr>
            <a:spLocks/>
          </p:cNvSpPr>
          <p:nvPr/>
        </p:nvSpPr>
        <p:spPr bwMode="auto">
          <a:xfrm>
            <a:off x="7658100" y="2200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0" name="Freeform 7"/>
          <p:cNvSpPr>
            <a:spLocks/>
          </p:cNvSpPr>
          <p:nvPr/>
        </p:nvSpPr>
        <p:spPr bwMode="auto">
          <a:xfrm>
            <a:off x="29464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1" name="Freeform 7"/>
          <p:cNvSpPr>
            <a:spLocks/>
          </p:cNvSpPr>
          <p:nvPr/>
        </p:nvSpPr>
        <p:spPr bwMode="auto">
          <a:xfrm>
            <a:off x="36195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2" name="Freeform 7"/>
          <p:cNvSpPr>
            <a:spLocks/>
          </p:cNvSpPr>
          <p:nvPr/>
        </p:nvSpPr>
        <p:spPr bwMode="auto">
          <a:xfrm>
            <a:off x="42926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3" name="Freeform 7"/>
          <p:cNvSpPr>
            <a:spLocks/>
          </p:cNvSpPr>
          <p:nvPr/>
        </p:nvSpPr>
        <p:spPr bwMode="auto">
          <a:xfrm>
            <a:off x="49657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4" name="Freeform 7"/>
          <p:cNvSpPr>
            <a:spLocks/>
          </p:cNvSpPr>
          <p:nvPr/>
        </p:nvSpPr>
        <p:spPr bwMode="auto">
          <a:xfrm>
            <a:off x="56388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5" name="Freeform 7"/>
          <p:cNvSpPr>
            <a:spLocks/>
          </p:cNvSpPr>
          <p:nvPr/>
        </p:nvSpPr>
        <p:spPr bwMode="auto">
          <a:xfrm>
            <a:off x="63119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6" name="Freeform 7"/>
          <p:cNvSpPr>
            <a:spLocks/>
          </p:cNvSpPr>
          <p:nvPr/>
        </p:nvSpPr>
        <p:spPr bwMode="auto">
          <a:xfrm>
            <a:off x="69850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7" name="Freeform 7"/>
          <p:cNvSpPr>
            <a:spLocks/>
          </p:cNvSpPr>
          <p:nvPr/>
        </p:nvSpPr>
        <p:spPr bwMode="auto">
          <a:xfrm>
            <a:off x="7658100" y="2657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8" name="Freeform 7"/>
          <p:cNvSpPr>
            <a:spLocks/>
          </p:cNvSpPr>
          <p:nvPr/>
        </p:nvSpPr>
        <p:spPr bwMode="auto">
          <a:xfrm>
            <a:off x="35941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79" name="Freeform 7"/>
          <p:cNvSpPr>
            <a:spLocks/>
          </p:cNvSpPr>
          <p:nvPr/>
        </p:nvSpPr>
        <p:spPr bwMode="auto">
          <a:xfrm>
            <a:off x="42672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0" name="Freeform 7"/>
          <p:cNvSpPr>
            <a:spLocks/>
          </p:cNvSpPr>
          <p:nvPr/>
        </p:nvSpPr>
        <p:spPr bwMode="auto">
          <a:xfrm>
            <a:off x="49403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1" name="Freeform 7"/>
          <p:cNvSpPr>
            <a:spLocks/>
          </p:cNvSpPr>
          <p:nvPr/>
        </p:nvSpPr>
        <p:spPr bwMode="auto">
          <a:xfrm>
            <a:off x="56134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2" name="Freeform 7"/>
          <p:cNvSpPr>
            <a:spLocks/>
          </p:cNvSpPr>
          <p:nvPr/>
        </p:nvSpPr>
        <p:spPr bwMode="auto">
          <a:xfrm>
            <a:off x="62865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3" name="Freeform 7"/>
          <p:cNvSpPr>
            <a:spLocks/>
          </p:cNvSpPr>
          <p:nvPr/>
        </p:nvSpPr>
        <p:spPr bwMode="auto">
          <a:xfrm>
            <a:off x="69596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4" name="Freeform 7"/>
          <p:cNvSpPr>
            <a:spLocks/>
          </p:cNvSpPr>
          <p:nvPr/>
        </p:nvSpPr>
        <p:spPr bwMode="auto">
          <a:xfrm>
            <a:off x="7632700" y="3114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5" name="Freeform 7"/>
          <p:cNvSpPr>
            <a:spLocks/>
          </p:cNvSpPr>
          <p:nvPr/>
        </p:nvSpPr>
        <p:spPr bwMode="auto">
          <a:xfrm>
            <a:off x="42672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6" name="Freeform 7"/>
          <p:cNvSpPr>
            <a:spLocks/>
          </p:cNvSpPr>
          <p:nvPr/>
        </p:nvSpPr>
        <p:spPr bwMode="auto">
          <a:xfrm>
            <a:off x="49403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7" name="Freeform 7"/>
          <p:cNvSpPr>
            <a:spLocks/>
          </p:cNvSpPr>
          <p:nvPr/>
        </p:nvSpPr>
        <p:spPr bwMode="auto">
          <a:xfrm>
            <a:off x="56134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8" name="Freeform 7"/>
          <p:cNvSpPr>
            <a:spLocks/>
          </p:cNvSpPr>
          <p:nvPr/>
        </p:nvSpPr>
        <p:spPr bwMode="auto">
          <a:xfrm>
            <a:off x="62865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89" name="Freeform 7"/>
          <p:cNvSpPr>
            <a:spLocks/>
          </p:cNvSpPr>
          <p:nvPr/>
        </p:nvSpPr>
        <p:spPr bwMode="auto">
          <a:xfrm>
            <a:off x="69596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0" name="Freeform 7"/>
          <p:cNvSpPr>
            <a:spLocks/>
          </p:cNvSpPr>
          <p:nvPr/>
        </p:nvSpPr>
        <p:spPr bwMode="auto">
          <a:xfrm>
            <a:off x="7632700" y="3648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1" name="Freeform 7"/>
          <p:cNvSpPr>
            <a:spLocks/>
          </p:cNvSpPr>
          <p:nvPr/>
        </p:nvSpPr>
        <p:spPr bwMode="auto">
          <a:xfrm>
            <a:off x="4940300" y="4105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2" name="Freeform 7"/>
          <p:cNvSpPr>
            <a:spLocks/>
          </p:cNvSpPr>
          <p:nvPr/>
        </p:nvSpPr>
        <p:spPr bwMode="auto">
          <a:xfrm>
            <a:off x="5613400" y="4105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3" name="Freeform 7"/>
          <p:cNvSpPr>
            <a:spLocks/>
          </p:cNvSpPr>
          <p:nvPr/>
        </p:nvSpPr>
        <p:spPr bwMode="auto">
          <a:xfrm>
            <a:off x="6286500" y="4105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4" name="Freeform 7"/>
          <p:cNvSpPr>
            <a:spLocks/>
          </p:cNvSpPr>
          <p:nvPr/>
        </p:nvSpPr>
        <p:spPr bwMode="auto">
          <a:xfrm>
            <a:off x="6959600" y="4105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5" name="Freeform 7"/>
          <p:cNvSpPr>
            <a:spLocks/>
          </p:cNvSpPr>
          <p:nvPr/>
        </p:nvSpPr>
        <p:spPr bwMode="auto">
          <a:xfrm>
            <a:off x="7632700" y="41052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6" name="Freeform 7"/>
          <p:cNvSpPr>
            <a:spLocks/>
          </p:cNvSpPr>
          <p:nvPr/>
        </p:nvSpPr>
        <p:spPr bwMode="auto">
          <a:xfrm>
            <a:off x="5613400" y="4562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7" name="Freeform 7"/>
          <p:cNvSpPr>
            <a:spLocks/>
          </p:cNvSpPr>
          <p:nvPr/>
        </p:nvSpPr>
        <p:spPr bwMode="auto">
          <a:xfrm>
            <a:off x="6286500" y="4562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8" name="Freeform 7"/>
          <p:cNvSpPr>
            <a:spLocks/>
          </p:cNvSpPr>
          <p:nvPr/>
        </p:nvSpPr>
        <p:spPr bwMode="auto">
          <a:xfrm>
            <a:off x="6959600" y="4562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99" name="Freeform 7"/>
          <p:cNvSpPr>
            <a:spLocks/>
          </p:cNvSpPr>
          <p:nvPr/>
        </p:nvSpPr>
        <p:spPr bwMode="auto">
          <a:xfrm>
            <a:off x="7632700" y="45624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0" name="Freeform 7"/>
          <p:cNvSpPr>
            <a:spLocks/>
          </p:cNvSpPr>
          <p:nvPr/>
        </p:nvSpPr>
        <p:spPr bwMode="auto">
          <a:xfrm>
            <a:off x="6286500" y="5019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1" name="Freeform 7"/>
          <p:cNvSpPr>
            <a:spLocks/>
          </p:cNvSpPr>
          <p:nvPr/>
        </p:nvSpPr>
        <p:spPr bwMode="auto">
          <a:xfrm>
            <a:off x="6959600" y="5019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2" name="Freeform 7"/>
          <p:cNvSpPr>
            <a:spLocks/>
          </p:cNvSpPr>
          <p:nvPr/>
        </p:nvSpPr>
        <p:spPr bwMode="auto">
          <a:xfrm>
            <a:off x="7632700" y="50196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3" name="Freeform 7"/>
          <p:cNvSpPr>
            <a:spLocks/>
          </p:cNvSpPr>
          <p:nvPr/>
        </p:nvSpPr>
        <p:spPr bwMode="auto">
          <a:xfrm>
            <a:off x="6959600" y="54768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4" name="Freeform 7"/>
          <p:cNvSpPr>
            <a:spLocks/>
          </p:cNvSpPr>
          <p:nvPr/>
        </p:nvSpPr>
        <p:spPr bwMode="auto">
          <a:xfrm>
            <a:off x="7632700" y="54768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5" name="Freeform 7"/>
          <p:cNvSpPr>
            <a:spLocks/>
          </p:cNvSpPr>
          <p:nvPr/>
        </p:nvSpPr>
        <p:spPr bwMode="auto">
          <a:xfrm>
            <a:off x="7632700" y="5934075"/>
            <a:ext cx="152400" cy="466725"/>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p:cNvSpPr>
            <a:spLocks noGrp="1"/>
          </p:cNvSpPr>
          <p:nvPr>
            <p:ph type="title"/>
          </p:nvPr>
        </p:nvSpPr>
        <p:spPr/>
        <p:txBody>
          <a:bodyPr/>
          <a:lstStyle/>
          <a:p>
            <a:pPr eaLnBrk="1" hangingPunct="1"/>
            <a:r>
              <a:rPr lang="en-US" smtClean="0"/>
              <a:t>Shellsort</a:t>
            </a:r>
          </a:p>
        </p:txBody>
      </p:sp>
      <p:sp>
        <p:nvSpPr>
          <p:cNvPr id="18435" name="Content Placeholder 3"/>
          <p:cNvSpPr>
            <a:spLocks noGrp="1"/>
          </p:cNvSpPr>
          <p:nvPr>
            <p:ph idx="1"/>
          </p:nvPr>
        </p:nvSpPr>
        <p:spPr/>
        <p:txBody>
          <a:bodyPr/>
          <a:lstStyle/>
          <a:p>
            <a:pPr eaLnBrk="1" hangingPunct="1"/>
            <a:r>
              <a:rPr lang="en-US" smtClean="0"/>
              <a:t>The final step in a Shellsort is a 1-sort, which is the same as an insertion sort.</a:t>
            </a:r>
          </a:p>
          <a:p>
            <a:pPr eaLnBrk="1" hangingPunct="1"/>
            <a:endParaRPr lang="en-US" smtClean="0"/>
          </a:p>
        </p:txBody>
      </p:sp>
      <p:sp>
        <p:nvSpPr>
          <p:cNvPr id="1843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4A37B7C-0868-458E-B30B-878FB8BD668F}" type="slidenum">
              <a:rPr lang="en-US" sz="1400" smtClean="0"/>
              <a:pPr eaLnBrk="1" hangingPunct="1"/>
              <a:t>17</a:t>
            </a:fld>
            <a:endParaRPr lang="en-US" sz="14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CC1E390-382F-430E-A365-BC6705249744}" type="slidenum">
              <a:rPr lang="en-US" sz="1400" smtClean="0"/>
              <a:pPr eaLnBrk="1" hangingPunct="1"/>
              <a:t>18</a:t>
            </a:fld>
            <a:endParaRPr lang="en-US" sz="1400" smtClean="0"/>
          </a:p>
        </p:txBody>
      </p:sp>
      <p:sp>
        <p:nvSpPr>
          <p:cNvPr id="19459" name="Rectangle 2"/>
          <p:cNvSpPr>
            <a:spLocks noChangeArrowheads="1"/>
          </p:cNvSpPr>
          <p:nvPr/>
        </p:nvSpPr>
        <p:spPr bwMode="auto">
          <a:xfrm>
            <a:off x="152400" y="381000"/>
            <a:ext cx="7391400"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sz="2000"/>
              <a:t>public static &lt;AnyType extends Comparable&lt;? super AnyType&gt;&gt; void shellsort(AnyType a[])</a:t>
            </a:r>
          </a:p>
          <a:p>
            <a:pPr>
              <a:lnSpc>
                <a:spcPct val="75000"/>
              </a:lnSpc>
              <a:spcBef>
                <a:spcPct val="50000"/>
              </a:spcBef>
            </a:pPr>
            <a:r>
              <a:rPr lang="en-US" sz="2000"/>
              <a:t>{</a:t>
            </a:r>
          </a:p>
          <a:p>
            <a:pPr>
              <a:lnSpc>
                <a:spcPct val="75000"/>
              </a:lnSpc>
              <a:spcBef>
                <a:spcPct val="50000"/>
              </a:spcBef>
            </a:pPr>
            <a:r>
              <a:rPr lang="en-US" sz="2000"/>
              <a:t>     int j;</a:t>
            </a:r>
          </a:p>
          <a:p>
            <a:pPr>
              <a:lnSpc>
                <a:spcPct val="75000"/>
              </a:lnSpc>
              <a:spcBef>
                <a:spcPct val="50000"/>
              </a:spcBef>
            </a:pPr>
            <a:r>
              <a:rPr lang="en-US" sz="2000"/>
              <a:t>     for( int gap = a.length / 2; gap &gt; 0; gap /= 2 ) // gap=N/2, N/4…1</a:t>
            </a:r>
          </a:p>
          <a:p>
            <a:pPr>
              <a:lnSpc>
                <a:spcPct val="75000"/>
              </a:lnSpc>
              <a:spcBef>
                <a:spcPct val="50000"/>
              </a:spcBef>
            </a:pPr>
            <a:r>
              <a:rPr lang="en-US" sz="2000"/>
              <a:t>         for( int i = gap; i &lt; a.length; i++ ) // i = gap to N-1</a:t>
            </a:r>
          </a:p>
          <a:p>
            <a:pPr>
              <a:lnSpc>
                <a:spcPct val="75000"/>
              </a:lnSpc>
              <a:spcBef>
                <a:spcPct val="50000"/>
              </a:spcBef>
            </a:pPr>
            <a:r>
              <a:rPr lang="en-US" sz="2000"/>
              <a:t>         {</a:t>
            </a:r>
          </a:p>
          <a:p>
            <a:pPr>
              <a:lnSpc>
                <a:spcPct val="75000"/>
              </a:lnSpc>
              <a:spcBef>
                <a:spcPct val="50000"/>
              </a:spcBef>
            </a:pPr>
            <a:r>
              <a:rPr lang="en-US" sz="2000"/>
              <a:t>             AnyType tmp = a[i];   // save current item (create hole)</a:t>
            </a:r>
          </a:p>
          <a:p>
            <a:pPr>
              <a:lnSpc>
                <a:spcPct val="75000"/>
              </a:lnSpc>
              <a:spcBef>
                <a:spcPct val="50000"/>
              </a:spcBef>
            </a:pPr>
            <a:endParaRPr lang="en-US" sz="2000"/>
          </a:p>
          <a:p>
            <a:pPr>
              <a:lnSpc>
                <a:spcPct val="75000"/>
              </a:lnSpc>
              <a:spcBef>
                <a:spcPct val="50000"/>
              </a:spcBef>
            </a:pPr>
            <a:r>
              <a:rPr lang="en-US" sz="2000"/>
              <a:t>             // for all items gap apart, put tmp in proper position</a:t>
            </a:r>
          </a:p>
          <a:p>
            <a:pPr>
              <a:lnSpc>
                <a:spcPct val="75000"/>
              </a:lnSpc>
              <a:spcBef>
                <a:spcPct val="50000"/>
              </a:spcBef>
            </a:pPr>
            <a:r>
              <a:rPr lang="en-US" sz="2000"/>
              <a:t>             for(j = i; j &gt;= gap &amp;&amp; </a:t>
            </a:r>
          </a:p>
          <a:p>
            <a:pPr>
              <a:lnSpc>
                <a:spcPct val="75000"/>
              </a:lnSpc>
              <a:spcBef>
                <a:spcPct val="50000"/>
              </a:spcBef>
            </a:pPr>
            <a:r>
              <a:rPr lang="en-US" sz="2000"/>
              <a:t>                                  tmp.compareTo(a[ j - gap ]) &lt; 0; j -= gap )</a:t>
            </a:r>
          </a:p>
          <a:p>
            <a:pPr>
              <a:lnSpc>
                <a:spcPct val="75000"/>
              </a:lnSpc>
              <a:spcBef>
                <a:spcPct val="50000"/>
              </a:spcBef>
            </a:pPr>
            <a:r>
              <a:rPr lang="en-US" sz="2000"/>
              <a:t>                 a[ j ] = a[ j - gap ];   // slide greater items up</a:t>
            </a:r>
          </a:p>
          <a:p>
            <a:pPr>
              <a:lnSpc>
                <a:spcPct val="75000"/>
              </a:lnSpc>
              <a:spcBef>
                <a:spcPct val="50000"/>
              </a:spcBef>
            </a:pPr>
            <a:endParaRPr lang="en-US" sz="2000"/>
          </a:p>
          <a:p>
            <a:pPr>
              <a:lnSpc>
                <a:spcPct val="75000"/>
              </a:lnSpc>
              <a:spcBef>
                <a:spcPct val="50000"/>
              </a:spcBef>
            </a:pPr>
            <a:r>
              <a:rPr lang="en-US" sz="2000"/>
              <a:t>             a[ j ] = tmp;   // put item in hole</a:t>
            </a:r>
          </a:p>
          <a:p>
            <a:pPr>
              <a:lnSpc>
                <a:spcPct val="75000"/>
              </a:lnSpc>
              <a:spcBef>
                <a:spcPct val="50000"/>
              </a:spcBef>
            </a:pPr>
            <a:r>
              <a:rPr lang="en-US" sz="2000"/>
              <a:t>         }</a:t>
            </a:r>
          </a:p>
          <a:p>
            <a:pPr>
              <a:lnSpc>
                <a:spcPct val="75000"/>
              </a:lnSpc>
              <a:spcBef>
                <a:spcPct val="50000"/>
              </a:spcBef>
            </a:pPr>
            <a:r>
              <a:rPr lang="en-US" sz="2000"/>
              <a:t>}</a:t>
            </a:r>
          </a:p>
        </p:txBody>
      </p:sp>
      <p:sp>
        <p:nvSpPr>
          <p:cNvPr id="19460" name="Rectangle 3"/>
          <p:cNvSpPr>
            <a:spLocks noChangeArrowheads="1"/>
          </p:cNvSpPr>
          <p:nvPr/>
        </p:nvSpPr>
        <p:spPr bwMode="auto">
          <a:xfrm>
            <a:off x="8382000" y="1219200"/>
            <a:ext cx="60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a:t>35</a:t>
            </a:r>
          </a:p>
          <a:p>
            <a:pPr marL="342900" indent="-342900">
              <a:lnSpc>
                <a:spcPct val="90000"/>
              </a:lnSpc>
              <a:spcBef>
                <a:spcPct val="20000"/>
              </a:spcBef>
            </a:pPr>
            <a:r>
              <a:rPr lang="en-US" sz="2000"/>
              <a:t>17</a:t>
            </a:r>
          </a:p>
          <a:p>
            <a:pPr marL="342900" indent="-342900">
              <a:lnSpc>
                <a:spcPct val="90000"/>
              </a:lnSpc>
              <a:spcBef>
                <a:spcPct val="20000"/>
              </a:spcBef>
            </a:pPr>
            <a:r>
              <a:rPr lang="en-US" sz="2000"/>
              <a:t>11</a:t>
            </a:r>
          </a:p>
          <a:p>
            <a:pPr marL="342900" indent="-342900">
              <a:lnSpc>
                <a:spcPct val="90000"/>
              </a:lnSpc>
              <a:spcBef>
                <a:spcPct val="20000"/>
              </a:spcBef>
            </a:pPr>
            <a:r>
              <a:rPr lang="en-US" sz="2000"/>
              <a:t>28</a:t>
            </a:r>
          </a:p>
          <a:p>
            <a:pPr marL="342900" indent="-342900">
              <a:lnSpc>
                <a:spcPct val="90000"/>
              </a:lnSpc>
              <a:spcBef>
                <a:spcPct val="20000"/>
              </a:spcBef>
            </a:pPr>
            <a:r>
              <a:rPr lang="en-US" sz="2000"/>
              <a:t>12</a:t>
            </a:r>
          </a:p>
          <a:p>
            <a:pPr marL="342900" indent="-342900">
              <a:lnSpc>
                <a:spcPct val="90000"/>
              </a:lnSpc>
              <a:spcBef>
                <a:spcPct val="20000"/>
              </a:spcBef>
            </a:pPr>
            <a:r>
              <a:rPr lang="en-US" sz="2000"/>
              <a:t>41</a:t>
            </a:r>
          </a:p>
          <a:p>
            <a:pPr marL="342900" indent="-342900">
              <a:lnSpc>
                <a:spcPct val="90000"/>
              </a:lnSpc>
              <a:spcBef>
                <a:spcPct val="20000"/>
              </a:spcBef>
            </a:pPr>
            <a:r>
              <a:rPr lang="en-US" sz="2000"/>
              <a:t>75</a:t>
            </a:r>
          </a:p>
          <a:p>
            <a:pPr marL="342900" indent="-342900">
              <a:lnSpc>
                <a:spcPct val="90000"/>
              </a:lnSpc>
              <a:spcBef>
                <a:spcPct val="20000"/>
              </a:spcBef>
            </a:pPr>
            <a:r>
              <a:rPr lang="en-US" sz="2000"/>
              <a:t>15</a:t>
            </a:r>
          </a:p>
          <a:p>
            <a:pPr marL="342900" indent="-342900">
              <a:lnSpc>
                <a:spcPct val="90000"/>
              </a:lnSpc>
              <a:spcBef>
                <a:spcPct val="20000"/>
              </a:spcBef>
            </a:pPr>
            <a:r>
              <a:rPr lang="en-US" sz="2000"/>
              <a:t>96</a:t>
            </a:r>
          </a:p>
          <a:p>
            <a:pPr marL="342900" indent="-342900">
              <a:lnSpc>
                <a:spcPct val="90000"/>
              </a:lnSpc>
              <a:spcBef>
                <a:spcPct val="20000"/>
              </a:spcBef>
            </a:pPr>
            <a:r>
              <a:rPr lang="en-US" sz="2000"/>
              <a:t>58</a:t>
            </a:r>
          </a:p>
          <a:p>
            <a:pPr marL="342900" indent="-342900">
              <a:lnSpc>
                <a:spcPct val="90000"/>
              </a:lnSpc>
              <a:spcBef>
                <a:spcPct val="20000"/>
              </a:spcBef>
            </a:pPr>
            <a:r>
              <a:rPr lang="en-US" sz="2000"/>
              <a:t>81</a:t>
            </a:r>
          </a:p>
          <a:p>
            <a:pPr marL="342900" indent="-342900">
              <a:lnSpc>
                <a:spcPct val="90000"/>
              </a:lnSpc>
              <a:spcBef>
                <a:spcPct val="20000"/>
              </a:spcBef>
            </a:pPr>
            <a:r>
              <a:rPr lang="en-US" sz="2000"/>
              <a:t>94</a:t>
            </a:r>
          </a:p>
          <a:p>
            <a:pPr marL="342900" indent="-342900">
              <a:lnSpc>
                <a:spcPct val="90000"/>
              </a:lnSpc>
              <a:spcBef>
                <a:spcPct val="20000"/>
              </a:spcBef>
            </a:pPr>
            <a:r>
              <a:rPr lang="en-US" sz="2000"/>
              <a:t>95</a:t>
            </a:r>
          </a:p>
        </p:txBody>
      </p:sp>
      <p:sp>
        <p:nvSpPr>
          <p:cNvPr id="19461" name="Text Box 4"/>
          <p:cNvSpPr txBox="1">
            <a:spLocks noChangeArrowheads="1"/>
          </p:cNvSpPr>
          <p:nvPr/>
        </p:nvSpPr>
        <p:spPr bwMode="auto">
          <a:xfrm>
            <a:off x="8305800" y="762000"/>
            <a:ext cx="528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 ]</a:t>
            </a:r>
          </a:p>
        </p:txBody>
      </p:sp>
      <p:sp>
        <p:nvSpPr>
          <p:cNvPr id="19462" name="Rectangle 5"/>
          <p:cNvSpPr>
            <a:spLocks noChangeArrowheads="1"/>
          </p:cNvSpPr>
          <p:nvPr/>
        </p:nvSpPr>
        <p:spPr bwMode="auto">
          <a:xfrm>
            <a:off x="8382000" y="1219200"/>
            <a:ext cx="457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63" name="Line 6"/>
          <p:cNvSpPr>
            <a:spLocks noChangeShapeType="1"/>
          </p:cNvSpPr>
          <p:nvPr/>
        </p:nvSpPr>
        <p:spPr bwMode="auto">
          <a:xfrm>
            <a:off x="8382000" y="5257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4" name="Line 7"/>
          <p:cNvSpPr>
            <a:spLocks noChangeShapeType="1"/>
          </p:cNvSpPr>
          <p:nvPr/>
        </p:nvSpPr>
        <p:spPr bwMode="auto">
          <a:xfrm>
            <a:off x="8382000"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5" name="Line 8"/>
          <p:cNvSpPr>
            <a:spLocks noChangeShapeType="1"/>
          </p:cNvSpPr>
          <p:nvPr/>
        </p:nvSpPr>
        <p:spPr bwMode="auto">
          <a:xfrm>
            <a:off x="8382000" y="4572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6" name="Line 9"/>
          <p:cNvSpPr>
            <a:spLocks noChangeShapeType="1"/>
          </p:cNvSpPr>
          <p:nvPr/>
        </p:nvSpPr>
        <p:spPr bwMode="auto">
          <a:xfrm>
            <a:off x="8382000" y="4267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Line 10"/>
          <p:cNvSpPr>
            <a:spLocks noChangeShapeType="1"/>
          </p:cNvSpPr>
          <p:nvPr/>
        </p:nvSpPr>
        <p:spPr bwMode="auto">
          <a:xfrm>
            <a:off x="8382000" y="3886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8" name="Line 11"/>
          <p:cNvSpPr>
            <a:spLocks noChangeShapeType="1"/>
          </p:cNvSpPr>
          <p:nvPr/>
        </p:nvSpPr>
        <p:spPr bwMode="auto">
          <a:xfrm>
            <a:off x="8382000" y="3581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9" name="Line 12"/>
          <p:cNvSpPr>
            <a:spLocks noChangeShapeType="1"/>
          </p:cNvSpPr>
          <p:nvPr/>
        </p:nvSpPr>
        <p:spPr bwMode="auto">
          <a:xfrm>
            <a:off x="8382000" y="3200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0" name="Line 13"/>
          <p:cNvSpPr>
            <a:spLocks noChangeShapeType="1"/>
          </p:cNvSpPr>
          <p:nvPr/>
        </p:nvSpPr>
        <p:spPr bwMode="auto">
          <a:xfrm>
            <a:off x="8382000" y="289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1" name="Line 14"/>
          <p:cNvSpPr>
            <a:spLocks noChangeShapeType="1"/>
          </p:cNvSpPr>
          <p:nvPr/>
        </p:nvSpPr>
        <p:spPr bwMode="auto">
          <a:xfrm>
            <a:off x="8382000" y="2514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2" name="Line 15"/>
          <p:cNvSpPr>
            <a:spLocks noChangeShapeType="1"/>
          </p:cNvSpPr>
          <p:nvPr/>
        </p:nvSpPr>
        <p:spPr bwMode="auto">
          <a:xfrm>
            <a:off x="8382000" y="2209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3" name="Line 16"/>
          <p:cNvSpPr>
            <a:spLocks noChangeShapeType="1"/>
          </p:cNvSpPr>
          <p:nvPr/>
        </p:nvSpPr>
        <p:spPr bwMode="auto">
          <a:xfrm>
            <a:off x="8382000" y="1828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17"/>
          <p:cNvSpPr>
            <a:spLocks noChangeShapeType="1"/>
          </p:cNvSpPr>
          <p:nvPr/>
        </p:nvSpPr>
        <p:spPr bwMode="auto">
          <a:xfrm>
            <a:off x="8382000" y="1524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5" name="Freeform 18"/>
          <p:cNvSpPr>
            <a:spLocks/>
          </p:cNvSpPr>
          <p:nvPr/>
        </p:nvSpPr>
        <p:spPr bwMode="auto">
          <a:xfrm>
            <a:off x="7620000" y="1447800"/>
            <a:ext cx="304800" cy="1981200"/>
          </a:xfrm>
          <a:custGeom>
            <a:avLst/>
            <a:gdLst>
              <a:gd name="T0" fmla="*/ 2147483647 w 240"/>
              <a:gd name="T1" fmla="*/ 2147483647 h 1344"/>
              <a:gd name="T2" fmla="*/ 0 w 240"/>
              <a:gd name="T3" fmla="*/ 2147483647 h 1344"/>
              <a:gd name="T4" fmla="*/ 2147483647 w 240"/>
              <a:gd name="T5" fmla="*/ 0 h 1344"/>
              <a:gd name="T6" fmla="*/ 0 60000 65536"/>
              <a:gd name="T7" fmla="*/ 0 60000 65536"/>
              <a:gd name="T8" fmla="*/ 0 60000 65536"/>
              <a:gd name="T9" fmla="*/ 0 w 240"/>
              <a:gd name="T10" fmla="*/ 0 h 1344"/>
              <a:gd name="T11" fmla="*/ 240 w 240"/>
              <a:gd name="T12" fmla="*/ 1344 h 1344"/>
            </a:gdLst>
            <a:ahLst/>
            <a:cxnLst>
              <a:cxn ang="T6">
                <a:pos x="T0" y="T1"/>
              </a:cxn>
              <a:cxn ang="T7">
                <a:pos x="T2" y="T3"/>
              </a:cxn>
              <a:cxn ang="T8">
                <a:pos x="T4" y="T5"/>
              </a:cxn>
            </a:cxnLst>
            <a:rect l="T9" t="T10" r="T11" b="T12"/>
            <a:pathLst>
              <a:path w="240" h="1344">
                <a:moveTo>
                  <a:pt x="240" y="1344"/>
                </a:moveTo>
                <a:cubicBezTo>
                  <a:pt x="120" y="1072"/>
                  <a:pt x="0" y="800"/>
                  <a:pt x="0" y="576"/>
                </a:cubicBezTo>
                <a:cubicBezTo>
                  <a:pt x="0" y="352"/>
                  <a:pt x="192" y="104"/>
                  <a:pt x="24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6" name="Text Box 19"/>
          <p:cNvSpPr txBox="1">
            <a:spLocks noChangeArrowheads="1"/>
          </p:cNvSpPr>
          <p:nvPr/>
        </p:nvSpPr>
        <p:spPr bwMode="auto">
          <a:xfrm>
            <a:off x="7908925" y="1266825"/>
            <a:ext cx="43815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a:t>0</a:t>
            </a:r>
          </a:p>
          <a:p>
            <a:pPr eaLnBrk="1" hangingPunct="1">
              <a:lnSpc>
                <a:spcPct val="90000"/>
              </a:lnSpc>
              <a:spcBef>
                <a:spcPct val="20000"/>
              </a:spcBef>
            </a:pPr>
            <a:r>
              <a:rPr lang="en-US" sz="2000"/>
              <a:t>1</a:t>
            </a:r>
          </a:p>
          <a:p>
            <a:pPr eaLnBrk="1" hangingPunct="1">
              <a:lnSpc>
                <a:spcPct val="90000"/>
              </a:lnSpc>
              <a:spcBef>
                <a:spcPct val="20000"/>
              </a:spcBef>
            </a:pPr>
            <a:r>
              <a:rPr lang="en-US" sz="2000"/>
              <a:t>2</a:t>
            </a:r>
          </a:p>
          <a:p>
            <a:pPr eaLnBrk="1" hangingPunct="1">
              <a:lnSpc>
                <a:spcPct val="90000"/>
              </a:lnSpc>
              <a:spcBef>
                <a:spcPct val="20000"/>
              </a:spcBef>
            </a:pPr>
            <a:r>
              <a:rPr lang="en-US" sz="2000"/>
              <a:t>3</a:t>
            </a:r>
          </a:p>
          <a:p>
            <a:pPr eaLnBrk="1" hangingPunct="1">
              <a:lnSpc>
                <a:spcPct val="90000"/>
              </a:lnSpc>
              <a:spcBef>
                <a:spcPct val="20000"/>
              </a:spcBef>
            </a:pPr>
            <a:r>
              <a:rPr lang="en-US" sz="2000"/>
              <a:t>4</a:t>
            </a:r>
          </a:p>
          <a:p>
            <a:pPr eaLnBrk="1" hangingPunct="1">
              <a:lnSpc>
                <a:spcPct val="90000"/>
              </a:lnSpc>
              <a:spcBef>
                <a:spcPct val="20000"/>
              </a:spcBef>
            </a:pPr>
            <a:r>
              <a:rPr lang="en-US" sz="2000"/>
              <a:t>5</a:t>
            </a:r>
          </a:p>
          <a:p>
            <a:pPr eaLnBrk="1" hangingPunct="1">
              <a:lnSpc>
                <a:spcPct val="90000"/>
              </a:lnSpc>
              <a:spcBef>
                <a:spcPct val="20000"/>
              </a:spcBef>
            </a:pPr>
            <a:r>
              <a:rPr lang="en-US" sz="2000"/>
              <a:t>6</a:t>
            </a:r>
          </a:p>
          <a:p>
            <a:pPr eaLnBrk="1" hangingPunct="1">
              <a:lnSpc>
                <a:spcPct val="90000"/>
              </a:lnSpc>
              <a:spcBef>
                <a:spcPct val="20000"/>
              </a:spcBef>
            </a:pPr>
            <a:r>
              <a:rPr lang="en-US" sz="2000"/>
              <a:t>7</a:t>
            </a:r>
          </a:p>
          <a:p>
            <a:pPr eaLnBrk="1" hangingPunct="1">
              <a:lnSpc>
                <a:spcPct val="90000"/>
              </a:lnSpc>
              <a:spcBef>
                <a:spcPct val="20000"/>
              </a:spcBef>
            </a:pPr>
            <a:r>
              <a:rPr lang="en-US" sz="2000"/>
              <a:t>8</a:t>
            </a:r>
          </a:p>
          <a:p>
            <a:pPr eaLnBrk="1" hangingPunct="1">
              <a:lnSpc>
                <a:spcPct val="90000"/>
              </a:lnSpc>
              <a:spcBef>
                <a:spcPct val="20000"/>
              </a:spcBef>
            </a:pPr>
            <a:r>
              <a:rPr lang="en-US" sz="2000"/>
              <a:t>9</a:t>
            </a:r>
          </a:p>
          <a:p>
            <a:pPr eaLnBrk="1" hangingPunct="1">
              <a:lnSpc>
                <a:spcPct val="90000"/>
              </a:lnSpc>
              <a:spcBef>
                <a:spcPct val="20000"/>
              </a:spcBef>
            </a:pPr>
            <a:r>
              <a:rPr lang="en-US" sz="2000"/>
              <a:t>10</a:t>
            </a:r>
          </a:p>
          <a:p>
            <a:pPr eaLnBrk="1" hangingPunct="1">
              <a:lnSpc>
                <a:spcPct val="90000"/>
              </a:lnSpc>
              <a:spcBef>
                <a:spcPct val="20000"/>
              </a:spcBef>
            </a:pPr>
            <a:r>
              <a:rPr lang="en-US" sz="2000"/>
              <a:t>11</a:t>
            </a:r>
          </a:p>
          <a:p>
            <a:pPr eaLnBrk="1" hangingPunct="1">
              <a:lnSpc>
                <a:spcPct val="90000"/>
              </a:lnSpc>
              <a:spcBef>
                <a:spcPct val="20000"/>
              </a:spcBef>
            </a:pPr>
            <a:r>
              <a:rPr lang="en-US" sz="2000"/>
              <a:t>12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p:cNvSpPr>
            <a:spLocks noGrp="1"/>
          </p:cNvSpPr>
          <p:nvPr>
            <p:ph type="title"/>
          </p:nvPr>
        </p:nvSpPr>
        <p:spPr/>
        <p:txBody>
          <a:bodyPr/>
          <a:lstStyle/>
          <a:p>
            <a:r>
              <a:rPr lang="en-US" smtClean="0"/>
              <a:t>Shellsort</a:t>
            </a:r>
          </a:p>
        </p:txBody>
      </p:sp>
      <p:sp>
        <p:nvSpPr>
          <p:cNvPr id="20483" name="Content Placeholder 3"/>
          <p:cNvSpPr>
            <a:spLocks noGrp="1"/>
          </p:cNvSpPr>
          <p:nvPr>
            <p:ph idx="1"/>
          </p:nvPr>
        </p:nvSpPr>
        <p:spPr/>
        <p:txBody>
          <a:bodyPr/>
          <a:lstStyle/>
          <a:p>
            <a:r>
              <a:rPr lang="en-US" smtClean="0"/>
              <a:t>The Shellsort can also be viewed as sorting columns of data as shown on the next slides:</a:t>
            </a:r>
          </a:p>
          <a:p>
            <a:endParaRPr lang="en-US" smtClean="0"/>
          </a:p>
        </p:txBody>
      </p:sp>
      <p:sp>
        <p:nvSpPr>
          <p:cNvPr id="2048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746AF5D-664B-4925-948D-DF93030162EE}" type="slidenum">
              <a:rPr lang="en-US" sz="1400" smtClean="0"/>
              <a:pPr eaLnBrk="1" hangingPunct="1"/>
              <a:t>19</a:t>
            </a:fld>
            <a:endParaRPr lang="en-US" sz="14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DCE3E12-FCA2-4D7E-B40D-8588DD97E4F7}" type="slidenum">
              <a:rPr lang="en-US" sz="1400" smtClean="0"/>
              <a:pPr eaLnBrk="1" hangingPunct="1"/>
              <a:t>2</a:t>
            </a:fld>
            <a:endParaRPr lang="en-US" sz="1400" smtClean="0"/>
          </a:p>
        </p:txBody>
      </p:sp>
      <p:sp>
        <p:nvSpPr>
          <p:cNvPr id="3075" name="Rectangle 2"/>
          <p:cNvSpPr>
            <a:spLocks noGrp="1" noChangeArrowheads="1"/>
          </p:cNvSpPr>
          <p:nvPr>
            <p:ph type="title"/>
          </p:nvPr>
        </p:nvSpPr>
        <p:spPr/>
        <p:txBody>
          <a:bodyPr/>
          <a:lstStyle/>
          <a:p>
            <a:pPr eaLnBrk="1" hangingPunct="1"/>
            <a:r>
              <a:rPr lang="en-US" smtClean="0"/>
              <a:t>Sorting</a:t>
            </a:r>
          </a:p>
        </p:txBody>
      </p:sp>
      <p:sp>
        <p:nvSpPr>
          <p:cNvPr id="3076" name="Rectangle 3"/>
          <p:cNvSpPr>
            <a:spLocks noGrp="1" noChangeArrowheads="1"/>
          </p:cNvSpPr>
          <p:nvPr>
            <p:ph type="body" idx="1"/>
          </p:nvPr>
        </p:nvSpPr>
        <p:spPr/>
        <p:txBody>
          <a:bodyPr/>
          <a:lstStyle/>
          <a:p>
            <a:pPr eaLnBrk="1" hangingPunct="1"/>
            <a:r>
              <a:rPr lang="en-US" sz="2800" smtClean="0"/>
              <a:t>Sorting is a common problem when working with data.</a:t>
            </a:r>
          </a:p>
          <a:p>
            <a:pPr eaLnBrk="1" hangingPunct="1"/>
            <a:r>
              <a:rPr lang="en-US" sz="2800" smtClean="0"/>
              <a:t>Data is often collected in unsorted order and must be sorted for reporting or other processing.</a:t>
            </a:r>
          </a:p>
          <a:p>
            <a:pPr eaLnBrk="1" hangingPunct="1"/>
            <a:r>
              <a:rPr lang="en-US" sz="2800" smtClean="0"/>
              <a:t>Small sets of data can be sorted  in main memory, called internal sorting.</a:t>
            </a:r>
          </a:p>
          <a:p>
            <a:pPr eaLnBrk="1" hangingPunct="1"/>
            <a:r>
              <a:rPr lang="en-US" sz="2800" smtClean="0"/>
              <a:t>Large sets of data may require utilizing tape or disk, called external sorting.</a:t>
            </a:r>
          </a:p>
          <a:p>
            <a:pPr eaLnBrk="1" hangingPunct="1"/>
            <a:r>
              <a:rPr lang="en-US" sz="2800" smtClean="0"/>
              <a:t>Our main focus will be internal sorting, sorting arrays in memory, though we will briefly look at external sorting using tape.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C106902-B320-45AA-8A26-93CF662AEE1D}" type="slidenum">
              <a:rPr lang="en-US" sz="1400" smtClean="0"/>
              <a:pPr eaLnBrk="1" hangingPunct="1"/>
              <a:t>20</a:t>
            </a:fld>
            <a:endParaRPr lang="en-US" sz="1400" smtClean="0"/>
          </a:p>
        </p:txBody>
      </p:sp>
      <p:sp>
        <p:nvSpPr>
          <p:cNvPr id="21507" name="Rectangle 2"/>
          <p:cNvSpPr>
            <a:spLocks noChangeArrowheads="1"/>
          </p:cNvSpPr>
          <p:nvPr/>
        </p:nvSpPr>
        <p:spPr bwMode="auto">
          <a:xfrm>
            <a:off x="1524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11</a:t>
            </a:r>
          </a:p>
          <a:p>
            <a:pPr marL="342900" indent="-342900">
              <a:lnSpc>
                <a:spcPct val="90000"/>
              </a:lnSpc>
              <a:spcBef>
                <a:spcPct val="20000"/>
              </a:spcBef>
            </a:pPr>
            <a:r>
              <a:rPr lang="en-US" sz="2800"/>
              <a:t>96</a:t>
            </a:r>
          </a:p>
          <a:p>
            <a:pPr marL="342900" indent="-342900">
              <a:lnSpc>
                <a:spcPct val="90000"/>
              </a:lnSpc>
              <a:spcBef>
                <a:spcPct val="20000"/>
              </a:spcBef>
            </a:pPr>
            <a:r>
              <a:rPr lang="en-US" sz="2800"/>
              <a:t>12</a:t>
            </a:r>
          </a:p>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95</a:t>
            </a:r>
          </a:p>
          <a:p>
            <a:pPr marL="342900" indent="-342900">
              <a:lnSpc>
                <a:spcPct val="90000"/>
              </a:lnSpc>
              <a:spcBef>
                <a:spcPct val="20000"/>
              </a:spcBef>
            </a:pPr>
            <a:r>
              <a:rPr lang="en-US" sz="2800"/>
              <a:t>28</a:t>
            </a:r>
          </a:p>
          <a:p>
            <a:pPr marL="342900" indent="-342900">
              <a:lnSpc>
                <a:spcPct val="90000"/>
              </a:lnSpc>
              <a:spcBef>
                <a:spcPct val="20000"/>
              </a:spcBef>
            </a:pPr>
            <a:r>
              <a:rPr lang="en-US" sz="2800"/>
              <a:t>58</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p:txBody>
      </p:sp>
      <p:sp>
        <p:nvSpPr>
          <p:cNvPr id="21508" name="Text Box 3"/>
          <p:cNvSpPr txBox="1">
            <a:spLocks noChangeArrowheads="1"/>
          </p:cNvSpPr>
          <p:nvPr/>
        </p:nvSpPr>
        <p:spPr bwMode="auto">
          <a:xfrm>
            <a:off x="3048000" y="1362075"/>
            <a:ext cx="2590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81 94 11 96 12</a:t>
            </a:r>
          </a:p>
          <a:p>
            <a:pPr eaLnBrk="1" hangingPunct="1">
              <a:spcBef>
                <a:spcPct val="50000"/>
              </a:spcBef>
            </a:pPr>
            <a:r>
              <a:rPr lang="en-US"/>
              <a:t>35 17 95 28 58</a:t>
            </a:r>
          </a:p>
          <a:p>
            <a:pPr eaLnBrk="1" hangingPunct="1">
              <a:spcBef>
                <a:spcPct val="50000"/>
              </a:spcBef>
            </a:pPr>
            <a:r>
              <a:rPr lang="en-US"/>
              <a:t>41 75 15</a:t>
            </a:r>
          </a:p>
          <a:p>
            <a:pPr eaLnBrk="1" hangingPunct="1">
              <a:spcBef>
                <a:spcPct val="50000"/>
              </a:spcBef>
            </a:pPr>
            <a:endParaRPr lang="en-US"/>
          </a:p>
          <a:p>
            <a:pPr eaLnBrk="1" hangingPunct="1">
              <a:spcBef>
                <a:spcPct val="50000"/>
              </a:spcBef>
            </a:pPr>
            <a:r>
              <a:rPr lang="en-US"/>
              <a:t>35  17  11  28  12 </a:t>
            </a:r>
          </a:p>
          <a:p>
            <a:pPr eaLnBrk="1" hangingPunct="1">
              <a:spcBef>
                <a:spcPct val="50000"/>
              </a:spcBef>
            </a:pPr>
            <a:r>
              <a:rPr lang="en-US"/>
              <a:t>41  75  15  96  58</a:t>
            </a:r>
          </a:p>
          <a:p>
            <a:pPr eaLnBrk="1" hangingPunct="1">
              <a:spcBef>
                <a:spcPct val="50000"/>
              </a:spcBef>
            </a:pPr>
            <a:r>
              <a:rPr lang="en-US"/>
              <a:t>81  94  95</a:t>
            </a:r>
          </a:p>
        </p:txBody>
      </p:sp>
      <p:sp>
        <p:nvSpPr>
          <p:cNvPr id="21509" name="Rectangle 4"/>
          <p:cNvSpPr>
            <a:spLocks noChangeArrowheads="1"/>
          </p:cNvSpPr>
          <p:nvPr/>
        </p:nvSpPr>
        <p:spPr bwMode="auto">
          <a:xfrm>
            <a:off x="7696200" y="4572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21510" name="Text Box 5"/>
          <p:cNvSpPr txBox="1">
            <a:spLocks noChangeArrowheads="1"/>
          </p:cNvSpPr>
          <p:nvPr/>
        </p:nvSpPr>
        <p:spPr bwMode="auto">
          <a:xfrm>
            <a:off x="0" y="76200"/>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Original</a:t>
            </a:r>
          </a:p>
        </p:txBody>
      </p:sp>
      <p:sp>
        <p:nvSpPr>
          <p:cNvPr id="21511" name="Line 6"/>
          <p:cNvSpPr>
            <a:spLocks noChangeShapeType="1"/>
          </p:cNvSpPr>
          <p:nvPr/>
        </p:nvSpPr>
        <p:spPr bwMode="auto">
          <a:xfrm>
            <a:off x="1066800" y="1905000"/>
            <a:ext cx="1676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2" name="Line 7"/>
          <p:cNvSpPr>
            <a:spLocks noChangeShapeType="1"/>
          </p:cNvSpPr>
          <p:nvPr/>
        </p:nvSpPr>
        <p:spPr bwMode="auto">
          <a:xfrm>
            <a:off x="4114800" y="3048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3" name="Line 8"/>
          <p:cNvSpPr>
            <a:spLocks noChangeShapeType="1"/>
          </p:cNvSpPr>
          <p:nvPr/>
        </p:nvSpPr>
        <p:spPr bwMode="auto">
          <a:xfrm>
            <a:off x="5638800" y="41910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4" name="Text Box 9"/>
          <p:cNvSpPr txBox="1">
            <a:spLocks noChangeArrowheads="1"/>
          </p:cNvSpPr>
          <p:nvPr/>
        </p:nvSpPr>
        <p:spPr bwMode="auto">
          <a:xfrm>
            <a:off x="1447800" y="6096000"/>
            <a:ext cx="582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Shellsort can be thought of as sorting columns</a:t>
            </a:r>
          </a:p>
        </p:txBody>
      </p:sp>
      <p:sp>
        <p:nvSpPr>
          <p:cNvPr id="21515" name="TextBox 11"/>
          <p:cNvSpPr txBox="1">
            <a:spLocks noChangeArrowheads="1"/>
          </p:cNvSpPr>
          <p:nvPr/>
        </p:nvSpPr>
        <p:spPr bwMode="auto">
          <a:xfrm>
            <a:off x="3124200" y="457200"/>
            <a:ext cx="903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5-sort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95235B5-3B7F-40ED-B24A-35D829AAFA7D}" type="slidenum">
              <a:rPr lang="en-US" sz="1400" smtClean="0"/>
              <a:pPr eaLnBrk="1" hangingPunct="1"/>
              <a:t>21</a:t>
            </a:fld>
            <a:endParaRPr lang="en-US" sz="1400" smtClean="0"/>
          </a:p>
        </p:txBody>
      </p:sp>
      <p:sp>
        <p:nvSpPr>
          <p:cNvPr id="22531" name="Rectangle 2"/>
          <p:cNvSpPr>
            <a:spLocks noChangeArrowheads="1"/>
          </p:cNvSpPr>
          <p:nvPr/>
        </p:nvSpPr>
        <p:spPr bwMode="auto">
          <a:xfrm>
            <a:off x="228600"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35</a:t>
            </a:r>
          </a:p>
          <a:p>
            <a:pPr marL="342900" indent="-342900">
              <a:lnSpc>
                <a:spcPct val="90000"/>
              </a:lnSpc>
              <a:spcBef>
                <a:spcPct val="20000"/>
              </a:spcBef>
            </a:pPr>
            <a:r>
              <a:rPr lang="en-US" sz="2800"/>
              <a:t>17</a:t>
            </a:r>
          </a:p>
          <a:p>
            <a:pPr marL="342900" indent="-342900">
              <a:lnSpc>
                <a:spcPct val="90000"/>
              </a:lnSpc>
              <a:spcBef>
                <a:spcPct val="20000"/>
              </a:spcBef>
            </a:pPr>
            <a:r>
              <a:rPr lang="en-US" sz="2800"/>
              <a:t>11</a:t>
            </a:r>
          </a:p>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41</a:t>
            </a:r>
          </a:p>
          <a:p>
            <a:pPr marL="342900" indent="-342900">
              <a:lnSpc>
                <a:spcPct val="90000"/>
              </a:lnSpc>
              <a:spcBef>
                <a:spcPct val="20000"/>
              </a:spcBef>
            </a:pPr>
            <a:r>
              <a:rPr lang="en-US" sz="2800"/>
              <a:t>75</a:t>
            </a:r>
          </a:p>
          <a:p>
            <a:pPr marL="342900" indent="-342900">
              <a:lnSpc>
                <a:spcPct val="90000"/>
              </a:lnSpc>
              <a:spcBef>
                <a:spcPct val="20000"/>
              </a:spcBef>
            </a:pPr>
            <a:r>
              <a:rPr lang="en-US" sz="2800"/>
              <a:t>15</a:t>
            </a:r>
          </a:p>
          <a:p>
            <a:pPr marL="342900" indent="-342900">
              <a:lnSpc>
                <a:spcPct val="90000"/>
              </a:lnSpc>
              <a:spcBef>
                <a:spcPct val="20000"/>
              </a:spcBef>
            </a:pPr>
            <a:r>
              <a:rPr lang="en-US" sz="2800"/>
              <a:t>96</a:t>
            </a:r>
          </a:p>
          <a:p>
            <a:pPr marL="342900" indent="-342900">
              <a:lnSpc>
                <a:spcPct val="90000"/>
              </a:lnSpc>
              <a:spcBef>
                <a:spcPct val="20000"/>
              </a:spcBef>
            </a:pPr>
            <a:r>
              <a:rPr lang="en-US" sz="2800"/>
              <a:t>58</a:t>
            </a:r>
          </a:p>
          <a:p>
            <a:pPr marL="342900" indent="-342900">
              <a:lnSpc>
                <a:spcPct val="90000"/>
              </a:lnSpc>
              <a:spcBef>
                <a:spcPct val="20000"/>
              </a:spcBef>
            </a:pPr>
            <a:r>
              <a:rPr lang="en-US" sz="2800"/>
              <a:t>81</a:t>
            </a:r>
          </a:p>
          <a:p>
            <a:pPr marL="342900" indent="-342900">
              <a:lnSpc>
                <a:spcPct val="90000"/>
              </a:lnSpc>
              <a:spcBef>
                <a:spcPct val="20000"/>
              </a:spcBef>
            </a:pPr>
            <a:r>
              <a:rPr lang="en-US" sz="2800"/>
              <a:t>94</a:t>
            </a:r>
          </a:p>
          <a:p>
            <a:pPr marL="342900" indent="-342900">
              <a:lnSpc>
                <a:spcPct val="90000"/>
              </a:lnSpc>
              <a:spcBef>
                <a:spcPct val="20000"/>
              </a:spcBef>
            </a:pPr>
            <a:r>
              <a:rPr lang="en-US" sz="2800"/>
              <a:t>95</a:t>
            </a:r>
          </a:p>
        </p:txBody>
      </p:sp>
      <p:sp>
        <p:nvSpPr>
          <p:cNvPr id="22532" name="Rectangle 3"/>
          <p:cNvSpPr>
            <a:spLocks noChangeArrowheads="1"/>
          </p:cNvSpPr>
          <p:nvPr/>
        </p:nvSpPr>
        <p:spPr bwMode="auto">
          <a:xfrm>
            <a:off x="7467600" y="4572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28</a:t>
            </a:r>
          </a:p>
          <a:p>
            <a:pPr marL="342900" indent="-342900">
              <a:lnSpc>
                <a:spcPct val="90000"/>
              </a:lnSpc>
              <a:spcBef>
                <a:spcPct val="20000"/>
              </a:spcBef>
            </a:pPr>
            <a:r>
              <a:rPr lang="en-US" sz="2800"/>
              <a:t>12</a:t>
            </a:r>
          </a:p>
          <a:p>
            <a:pPr marL="342900" indent="-342900">
              <a:lnSpc>
                <a:spcPct val="90000"/>
              </a:lnSpc>
              <a:spcBef>
                <a:spcPct val="20000"/>
              </a:spcBef>
            </a:pPr>
            <a:r>
              <a:rPr lang="en-US" sz="2800"/>
              <a:t>11</a:t>
            </a:r>
          </a:p>
          <a:p>
            <a:pPr marL="342900" indent="-342900">
              <a:lnSpc>
                <a:spcPct val="90000"/>
              </a:lnSpc>
              <a:spcBef>
                <a:spcPct val="20000"/>
              </a:spcBef>
            </a:pPr>
            <a:r>
              <a:rPr lang="en-US" sz="2800"/>
              <a:t>35</a:t>
            </a:r>
          </a:p>
          <a:p>
            <a:pPr marL="342900" indent="-342900">
              <a:lnSpc>
                <a:spcPct val="90000"/>
              </a:lnSpc>
              <a:spcBef>
                <a:spcPct val="20000"/>
              </a:spcBef>
            </a:pPr>
            <a:r>
              <a:rPr lang="en-US" sz="2800"/>
              <a:t>15</a:t>
            </a:r>
          </a:p>
          <a:p>
            <a:pPr marL="342900" indent="-342900">
              <a:lnSpc>
                <a:spcPct val="90000"/>
              </a:lnSpc>
              <a:spcBef>
                <a:spcPct val="20000"/>
              </a:spcBef>
            </a:pPr>
            <a:r>
              <a:rPr lang="en-US" sz="2800"/>
              <a:t>41</a:t>
            </a:r>
          </a:p>
          <a:p>
            <a:pPr marL="342900" indent="-342900">
              <a:lnSpc>
                <a:spcPct val="90000"/>
              </a:lnSpc>
              <a:spcBef>
                <a:spcPct val="20000"/>
              </a:spcBef>
            </a:pPr>
            <a:r>
              <a:rPr lang="en-US" sz="2800"/>
              <a:t>58</a:t>
            </a:r>
          </a:p>
          <a:p>
            <a:pPr marL="342900" indent="-342900">
              <a:lnSpc>
                <a:spcPct val="90000"/>
              </a:lnSpc>
              <a:spcBef>
                <a:spcPct val="20000"/>
              </a:spcBef>
            </a:pPr>
            <a:r>
              <a:rPr lang="en-US" sz="2800"/>
              <a:t>17</a:t>
            </a:r>
          </a:p>
          <a:p>
            <a:pPr marL="342900" indent="-342900">
              <a:lnSpc>
                <a:spcPct val="90000"/>
              </a:lnSpc>
              <a:spcBef>
                <a:spcPct val="20000"/>
              </a:spcBef>
            </a:pPr>
            <a:r>
              <a:rPr lang="en-US" sz="2800"/>
              <a:t>94</a:t>
            </a:r>
          </a:p>
          <a:p>
            <a:pPr marL="342900" indent="-342900">
              <a:lnSpc>
                <a:spcPct val="90000"/>
              </a:lnSpc>
              <a:spcBef>
                <a:spcPct val="20000"/>
              </a:spcBef>
            </a:pPr>
            <a:r>
              <a:rPr lang="en-US" sz="2800"/>
              <a:t>75</a:t>
            </a:r>
          </a:p>
          <a:p>
            <a:pPr marL="342900" indent="-342900">
              <a:lnSpc>
                <a:spcPct val="90000"/>
              </a:lnSpc>
              <a:spcBef>
                <a:spcPct val="20000"/>
              </a:spcBef>
            </a:pPr>
            <a:r>
              <a:rPr lang="en-US" sz="2800"/>
              <a:t>81</a:t>
            </a:r>
          </a:p>
          <a:p>
            <a:pPr marL="342900" indent="-342900">
              <a:lnSpc>
                <a:spcPct val="90000"/>
              </a:lnSpc>
              <a:spcBef>
                <a:spcPct val="20000"/>
              </a:spcBef>
            </a:pPr>
            <a:r>
              <a:rPr lang="en-US" sz="2800"/>
              <a:t>96</a:t>
            </a:r>
          </a:p>
          <a:p>
            <a:pPr marL="342900" indent="-342900">
              <a:lnSpc>
                <a:spcPct val="90000"/>
              </a:lnSpc>
              <a:spcBef>
                <a:spcPct val="20000"/>
              </a:spcBef>
            </a:pPr>
            <a:r>
              <a:rPr lang="en-US" sz="2800"/>
              <a:t>95</a:t>
            </a:r>
          </a:p>
        </p:txBody>
      </p:sp>
      <p:sp>
        <p:nvSpPr>
          <p:cNvPr id="22533" name="Text Box 4"/>
          <p:cNvSpPr txBox="1">
            <a:spLocks noChangeArrowheads="1"/>
          </p:cNvSpPr>
          <p:nvPr/>
        </p:nvSpPr>
        <p:spPr bwMode="auto">
          <a:xfrm>
            <a:off x="3276600" y="1066800"/>
            <a:ext cx="140335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AutoNum type="arabicPlain" startAt="35"/>
            </a:pPr>
            <a:r>
              <a:rPr lang="en-US"/>
              <a:t>17  11</a:t>
            </a:r>
          </a:p>
          <a:p>
            <a:pPr eaLnBrk="1" hangingPunct="1">
              <a:buFontTx/>
              <a:buAutoNum type="arabicPlain" startAt="28"/>
            </a:pPr>
            <a:r>
              <a:rPr lang="en-US"/>
              <a:t>12  41</a:t>
            </a:r>
          </a:p>
          <a:p>
            <a:pPr eaLnBrk="1" hangingPunct="1">
              <a:buFontTx/>
              <a:buAutoNum type="arabicPlain" startAt="75"/>
            </a:pPr>
            <a:r>
              <a:rPr lang="en-US"/>
              <a:t>15  96</a:t>
            </a:r>
          </a:p>
          <a:p>
            <a:pPr eaLnBrk="1" hangingPunct="1">
              <a:buFontTx/>
              <a:buAutoNum type="arabicPlain" startAt="58"/>
            </a:pPr>
            <a:r>
              <a:rPr lang="en-US"/>
              <a:t>81  94</a:t>
            </a:r>
          </a:p>
          <a:p>
            <a:pPr eaLnBrk="1" hangingPunct="1"/>
            <a:r>
              <a:rPr lang="en-US"/>
              <a:t>95</a:t>
            </a:r>
          </a:p>
          <a:p>
            <a:pPr eaLnBrk="1" hangingPunct="1"/>
            <a:endParaRPr lang="en-US"/>
          </a:p>
          <a:p>
            <a:pPr eaLnBrk="1" hangingPunct="1"/>
            <a:endParaRPr lang="en-US"/>
          </a:p>
          <a:p>
            <a:pPr eaLnBrk="1" hangingPunct="1"/>
            <a:r>
              <a:rPr lang="en-US"/>
              <a:t>28  12  11</a:t>
            </a:r>
          </a:p>
          <a:p>
            <a:pPr eaLnBrk="1" hangingPunct="1"/>
            <a:r>
              <a:rPr lang="en-US"/>
              <a:t>35  15  41</a:t>
            </a:r>
          </a:p>
          <a:p>
            <a:pPr eaLnBrk="1" hangingPunct="1"/>
            <a:r>
              <a:rPr lang="en-US"/>
              <a:t>58  17  94</a:t>
            </a:r>
          </a:p>
          <a:p>
            <a:pPr eaLnBrk="1" hangingPunct="1"/>
            <a:r>
              <a:rPr lang="en-US"/>
              <a:t>75  81  96</a:t>
            </a:r>
          </a:p>
          <a:p>
            <a:pPr eaLnBrk="1" hangingPunct="1"/>
            <a:r>
              <a:rPr lang="en-US"/>
              <a:t>95</a:t>
            </a:r>
          </a:p>
        </p:txBody>
      </p:sp>
      <p:sp>
        <p:nvSpPr>
          <p:cNvPr id="22534" name="Line 5"/>
          <p:cNvSpPr>
            <a:spLocks noChangeShapeType="1"/>
          </p:cNvSpPr>
          <p:nvPr/>
        </p:nvSpPr>
        <p:spPr bwMode="auto">
          <a:xfrm>
            <a:off x="1066800" y="1905000"/>
            <a:ext cx="1676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5" name="Line 6"/>
          <p:cNvSpPr>
            <a:spLocks noChangeShapeType="1"/>
          </p:cNvSpPr>
          <p:nvPr/>
        </p:nvSpPr>
        <p:spPr bwMode="auto">
          <a:xfrm>
            <a:off x="4114800" y="3048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6" name="Line 7"/>
          <p:cNvSpPr>
            <a:spLocks noChangeShapeType="1"/>
          </p:cNvSpPr>
          <p:nvPr/>
        </p:nvSpPr>
        <p:spPr bwMode="auto">
          <a:xfrm>
            <a:off x="5486400" y="41910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7" name="TextBox 9"/>
          <p:cNvSpPr txBox="1">
            <a:spLocks noChangeArrowheads="1"/>
          </p:cNvSpPr>
          <p:nvPr/>
        </p:nvSpPr>
        <p:spPr bwMode="auto">
          <a:xfrm>
            <a:off x="3124200" y="457200"/>
            <a:ext cx="903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3-sort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77780C1-94B2-4A93-954E-FF4E0D9D3FE6}" type="slidenum">
              <a:rPr lang="en-US" sz="1400" smtClean="0"/>
              <a:pPr eaLnBrk="1" hangingPunct="1"/>
              <a:t>22</a:t>
            </a:fld>
            <a:endParaRPr lang="en-US" sz="1400" smtClean="0"/>
          </a:p>
        </p:txBody>
      </p:sp>
      <p:sp>
        <p:nvSpPr>
          <p:cNvPr id="23555" name="Rectangle 2"/>
          <p:cNvSpPr>
            <a:spLocks noGrp="1" noChangeArrowheads="1"/>
          </p:cNvSpPr>
          <p:nvPr>
            <p:ph type="title"/>
          </p:nvPr>
        </p:nvSpPr>
        <p:spPr/>
        <p:txBody>
          <a:bodyPr/>
          <a:lstStyle/>
          <a:p>
            <a:pPr eaLnBrk="1" hangingPunct="1"/>
            <a:r>
              <a:rPr lang="en-US" smtClean="0"/>
              <a:t>Shellsort</a:t>
            </a:r>
          </a:p>
        </p:txBody>
      </p:sp>
      <p:sp>
        <p:nvSpPr>
          <p:cNvPr id="23556" name="Rectangle 3"/>
          <p:cNvSpPr>
            <a:spLocks noGrp="1" noChangeArrowheads="1"/>
          </p:cNvSpPr>
          <p:nvPr>
            <p:ph type="body" idx="1"/>
          </p:nvPr>
        </p:nvSpPr>
        <p:spPr/>
        <p:txBody>
          <a:bodyPr/>
          <a:lstStyle/>
          <a:p>
            <a:pPr eaLnBrk="1" hangingPunct="1"/>
            <a:r>
              <a:rPr lang="en-US" dirty="0" err="1" smtClean="0"/>
              <a:t>Shellsort</a:t>
            </a:r>
            <a:r>
              <a:rPr lang="en-US" dirty="0" smtClean="0"/>
              <a:t> running time analysis is difficult.</a:t>
            </a:r>
          </a:p>
          <a:p>
            <a:pPr eaLnBrk="1" hangingPunct="1"/>
            <a:r>
              <a:rPr lang="en-US" dirty="0" smtClean="0"/>
              <a:t>The running time depends on the increment sequence used.</a:t>
            </a:r>
          </a:p>
          <a:p>
            <a:pPr eaLnBrk="1" hangingPunct="1"/>
            <a:r>
              <a:rPr lang="en-US" dirty="0" smtClean="0"/>
              <a:t>Shell’s original sequence of N/2, N/4, … , 1 takes </a:t>
            </a:r>
            <a:r>
              <a:rPr lang="el-GR" dirty="0" smtClean="0"/>
              <a:t>Θ</a:t>
            </a:r>
            <a:r>
              <a:rPr lang="en-US" dirty="0" smtClean="0"/>
              <a:t>(N</a:t>
            </a:r>
            <a:r>
              <a:rPr lang="en-US" baseline="30000" dirty="0" smtClean="0"/>
              <a:t>2</a:t>
            </a:r>
            <a:r>
              <a:rPr lang="en-US" dirty="0" smtClean="0"/>
              <a:t>). </a:t>
            </a:r>
          </a:p>
          <a:p>
            <a:pPr eaLnBrk="1" hangingPunct="1"/>
            <a:r>
              <a:rPr lang="en-US" dirty="0" smtClean="0"/>
              <a:t>Hibbard’s sequence of 2</a:t>
            </a:r>
            <a:r>
              <a:rPr lang="en-US" baseline="30000" dirty="0" smtClean="0"/>
              <a:t>k</a:t>
            </a:r>
            <a:r>
              <a:rPr lang="en-US" dirty="0" smtClean="0"/>
              <a:t>-1, … , 7, 3, 1 takes </a:t>
            </a:r>
            <a:r>
              <a:rPr lang="el-GR" dirty="0" smtClean="0"/>
              <a:t>Θ</a:t>
            </a:r>
            <a:r>
              <a:rPr lang="en-US" dirty="0" smtClean="0"/>
              <a:t>(N</a:t>
            </a:r>
            <a:r>
              <a:rPr lang="en-US" baseline="30000" dirty="0" smtClean="0"/>
              <a:t>3/2</a:t>
            </a:r>
            <a:r>
              <a:rPr lang="en-US" dirty="0" smtClean="0"/>
              <a:t>).</a:t>
            </a:r>
          </a:p>
          <a:p>
            <a:pPr eaLnBrk="1" hangingPunct="1"/>
            <a:r>
              <a:rPr lang="en-US" dirty="0" err="1" smtClean="0"/>
              <a:t>Sedgewick</a:t>
            </a:r>
            <a:r>
              <a:rPr lang="en-US" dirty="0" smtClean="0"/>
              <a:t> has several that take O(N</a:t>
            </a:r>
            <a:r>
              <a:rPr lang="en-US" baseline="30000" dirty="0" smtClean="0"/>
              <a:t>4/3</a:t>
            </a:r>
            <a:r>
              <a:rPr lang="en-US" dirty="0" smtClean="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Shellsort</a:t>
            </a:r>
            <a:endParaRPr lang="en-US" dirty="0"/>
          </a:p>
        </p:txBody>
      </p:sp>
      <p:sp>
        <p:nvSpPr>
          <p:cNvPr id="3" name="Content Placeholder 2"/>
          <p:cNvSpPr>
            <a:spLocks noGrp="1"/>
          </p:cNvSpPr>
          <p:nvPr>
            <p:ph idx="1"/>
          </p:nvPr>
        </p:nvSpPr>
        <p:spPr/>
        <p:txBody>
          <a:bodyPr/>
          <a:lstStyle/>
          <a:p>
            <a:r>
              <a:rPr lang="en-US" dirty="0" smtClean="0"/>
              <a:t>The next two slides prove </a:t>
            </a:r>
            <a:r>
              <a:rPr lang="en-US" dirty="0" err="1" smtClean="0"/>
              <a:t>Shellsort</a:t>
            </a:r>
            <a:r>
              <a:rPr lang="en-US" dirty="0" smtClean="0"/>
              <a:t> using Shell’s increments is </a:t>
            </a:r>
            <a:r>
              <a:rPr lang="el-GR" dirty="0" smtClean="0"/>
              <a:t>Θ</a:t>
            </a:r>
            <a:r>
              <a:rPr lang="en-US" dirty="0" smtClean="0"/>
              <a:t>(N</a:t>
            </a:r>
            <a:r>
              <a:rPr lang="en-US" baseline="30000" dirty="0" smtClean="0"/>
              <a:t>2</a:t>
            </a:r>
            <a:r>
              <a:rPr lang="en-US" dirty="0" smtClean="0"/>
              <a:t>).</a:t>
            </a:r>
          </a:p>
          <a:p>
            <a:r>
              <a:rPr lang="en-US" dirty="0" smtClean="0"/>
              <a:t>First a lower bound of </a:t>
            </a:r>
            <a:r>
              <a:rPr lang="el-GR" dirty="0" smtClean="0"/>
              <a:t>Ω</a:t>
            </a:r>
            <a:r>
              <a:rPr lang="en-US" dirty="0" smtClean="0"/>
              <a:t>(N</a:t>
            </a:r>
            <a:r>
              <a:rPr lang="en-US" baseline="30000" dirty="0" smtClean="0"/>
              <a:t>2</a:t>
            </a:r>
            <a:r>
              <a:rPr lang="en-US" dirty="0" smtClean="0"/>
              <a:t>) is proven, then an upper bound of O(N</a:t>
            </a:r>
            <a:r>
              <a:rPr lang="en-US" baseline="30000" dirty="0" smtClean="0"/>
              <a:t>2</a:t>
            </a:r>
            <a:r>
              <a:rPr lang="en-US" dirty="0" smtClean="0"/>
              <a:t>) is proven.</a:t>
            </a:r>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23</a:t>
            </a:fld>
            <a:endParaRPr lang="en-US"/>
          </a:p>
        </p:txBody>
      </p:sp>
    </p:spTree>
    <p:extLst>
      <p:ext uri="{BB962C8B-B14F-4D97-AF65-F5344CB8AC3E}">
        <p14:creationId xmlns:p14="http://schemas.microsoft.com/office/powerpoint/2010/main" val="3743767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381000"/>
                <a:ext cx="7772400" cy="6248400"/>
              </a:xfrm>
            </p:spPr>
            <p:txBody>
              <a:bodyPr/>
              <a:lstStyle/>
              <a:p>
                <a:pPr marL="0" indent="0">
                  <a:buNone/>
                </a:pPr>
                <a:r>
                  <a:rPr lang="en-US" sz="2000" dirty="0" smtClean="0"/>
                  <a:t>Prove lower bound </a:t>
                </a:r>
                <a:r>
                  <a:rPr lang="el-GR" sz="2000" dirty="0" smtClean="0"/>
                  <a:t>Ω</a:t>
                </a:r>
                <a:r>
                  <a:rPr lang="en-US" sz="2000" dirty="0" smtClean="0"/>
                  <a:t>(N</a:t>
                </a:r>
                <a:r>
                  <a:rPr lang="en-US" sz="2000" baseline="30000" dirty="0" smtClean="0"/>
                  <a:t>2</a:t>
                </a:r>
                <a:r>
                  <a:rPr lang="en-US" sz="2000" dirty="0" smtClean="0"/>
                  <a:t>) for Shell’s increments:</a:t>
                </a:r>
              </a:p>
              <a:p>
                <a:r>
                  <a:rPr lang="en-US" sz="2000" dirty="0" smtClean="0"/>
                  <a:t>Let the list size N be a power of 2.</a:t>
                </a:r>
              </a:p>
              <a:p>
                <a:r>
                  <a:rPr lang="en-US" sz="2000" dirty="0" smtClean="0"/>
                  <a:t>Let the list have its N/2 largest numbers in the even positions, and its N/2 smallest numbers in the odd positions (first position = 1).</a:t>
                </a:r>
              </a:p>
              <a:p>
                <a:r>
                  <a:rPr lang="en-US" sz="2000" dirty="0" smtClean="0"/>
                  <a:t>Since N is a power of 2, and Shell’s increment is </a:t>
                </a:r>
                <a:r>
                  <a:rPr lang="en-US" sz="2000" dirty="0" err="1" smtClean="0"/>
                  <a:t>h</a:t>
                </a:r>
                <a:r>
                  <a:rPr lang="en-US" sz="2000" baseline="-25000" dirty="0" err="1" smtClean="0"/>
                  <a:t>k</a:t>
                </a:r>
                <a:r>
                  <a:rPr lang="en-US" sz="2000" dirty="0" smtClean="0"/>
                  <a:t>= </a:t>
                </a:r>
                <a:r>
                  <a:rPr lang="en-US" sz="2000" baseline="-25000" dirty="0" smtClean="0"/>
                  <a:t>└</a:t>
                </a:r>
                <a:r>
                  <a:rPr lang="en-US" sz="2000" dirty="0" smtClean="0"/>
                  <a:t>h</a:t>
                </a:r>
                <a:r>
                  <a:rPr lang="en-US" sz="2000" baseline="-25000" dirty="0" smtClean="0"/>
                  <a:t>k+1 </a:t>
                </a:r>
                <a:r>
                  <a:rPr lang="en-US" sz="2000" dirty="0" smtClean="0"/>
                  <a:t>/2</a:t>
                </a:r>
                <a:r>
                  <a:rPr lang="en-US" sz="2000" baseline="-25000" dirty="0" smtClean="0"/>
                  <a:t>┘</a:t>
                </a:r>
                <a:r>
                  <a:rPr lang="en-US" sz="2000" dirty="0" smtClean="0"/>
                  <a:t>, all the increments except the last are even, so when we reach the last pass for </a:t>
                </a:r>
                <a:r>
                  <a:rPr lang="en-US" sz="2000" dirty="0" err="1" smtClean="0"/>
                  <a:t>h</a:t>
                </a:r>
                <a:r>
                  <a:rPr lang="en-US" sz="2000" baseline="-25000" dirty="0" err="1" smtClean="0"/>
                  <a:t>k</a:t>
                </a:r>
                <a:r>
                  <a:rPr lang="en-US" sz="2000" dirty="0" smtClean="0"/>
                  <a:t> = 1, all of the N/2 largest numbers are still in the even positions, and all of the N/2 smallest numbers are still in the odd positions.</a:t>
                </a:r>
              </a:p>
              <a:p>
                <a:r>
                  <a:rPr lang="en-US" sz="2000" dirty="0" smtClean="0"/>
                  <a:t>Thus, at the beginning of the last pass, the </a:t>
                </a:r>
                <a:r>
                  <a:rPr lang="en-US" sz="2000" dirty="0" err="1" smtClean="0"/>
                  <a:t>ith</a:t>
                </a:r>
                <a:r>
                  <a:rPr lang="en-US" sz="2000" dirty="0" smtClean="0"/>
                  <a:t> smallest number (</a:t>
                </a:r>
                <a:r>
                  <a:rPr lang="en-US" sz="2000" dirty="0" err="1" smtClean="0"/>
                  <a:t>i</a:t>
                </a:r>
                <a:r>
                  <a:rPr lang="en-US" sz="2000" dirty="0" smtClean="0"/>
                  <a:t>&lt;=N/2) is in position 2i-1.</a:t>
                </a:r>
              </a:p>
              <a:p>
                <a:r>
                  <a:rPr lang="en-US" sz="2000" dirty="0" smtClean="0"/>
                  <a:t>Restoring the </a:t>
                </a:r>
                <a:r>
                  <a:rPr lang="en-US" sz="2000" dirty="0" err="1" smtClean="0"/>
                  <a:t>ith</a:t>
                </a:r>
                <a:r>
                  <a:rPr lang="en-US" sz="2000" dirty="0" smtClean="0"/>
                  <a:t> smallest number to its correct place requires moving it i-1 positions.   This requires </a:t>
                </a:r>
                <a14:m>
                  <m:oMath xmlns:m="http://schemas.openxmlformats.org/officeDocument/2006/math">
                    <m:nary>
                      <m:naryPr>
                        <m:chr m:val="∑"/>
                        <m:limLoc m:val="subSup"/>
                        <m:ctrlPr>
                          <a:rPr lang="en-US" sz="2000" i="1" smtClean="0">
                            <a:latin typeface="Cambria Math" charset="0"/>
                          </a:rPr>
                        </m:ctrlPr>
                      </m:naryPr>
                      <m:sub>
                        <m:r>
                          <m:rPr>
                            <m:brk m:alnAt="25"/>
                          </m:rPr>
                          <a:rPr lang="en-US" sz="2000" b="0" i="1" smtClean="0">
                            <a:latin typeface="Cambria Math"/>
                          </a:rPr>
                          <m:t>𝑖</m:t>
                        </m:r>
                        <m:r>
                          <a:rPr lang="en-US" sz="2000" b="0" i="1" smtClean="0">
                            <a:latin typeface="Cambria Math"/>
                          </a:rPr>
                          <m:t>=1</m:t>
                        </m:r>
                      </m:sub>
                      <m:sup>
                        <m:r>
                          <a:rPr lang="en-US" sz="2000" b="0" i="1" smtClean="0">
                            <a:latin typeface="Cambria Math"/>
                          </a:rPr>
                          <m:t>𝑁</m:t>
                        </m:r>
                        <m:r>
                          <a:rPr lang="en-US" sz="2000" b="0" i="1" smtClean="0">
                            <a:latin typeface="Cambria Math"/>
                          </a:rPr>
                          <m:t>/2</m:t>
                        </m:r>
                      </m:sup>
                      <m:e>
                        <m:r>
                          <a:rPr lang="en-US" sz="2000" b="0" i="1" smtClean="0">
                            <a:latin typeface="Cambria Math"/>
                          </a:rPr>
                          <m:t>𝑖</m:t>
                        </m:r>
                        <m:r>
                          <a:rPr lang="en-US" sz="2000" b="0" i="1" smtClean="0">
                            <a:latin typeface="Cambria Math"/>
                          </a:rPr>
                          <m:t>−1</m:t>
                        </m:r>
                      </m:e>
                    </m:nary>
                  </m:oMath>
                </a14:m>
                <a:r>
                  <a:rPr lang="en-US" sz="2000" dirty="0" smtClean="0"/>
                  <a:t>  =  </a:t>
                </a:r>
                <a:r>
                  <a:rPr lang="el-GR" sz="2000" dirty="0" smtClean="0"/>
                  <a:t>Ω</a:t>
                </a:r>
                <a:r>
                  <a:rPr lang="en-US" sz="2000" dirty="0" smtClean="0"/>
                  <a:t> (N</a:t>
                </a:r>
                <a:r>
                  <a:rPr lang="en-US" sz="2000" baseline="30000" dirty="0" smtClean="0"/>
                  <a:t>2</a:t>
                </a:r>
                <a:r>
                  <a:rPr lang="en-US" sz="2000" dirty="0" smtClean="0"/>
                  <a:t>).</a:t>
                </a:r>
              </a:p>
              <a:p>
                <a:r>
                  <a:rPr lang="en-US" sz="2000" dirty="0" smtClean="0"/>
                  <a:t>Example:</a:t>
                </a:r>
              </a:p>
              <a:p>
                <a:r>
                  <a:rPr lang="en-US" sz="2000" dirty="0" smtClean="0"/>
                  <a:t>Start:    1  5  2  6  3  7  4  8</a:t>
                </a:r>
              </a:p>
              <a:p>
                <a:r>
                  <a:rPr lang="en-US" sz="2000" dirty="0" smtClean="0"/>
                  <a:t>4-sort:  1  5  2  6  3  7  4  8</a:t>
                </a:r>
              </a:p>
              <a:p>
                <a:r>
                  <a:rPr lang="en-US" sz="2000" dirty="0" smtClean="0"/>
                  <a:t>2-sort:  1  5  2  6  3  7  4  8</a:t>
                </a:r>
              </a:p>
              <a:p>
                <a:r>
                  <a:rPr lang="en-US" sz="2000" dirty="0" smtClean="0"/>
                  <a:t>1-sort:  1  2  3  4  5  6  7  8</a:t>
                </a:r>
              </a:p>
              <a:p>
                <a:endParaRPr lang="en-US"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381000"/>
                <a:ext cx="7772400" cy="6248400"/>
              </a:xfrm>
              <a:blipFill rotWithShape="1">
                <a:blip r:embed="rId2"/>
                <a:stretch>
                  <a:fillRect l="-863" t="-488" r="-117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24</a:t>
            </a:fld>
            <a:endParaRPr lang="en-US"/>
          </a:p>
        </p:txBody>
      </p:sp>
    </p:spTree>
    <p:extLst>
      <p:ext uri="{BB962C8B-B14F-4D97-AF65-F5344CB8AC3E}">
        <p14:creationId xmlns:p14="http://schemas.microsoft.com/office/powerpoint/2010/main" val="2595691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304800"/>
                <a:ext cx="7772400" cy="6324600"/>
              </a:xfrm>
            </p:spPr>
            <p:txBody>
              <a:bodyPr/>
              <a:lstStyle/>
              <a:p>
                <a:pPr marL="0" indent="0">
                  <a:buNone/>
                </a:pPr>
                <a:r>
                  <a:rPr lang="en-US" sz="2000" dirty="0" smtClean="0"/>
                  <a:t>Prove upper bound </a:t>
                </a:r>
                <a:r>
                  <a:rPr lang="en-US" sz="2000" dirty="0"/>
                  <a:t>O</a:t>
                </a:r>
                <a:r>
                  <a:rPr lang="en-US" sz="2000" dirty="0" smtClean="0"/>
                  <a:t>(N</a:t>
                </a:r>
                <a:r>
                  <a:rPr lang="en-US" sz="2000" baseline="30000" dirty="0" smtClean="0"/>
                  <a:t>2</a:t>
                </a:r>
                <a:r>
                  <a:rPr lang="en-US" sz="2000" dirty="0" smtClean="0"/>
                  <a:t>) for Shell’s increments:</a:t>
                </a:r>
              </a:p>
              <a:p>
                <a:r>
                  <a:rPr lang="en-US" sz="2000" dirty="0" smtClean="0"/>
                  <a:t>A pass with increment </a:t>
                </a:r>
                <a:r>
                  <a:rPr lang="en-US" sz="2000" dirty="0" err="1" smtClean="0"/>
                  <a:t>h</a:t>
                </a:r>
                <a:r>
                  <a:rPr lang="en-US" sz="2000" baseline="-25000" dirty="0" err="1" smtClean="0"/>
                  <a:t>k</a:t>
                </a:r>
                <a:r>
                  <a:rPr lang="en-US" sz="2000" dirty="0" smtClean="0"/>
                  <a:t> consists of </a:t>
                </a:r>
                <a:r>
                  <a:rPr lang="en-US" sz="2000" dirty="0" err="1" smtClean="0"/>
                  <a:t>h</a:t>
                </a:r>
                <a:r>
                  <a:rPr lang="en-US" sz="2000" baseline="-25000" dirty="0" err="1" smtClean="0"/>
                  <a:t>k</a:t>
                </a:r>
                <a:r>
                  <a:rPr lang="en-US" sz="2000" dirty="0"/>
                  <a:t> </a:t>
                </a:r>
                <a:r>
                  <a:rPr lang="en-US" sz="2000" dirty="0" smtClean="0"/>
                  <a:t>insertion sorts of about N/</a:t>
                </a:r>
                <a:r>
                  <a:rPr lang="en-US" sz="2000" dirty="0" err="1" smtClean="0"/>
                  <a:t>h</a:t>
                </a:r>
                <a:r>
                  <a:rPr lang="en-US" sz="2000" baseline="-25000" dirty="0" err="1" smtClean="0"/>
                  <a:t>k</a:t>
                </a:r>
                <a:r>
                  <a:rPr lang="en-US" sz="2000" dirty="0" smtClean="0"/>
                  <a:t> elements.</a:t>
                </a:r>
              </a:p>
              <a:p>
                <a:r>
                  <a:rPr lang="en-US" sz="2000" dirty="0" smtClean="0"/>
                  <a:t>Since insertion sort is quadratic, the cost of a pass is O(</a:t>
                </a:r>
                <a:r>
                  <a:rPr lang="en-US" sz="2000" dirty="0" err="1" smtClean="0"/>
                  <a:t>h</a:t>
                </a:r>
                <a:r>
                  <a:rPr lang="en-US" sz="2000" baseline="-25000" dirty="0" err="1" smtClean="0"/>
                  <a:t>k</a:t>
                </a:r>
                <a:r>
                  <a:rPr lang="en-US" sz="2000" dirty="0" smtClean="0"/>
                  <a:t>(N/</a:t>
                </a:r>
                <a:r>
                  <a:rPr lang="en-US" sz="2000" dirty="0" err="1" smtClean="0"/>
                  <a:t>h</a:t>
                </a:r>
                <a:r>
                  <a:rPr lang="en-US" sz="2000" baseline="-25000" dirty="0" err="1" smtClean="0"/>
                  <a:t>k</a:t>
                </a:r>
                <a:r>
                  <a:rPr lang="en-US" sz="2000" dirty="0" smtClean="0"/>
                  <a:t>)</a:t>
                </a:r>
                <a:r>
                  <a:rPr lang="en-US" sz="2000" baseline="30000" dirty="0" smtClean="0"/>
                  <a:t>2</a:t>
                </a:r>
                <a:r>
                  <a:rPr lang="en-US" sz="2000" dirty="0" smtClean="0"/>
                  <a:t>), which is O(N</a:t>
                </a:r>
                <a:r>
                  <a:rPr lang="en-US" sz="2000" baseline="30000" dirty="0" smtClean="0"/>
                  <a:t>2</a:t>
                </a:r>
                <a:r>
                  <a:rPr lang="en-US" sz="2000" dirty="0" smtClean="0"/>
                  <a:t>/</a:t>
                </a:r>
                <a:r>
                  <a:rPr lang="en-US" sz="2000" dirty="0" err="1" smtClean="0"/>
                  <a:t>h</a:t>
                </a:r>
                <a:r>
                  <a:rPr lang="en-US" sz="2000" baseline="-25000" dirty="0" err="1" smtClean="0"/>
                  <a:t>k</a:t>
                </a:r>
                <a:r>
                  <a:rPr lang="en-US" sz="2000" dirty="0" smtClean="0"/>
                  <a:t>).</a:t>
                </a:r>
              </a:p>
              <a:p>
                <a:r>
                  <a:rPr lang="en-US" sz="2000" dirty="0" smtClean="0"/>
                  <a:t>Summing over all passes gives a total bound of </a:t>
                </a:r>
              </a:p>
              <a:p>
                <a:pPr marL="0" indent="0">
                  <a:buNone/>
                </a:pPr>
                <a:r>
                  <a:rPr lang="en-US" sz="2000" dirty="0"/>
                  <a:t>	</a:t>
                </a:r>
                <a:r>
                  <a:rPr lang="en-US" sz="2000" dirty="0" smtClean="0"/>
                  <a:t>O(</a:t>
                </a:r>
                <a14:m>
                  <m:oMath xmlns:m="http://schemas.openxmlformats.org/officeDocument/2006/math">
                    <m:nary>
                      <m:naryPr>
                        <m:chr m:val="∑"/>
                        <m:limLoc m:val="subSup"/>
                        <m:ctrlPr>
                          <a:rPr lang="en-US" sz="2000" i="1" smtClean="0">
                            <a:latin typeface="Cambria Math" charset="0"/>
                          </a:rPr>
                        </m:ctrlPr>
                      </m:naryPr>
                      <m:sub>
                        <m:r>
                          <m:rPr>
                            <m:brk m:alnAt="25"/>
                          </m:rPr>
                          <a:rPr lang="en-US" sz="2000" b="0" i="1" smtClean="0">
                            <a:latin typeface="Cambria Math"/>
                          </a:rPr>
                          <m:t>𝑖</m:t>
                        </m:r>
                        <m:r>
                          <a:rPr lang="en-US" sz="2000" b="0" i="1" smtClean="0">
                            <a:latin typeface="Cambria Math"/>
                          </a:rPr>
                          <m:t>=1</m:t>
                        </m:r>
                      </m:sub>
                      <m:sup>
                        <m:r>
                          <a:rPr lang="en-US" sz="2000" b="0" i="1" smtClean="0">
                            <a:latin typeface="Cambria Math"/>
                          </a:rPr>
                          <m:t>𝑡</m:t>
                        </m:r>
                      </m:sup>
                      <m:e>
                        <m:r>
                          <a:rPr lang="en-US" sz="2000" b="0" i="1" smtClean="0">
                            <a:latin typeface="Cambria Math"/>
                          </a:rPr>
                          <m:t>𝑁</m:t>
                        </m:r>
                      </m:e>
                    </m:nary>
                  </m:oMath>
                </a14:m>
                <a:r>
                  <a:rPr lang="en-US" sz="2000" baseline="30000" dirty="0" smtClean="0"/>
                  <a:t>2</a:t>
                </a:r>
                <a:r>
                  <a:rPr lang="en-US" sz="2000" dirty="0" smtClean="0"/>
                  <a:t>/h</a:t>
                </a:r>
                <a:r>
                  <a:rPr lang="en-US" sz="2000" baseline="-25000" dirty="0" smtClean="0"/>
                  <a:t>i</a:t>
                </a:r>
                <a:r>
                  <a:rPr lang="en-US" sz="2000" dirty="0" smtClean="0"/>
                  <a:t>) = O(N</a:t>
                </a:r>
                <a:r>
                  <a:rPr lang="en-US" sz="2000" baseline="30000" dirty="0" smtClean="0"/>
                  <a:t>2 </a:t>
                </a:r>
                <a14:m>
                  <m:oMath xmlns:m="http://schemas.openxmlformats.org/officeDocument/2006/math">
                    <m:nary>
                      <m:naryPr>
                        <m:chr m:val="∑"/>
                        <m:limLoc m:val="subSup"/>
                        <m:ctrlPr>
                          <a:rPr lang="en-US" sz="2000" i="1" smtClean="0">
                            <a:latin typeface="Cambria Math" charset="0"/>
                          </a:rPr>
                        </m:ctrlPr>
                      </m:naryPr>
                      <m:sub>
                        <m:r>
                          <m:rPr>
                            <m:brk m:alnAt="25"/>
                          </m:rPr>
                          <a:rPr lang="en-US" sz="2000" b="0" i="1" smtClean="0">
                            <a:latin typeface="Cambria Math"/>
                          </a:rPr>
                          <m:t>𝑖</m:t>
                        </m:r>
                        <m:r>
                          <a:rPr lang="en-US" sz="2000" b="0" i="1" smtClean="0">
                            <a:latin typeface="Cambria Math"/>
                          </a:rPr>
                          <m:t>=1</m:t>
                        </m:r>
                      </m:sub>
                      <m:sup>
                        <m:r>
                          <a:rPr lang="en-US" sz="2000" b="0" i="1" smtClean="0">
                            <a:latin typeface="Cambria Math"/>
                          </a:rPr>
                          <m:t>𝑡</m:t>
                        </m:r>
                      </m:sup>
                      <m:e>
                        <m:r>
                          <a:rPr lang="en-US" sz="2000" b="0" i="1" smtClean="0">
                            <a:latin typeface="Cambria Math"/>
                          </a:rPr>
                          <m:t>1</m:t>
                        </m:r>
                      </m:e>
                    </m:nary>
                  </m:oMath>
                </a14:m>
                <a:r>
                  <a:rPr lang="en-US" sz="2000" dirty="0" smtClean="0"/>
                  <a:t>/h</a:t>
                </a:r>
                <a:r>
                  <a:rPr lang="en-US" sz="2000" baseline="-25000" dirty="0" smtClean="0"/>
                  <a:t>i</a:t>
                </a:r>
                <a:r>
                  <a:rPr lang="en-US" sz="2000" dirty="0" smtClean="0"/>
                  <a:t>)</a:t>
                </a:r>
              </a:p>
              <a:p>
                <a:r>
                  <a:rPr lang="en-US" sz="2000" dirty="0" smtClean="0"/>
                  <a:t>Because the Shell increments are a geometric series with common ratio of 2 (each term is twice the previous term), and the largest term in </a:t>
                </a:r>
                <a14:m>
                  <m:oMath xmlns:m="http://schemas.openxmlformats.org/officeDocument/2006/math">
                    <m:nary>
                      <m:naryPr>
                        <m:chr m:val="∑"/>
                        <m:limLoc m:val="subSup"/>
                        <m:ctrlPr>
                          <a:rPr lang="en-US" sz="2000" i="1" smtClean="0">
                            <a:latin typeface="Cambria Math" charset="0"/>
                          </a:rPr>
                        </m:ctrlPr>
                      </m:naryPr>
                      <m:sub>
                        <m:r>
                          <m:rPr>
                            <m:brk m:alnAt="25"/>
                          </m:rPr>
                          <a:rPr lang="en-US" sz="2000" b="0" i="1" smtClean="0">
                            <a:latin typeface="Cambria Math"/>
                          </a:rPr>
                          <m:t>𝑖</m:t>
                        </m:r>
                        <m:r>
                          <a:rPr lang="en-US" sz="2000" b="0" i="1" smtClean="0">
                            <a:latin typeface="Cambria Math"/>
                          </a:rPr>
                          <m:t>=1</m:t>
                        </m:r>
                      </m:sub>
                      <m:sup>
                        <m:r>
                          <a:rPr lang="en-US" sz="2000" b="0" i="1" smtClean="0">
                            <a:latin typeface="Cambria Math"/>
                          </a:rPr>
                          <m:t>𝑡</m:t>
                        </m:r>
                      </m:sup>
                      <m:e>
                        <m:r>
                          <a:rPr lang="en-US" sz="2000" b="0" i="1" smtClean="0">
                            <a:latin typeface="Cambria Math"/>
                          </a:rPr>
                          <m:t>1</m:t>
                        </m:r>
                      </m:e>
                    </m:nary>
                  </m:oMath>
                </a14:m>
                <a:r>
                  <a:rPr lang="en-US" sz="2000" dirty="0" smtClean="0"/>
                  <a:t>/h</a:t>
                </a:r>
                <a:r>
                  <a:rPr lang="en-US" sz="2000" baseline="-25000" dirty="0" smtClean="0"/>
                  <a:t>i  </a:t>
                </a:r>
                <a:r>
                  <a:rPr lang="en-US" sz="2000" dirty="0" smtClean="0"/>
                  <a:t>is h</a:t>
                </a:r>
                <a:r>
                  <a:rPr lang="en-US" sz="2000" baseline="-25000" dirty="0" smtClean="0"/>
                  <a:t>1</a:t>
                </a:r>
                <a:r>
                  <a:rPr lang="en-US" sz="2000" dirty="0" smtClean="0"/>
                  <a:t>=1, then </a:t>
                </a:r>
                <a14:m>
                  <m:oMath xmlns:m="http://schemas.openxmlformats.org/officeDocument/2006/math">
                    <m:nary>
                      <m:naryPr>
                        <m:chr m:val="∑"/>
                        <m:limLoc m:val="subSup"/>
                        <m:ctrlPr>
                          <a:rPr lang="en-US" sz="2000" i="1" smtClean="0">
                            <a:latin typeface="Cambria Math" charset="0"/>
                          </a:rPr>
                        </m:ctrlPr>
                      </m:naryPr>
                      <m:sub>
                        <m:r>
                          <m:rPr>
                            <m:brk m:alnAt="25"/>
                          </m:rPr>
                          <a:rPr lang="en-US" sz="2000" b="0" i="1" smtClean="0">
                            <a:latin typeface="Cambria Math"/>
                          </a:rPr>
                          <m:t>𝑖</m:t>
                        </m:r>
                        <m:r>
                          <a:rPr lang="en-US" sz="2000" b="0" i="1" smtClean="0">
                            <a:latin typeface="Cambria Math"/>
                          </a:rPr>
                          <m:t>=1</m:t>
                        </m:r>
                      </m:sub>
                      <m:sup>
                        <m:r>
                          <a:rPr lang="en-US" sz="2000" b="0" i="1" smtClean="0">
                            <a:latin typeface="Cambria Math"/>
                          </a:rPr>
                          <m:t>𝑡</m:t>
                        </m:r>
                      </m:sup>
                      <m:e>
                        <m:r>
                          <a:rPr lang="en-US" sz="2000" b="0" i="1" smtClean="0">
                            <a:latin typeface="Cambria Math"/>
                          </a:rPr>
                          <m:t>1</m:t>
                        </m:r>
                      </m:e>
                    </m:nary>
                  </m:oMath>
                </a14:m>
                <a:r>
                  <a:rPr lang="en-US" sz="2000" dirty="0" smtClean="0"/>
                  <a:t>/h</a:t>
                </a:r>
                <a:r>
                  <a:rPr lang="en-US" sz="2000" baseline="-25000" dirty="0" smtClean="0"/>
                  <a:t>i </a:t>
                </a:r>
                <a:r>
                  <a:rPr lang="en-US" sz="2000" dirty="0" smtClean="0"/>
                  <a:t>&lt; 2.</a:t>
                </a:r>
              </a:p>
              <a:p>
                <a:r>
                  <a:rPr lang="en-US" sz="2000" dirty="0" smtClean="0"/>
                  <a:t>Therefore, the total bound is O(N</a:t>
                </a:r>
                <a:r>
                  <a:rPr lang="en-US" sz="2000" baseline="30000" dirty="0" smtClean="0"/>
                  <a:t>2</a:t>
                </a:r>
                <a:r>
                  <a:rPr lang="en-US" sz="2000" dirty="0" smtClean="0"/>
                  <a:t>).</a:t>
                </a:r>
              </a:p>
              <a:p>
                <a:endParaRPr lang="en-US" sz="2000" dirty="0" smtClean="0"/>
              </a:p>
              <a:p>
                <a:endParaRPr lang="en-US" sz="2000" dirty="0" smtClean="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304800"/>
                <a:ext cx="7772400" cy="6324600"/>
              </a:xfrm>
              <a:blipFill rotWithShape="1">
                <a:blip r:embed="rId2"/>
                <a:stretch>
                  <a:fillRect l="-863" t="-482" r="-14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25</a:t>
            </a:fld>
            <a:endParaRPr lang="en-US"/>
          </a:p>
        </p:txBody>
      </p:sp>
    </p:spTree>
    <p:extLst>
      <p:ext uri="{BB962C8B-B14F-4D97-AF65-F5344CB8AC3E}">
        <p14:creationId xmlns:p14="http://schemas.microsoft.com/office/powerpoint/2010/main" val="159341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8E07EF9-09DC-48F4-BFFF-05F94D95E6DB}" type="slidenum">
              <a:rPr lang="en-US" sz="1400" smtClean="0"/>
              <a:pPr eaLnBrk="1" hangingPunct="1"/>
              <a:t>26</a:t>
            </a:fld>
            <a:endParaRPr lang="en-US" sz="1400" smtClean="0"/>
          </a:p>
        </p:txBody>
      </p:sp>
      <p:sp>
        <p:nvSpPr>
          <p:cNvPr id="24579" name="Rectangle 2"/>
          <p:cNvSpPr>
            <a:spLocks noGrp="1" noChangeArrowheads="1"/>
          </p:cNvSpPr>
          <p:nvPr>
            <p:ph type="title"/>
          </p:nvPr>
        </p:nvSpPr>
        <p:spPr/>
        <p:txBody>
          <a:bodyPr/>
          <a:lstStyle/>
          <a:p>
            <a:pPr eaLnBrk="1" hangingPunct="1"/>
            <a:r>
              <a:rPr lang="en-US" smtClean="0"/>
              <a:t>Heapsort</a:t>
            </a:r>
          </a:p>
        </p:txBody>
      </p:sp>
      <p:sp>
        <p:nvSpPr>
          <p:cNvPr id="24580" name="Rectangle 3"/>
          <p:cNvSpPr>
            <a:spLocks noGrp="1" noChangeArrowheads="1"/>
          </p:cNvSpPr>
          <p:nvPr>
            <p:ph type="body" idx="1"/>
          </p:nvPr>
        </p:nvSpPr>
        <p:spPr/>
        <p:txBody>
          <a:bodyPr/>
          <a:lstStyle/>
          <a:p>
            <a:pPr eaLnBrk="1" hangingPunct="1"/>
            <a:r>
              <a:rPr lang="en-US" smtClean="0"/>
              <a:t>Heapsort makes use of the heap data structure.</a:t>
            </a:r>
          </a:p>
          <a:p>
            <a:pPr eaLnBrk="1" hangingPunct="1"/>
            <a:r>
              <a:rPr lang="en-US" smtClean="0"/>
              <a:t>It can sort in O(N log N) time because there are N deleteMins needed, each of which takes O(log N) time.</a:t>
            </a:r>
          </a:p>
          <a:p>
            <a:pPr eaLnBrk="1" hangingPunct="1"/>
            <a:endParaRPr lang="en-US" smtClean="0"/>
          </a:p>
          <a:p>
            <a:pPr eaLnBrk="1" hangingPunct="1"/>
            <a:endParaRPr lang="en-US" smtClean="0"/>
          </a:p>
          <a:p>
            <a:pPr eaLnBrk="1" hangingPunct="1"/>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974CE22-AA23-4FD4-9199-7D3F0B988D7B}" type="slidenum">
              <a:rPr lang="en-US" sz="1400" smtClean="0"/>
              <a:pPr eaLnBrk="1" hangingPunct="1"/>
              <a:t>27</a:t>
            </a:fld>
            <a:endParaRPr lang="en-US" sz="1400" smtClean="0"/>
          </a:p>
        </p:txBody>
      </p:sp>
      <p:sp>
        <p:nvSpPr>
          <p:cNvPr id="25603" name="Rectangle 2"/>
          <p:cNvSpPr>
            <a:spLocks noGrp="1" noChangeArrowheads="1"/>
          </p:cNvSpPr>
          <p:nvPr>
            <p:ph type="title"/>
          </p:nvPr>
        </p:nvSpPr>
        <p:spPr/>
        <p:txBody>
          <a:bodyPr/>
          <a:lstStyle/>
          <a:p>
            <a:pPr eaLnBrk="1" hangingPunct="1"/>
            <a:r>
              <a:rPr lang="en-US" smtClean="0"/>
              <a:t>Heapsort</a:t>
            </a:r>
          </a:p>
        </p:txBody>
      </p:sp>
      <p:sp>
        <p:nvSpPr>
          <p:cNvPr id="25604" name="Rectangle 3"/>
          <p:cNvSpPr>
            <a:spLocks noGrp="1" noChangeArrowheads="1"/>
          </p:cNvSpPr>
          <p:nvPr>
            <p:ph type="body" idx="1"/>
          </p:nvPr>
        </p:nvSpPr>
        <p:spPr/>
        <p:txBody>
          <a:bodyPr/>
          <a:lstStyle/>
          <a:p>
            <a:pPr eaLnBrk="1" hangingPunct="1"/>
            <a:r>
              <a:rPr lang="en-US" sz="2800" smtClean="0"/>
              <a:t>One problem is where to put the items after each deleteMin, since a second array to store the items would double the space required.</a:t>
            </a:r>
          </a:p>
          <a:p>
            <a:pPr eaLnBrk="1" hangingPunct="1"/>
            <a:r>
              <a:rPr lang="en-US" sz="2800" smtClean="0"/>
              <a:t>One clever solution is to store the items back into the same array as items are deleted.</a:t>
            </a:r>
          </a:p>
          <a:p>
            <a:pPr eaLnBrk="1" hangingPunct="1"/>
            <a:r>
              <a:rPr lang="en-US" sz="2800" smtClean="0"/>
              <a:t>For example, after the first deleteMin, there is now space at the end of the array for one item.  </a:t>
            </a:r>
          </a:p>
          <a:p>
            <a:pPr eaLnBrk="1" hangingPunct="1"/>
            <a:r>
              <a:rPr lang="en-US" sz="2800" smtClean="0"/>
              <a:t>This results in a descending ordered list, but could be fixed by building a maxheap rather than a minheap.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000A408-D27D-4226-92A5-9E0576EB6FAC}" type="slidenum">
              <a:rPr lang="en-US" sz="1400" smtClean="0"/>
              <a:pPr eaLnBrk="1" hangingPunct="1"/>
              <a:t>28</a:t>
            </a:fld>
            <a:endParaRPr lang="en-US" sz="1400" smtClean="0"/>
          </a:p>
        </p:txBody>
      </p:sp>
      <p:sp>
        <p:nvSpPr>
          <p:cNvPr id="26627" name="Oval 4"/>
          <p:cNvSpPr>
            <a:spLocks noChangeArrowheads="1"/>
          </p:cNvSpPr>
          <p:nvPr/>
        </p:nvSpPr>
        <p:spPr bwMode="auto">
          <a:xfrm>
            <a:off x="4419600" y="1524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97</a:t>
            </a:r>
          </a:p>
        </p:txBody>
      </p:sp>
      <p:sp>
        <p:nvSpPr>
          <p:cNvPr id="26628" name="Oval 5"/>
          <p:cNvSpPr>
            <a:spLocks noChangeArrowheads="1"/>
          </p:cNvSpPr>
          <p:nvPr/>
        </p:nvSpPr>
        <p:spPr bwMode="auto">
          <a:xfrm>
            <a:off x="3581400" y="838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53</a:t>
            </a:r>
          </a:p>
        </p:txBody>
      </p:sp>
      <p:sp>
        <p:nvSpPr>
          <p:cNvPr id="26629" name="Oval 6"/>
          <p:cNvSpPr>
            <a:spLocks noChangeArrowheads="1"/>
          </p:cNvSpPr>
          <p:nvPr/>
        </p:nvSpPr>
        <p:spPr bwMode="auto">
          <a:xfrm>
            <a:off x="5181600" y="838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59</a:t>
            </a:r>
          </a:p>
        </p:txBody>
      </p:sp>
      <p:sp>
        <p:nvSpPr>
          <p:cNvPr id="26630" name="Oval 7"/>
          <p:cNvSpPr>
            <a:spLocks noChangeArrowheads="1"/>
          </p:cNvSpPr>
          <p:nvPr/>
        </p:nvSpPr>
        <p:spPr bwMode="auto">
          <a:xfrm>
            <a:off x="2895600" y="1600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26</a:t>
            </a:r>
          </a:p>
        </p:txBody>
      </p:sp>
      <p:sp>
        <p:nvSpPr>
          <p:cNvPr id="26631" name="Oval 8"/>
          <p:cNvSpPr>
            <a:spLocks noChangeArrowheads="1"/>
          </p:cNvSpPr>
          <p:nvPr/>
        </p:nvSpPr>
        <p:spPr bwMode="auto">
          <a:xfrm>
            <a:off x="3810000" y="1600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41</a:t>
            </a:r>
          </a:p>
        </p:txBody>
      </p:sp>
      <p:sp>
        <p:nvSpPr>
          <p:cNvPr id="26632" name="Oval 9"/>
          <p:cNvSpPr>
            <a:spLocks noChangeArrowheads="1"/>
          </p:cNvSpPr>
          <p:nvPr/>
        </p:nvSpPr>
        <p:spPr bwMode="auto">
          <a:xfrm>
            <a:off x="4953000" y="1600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58</a:t>
            </a:r>
          </a:p>
        </p:txBody>
      </p:sp>
      <p:sp>
        <p:nvSpPr>
          <p:cNvPr id="26633" name="Oval 10"/>
          <p:cNvSpPr>
            <a:spLocks noChangeArrowheads="1"/>
          </p:cNvSpPr>
          <p:nvPr/>
        </p:nvSpPr>
        <p:spPr bwMode="auto">
          <a:xfrm>
            <a:off x="5867400" y="1600200"/>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31</a:t>
            </a:r>
          </a:p>
        </p:txBody>
      </p:sp>
      <p:sp>
        <p:nvSpPr>
          <p:cNvPr id="26634" name="Line 11"/>
          <p:cNvSpPr>
            <a:spLocks noChangeShapeType="1"/>
          </p:cNvSpPr>
          <p:nvPr/>
        </p:nvSpPr>
        <p:spPr bwMode="auto">
          <a:xfrm flipH="1">
            <a:off x="3276600" y="1219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Line 12"/>
          <p:cNvSpPr>
            <a:spLocks noChangeShapeType="1"/>
          </p:cNvSpPr>
          <p:nvPr/>
        </p:nvSpPr>
        <p:spPr bwMode="auto">
          <a:xfrm flipH="1">
            <a:off x="4038600" y="5334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6" name="Line 13"/>
          <p:cNvSpPr>
            <a:spLocks noChangeShapeType="1"/>
          </p:cNvSpPr>
          <p:nvPr/>
        </p:nvSpPr>
        <p:spPr bwMode="auto">
          <a:xfrm>
            <a:off x="4876800" y="533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7" name="Line 14"/>
          <p:cNvSpPr>
            <a:spLocks noChangeShapeType="1"/>
          </p:cNvSpPr>
          <p:nvPr/>
        </p:nvSpPr>
        <p:spPr bwMode="auto">
          <a:xfrm>
            <a:off x="5638800" y="12192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8" name="Line 15"/>
          <p:cNvSpPr>
            <a:spLocks noChangeShapeType="1"/>
          </p:cNvSpPr>
          <p:nvPr/>
        </p:nvSpPr>
        <p:spPr bwMode="auto">
          <a:xfrm flipH="1">
            <a:off x="5181600" y="12954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9" name="Line 16"/>
          <p:cNvSpPr>
            <a:spLocks noChangeShapeType="1"/>
          </p:cNvSpPr>
          <p:nvPr/>
        </p:nvSpPr>
        <p:spPr bwMode="auto">
          <a:xfrm>
            <a:off x="3962400" y="12954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0" name="Rectangle 17"/>
          <p:cNvSpPr>
            <a:spLocks noChangeArrowheads="1"/>
          </p:cNvSpPr>
          <p:nvPr/>
        </p:nvSpPr>
        <p:spPr bwMode="auto">
          <a:xfrm>
            <a:off x="2209800" y="2286000"/>
            <a:ext cx="4572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t>      97  53  59  26  41  58  31</a:t>
            </a:r>
          </a:p>
        </p:txBody>
      </p:sp>
      <p:sp>
        <p:nvSpPr>
          <p:cNvPr id="26641" name="Line 18"/>
          <p:cNvSpPr>
            <a:spLocks noChangeShapeType="1"/>
          </p:cNvSpPr>
          <p:nvPr/>
        </p:nvSpPr>
        <p:spPr bwMode="auto">
          <a:xfrm>
            <a:off x="2709863"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2" name="Line 19"/>
          <p:cNvSpPr>
            <a:spLocks noChangeShapeType="1"/>
          </p:cNvSpPr>
          <p:nvPr/>
        </p:nvSpPr>
        <p:spPr bwMode="auto">
          <a:xfrm>
            <a:off x="3138488"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3" name="Line 20"/>
          <p:cNvSpPr>
            <a:spLocks noChangeShapeType="1"/>
          </p:cNvSpPr>
          <p:nvPr/>
        </p:nvSpPr>
        <p:spPr bwMode="auto">
          <a:xfrm>
            <a:off x="3629025"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4" name="Line 21"/>
          <p:cNvSpPr>
            <a:spLocks noChangeShapeType="1"/>
          </p:cNvSpPr>
          <p:nvPr/>
        </p:nvSpPr>
        <p:spPr bwMode="auto">
          <a:xfrm>
            <a:off x="4057650"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5" name="Line 22"/>
          <p:cNvSpPr>
            <a:spLocks noChangeShapeType="1"/>
          </p:cNvSpPr>
          <p:nvPr/>
        </p:nvSpPr>
        <p:spPr bwMode="auto">
          <a:xfrm>
            <a:off x="4524375"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6" name="Line 23"/>
          <p:cNvSpPr>
            <a:spLocks noChangeShapeType="1"/>
          </p:cNvSpPr>
          <p:nvPr/>
        </p:nvSpPr>
        <p:spPr bwMode="auto">
          <a:xfrm>
            <a:off x="4953000"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7" name="Line 24"/>
          <p:cNvSpPr>
            <a:spLocks noChangeShapeType="1"/>
          </p:cNvSpPr>
          <p:nvPr/>
        </p:nvSpPr>
        <p:spPr bwMode="auto">
          <a:xfrm>
            <a:off x="5410200"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8" name="Line 25"/>
          <p:cNvSpPr>
            <a:spLocks noChangeShapeType="1"/>
          </p:cNvSpPr>
          <p:nvPr/>
        </p:nvSpPr>
        <p:spPr bwMode="auto">
          <a:xfrm>
            <a:off x="5867400"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9" name="Line 26"/>
          <p:cNvSpPr>
            <a:spLocks noChangeShapeType="1"/>
          </p:cNvSpPr>
          <p:nvPr/>
        </p:nvSpPr>
        <p:spPr bwMode="auto">
          <a:xfrm>
            <a:off x="6324600" y="2286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0" name="Text Box 28"/>
          <p:cNvSpPr txBox="1">
            <a:spLocks noChangeArrowheads="1"/>
          </p:cNvSpPr>
          <p:nvPr/>
        </p:nvSpPr>
        <p:spPr bwMode="auto">
          <a:xfrm>
            <a:off x="2362200" y="2819400"/>
            <a:ext cx="464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0     1      2      3      4      5      6      7      8      9</a:t>
            </a:r>
          </a:p>
        </p:txBody>
      </p:sp>
      <p:sp>
        <p:nvSpPr>
          <p:cNvPr id="26651" name="Oval 29"/>
          <p:cNvSpPr>
            <a:spLocks noChangeArrowheads="1"/>
          </p:cNvSpPr>
          <p:nvPr/>
        </p:nvSpPr>
        <p:spPr bwMode="auto">
          <a:xfrm>
            <a:off x="4419600" y="35956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59</a:t>
            </a:r>
          </a:p>
        </p:txBody>
      </p:sp>
      <p:sp>
        <p:nvSpPr>
          <p:cNvPr id="26652" name="Oval 30"/>
          <p:cNvSpPr>
            <a:spLocks noChangeArrowheads="1"/>
          </p:cNvSpPr>
          <p:nvPr/>
        </p:nvSpPr>
        <p:spPr bwMode="auto">
          <a:xfrm>
            <a:off x="3581400" y="42814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53</a:t>
            </a:r>
          </a:p>
        </p:txBody>
      </p:sp>
      <p:sp>
        <p:nvSpPr>
          <p:cNvPr id="26653" name="Oval 31"/>
          <p:cNvSpPr>
            <a:spLocks noChangeArrowheads="1"/>
          </p:cNvSpPr>
          <p:nvPr/>
        </p:nvSpPr>
        <p:spPr bwMode="auto">
          <a:xfrm>
            <a:off x="5181600" y="42814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58</a:t>
            </a:r>
          </a:p>
        </p:txBody>
      </p:sp>
      <p:sp>
        <p:nvSpPr>
          <p:cNvPr id="26654" name="Oval 32"/>
          <p:cNvSpPr>
            <a:spLocks noChangeArrowheads="1"/>
          </p:cNvSpPr>
          <p:nvPr/>
        </p:nvSpPr>
        <p:spPr bwMode="auto">
          <a:xfrm>
            <a:off x="2895600" y="50434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26</a:t>
            </a:r>
          </a:p>
        </p:txBody>
      </p:sp>
      <p:sp>
        <p:nvSpPr>
          <p:cNvPr id="26655" name="Oval 33"/>
          <p:cNvSpPr>
            <a:spLocks noChangeArrowheads="1"/>
          </p:cNvSpPr>
          <p:nvPr/>
        </p:nvSpPr>
        <p:spPr bwMode="auto">
          <a:xfrm>
            <a:off x="3810000" y="50434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41</a:t>
            </a:r>
          </a:p>
        </p:txBody>
      </p:sp>
      <p:sp>
        <p:nvSpPr>
          <p:cNvPr id="26656" name="Oval 34"/>
          <p:cNvSpPr>
            <a:spLocks noChangeArrowheads="1"/>
          </p:cNvSpPr>
          <p:nvPr/>
        </p:nvSpPr>
        <p:spPr bwMode="auto">
          <a:xfrm>
            <a:off x="4953000" y="5043488"/>
            <a:ext cx="533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31</a:t>
            </a:r>
          </a:p>
        </p:txBody>
      </p:sp>
      <p:sp>
        <p:nvSpPr>
          <p:cNvPr id="26657" name="Line 36"/>
          <p:cNvSpPr>
            <a:spLocks noChangeShapeType="1"/>
          </p:cNvSpPr>
          <p:nvPr/>
        </p:nvSpPr>
        <p:spPr bwMode="auto">
          <a:xfrm flipH="1">
            <a:off x="3276600" y="4662488"/>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8" name="Line 37"/>
          <p:cNvSpPr>
            <a:spLocks noChangeShapeType="1"/>
          </p:cNvSpPr>
          <p:nvPr/>
        </p:nvSpPr>
        <p:spPr bwMode="auto">
          <a:xfrm flipH="1">
            <a:off x="4038600" y="3976688"/>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9" name="Line 38"/>
          <p:cNvSpPr>
            <a:spLocks noChangeShapeType="1"/>
          </p:cNvSpPr>
          <p:nvPr/>
        </p:nvSpPr>
        <p:spPr bwMode="auto">
          <a:xfrm>
            <a:off x="4876800" y="3976688"/>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0" name="Line 40"/>
          <p:cNvSpPr>
            <a:spLocks noChangeShapeType="1"/>
          </p:cNvSpPr>
          <p:nvPr/>
        </p:nvSpPr>
        <p:spPr bwMode="auto">
          <a:xfrm flipH="1">
            <a:off x="5181600" y="4738688"/>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1" name="Line 41"/>
          <p:cNvSpPr>
            <a:spLocks noChangeShapeType="1"/>
          </p:cNvSpPr>
          <p:nvPr/>
        </p:nvSpPr>
        <p:spPr bwMode="auto">
          <a:xfrm>
            <a:off x="3962400" y="4738688"/>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2" name="Rectangle 42"/>
          <p:cNvSpPr>
            <a:spLocks noChangeArrowheads="1"/>
          </p:cNvSpPr>
          <p:nvPr/>
        </p:nvSpPr>
        <p:spPr bwMode="auto">
          <a:xfrm>
            <a:off x="2209800" y="5729288"/>
            <a:ext cx="4572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a:t>      59  53  58  26  41  31  97</a:t>
            </a:r>
          </a:p>
        </p:txBody>
      </p:sp>
      <p:sp>
        <p:nvSpPr>
          <p:cNvPr id="26663" name="Line 43"/>
          <p:cNvSpPr>
            <a:spLocks noChangeShapeType="1"/>
          </p:cNvSpPr>
          <p:nvPr/>
        </p:nvSpPr>
        <p:spPr bwMode="auto">
          <a:xfrm>
            <a:off x="2709863"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4" name="Line 44"/>
          <p:cNvSpPr>
            <a:spLocks noChangeShapeType="1"/>
          </p:cNvSpPr>
          <p:nvPr/>
        </p:nvSpPr>
        <p:spPr bwMode="auto">
          <a:xfrm>
            <a:off x="3138488"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5" name="Line 45"/>
          <p:cNvSpPr>
            <a:spLocks noChangeShapeType="1"/>
          </p:cNvSpPr>
          <p:nvPr/>
        </p:nvSpPr>
        <p:spPr bwMode="auto">
          <a:xfrm>
            <a:off x="3629025"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6" name="Line 46"/>
          <p:cNvSpPr>
            <a:spLocks noChangeShapeType="1"/>
          </p:cNvSpPr>
          <p:nvPr/>
        </p:nvSpPr>
        <p:spPr bwMode="auto">
          <a:xfrm>
            <a:off x="4057650"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7" name="Line 47"/>
          <p:cNvSpPr>
            <a:spLocks noChangeShapeType="1"/>
          </p:cNvSpPr>
          <p:nvPr/>
        </p:nvSpPr>
        <p:spPr bwMode="auto">
          <a:xfrm>
            <a:off x="4524375"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8" name="Line 48"/>
          <p:cNvSpPr>
            <a:spLocks noChangeShapeType="1"/>
          </p:cNvSpPr>
          <p:nvPr/>
        </p:nvSpPr>
        <p:spPr bwMode="auto">
          <a:xfrm>
            <a:off x="4953000"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9" name="Line 49"/>
          <p:cNvSpPr>
            <a:spLocks noChangeShapeType="1"/>
          </p:cNvSpPr>
          <p:nvPr/>
        </p:nvSpPr>
        <p:spPr bwMode="auto">
          <a:xfrm>
            <a:off x="5410200"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0" name="Line 50"/>
          <p:cNvSpPr>
            <a:spLocks noChangeShapeType="1"/>
          </p:cNvSpPr>
          <p:nvPr/>
        </p:nvSpPr>
        <p:spPr bwMode="auto">
          <a:xfrm>
            <a:off x="5867400"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1" name="Line 51"/>
          <p:cNvSpPr>
            <a:spLocks noChangeShapeType="1"/>
          </p:cNvSpPr>
          <p:nvPr/>
        </p:nvSpPr>
        <p:spPr bwMode="auto">
          <a:xfrm>
            <a:off x="6324600" y="5729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2" name="Text Box 52"/>
          <p:cNvSpPr txBox="1">
            <a:spLocks noChangeArrowheads="1"/>
          </p:cNvSpPr>
          <p:nvPr/>
        </p:nvSpPr>
        <p:spPr bwMode="auto">
          <a:xfrm>
            <a:off x="2362200" y="6262688"/>
            <a:ext cx="464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0     1      2      3      4      5      6      7      8      9</a:t>
            </a:r>
          </a:p>
        </p:txBody>
      </p:sp>
      <p:sp>
        <p:nvSpPr>
          <p:cNvPr id="26673" name="Text Box 53"/>
          <p:cNvSpPr txBox="1">
            <a:spLocks noChangeArrowheads="1"/>
          </p:cNvSpPr>
          <p:nvPr/>
        </p:nvSpPr>
        <p:spPr bwMode="auto">
          <a:xfrm>
            <a:off x="6537325" y="3698875"/>
            <a:ext cx="2101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after deleteMax</a:t>
            </a:r>
          </a:p>
        </p:txBody>
      </p:sp>
      <p:sp>
        <p:nvSpPr>
          <p:cNvPr id="26674" name="Line 54"/>
          <p:cNvSpPr>
            <a:spLocks noChangeShapeType="1"/>
          </p:cNvSpPr>
          <p:nvPr/>
        </p:nvSpPr>
        <p:spPr bwMode="auto">
          <a:xfrm flipH="1">
            <a:off x="5715000" y="5257800"/>
            <a:ext cx="76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75" name="Line 55"/>
          <p:cNvSpPr>
            <a:spLocks noChangeShapeType="1"/>
          </p:cNvSpPr>
          <p:nvPr/>
        </p:nvSpPr>
        <p:spPr bwMode="auto">
          <a:xfrm flipV="1">
            <a:off x="5791200" y="4114800"/>
            <a:ext cx="1676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FB281A7-28C7-4A2E-9EDB-6088A9196576}" type="slidenum">
              <a:rPr lang="en-US" sz="1400" smtClean="0"/>
              <a:pPr eaLnBrk="1" hangingPunct="1"/>
              <a:t>29</a:t>
            </a:fld>
            <a:endParaRPr lang="en-US" sz="1400" smtClean="0"/>
          </a:p>
        </p:txBody>
      </p:sp>
      <p:sp>
        <p:nvSpPr>
          <p:cNvPr id="27651" name="Rectangle 2"/>
          <p:cNvSpPr>
            <a:spLocks noGrp="1" noChangeArrowheads="1"/>
          </p:cNvSpPr>
          <p:nvPr>
            <p:ph type="title"/>
          </p:nvPr>
        </p:nvSpPr>
        <p:spPr/>
        <p:txBody>
          <a:bodyPr/>
          <a:lstStyle/>
          <a:p>
            <a:pPr eaLnBrk="1" hangingPunct="1"/>
            <a:r>
              <a:rPr lang="en-US" smtClean="0"/>
              <a:t>Mergesort</a:t>
            </a:r>
          </a:p>
        </p:txBody>
      </p:sp>
      <p:sp>
        <p:nvSpPr>
          <p:cNvPr id="27652" name="Rectangle 3"/>
          <p:cNvSpPr>
            <a:spLocks noGrp="1" noChangeArrowheads="1"/>
          </p:cNvSpPr>
          <p:nvPr>
            <p:ph type="body" idx="1"/>
          </p:nvPr>
        </p:nvSpPr>
        <p:spPr/>
        <p:txBody>
          <a:bodyPr/>
          <a:lstStyle/>
          <a:p>
            <a:pPr eaLnBrk="1" hangingPunct="1"/>
            <a:r>
              <a:rPr lang="en-US" dirty="0" err="1" smtClean="0"/>
              <a:t>Mergesort</a:t>
            </a:r>
            <a:r>
              <a:rPr lang="en-US" dirty="0" smtClean="0"/>
              <a:t> is a recursive algorithm.</a:t>
            </a:r>
          </a:p>
          <a:p>
            <a:pPr eaLnBrk="1" hangingPunct="1"/>
            <a:r>
              <a:rPr lang="en-US" dirty="0" smtClean="0"/>
              <a:t>It runs in O(N log N) time.</a:t>
            </a:r>
          </a:p>
          <a:p>
            <a:pPr eaLnBrk="1" hangingPunct="1"/>
            <a:r>
              <a:rPr lang="en-US" dirty="0" smtClean="0"/>
              <a:t>To sort a list, it is recursively split into 2 smaller lists which are sorted.</a:t>
            </a:r>
          </a:p>
          <a:p>
            <a:pPr eaLnBrk="1" hangingPunct="1"/>
            <a:r>
              <a:rPr lang="en-US" dirty="0" smtClean="0"/>
              <a:t>These lists are then merged back together.</a:t>
            </a:r>
          </a:p>
          <a:p>
            <a:pPr eaLnBrk="1" hangingPunct="1"/>
            <a:r>
              <a:rPr lang="en-US" dirty="0" smtClean="0"/>
              <a:t>This is called a “Divide-and-conquer” approach.</a:t>
            </a:r>
          </a:p>
          <a:p>
            <a:pPr eaLnBrk="1" hangingPunct="1"/>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90AEF93-92C8-4E04-93F4-3C9550CB6929}" type="slidenum">
              <a:rPr lang="en-US" sz="1400" smtClean="0"/>
              <a:pPr eaLnBrk="1" hangingPunct="1"/>
              <a:t>3</a:t>
            </a:fld>
            <a:endParaRPr lang="en-US" sz="1400" smtClean="0"/>
          </a:p>
        </p:txBody>
      </p:sp>
      <p:sp>
        <p:nvSpPr>
          <p:cNvPr id="4099" name="Rectangle 2"/>
          <p:cNvSpPr>
            <a:spLocks noGrp="1" noChangeArrowheads="1"/>
          </p:cNvSpPr>
          <p:nvPr>
            <p:ph type="title"/>
          </p:nvPr>
        </p:nvSpPr>
        <p:spPr/>
        <p:txBody>
          <a:bodyPr/>
          <a:lstStyle/>
          <a:p>
            <a:pPr eaLnBrk="1" hangingPunct="1"/>
            <a:r>
              <a:rPr lang="en-US" smtClean="0"/>
              <a:t>Preliminaries</a:t>
            </a:r>
          </a:p>
        </p:txBody>
      </p:sp>
      <p:sp>
        <p:nvSpPr>
          <p:cNvPr id="4100" name="Rectangle 3"/>
          <p:cNvSpPr>
            <a:spLocks noGrp="1" noChangeArrowheads="1"/>
          </p:cNvSpPr>
          <p:nvPr>
            <p:ph type="body" idx="1"/>
          </p:nvPr>
        </p:nvSpPr>
        <p:spPr/>
        <p:txBody>
          <a:bodyPr/>
          <a:lstStyle/>
          <a:p>
            <a:pPr eaLnBrk="1" hangingPunct="1"/>
            <a:r>
              <a:rPr lang="en-US" smtClean="0"/>
              <a:t>The algorithms studied here can be called interchangeably, we simply pass an array with N elements.</a:t>
            </a:r>
          </a:p>
          <a:p>
            <a:pPr eaLnBrk="1" hangingPunct="1"/>
            <a:r>
              <a:rPr lang="en-US" smtClean="0"/>
              <a:t>We first consider comparison-based sorting, which assumes the data being sorted supports the Comparable interface.</a:t>
            </a:r>
          </a:p>
          <a:p>
            <a:pPr eaLnBrk="1" hangingPunct="1">
              <a:buFontTx/>
              <a:buNone/>
            </a:pPr>
            <a:endParaRPr 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0354290-1447-4941-80A4-79DF3F96BE2B}" type="slidenum">
              <a:rPr lang="en-US" sz="1400" smtClean="0"/>
              <a:pPr eaLnBrk="1" hangingPunct="1"/>
              <a:t>30</a:t>
            </a:fld>
            <a:endParaRPr lang="en-US" sz="1400" smtClean="0"/>
          </a:p>
        </p:txBody>
      </p:sp>
      <p:sp>
        <p:nvSpPr>
          <p:cNvPr id="28675" name="Text Box 2"/>
          <p:cNvSpPr txBox="1">
            <a:spLocks noChangeArrowheads="1"/>
          </p:cNvSpPr>
          <p:nvPr/>
        </p:nvSpPr>
        <p:spPr bwMode="auto">
          <a:xfrm>
            <a:off x="4038600" y="304800"/>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5,8,4,3,7,2</a:t>
            </a:r>
          </a:p>
        </p:txBody>
      </p:sp>
      <p:sp>
        <p:nvSpPr>
          <p:cNvPr id="28676" name="Text Box 3"/>
          <p:cNvSpPr txBox="1">
            <a:spLocks noChangeArrowheads="1"/>
          </p:cNvSpPr>
          <p:nvPr/>
        </p:nvSpPr>
        <p:spPr bwMode="auto">
          <a:xfrm>
            <a:off x="3048000" y="12192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5,8,4</a:t>
            </a:r>
          </a:p>
        </p:txBody>
      </p:sp>
      <p:sp>
        <p:nvSpPr>
          <p:cNvPr id="28677" name="Text Box 4"/>
          <p:cNvSpPr txBox="1">
            <a:spLocks noChangeArrowheads="1"/>
          </p:cNvSpPr>
          <p:nvPr/>
        </p:nvSpPr>
        <p:spPr bwMode="auto">
          <a:xfrm>
            <a:off x="5302250" y="12192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3,7,2</a:t>
            </a:r>
          </a:p>
        </p:txBody>
      </p:sp>
      <p:sp>
        <p:nvSpPr>
          <p:cNvPr id="28678" name="Text Box 5"/>
          <p:cNvSpPr txBox="1">
            <a:spLocks noChangeArrowheads="1"/>
          </p:cNvSpPr>
          <p:nvPr/>
        </p:nvSpPr>
        <p:spPr bwMode="auto">
          <a:xfrm>
            <a:off x="2286000" y="22098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5,8</a:t>
            </a:r>
          </a:p>
        </p:txBody>
      </p:sp>
      <p:sp>
        <p:nvSpPr>
          <p:cNvPr id="28679" name="Text Box 6"/>
          <p:cNvSpPr txBox="1">
            <a:spLocks noChangeArrowheads="1"/>
          </p:cNvSpPr>
          <p:nvPr/>
        </p:nvSpPr>
        <p:spPr bwMode="auto">
          <a:xfrm>
            <a:off x="3244850" y="2209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4</a:t>
            </a:r>
          </a:p>
        </p:txBody>
      </p:sp>
      <p:sp>
        <p:nvSpPr>
          <p:cNvPr id="28680" name="Text Box 7"/>
          <p:cNvSpPr txBox="1">
            <a:spLocks noChangeArrowheads="1"/>
          </p:cNvSpPr>
          <p:nvPr/>
        </p:nvSpPr>
        <p:spPr bwMode="auto">
          <a:xfrm>
            <a:off x="5105400" y="21336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3,7</a:t>
            </a:r>
          </a:p>
        </p:txBody>
      </p:sp>
      <p:sp>
        <p:nvSpPr>
          <p:cNvPr id="28681" name="Text Box 8"/>
          <p:cNvSpPr txBox="1">
            <a:spLocks noChangeArrowheads="1"/>
          </p:cNvSpPr>
          <p:nvPr/>
        </p:nvSpPr>
        <p:spPr bwMode="auto">
          <a:xfrm>
            <a:off x="6216650" y="2133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a:t>
            </a:r>
          </a:p>
        </p:txBody>
      </p:sp>
      <p:sp>
        <p:nvSpPr>
          <p:cNvPr id="28682" name="Text Box 9"/>
          <p:cNvSpPr txBox="1">
            <a:spLocks noChangeArrowheads="1"/>
          </p:cNvSpPr>
          <p:nvPr/>
        </p:nvSpPr>
        <p:spPr bwMode="auto">
          <a:xfrm>
            <a:off x="1644650" y="3124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a:t>
            </a:r>
          </a:p>
        </p:txBody>
      </p:sp>
      <p:sp>
        <p:nvSpPr>
          <p:cNvPr id="28683" name="Text Box 10"/>
          <p:cNvSpPr txBox="1">
            <a:spLocks noChangeArrowheads="1"/>
          </p:cNvSpPr>
          <p:nvPr/>
        </p:nvSpPr>
        <p:spPr bwMode="auto">
          <a:xfrm>
            <a:off x="2482850" y="3124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28684" name="Text Box 11"/>
          <p:cNvSpPr txBox="1">
            <a:spLocks noChangeArrowheads="1"/>
          </p:cNvSpPr>
          <p:nvPr/>
        </p:nvSpPr>
        <p:spPr bwMode="auto">
          <a:xfrm>
            <a:off x="4724400" y="3048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a:t>
            </a:r>
          </a:p>
        </p:txBody>
      </p:sp>
      <p:sp>
        <p:nvSpPr>
          <p:cNvPr id="28685" name="Text Box 12"/>
          <p:cNvSpPr txBox="1">
            <a:spLocks noChangeArrowheads="1"/>
          </p:cNvSpPr>
          <p:nvPr/>
        </p:nvSpPr>
        <p:spPr bwMode="auto">
          <a:xfrm>
            <a:off x="5454650" y="3048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7</a:t>
            </a:r>
          </a:p>
        </p:txBody>
      </p:sp>
      <p:sp>
        <p:nvSpPr>
          <p:cNvPr id="28686" name="Line 13"/>
          <p:cNvSpPr>
            <a:spLocks noChangeShapeType="1"/>
          </p:cNvSpPr>
          <p:nvPr/>
        </p:nvSpPr>
        <p:spPr bwMode="auto">
          <a:xfrm>
            <a:off x="381000" y="3886200"/>
            <a:ext cx="876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7" name="Text Box 14"/>
          <p:cNvSpPr txBox="1">
            <a:spLocks noChangeArrowheads="1"/>
          </p:cNvSpPr>
          <p:nvPr/>
        </p:nvSpPr>
        <p:spPr bwMode="auto">
          <a:xfrm>
            <a:off x="1660525" y="4079875"/>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5,8</a:t>
            </a:r>
          </a:p>
        </p:txBody>
      </p:sp>
      <p:sp>
        <p:nvSpPr>
          <p:cNvPr id="28688" name="Text Box 15"/>
          <p:cNvSpPr txBox="1">
            <a:spLocks noChangeArrowheads="1"/>
          </p:cNvSpPr>
          <p:nvPr/>
        </p:nvSpPr>
        <p:spPr bwMode="auto">
          <a:xfrm>
            <a:off x="5334000" y="40386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3,7</a:t>
            </a:r>
          </a:p>
        </p:txBody>
      </p:sp>
      <p:sp>
        <p:nvSpPr>
          <p:cNvPr id="28689" name="Text Box 16"/>
          <p:cNvSpPr txBox="1">
            <a:spLocks noChangeArrowheads="1"/>
          </p:cNvSpPr>
          <p:nvPr/>
        </p:nvSpPr>
        <p:spPr bwMode="auto">
          <a:xfrm>
            <a:off x="3276600" y="5638800"/>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2,3,4,5,7,8</a:t>
            </a:r>
          </a:p>
        </p:txBody>
      </p:sp>
      <p:sp>
        <p:nvSpPr>
          <p:cNvPr id="28690" name="Text Box 17"/>
          <p:cNvSpPr txBox="1">
            <a:spLocks noChangeArrowheads="1"/>
          </p:cNvSpPr>
          <p:nvPr/>
        </p:nvSpPr>
        <p:spPr bwMode="auto">
          <a:xfrm>
            <a:off x="288925" y="422275"/>
            <a:ext cx="101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Divide</a:t>
            </a:r>
          </a:p>
        </p:txBody>
      </p:sp>
      <p:sp>
        <p:nvSpPr>
          <p:cNvPr id="28691" name="Text Box 18"/>
          <p:cNvSpPr txBox="1">
            <a:spLocks noChangeArrowheads="1"/>
          </p:cNvSpPr>
          <p:nvPr/>
        </p:nvSpPr>
        <p:spPr bwMode="auto">
          <a:xfrm>
            <a:off x="228600" y="5181600"/>
            <a:ext cx="1233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Conquer</a:t>
            </a:r>
          </a:p>
        </p:txBody>
      </p:sp>
      <p:sp>
        <p:nvSpPr>
          <p:cNvPr id="28692" name="Text Box 19"/>
          <p:cNvSpPr txBox="1">
            <a:spLocks noChangeArrowheads="1"/>
          </p:cNvSpPr>
          <p:nvPr/>
        </p:nvSpPr>
        <p:spPr bwMode="auto">
          <a:xfrm>
            <a:off x="2209800" y="4876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4,5,8</a:t>
            </a:r>
          </a:p>
        </p:txBody>
      </p:sp>
      <p:sp>
        <p:nvSpPr>
          <p:cNvPr id="28693" name="Text Box 20"/>
          <p:cNvSpPr txBox="1">
            <a:spLocks noChangeArrowheads="1"/>
          </p:cNvSpPr>
          <p:nvPr/>
        </p:nvSpPr>
        <p:spPr bwMode="auto">
          <a:xfrm>
            <a:off x="4724400" y="4876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2,3,7</a:t>
            </a:r>
          </a:p>
        </p:txBody>
      </p:sp>
      <p:sp>
        <p:nvSpPr>
          <p:cNvPr id="28694" name="Text Box 21"/>
          <p:cNvSpPr txBox="1">
            <a:spLocks noChangeArrowheads="1"/>
          </p:cNvSpPr>
          <p:nvPr/>
        </p:nvSpPr>
        <p:spPr bwMode="auto">
          <a:xfrm>
            <a:off x="7162800" y="2819400"/>
            <a:ext cx="1579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Divide lists</a:t>
            </a:r>
          </a:p>
          <a:p>
            <a:pPr eaLnBrk="1" hangingPunct="1"/>
            <a:r>
              <a:rPr lang="en-US"/>
              <a:t>into halves</a:t>
            </a:r>
          </a:p>
        </p:txBody>
      </p:sp>
      <p:sp>
        <p:nvSpPr>
          <p:cNvPr id="28695" name="Text Box 22"/>
          <p:cNvSpPr txBox="1">
            <a:spLocks noChangeArrowheads="1"/>
          </p:cNvSpPr>
          <p:nvPr/>
        </p:nvSpPr>
        <p:spPr bwMode="auto">
          <a:xfrm>
            <a:off x="7239000" y="4191000"/>
            <a:ext cx="17478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Merge</a:t>
            </a:r>
          </a:p>
          <a:p>
            <a:pPr eaLnBrk="1" hangingPunct="1"/>
            <a:r>
              <a:rPr lang="en-US"/>
              <a:t>halves in</a:t>
            </a:r>
          </a:p>
          <a:p>
            <a:pPr eaLnBrk="1" hangingPunct="1"/>
            <a:r>
              <a:rPr lang="en-US"/>
              <a:t>correct order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3A531F1-7AD4-4049-9E87-51CE93945DA4}" type="slidenum">
              <a:rPr lang="en-US" sz="1400" smtClean="0"/>
              <a:pPr eaLnBrk="1" hangingPunct="1"/>
              <a:t>31</a:t>
            </a:fld>
            <a:endParaRPr lang="en-US" sz="1400" smtClean="0"/>
          </a:p>
        </p:txBody>
      </p:sp>
      <p:sp>
        <p:nvSpPr>
          <p:cNvPr id="29699" name="Rectangle 2"/>
          <p:cNvSpPr>
            <a:spLocks noChangeArrowheads="1"/>
          </p:cNvSpPr>
          <p:nvPr/>
        </p:nvSpPr>
        <p:spPr bwMode="auto">
          <a:xfrm>
            <a:off x="228600" y="898525"/>
            <a:ext cx="7086600"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20000"/>
              </a:spcBef>
            </a:pPr>
            <a:r>
              <a:rPr lang="en-US" sz="2000"/>
              <a:t>private static &lt;AnyType extends Comparable&lt;? super AnyType&gt;&gt; void mergeSort(AnyType a[], AnyType tmpArray[], int left, int right )</a:t>
            </a:r>
          </a:p>
          <a:p>
            <a:pPr>
              <a:spcBef>
                <a:spcPct val="50000"/>
              </a:spcBef>
            </a:pPr>
            <a:r>
              <a:rPr lang="en-US" sz="2000"/>
              <a:t>{</a:t>
            </a:r>
          </a:p>
          <a:p>
            <a:pPr>
              <a:spcBef>
                <a:spcPct val="50000"/>
              </a:spcBef>
            </a:pPr>
            <a:r>
              <a:rPr lang="en-US" sz="2000"/>
              <a:t>            if( left &lt; right )</a:t>
            </a:r>
          </a:p>
          <a:p>
            <a:pPr>
              <a:spcBef>
                <a:spcPct val="50000"/>
              </a:spcBef>
            </a:pPr>
            <a:r>
              <a:rPr lang="en-US" sz="2000"/>
              <a:t>            {</a:t>
            </a:r>
          </a:p>
          <a:p>
            <a:pPr>
              <a:spcBef>
                <a:spcPct val="50000"/>
              </a:spcBef>
            </a:pPr>
            <a:r>
              <a:rPr lang="en-US" sz="2000"/>
              <a:t>                int center = ( left + right ) / 2;</a:t>
            </a:r>
          </a:p>
          <a:p>
            <a:pPr>
              <a:spcBef>
                <a:spcPct val="50000"/>
              </a:spcBef>
            </a:pPr>
            <a:r>
              <a:rPr lang="en-US" sz="2000"/>
              <a:t>                mergeSort( a, tmpArray, left, center );</a:t>
            </a:r>
          </a:p>
          <a:p>
            <a:pPr>
              <a:spcBef>
                <a:spcPct val="50000"/>
              </a:spcBef>
            </a:pPr>
            <a:r>
              <a:rPr lang="en-US" sz="2000"/>
              <a:t>                mergeSort( a, tmpArray, center + 1, right );</a:t>
            </a:r>
          </a:p>
          <a:p>
            <a:pPr>
              <a:spcBef>
                <a:spcPct val="50000"/>
              </a:spcBef>
            </a:pPr>
            <a:r>
              <a:rPr lang="en-US" sz="2000"/>
              <a:t>                merge( a, tmpArray, left, center + 1, right );</a:t>
            </a:r>
          </a:p>
          <a:p>
            <a:pPr>
              <a:spcBef>
                <a:spcPct val="50000"/>
              </a:spcBef>
            </a:pPr>
            <a:r>
              <a:rPr lang="en-US" sz="2000"/>
              <a:t>            }</a:t>
            </a:r>
          </a:p>
          <a:p>
            <a:pPr>
              <a:spcBef>
                <a:spcPct val="50000"/>
              </a:spcBef>
            </a:pPr>
            <a:r>
              <a:rPr lang="en-US" sz="2000"/>
              <a:t>}</a:t>
            </a:r>
          </a:p>
        </p:txBody>
      </p:sp>
      <p:sp>
        <p:nvSpPr>
          <p:cNvPr id="29700" name="Rectangle 3"/>
          <p:cNvSpPr>
            <a:spLocks noChangeArrowheads="1"/>
          </p:cNvSpPr>
          <p:nvPr/>
        </p:nvSpPr>
        <p:spPr bwMode="auto">
          <a:xfrm>
            <a:off x="8382000" y="1219200"/>
            <a:ext cx="60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a:t>35</a:t>
            </a:r>
          </a:p>
          <a:p>
            <a:pPr marL="342900" indent="-342900">
              <a:lnSpc>
                <a:spcPct val="90000"/>
              </a:lnSpc>
              <a:spcBef>
                <a:spcPct val="20000"/>
              </a:spcBef>
            </a:pPr>
            <a:r>
              <a:rPr lang="en-US" sz="2000"/>
              <a:t>17</a:t>
            </a:r>
          </a:p>
          <a:p>
            <a:pPr marL="342900" indent="-342900">
              <a:lnSpc>
                <a:spcPct val="90000"/>
              </a:lnSpc>
              <a:spcBef>
                <a:spcPct val="20000"/>
              </a:spcBef>
            </a:pPr>
            <a:r>
              <a:rPr lang="en-US" sz="2000"/>
              <a:t>11</a:t>
            </a:r>
          </a:p>
          <a:p>
            <a:pPr marL="342900" indent="-342900">
              <a:lnSpc>
                <a:spcPct val="90000"/>
              </a:lnSpc>
              <a:spcBef>
                <a:spcPct val="20000"/>
              </a:spcBef>
            </a:pPr>
            <a:r>
              <a:rPr lang="en-US" sz="2000"/>
              <a:t>28</a:t>
            </a:r>
          </a:p>
          <a:p>
            <a:pPr marL="342900" indent="-342900">
              <a:lnSpc>
                <a:spcPct val="90000"/>
              </a:lnSpc>
              <a:spcBef>
                <a:spcPct val="20000"/>
              </a:spcBef>
            </a:pPr>
            <a:r>
              <a:rPr lang="en-US" sz="2000"/>
              <a:t>12</a:t>
            </a:r>
          </a:p>
          <a:p>
            <a:pPr marL="342900" indent="-342900">
              <a:lnSpc>
                <a:spcPct val="90000"/>
              </a:lnSpc>
              <a:spcBef>
                <a:spcPct val="20000"/>
              </a:spcBef>
            </a:pPr>
            <a:r>
              <a:rPr lang="en-US" sz="2000"/>
              <a:t>41</a:t>
            </a:r>
          </a:p>
          <a:p>
            <a:pPr marL="342900" indent="-342900">
              <a:lnSpc>
                <a:spcPct val="90000"/>
              </a:lnSpc>
              <a:spcBef>
                <a:spcPct val="20000"/>
              </a:spcBef>
            </a:pPr>
            <a:r>
              <a:rPr lang="en-US" sz="2000"/>
              <a:t>75</a:t>
            </a:r>
          </a:p>
          <a:p>
            <a:pPr marL="342900" indent="-342900">
              <a:lnSpc>
                <a:spcPct val="90000"/>
              </a:lnSpc>
              <a:spcBef>
                <a:spcPct val="20000"/>
              </a:spcBef>
            </a:pPr>
            <a:r>
              <a:rPr lang="en-US" sz="2000"/>
              <a:t>15</a:t>
            </a:r>
          </a:p>
          <a:p>
            <a:pPr marL="342900" indent="-342900">
              <a:lnSpc>
                <a:spcPct val="90000"/>
              </a:lnSpc>
              <a:spcBef>
                <a:spcPct val="20000"/>
              </a:spcBef>
            </a:pPr>
            <a:r>
              <a:rPr lang="en-US" sz="2000"/>
              <a:t>96</a:t>
            </a:r>
          </a:p>
          <a:p>
            <a:pPr marL="342900" indent="-342900">
              <a:lnSpc>
                <a:spcPct val="90000"/>
              </a:lnSpc>
              <a:spcBef>
                <a:spcPct val="20000"/>
              </a:spcBef>
            </a:pPr>
            <a:r>
              <a:rPr lang="en-US" sz="2000"/>
              <a:t>58</a:t>
            </a:r>
          </a:p>
          <a:p>
            <a:pPr marL="342900" indent="-342900">
              <a:lnSpc>
                <a:spcPct val="90000"/>
              </a:lnSpc>
              <a:spcBef>
                <a:spcPct val="20000"/>
              </a:spcBef>
            </a:pPr>
            <a:r>
              <a:rPr lang="en-US" sz="2000"/>
              <a:t>81</a:t>
            </a:r>
          </a:p>
          <a:p>
            <a:pPr marL="342900" indent="-342900">
              <a:lnSpc>
                <a:spcPct val="90000"/>
              </a:lnSpc>
              <a:spcBef>
                <a:spcPct val="20000"/>
              </a:spcBef>
            </a:pPr>
            <a:r>
              <a:rPr lang="en-US" sz="2000"/>
              <a:t>94</a:t>
            </a:r>
          </a:p>
          <a:p>
            <a:pPr marL="342900" indent="-342900">
              <a:lnSpc>
                <a:spcPct val="90000"/>
              </a:lnSpc>
              <a:spcBef>
                <a:spcPct val="20000"/>
              </a:spcBef>
            </a:pPr>
            <a:r>
              <a:rPr lang="en-US" sz="2000"/>
              <a:t>95</a:t>
            </a:r>
          </a:p>
        </p:txBody>
      </p:sp>
      <p:sp>
        <p:nvSpPr>
          <p:cNvPr id="29701" name="Text Box 4"/>
          <p:cNvSpPr txBox="1">
            <a:spLocks noChangeArrowheads="1"/>
          </p:cNvSpPr>
          <p:nvPr/>
        </p:nvSpPr>
        <p:spPr bwMode="auto">
          <a:xfrm>
            <a:off x="8305800" y="762000"/>
            <a:ext cx="528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 ]</a:t>
            </a:r>
          </a:p>
        </p:txBody>
      </p:sp>
      <p:sp>
        <p:nvSpPr>
          <p:cNvPr id="29702" name="Rectangle 5"/>
          <p:cNvSpPr>
            <a:spLocks noChangeArrowheads="1"/>
          </p:cNvSpPr>
          <p:nvPr/>
        </p:nvSpPr>
        <p:spPr bwMode="auto">
          <a:xfrm>
            <a:off x="8382000" y="1219200"/>
            <a:ext cx="457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703" name="Line 6"/>
          <p:cNvSpPr>
            <a:spLocks noChangeShapeType="1"/>
          </p:cNvSpPr>
          <p:nvPr/>
        </p:nvSpPr>
        <p:spPr bwMode="auto">
          <a:xfrm>
            <a:off x="8382000" y="5257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7"/>
          <p:cNvSpPr>
            <a:spLocks noChangeShapeType="1"/>
          </p:cNvSpPr>
          <p:nvPr/>
        </p:nvSpPr>
        <p:spPr bwMode="auto">
          <a:xfrm>
            <a:off x="8382000"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Line 8"/>
          <p:cNvSpPr>
            <a:spLocks noChangeShapeType="1"/>
          </p:cNvSpPr>
          <p:nvPr/>
        </p:nvSpPr>
        <p:spPr bwMode="auto">
          <a:xfrm>
            <a:off x="8382000" y="4572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Line 9"/>
          <p:cNvSpPr>
            <a:spLocks noChangeShapeType="1"/>
          </p:cNvSpPr>
          <p:nvPr/>
        </p:nvSpPr>
        <p:spPr bwMode="auto">
          <a:xfrm>
            <a:off x="8382000" y="4267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Line 10"/>
          <p:cNvSpPr>
            <a:spLocks noChangeShapeType="1"/>
          </p:cNvSpPr>
          <p:nvPr/>
        </p:nvSpPr>
        <p:spPr bwMode="auto">
          <a:xfrm>
            <a:off x="8382000" y="3886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Line 11"/>
          <p:cNvSpPr>
            <a:spLocks noChangeShapeType="1"/>
          </p:cNvSpPr>
          <p:nvPr/>
        </p:nvSpPr>
        <p:spPr bwMode="auto">
          <a:xfrm>
            <a:off x="8382000" y="3581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9" name="Line 12"/>
          <p:cNvSpPr>
            <a:spLocks noChangeShapeType="1"/>
          </p:cNvSpPr>
          <p:nvPr/>
        </p:nvSpPr>
        <p:spPr bwMode="auto">
          <a:xfrm>
            <a:off x="8382000" y="3200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0" name="Line 13"/>
          <p:cNvSpPr>
            <a:spLocks noChangeShapeType="1"/>
          </p:cNvSpPr>
          <p:nvPr/>
        </p:nvSpPr>
        <p:spPr bwMode="auto">
          <a:xfrm>
            <a:off x="8382000" y="289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1" name="Line 14"/>
          <p:cNvSpPr>
            <a:spLocks noChangeShapeType="1"/>
          </p:cNvSpPr>
          <p:nvPr/>
        </p:nvSpPr>
        <p:spPr bwMode="auto">
          <a:xfrm>
            <a:off x="8382000" y="2514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2" name="Line 15"/>
          <p:cNvSpPr>
            <a:spLocks noChangeShapeType="1"/>
          </p:cNvSpPr>
          <p:nvPr/>
        </p:nvSpPr>
        <p:spPr bwMode="auto">
          <a:xfrm>
            <a:off x="8382000" y="2209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3" name="Line 16"/>
          <p:cNvSpPr>
            <a:spLocks noChangeShapeType="1"/>
          </p:cNvSpPr>
          <p:nvPr/>
        </p:nvSpPr>
        <p:spPr bwMode="auto">
          <a:xfrm>
            <a:off x="8382000" y="1828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4" name="Line 17"/>
          <p:cNvSpPr>
            <a:spLocks noChangeShapeType="1"/>
          </p:cNvSpPr>
          <p:nvPr/>
        </p:nvSpPr>
        <p:spPr bwMode="auto">
          <a:xfrm>
            <a:off x="8382000" y="1524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5" name="Text Box 18"/>
          <p:cNvSpPr txBox="1">
            <a:spLocks noChangeArrowheads="1"/>
          </p:cNvSpPr>
          <p:nvPr/>
        </p:nvSpPr>
        <p:spPr bwMode="auto">
          <a:xfrm>
            <a:off x="7239000" y="1247775"/>
            <a:ext cx="520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left</a:t>
            </a:r>
          </a:p>
        </p:txBody>
      </p:sp>
      <p:sp>
        <p:nvSpPr>
          <p:cNvPr id="29716" name="Text Box 19"/>
          <p:cNvSpPr txBox="1">
            <a:spLocks noChangeArrowheads="1"/>
          </p:cNvSpPr>
          <p:nvPr/>
        </p:nvSpPr>
        <p:spPr bwMode="auto">
          <a:xfrm>
            <a:off x="7239000" y="5241925"/>
            <a:ext cx="661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right</a:t>
            </a:r>
          </a:p>
        </p:txBody>
      </p:sp>
      <p:sp>
        <p:nvSpPr>
          <p:cNvPr id="29717" name="Text Box 20"/>
          <p:cNvSpPr txBox="1">
            <a:spLocks noChangeArrowheads="1"/>
          </p:cNvSpPr>
          <p:nvPr/>
        </p:nvSpPr>
        <p:spPr bwMode="auto">
          <a:xfrm>
            <a:off x="7086600" y="3228975"/>
            <a:ext cx="803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center</a:t>
            </a:r>
          </a:p>
        </p:txBody>
      </p:sp>
      <p:sp>
        <p:nvSpPr>
          <p:cNvPr id="29718" name="Text Box 21"/>
          <p:cNvSpPr txBox="1">
            <a:spLocks noChangeArrowheads="1"/>
          </p:cNvSpPr>
          <p:nvPr/>
        </p:nvSpPr>
        <p:spPr bwMode="auto">
          <a:xfrm>
            <a:off x="7908925" y="1266825"/>
            <a:ext cx="43815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a:t>0</a:t>
            </a:r>
          </a:p>
          <a:p>
            <a:pPr eaLnBrk="1" hangingPunct="1">
              <a:lnSpc>
                <a:spcPct val="90000"/>
              </a:lnSpc>
              <a:spcBef>
                <a:spcPct val="20000"/>
              </a:spcBef>
            </a:pPr>
            <a:r>
              <a:rPr lang="en-US" sz="2000"/>
              <a:t>1</a:t>
            </a:r>
          </a:p>
          <a:p>
            <a:pPr eaLnBrk="1" hangingPunct="1">
              <a:lnSpc>
                <a:spcPct val="90000"/>
              </a:lnSpc>
              <a:spcBef>
                <a:spcPct val="20000"/>
              </a:spcBef>
            </a:pPr>
            <a:r>
              <a:rPr lang="en-US" sz="2000"/>
              <a:t>2</a:t>
            </a:r>
          </a:p>
          <a:p>
            <a:pPr eaLnBrk="1" hangingPunct="1">
              <a:lnSpc>
                <a:spcPct val="90000"/>
              </a:lnSpc>
              <a:spcBef>
                <a:spcPct val="20000"/>
              </a:spcBef>
            </a:pPr>
            <a:r>
              <a:rPr lang="en-US" sz="2000"/>
              <a:t>3</a:t>
            </a:r>
          </a:p>
          <a:p>
            <a:pPr eaLnBrk="1" hangingPunct="1">
              <a:lnSpc>
                <a:spcPct val="90000"/>
              </a:lnSpc>
              <a:spcBef>
                <a:spcPct val="20000"/>
              </a:spcBef>
            </a:pPr>
            <a:r>
              <a:rPr lang="en-US" sz="2000"/>
              <a:t>4</a:t>
            </a:r>
          </a:p>
          <a:p>
            <a:pPr eaLnBrk="1" hangingPunct="1">
              <a:lnSpc>
                <a:spcPct val="90000"/>
              </a:lnSpc>
              <a:spcBef>
                <a:spcPct val="20000"/>
              </a:spcBef>
            </a:pPr>
            <a:r>
              <a:rPr lang="en-US" sz="2000"/>
              <a:t>5</a:t>
            </a:r>
          </a:p>
          <a:p>
            <a:pPr eaLnBrk="1" hangingPunct="1">
              <a:lnSpc>
                <a:spcPct val="90000"/>
              </a:lnSpc>
              <a:spcBef>
                <a:spcPct val="20000"/>
              </a:spcBef>
            </a:pPr>
            <a:r>
              <a:rPr lang="en-US" sz="2000"/>
              <a:t>6</a:t>
            </a:r>
          </a:p>
          <a:p>
            <a:pPr eaLnBrk="1" hangingPunct="1">
              <a:lnSpc>
                <a:spcPct val="90000"/>
              </a:lnSpc>
              <a:spcBef>
                <a:spcPct val="20000"/>
              </a:spcBef>
            </a:pPr>
            <a:r>
              <a:rPr lang="en-US" sz="2000"/>
              <a:t>7</a:t>
            </a:r>
          </a:p>
          <a:p>
            <a:pPr eaLnBrk="1" hangingPunct="1">
              <a:lnSpc>
                <a:spcPct val="90000"/>
              </a:lnSpc>
              <a:spcBef>
                <a:spcPct val="20000"/>
              </a:spcBef>
            </a:pPr>
            <a:r>
              <a:rPr lang="en-US" sz="2000"/>
              <a:t>8</a:t>
            </a:r>
          </a:p>
          <a:p>
            <a:pPr eaLnBrk="1" hangingPunct="1">
              <a:lnSpc>
                <a:spcPct val="90000"/>
              </a:lnSpc>
              <a:spcBef>
                <a:spcPct val="20000"/>
              </a:spcBef>
            </a:pPr>
            <a:r>
              <a:rPr lang="en-US" sz="2000"/>
              <a:t>9</a:t>
            </a:r>
          </a:p>
          <a:p>
            <a:pPr eaLnBrk="1" hangingPunct="1">
              <a:lnSpc>
                <a:spcPct val="90000"/>
              </a:lnSpc>
              <a:spcBef>
                <a:spcPct val="20000"/>
              </a:spcBef>
            </a:pPr>
            <a:r>
              <a:rPr lang="en-US" sz="2000"/>
              <a:t>10</a:t>
            </a:r>
          </a:p>
          <a:p>
            <a:pPr eaLnBrk="1" hangingPunct="1">
              <a:lnSpc>
                <a:spcPct val="90000"/>
              </a:lnSpc>
              <a:spcBef>
                <a:spcPct val="20000"/>
              </a:spcBef>
            </a:pPr>
            <a:r>
              <a:rPr lang="en-US" sz="2000"/>
              <a:t>11</a:t>
            </a:r>
          </a:p>
          <a:p>
            <a:pPr eaLnBrk="1" hangingPunct="1">
              <a:lnSpc>
                <a:spcPct val="90000"/>
              </a:lnSpc>
              <a:spcBef>
                <a:spcPct val="20000"/>
              </a:spcBef>
            </a:pPr>
            <a:r>
              <a:rPr lang="en-US" sz="2000"/>
              <a:t>12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0430721-DD3E-46A7-B7DA-F3DE58F410DA}" type="slidenum">
              <a:rPr lang="en-US" sz="1400" smtClean="0"/>
              <a:pPr eaLnBrk="1" hangingPunct="1"/>
              <a:t>32</a:t>
            </a:fld>
            <a:endParaRPr lang="en-US" sz="1400" smtClean="0"/>
          </a:p>
        </p:txBody>
      </p:sp>
      <p:sp>
        <p:nvSpPr>
          <p:cNvPr id="30723" name="Rectangle 2"/>
          <p:cNvSpPr>
            <a:spLocks noChangeArrowheads="1"/>
          </p:cNvSpPr>
          <p:nvPr/>
        </p:nvSpPr>
        <p:spPr bwMode="auto">
          <a:xfrm>
            <a:off x="228600" y="76200"/>
            <a:ext cx="7086600" cy="664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4000"/>
              </a:lnSpc>
              <a:spcBef>
                <a:spcPct val="50000"/>
              </a:spcBef>
            </a:pPr>
            <a:r>
              <a:rPr lang="en-US" sz="1800"/>
              <a:t>private static &lt;AnyType extends Comparable&lt;? super AnyType&gt;&gt;       void merge(AnyType a[], AnyType tmpArray[],</a:t>
            </a:r>
          </a:p>
          <a:p>
            <a:pPr>
              <a:lnSpc>
                <a:spcPct val="74000"/>
              </a:lnSpc>
              <a:spcBef>
                <a:spcPct val="50000"/>
              </a:spcBef>
            </a:pPr>
            <a:r>
              <a:rPr lang="en-US" sz="1800"/>
              <a:t>               int leftPos, int rightPos, int rightEnd )</a:t>
            </a:r>
          </a:p>
          <a:p>
            <a:pPr>
              <a:lnSpc>
                <a:spcPct val="74000"/>
              </a:lnSpc>
              <a:spcBef>
                <a:spcPct val="50000"/>
              </a:spcBef>
            </a:pPr>
            <a:r>
              <a:rPr lang="en-US" sz="1800"/>
              <a:t>{</a:t>
            </a:r>
          </a:p>
          <a:p>
            <a:pPr>
              <a:lnSpc>
                <a:spcPct val="74000"/>
              </a:lnSpc>
              <a:spcBef>
                <a:spcPct val="50000"/>
              </a:spcBef>
            </a:pPr>
            <a:r>
              <a:rPr lang="en-US" sz="1800"/>
              <a:t>       int leftEnd = rightPos – 1;</a:t>
            </a:r>
          </a:p>
          <a:p>
            <a:pPr>
              <a:lnSpc>
                <a:spcPct val="74000"/>
              </a:lnSpc>
              <a:spcBef>
                <a:spcPct val="50000"/>
              </a:spcBef>
            </a:pPr>
            <a:r>
              <a:rPr lang="en-US" sz="1800"/>
              <a:t>       int tmpPos = leftPos;</a:t>
            </a:r>
          </a:p>
          <a:p>
            <a:pPr>
              <a:lnSpc>
                <a:spcPct val="74000"/>
              </a:lnSpc>
              <a:spcBef>
                <a:spcPct val="50000"/>
              </a:spcBef>
            </a:pPr>
            <a:r>
              <a:rPr lang="en-US" sz="1800"/>
              <a:t>       int numElements = rightEnd - leftPos + 1;   </a:t>
            </a:r>
          </a:p>
          <a:p>
            <a:pPr>
              <a:lnSpc>
                <a:spcPct val="74000"/>
              </a:lnSpc>
              <a:spcBef>
                <a:spcPct val="50000"/>
              </a:spcBef>
            </a:pPr>
            <a:r>
              <a:rPr lang="en-US" sz="1800"/>
              <a:t>      while( leftPos &lt;= leftEnd &amp;&amp; rightPos &lt;= rightEnd )   // for each half</a:t>
            </a:r>
          </a:p>
          <a:p>
            <a:pPr>
              <a:lnSpc>
                <a:spcPct val="74000"/>
              </a:lnSpc>
              <a:spcBef>
                <a:spcPct val="50000"/>
              </a:spcBef>
            </a:pPr>
            <a:r>
              <a:rPr lang="en-US" sz="1800"/>
              <a:t>             if( a[ leftPos ].compareTo(a[ rightPos ] ) &lt;= 0 )     //  take lesser</a:t>
            </a:r>
          </a:p>
          <a:p>
            <a:pPr>
              <a:lnSpc>
                <a:spcPct val="74000"/>
              </a:lnSpc>
              <a:spcBef>
                <a:spcPct val="50000"/>
              </a:spcBef>
            </a:pPr>
            <a:r>
              <a:rPr lang="en-US" sz="1800"/>
              <a:t>                    tmpArray[ tmpPos++ ] = a[ leftPos++ ];          //  element next</a:t>
            </a:r>
          </a:p>
          <a:p>
            <a:pPr>
              <a:lnSpc>
                <a:spcPct val="74000"/>
              </a:lnSpc>
              <a:spcBef>
                <a:spcPct val="50000"/>
              </a:spcBef>
            </a:pPr>
            <a:r>
              <a:rPr lang="en-US" sz="1800"/>
              <a:t>             else</a:t>
            </a:r>
          </a:p>
          <a:p>
            <a:pPr>
              <a:lnSpc>
                <a:spcPct val="74000"/>
              </a:lnSpc>
              <a:spcBef>
                <a:spcPct val="50000"/>
              </a:spcBef>
            </a:pPr>
            <a:r>
              <a:rPr lang="en-US" sz="1800"/>
              <a:t>                    tmpArray[ tmpPos++ ] = a[ rightPos++ ];</a:t>
            </a:r>
          </a:p>
          <a:p>
            <a:pPr>
              <a:lnSpc>
                <a:spcPct val="74000"/>
              </a:lnSpc>
              <a:spcBef>
                <a:spcPct val="50000"/>
              </a:spcBef>
            </a:pPr>
            <a:r>
              <a:rPr lang="en-US" sz="1800"/>
              <a:t>      while( leftPos &lt;= leftEnd )    // Copy rest of first half</a:t>
            </a:r>
          </a:p>
          <a:p>
            <a:pPr>
              <a:lnSpc>
                <a:spcPct val="74000"/>
              </a:lnSpc>
              <a:spcBef>
                <a:spcPct val="50000"/>
              </a:spcBef>
            </a:pPr>
            <a:r>
              <a:rPr lang="en-US" sz="1800"/>
              <a:t>                tmpArray[ tmpPos++ ] = a[ leftPos++ ];</a:t>
            </a:r>
          </a:p>
          <a:p>
            <a:pPr>
              <a:lnSpc>
                <a:spcPct val="74000"/>
              </a:lnSpc>
              <a:spcBef>
                <a:spcPct val="50000"/>
              </a:spcBef>
            </a:pPr>
            <a:r>
              <a:rPr lang="en-US" sz="1800"/>
              <a:t>      while( rightPos &lt;= rightEnd )  // Copy rest of right half</a:t>
            </a:r>
          </a:p>
          <a:p>
            <a:pPr>
              <a:lnSpc>
                <a:spcPct val="74000"/>
              </a:lnSpc>
              <a:spcBef>
                <a:spcPct val="50000"/>
              </a:spcBef>
            </a:pPr>
            <a:r>
              <a:rPr lang="en-US" sz="1800"/>
              <a:t>                tmpArray[ tmpPos++ ] = a[ rightPos++ ];</a:t>
            </a:r>
          </a:p>
          <a:p>
            <a:pPr>
              <a:lnSpc>
                <a:spcPct val="74000"/>
              </a:lnSpc>
              <a:spcBef>
                <a:spcPct val="50000"/>
              </a:spcBef>
            </a:pPr>
            <a:r>
              <a:rPr lang="en-US" sz="1800"/>
              <a:t>       // Copy tmpArray back to original vector a</a:t>
            </a:r>
          </a:p>
          <a:p>
            <a:pPr>
              <a:lnSpc>
                <a:spcPct val="74000"/>
              </a:lnSpc>
              <a:spcBef>
                <a:spcPct val="50000"/>
              </a:spcBef>
            </a:pPr>
            <a:r>
              <a:rPr lang="en-US" sz="1800"/>
              <a:t>      for( int i = 0; i &lt; numElements; i++, rightEnd-- )</a:t>
            </a:r>
          </a:p>
          <a:p>
            <a:pPr>
              <a:lnSpc>
                <a:spcPct val="74000"/>
              </a:lnSpc>
              <a:spcBef>
                <a:spcPct val="50000"/>
              </a:spcBef>
            </a:pPr>
            <a:r>
              <a:rPr lang="en-US" sz="1800"/>
              <a:t>                a[ rightEnd ] = tmpArray[ rightEnd ];  // rightEnd already at end</a:t>
            </a:r>
          </a:p>
          <a:p>
            <a:pPr>
              <a:lnSpc>
                <a:spcPct val="74000"/>
              </a:lnSpc>
              <a:spcBef>
                <a:spcPct val="50000"/>
              </a:spcBef>
            </a:pPr>
            <a:r>
              <a:rPr lang="en-US" sz="1800"/>
              <a:t>}</a:t>
            </a:r>
          </a:p>
        </p:txBody>
      </p:sp>
      <p:sp>
        <p:nvSpPr>
          <p:cNvPr id="30724" name="Rectangle 3"/>
          <p:cNvSpPr>
            <a:spLocks noChangeArrowheads="1"/>
          </p:cNvSpPr>
          <p:nvPr/>
        </p:nvSpPr>
        <p:spPr bwMode="auto">
          <a:xfrm>
            <a:off x="8382000" y="1219200"/>
            <a:ext cx="60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a:t>11</a:t>
            </a:r>
          </a:p>
          <a:p>
            <a:pPr marL="342900" indent="-342900">
              <a:lnSpc>
                <a:spcPct val="90000"/>
              </a:lnSpc>
              <a:spcBef>
                <a:spcPct val="20000"/>
              </a:spcBef>
            </a:pPr>
            <a:r>
              <a:rPr lang="en-US" sz="2000"/>
              <a:t>12</a:t>
            </a:r>
          </a:p>
          <a:p>
            <a:pPr marL="342900" indent="-342900">
              <a:lnSpc>
                <a:spcPct val="90000"/>
              </a:lnSpc>
              <a:spcBef>
                <a:spcPct val="20000"/>
              </a:spcBef>
            </a:pPr>
            <a:r>
              <a:rPr lang="en-US" sz="2000"/>
              <a:t>17</a:t>
            </a:r>
          </a:p>
          <a:p>
            <a:pPr marL="342900" indent="-342900">
              <a:lnSpc>
                <a:spcPct val="90000"/>
              </a:lnSpc>
              <a:spcBef>
                <a:spcPct val="20000"/>
              </a:spcBef>
            </a:pPr>
            <a:r>
              <a:rPr lang="en-US" sz="2000"/>
              <a:t>28</a:t>
            </a:r>
          </a:p>
          <a:p>
            <a:pPr marL="342900" indent="-342900">
              <a:lnSpc>
                <a:spcPct val="90000"/>
              </a:lnSpc>
              <a:spcBef>
                <a:spcPct val="20000"/>
              </a:spcBef>
            </a:pPr>
            <a:r>
              <a:rPr lang="en-US" sz="2000"/>
              <a:t>35</a:t>
            </a:r>
          </a:p>
          <a:p>
            <a:pPr marL="342900" indent="-342900">
              <a:lnSpc>
                <a:spcPct val="90000"/>
              </a:lnSpc>
              <a:spcBef>
                <a:spcPct val="20000"/>
              </a:spcBef>
            </a:pPr>
            <a:r>
              <a:rPr lang="en-US" sz="2000"/>
              <a:t>41</a:t>
            </a:r>
          </a:p>
          <a:p>
            <a:pPr marL="342900" indent="-342900">
              <a:lnSpc>
                <a:spcPct val="90000"/>
              </a:lnSpc>
              <a:spcBef>
                <a:spcPct val="20000"/>
              </a:spcBef>
            </a:pPr>
            <a:r>
              <a:rPr lang="en-US" sz="2000"/>
              <a:t>75</a:t>
            </a:r>
          </a:p>
          <a:p>
            <a:pPr marL="342900" indent="-342900">
              <a:lnSpc>
                <a:spcPct val="90000"/>
              </a:lnSpc>
              <a:spcBef>
                <a:spcPct val="20000"/>
              </a:spcBef>
            </a:pPr>
            <a:r>
              <a:rPr lang="en-US" sz="2000"/>
              <a:t>15</a:t>
            </a:r>
          </a:p>
          <a:p>
            <a:pPr marL="342900" indent="-342900">
              <a:lnSpc>
                <a:spcPct val="90000"/>
              </a:lnSpc>
              <a:spcBef>
                <a:spcPct val="20000"/>
              </a:spcBef>
            </a:pPr>
            <a:r>
              <a:rPr lang="en-US" sz="2000"/>
              <a:t>58</a:t>
            </a:r>
          </a:p>
          <a:p>
            <a:pPr marL="342900" indent="-342900">
              <a:lnSpc>
                <a:spcPct val="90000"/>
              </a:lnSpc>
              <a:spcBef>
                <a:spcPct val="20000"/>
              </a:spcBef>
            </a:pPr>
            <a:r>
              <a:rPr lang="en-US" sz="2000"/>
              <a:t>81</a:t>
            </a:r>
          </a:p>
          <a:p>
            <a:pPr marL="342900" indent="-342900">
              <a:lnSpc>
                <a:spcPct val="90000"/>
              </a:lnSpc>
              <a:spcBef>
                <a:spcPct val="20000"/>
              </a:spcBef>
            </a:pPr>
            <a:r>
              <a:rPr lang="en-US" sz="2000"/>
              <a:t>94</a:t>
            </a:r>
          </a:p>
          <a:p>
            <a:pPr marL="342900" indent="-342900">
              <a:lnSpc>
                <a:spcPct val="90000"/>
              </a:lnSpc>
              <a:spcBef>
                <a:spcPct val="20000"/>
              </a:spcBef>
            </a:pPr>
            <a:r>
              <a:rPr lang="en-US" sz="2000"/>
              <a:t>95</a:t>
            </a:r>
          </a:p>
          <a:p>
            <a:pPr marL="342900" indent="-342900">
              <a:lnSpc>
                <a:spcPct val="90000"/>
              </a:lnSpc>
              <a:spcBef>
                <a:spcPct val="20000"/>
              </a:spcBef>
            </a:pPr>
            <a:r>
              <a:rPr lang="en-US" sz="2000"/>
              <a:t>96</a:t>
            </a:r>
          </a:p>
        </p:txBody>
      </p:sp>
      <p:sp>
        <p:nvSpPr>
          <p:cNvPr id="30725" name="Text Box 4"/>
          <p:cNvSpPr txBox="1">
            <a:spLocks noChangeArrowheads="1"/>
          </p:cNvSpPr>
          <p:nvPr/>
        </p:nvSpPr>
        <p:spPr bwMode="auto">
          <a:xfrm>
            <a:off x="8305800" y="762000"/>
            <a:ext cx="528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 ]</a:t>
            </a:r>
          </a:p>
        </p:txBody>
      </p:sp>
      <p:sp>
        <p:nvSpPr>
          <p:cNvPr id="30726" name="Rectangle 5"/>
          <p:cNvSpPr>
            <a:spLocks noChangeArrowheads="1"/>
          </p:cNvSpPr>
          <p:nvPr/>
        </p:nvSpPr>
        <p:spPr bwMode="auto">
          <a:xfrm>
            <a:off x="8382000" y="1219200"/>
            <a:ext cx="457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27" name="Line 6"/>
          <p:cNvSpPr>
            <a:spLocks noChangeShapeType="1"/>
          </p:cNvSpPr>
          <p:nvPr/>
        </p:nvSpPr>
        <p:spPr bwMode="auto">
          <a:xfrm>
            <a:off x="8382000" y="5257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8" name="Line 7"/>
          <p:cNvSpPr>
            <a:spLocks noChangeShapeType="1"/>
          </p:cNvSpPr>
          <p:nvPr/>
        </p:nvSpPr>
        <p:spPr bwMode="auto">
          <a:xfrm>
            <a:off x="8382000"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9" name="Line 8"/>
          <p:cNvSpPr>
            <a:spLocks noChangeShapeType="1"/>
          </p:cNvSpPr>
          <p:nvPr/>
        </p:nvSpPr>
        <p:spPr bwMode="auto">
          <a:xfrm>
            <a:off x="8382000" y="4572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0" name="Line 9"/>
          <p:cNvSpPr>
            <a:spLocks noChangeShapeType="1"/>
          </p:cNvSpPr>
          <p:nvPr/>
        </p:nvSpPr>
        <p:spPr bwMode="auto">
          <a:xfrm>
            <a:off x="8382000" y="4267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Line 10"/>
          <p:cNvSpPr>
            <a:spLocks noChangeShapeType="1"/>
          </p:cNvSpPr>
          <p:nvPr/>
        </p:nvSpPr>
        <p:spPr bwMode="auto">
          <a:xfrm>
            <a:off x="8382000" y="3886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2" name="Line 11"/>
          <p:cNvSpPr>
            <a:spLocks noChangeShapeType="1"/>
          </p:cNvSpPr>
          <p:nvPr/>
        </p:nvSpPr>
        <p:spPr bwMode="auto">
          <a:xfrm>
            <a:off x="8382000" y="3581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3" name="Line 12"/>
          <p:cNvSpPr>
            <a:spLocks noChangeShapeType="1"/>
          </p:cNvSpPr>
          <p:nvPr/>
        </p:nvSpPr>
        <p:spPr bwMode="auto">
          <a:xfrm>
            <a:off x="8382000" y="3200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4" name="Line 13"/>
          <p:cNvSpPr>
            <a:spLocks noChangeShapeType="1"/>
          </p:cNvSpPr>
          <p:nvPr/>
        </p:nvSpPr>
        <p:spPr bwMode="auto">
          <a:xfrm>
            <a:off x="8382000" y="289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5" name="Line 14"/>
          <p:cNvSpPr>
            <a:spLocks noChangeShapeType="1"/>
          </p:cNvSpPr>
          <p:nvPr/>
        </p:nvSpPr>
        <p:spPr bwMode="auto">
          <a:xfrm>
            <a:off x="8382000" y="2514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6" name="Line 15"/>
          <p:cNvSpPr>
            <a:spLocks noChangeShapeType="1"/>
          </p:cNvSpPr>
          <p:nvPr/>
        </p:nvSpPr>
        <p:spPr bwMode="auto">
          <a:xfrm>
            <a:off x="8382000" y="2209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7" name="Line 16"/>
          <p:cNvSpPr>
            <a:spLocks noChangeShapeType="1"/>
          </p:cNvSpPr>
          <p:nvPr/>
        </p:nvSpPr>
        <p:spPr bwMode="auto">
          <a:xfrm>
            <a:off x="8382000" y="1828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8" name="Line 17"/>
          <p:cNvSpPr>
            <a:spLocks noChangeShapeType="1"/>
          </p:cNvSpPr>
          <p:nvPr/>
        </p:nvSpPr>
        <p:spPr bwMode="auto">
          <a:xfrm>
            <a:off x="8382000" y="1524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9" name="Text Box 18"/>
          <p:cNvSpPr txBox="1">
            <a:spLocks noChangeArrowheads="1"/>
          </p:cNvSpPr>
          <p:nvPr/>
        </p:nvSpPr>
        <p:spPr bwMode="auto">
          <a:xfrm>
            <a:off x="7908925" y="1266825"/>
            <a:ext cx="43815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a:t>0</a:t>
            </a:r>
          </a:p>
          <a:p>
            <a:pPr eaLnBrk="1" hangingPunct="1">
              <a:lnSpc>
                <a:spcPct val="90000"/>
              </a:lnSpc>
              <a:spcBef>
                <a:spcPct val="20000"/>
              </a:spcBef>
            </a:pPr>
            <a:r>
              <a:rPr lang="en-US" sz="2000"/>
              <a:t>1</a:t>
            </a:r>
          </a:p>
          <a:p>
            <a:pPr eaLnBrk="1" hangingPunct="1">
              <a:lnSpc>
                <a:spcPct val="90000"/>
              </a:lnSpc>
              <a:spcBef>
                <a:spcPct val="20000"/>
              </a:spcBef>
            </a:pPr>
            <a:r>
              <a:rPr lang="en-US" sz="2000"/>
              <a:t>2</a:t>
            </a:r>
          </a:p>
          <a:p>
            <a:pPr eaLnBrk="1" hangingPunct="1">
              <a:lnSpc>
                <a:spcPct val="90000"/>
              </a:lnSpc>
              <a:spcBef>
                <a:spcPct val="20000"/>
              </a:spcBef>
            </a:pPr>
            <a:r>
              <a:rPr lang="en-US" sz="2000"/>
              <a:t>3</a:t>
            </a:r>
          </a:p>
          <a:p>
            <a:pPr eaLnBrk="1" hangingPunct="1">
              <a:lnSpc>
                <a:spcPct val="90000"/>
              </a:lnSpc>
              <a:spcBef>
                <a:spcPct val="20000"/>
              </a:spcBef>
            </a:pPr>
            <a:r>
              <a:rPr lang="en-US" sz="2000"/>
              <a:t>4</a:t>
            </a:r>
          </a:p>
          <a:p>
            <a:pPr eaLnBrk="1" hangingPunct="1">
              <a:lnSpc>
                <a:spcPct val="90000"/>
              </a:lnSpc>
              <a:spcBef>
                <a:spcPct val="20000"/>
              </a:spcBef>
            </a:pPr>
            <a:r>
              <a:rPr lang="en-US" sz="2000"/>
              <a:t>5</a:t>
            </a:r>
          </a:p>
          <a:p>
            <a:pPr eaLnBrk="1" hangingPunct="1">
              <a:lnSpc>
                <a:spcPct val="90000"/>
              </a:lnSpc>
              <a:spcBef>
                <a:spcPct val="20000"/>
              </a:spcBef>
            </a:pPr>
            <a:r>
              <a:rPr lang="en-US" sz="2000"/>
              <a:t>6</a:t>
            </a:r>
          </a:p>
          <a:p>
            <a:pPr eaLnBrk="1" hangingPunct="1">
              <a:lnSpc>
                <a:spcPct val="90000"/>
              </a:lnSpc>
              <a:spcBef>
                <a:spcPct val="20000"/>
              </a:spcBef>
            </a:pPr>
            <a:r>
              <a:rPr lang="en-US" sz="2000"/>
              <a:t>7</a:t>
            </a:r>
          </a:p>
          <a:p>
            <a:pPr eaLnBrk="1" hangingPunct="1">
              <a:lnSpc>
                <a:spcPct val="90000"/>
              </a:lnSpc>
              <a:spcBef>
                <a:spcPct val="20000"/>
              </a:spcBef>
            </a:pPr>
            <a:r>
              <a:rPr lang="en-US" sz="2000"/>
              <a:t>8</a:t>
            </a:r>
          </a:p>
          <a:p>
            <a:pPr eaLnBrk="1" hangingPunct="1">
              <a:lnSpc>
                <a:spcPct val="90000"/>
              </a:lnSpc>
              <a:spcBef>
                <a:spcPct val="20000"/>
              </a:spcBef>
            </a:pPr>
            <a:r>
              <a:rPr lang="en-US" sz="2000"/>
              <a:t>9</a:t>
            </a:r>
          </a:p>
          <a:p>
            <a:pPr eaLnBrk="1" hangingPunct="1">
              <a:lnSpc>
                <a:spcPct val="90000"/>
              </a:lnSpc>
              <a:spcBef>
                <a:spcPct val="20000"/>
              </a:spcBef>
            </a:pPr>
            <a:r>
              <a:rPr lang="en-US" sz="2000"/>
              <a:t>10</a:t>
            </a:r>
          </a:p>
          <a:p>
            <a:pPr eaLnBrk="1" hangingPunct="1">
              <a:lnSpc>
                <a:spcPct val="90000"/>
              </a:lnSpc>
              <a:spcBef>
                <a:spcPct val="20000"/>
              </a:spcBef>
            </a:pPr>
            <a:r>
              <a:rPr lang="en-US" sz="2000"/>
              <a:t>11</a:t>
            </a:r>
          </a:p>
          <a:p>
            <a:pPr eaLnBrk="1" hangingPunct="1">
              <a:lnSpc>
                <a:spcPct val="90000"/>
              </a:lnSpc>
              <a:spcBef>
                <a:spcPct val="20000"/>
              </a:spcBef>
            </a:pPr>
            <a:r>
              <a:rPr lang="en-US" sz="2000"/>
              <a:t>12</a:t>
            </a:r>
          </a:p>
        </p:txBody>
      </p:sp>
      <p:sp>
        <p:nvSpPr>
          <p:cNvPr id="30740" name="Text Box 19"/>
          <p:cNvSpPr txBox="1">
            <a:spLocks noChangeArrowheads="1"/>
          </p:cNvSpPr>
          <p:nvPr/>
        </p:nvSpPr>
        <p:spPr bwMode="auto">
          <a:xfrm>
            <a:off x="7013575" y="1231900"/>
            <a:ext cx="887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leftPos</a:t>
            </a:r>
          </a:p>
        </p:txBody>
      </p:sp>
      <p:sp>
        <p:nvSpPr>
          <p:cNvPr id="30741" name="Text Box 20"/>
          <p:cNvSpPr txBox="1">
            <a:spLocks noChangeArrowheads="1"/>
          </p:cNvSpPr>
          <p:nvPr/>
        </p:nvSpPr>
        <p:spPr bwMode="auto">
          <a:xfrm>
            <a:off x="6858000" y="5241925"/>
            <a:ext cx="1071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rightEnd</a:t>
            </a:r>
          </a:p>
        </p:txBody>
      </p:sp>
      <p:sp>
        <p:nvSpPr>
          <p:cNvPr id="30742" name="Text Box 21"/>
          <p:cNvSpPr txBox="1">
            <a:spLocks noChangeArrowheads="1"/>
          </p:cNvSpPr>
          <p:nvPr/>
        </p:nvSpPr>
        <p:spPr bwMode="auto">
          <a:xfrm>
            <a:off x="7010400" y="3263900"/>
            <a:ext cx="930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leftEnd</a:t>
            </a:r>
          </a:p>
        </p:txBody>
      </p:sp>
      <p:sp>
        <p:nvSpPr>
          <p:cNvPr id="30743" name="Text Box 22"/>
          <p:cNvSpPr txBox="1">
            <a:spLocks noChangeArrowheads="1"/>
          </p:cNvSpPr>
          <p:nvPr/>
        </p:nvSpPr>
        <p:spPr bwMode="auto">
          <a:xfrm>
            <a:off x="6858000" y="3581400"/>
            <a:ext cx="1028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rightPos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EAE07D8-58F0-4F90-8947-32BCA32A32E4}" type="slidenum">
              <a:rPr lang="en-US" sz="1400" smtClean="0"/>
              <a:pPr eaLnBrk="1" hangingPunct="1"/>
              <a:t>33</a:t>
            </a:fld>
            <a:endParaRPr lang="en-US" sz="1400" smtClean="0"/>
          </a:p>
        </p:txBody>
      </p:sp>
      <p:sp>
        <p:nvSpPr>
          <p:cNvPr id="31747" name="Rectangle 2"/>
          <p:cNvSpPr>
            <a:spLocks noChangeArrowheads="1"/>
          </p:cNvSpPr>
          <p:nvPr/>
        </p:nvSpPr>
        <p:spPr bwMode="auto">
          <a:xfrm>
            <a:off x="2057400" y="1235075"/>
            <a:ext cx="60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a:t>11</a:t>
            </a:r>
          </a:p>
          <a:p>
            <a:pPr marL="342900" indent="-342900">
              <a:lnSpc>
                <a:spcPct val="90000"/>
              </a:lnSpc>
              <a:spcBef>
                <a:spcPct val="20000"/>
              </a:spcBef>
            </a:pPr>
            <a:r>
              <a:rPr lang="en-US" sz="2000"/>
              <a:t>12</a:t>
            </a:r>
          </a:p>
          <a:p>
            <a:pPr marL="342900" indent="-342900">
              <a:lnSpc>
                <a:spcPct val="90000"/>
              </a:lnSpc>
              <a:spcBef>
                <a:spcPct val="20000"/>
              </a:spcBef>
            </a:pPr>
            <a:r>
              <a:rPr lang="en-US" sz="2000"/>
              <a:t>17</a:t>
            </a:r>
          </a:p>
          <a:p>
            <a:pPr marL="342900" indent="-342900">
              <a:lnSpc>
                <a:spcPct val="90000"/>
              </a:lnSpc>
              <a:spcBef>
                <a:spcPct val="20000"/>
              </a:spcBef>
            </a:pPr>
            <a:r>
              <a:rPr lang="en-US" sz="2000"/>
              <a:t>28</a:t>
            </a:r>
          </a:p>
          <a:p>
            <a:pPr marL="342900" indent="-342900">
              <a:lnSpc>
                <a:spcPct val="90000"/>
              </a:lnSpc>
              <a:spcBef>
                <a:spcPct val="20000"/>
              </a:spcBef>
            </a:pPr>
            <a:r>
              <a:rPr lang="en-US" sz="2000"/>
              <a:t>35</a:t>
            </a:r>
          </a:p>
          <a:p>
            <a:pPr marL="342900" indent="-342900">
              <a:lnSpc>
                <a:spcPct val="90000"/>
              </a:lnSpc>
              <a:spcBef>
                <a:spcPct val="20000"/>
              </a:spcBef>
            </a:pPr>
            <a:r>
              <a:rPr lang="en-US" sz="2000"/>
              <a:t>41</a:t>
            </a:r>
          </a:p>
          <a:p>
            <a:pPr marL="342900" indent="-342900">
              <a:lnSpc>
                <a:spcPct val="90000"/>
              </a:lnSpc>
              <a:spcBef>
                <a:spcPct val="20000"/>
              </a:spcBef>
            </a:pPr>
            <a:r>
              <a:rPr lang="en-US" sz="2000"/>
              <a:t>75</a:t>
            </a:r>
          </a:p>
          <a:p>
            <a:pPr marL="342900" indent="-342900">
              <a:lnSpc>
                <a:spcPct val="90000"/>
              </a:lnSpc>
              <a:spcBef>
                <a:spcPct val="20000"/>
              </a:spcBef>
            </a:pPr>
            <a:r>
              <a:rPr lang="en-US" sz="2000"/>
              <a:t>15</a:t>
            </a:r>
          </a:p>
          <a:p>
            <a:pPr marL="342900" indent="-342900">
              <a:lnSpc>
                <a:spcPct val="90000"/>
              </a:lnSpc>
              <a:spcBef>
                <a:spcPct val="20000"/>
              </a:spcBef>
            </a:pPr>
            <a:r>
              <a:rPr lang="en-US" sz="2000"/>
              <a:t>58</a:t>
            </a:r>
          </a:p>
          <a:p>
            <a:pPr marL="342900" indent="-342900">
              <a:lnSpc>
                <a:spcPct val="90000"/>
              </a:lnSpc>
              <a:spcBef>
                <a:spcPct val="20000"/>
              </a:spcBef>
            </a:pPr>
            <a:r>
              <a:rPr lang="en-US" sz="2000"/>
              <a:t>81</a:t>
            </a:r>
          </a:p>
          <a:p>
            <a:pPr marL="342900" indent="-342900">
              <a:lnSpc>
                <a:spcPct val="90000"/>
              </a:lnSpc>
              <a:spcBef>
                <a:spcPct val="20000"/>
              </a:spcBef>
            </a:pPr>
            <a:r>
              <a:rPr lang="en-US" sz="2000"/>
              <a:t>94</a:t>
            </a:r>
          </a:p>
          <a:p>
            <a:pPr marL="342900" indent="-342900">
              <a:lnSpc>
                <a:spcPct val="90000"/>
              </a:lnSpc>
              <a:spcBef>
                <a:spcPct val="20000"/>
              </a:spcBef>
            </a:pPr>
            <a:r>
              <a:rPr lang="en-US" sz="2000"/>
              <a:t>95</a:t>
            </a:r>
          </a:p>
          <a:p>
            <a:pPr marL="342900" indent="-342900">
              <a:lnSpc>
                <a:spcPct val="90000"/>
              </a:lnSpc>
              <a:spcBef>
                <a:spcPct val="20000"/>
              </a:spcBef>
            </a:pPr>
            <a:r>
              <a:rPr lang="en-US" sz="2000"/>
              <a:t>96</a:t>
            </a:r>
          </a:p>
        </p:txBody>
      </p:sp>
      <p:sp>
        <p:nvSpPr>
          <p:cNvPr id="31748" name="Text Box 3"/>
          <p:cNvSpPr txBox="1">
            <a:spLocks noChangeArrowheads="1"/>
          </p:cNvSpPr>
          <p:nvPr/>
        </p:nvSpPr>
        <p:spPr bwMode="auto">
          <a:xfrm>
            <a:off x="1981200" y="777875"/>
            <a:ext cx="528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 ]</a:t>
            </a:r>
          </a:p>
        </p:txBody>
      </p:sp>
      <p:sp>
        <p:nvSpPr>
          <p:cNvPr id="31749" name="Rectangle 4"/>
          <p:cNvSpPr>
            <a:spLocks noChangeArrowheads="1"/>
          </p:cNvSpPr>
          <p:nvPr/>
        </p:nvSpPr>
        <p:spPr bwMode="auto">
          <a:xfrm>
            <a:off x="2057400" y="1235075"/>
            <a:ext cx="457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50" name="Line 5"/>
          <p:cNvSpPr>
            <a:spLocks noChangeShapeType="1"/>
          </p:cNvSpPr>
          <p:nvPr/>
        </p:nvSpPr>
        <p:spPr bwMode="auto">
          <a:xfrm>
            <a:off x="2057400" y="52736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1" name="Line 6"/>
          <p:cNvSpPr>
            <a:spLocks noChangeShapeType="1"/>
          </p:cNvSpPr>
          <p:nvPr/>
        </p:nvSpPr>
        <p:spPr bwMode="auto">
          <a:xfrm>
            <a:off x="2057400" y="49688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2" name="Line 7"/>
          <p:cNvSpPr>
            <a:spLocks noChangeShapeType="1"/>
          </p:cNvSpPr>
          <p:nvPr/>
        </p:nvSpPr>
        <p:spPr bwMode="auto">
          <a:xfrm>
            <a:off x="2057400" y="45878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3" name="Line 8"/>
          <p:cNvSpPr>
            <a:spLocks noChangeShapeType="1"/>
          </p:cNvSpPr>
          <p:nvPr/>
        </p:nvSpPr>
        <p:spPr bwMode="auto">
          <a:xfrm>
            <a:off x="2057400" y="42830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4" name="Line 9"/>
          <p:cNvSpPr>
            <a:spLocks noChangeShapeType="1"/>
          </p:cNvSpPr>
          <p:nvPr/>
        </p:nvSpPr>
        <p:spPr bwMode="auto">
          <a:xfrm>
            <a:off x="2057400" y="39020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5" name="Line 10"/>
          <p:cNvSpPr>
            <a:spLocks noChangeShapeType="1"/>
          </p:cNvSpPr>
          <p:nvPr/>
        </p:nvSpPr>
        <p:spPr bwMode="auto">
          <a:xfrm>
            <a:off x="2057400" y="35972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Line 11"/>
          <p:cNvSpPr>
            <a:spLocks noChangeShapeType="1"/>
          </p:cNvSpPr>
          <p:nvPr/>
        </p:nvSpPr>
        <p:spPr bwMode="auto">
          <a:xfrm>
            <a:off x="2057400" y="32162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7" name="Line 12"/>
          <p:cNvSpPr>
            <a:spLocks noChangeShapeType="1"/>
          </p:cNvSpPr>
          <p:nvPr/>
        </p:nvSpPr>
        <p:spPr bwMode="auto">
          <a:xfrm>
            <a:off x="2057400" y="29114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8" name="Line 13"/>
          <p:cNvSpPr>
            <a:spLocks noChangeShapeType="1"/>
          </p:cNvSpPr>
          <p:nvPr/>
        </p:nvSpPr>
        <p:spPr bwMode="auto">
          <a:xfrm>
            <a:off x="2057400" y="25304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9" name="Line 14"/>
          <p:cNvSpPr>
            <a:spLocks noChangeShapeType="1"/>
          </p:cNvSpPr>
          <p:nvPr/>
        </p:nvSpPr>
        <p:spPr bwMode="auto">
          <a:xfrm>
            <a:off x="2057400" y="22256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0" name="Line 15"/>
          <p:cNvSpPr>
            <a:spLocks noChangeShapeType="1"/>
          </p:cNvSpPr>
          <p:nvPr/>
        </p:nvSpPr>
        <p:spPr bwMode="auto">
          <a:xfrm>
            <a:off x="2057400" y="18446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1" name="Line 16"/>
          <p:cNvSpPr>
            <a:spLocks noChangeShapeType="1"/>
          </p:cNvSpPr>
          <p:nvPr/>
        </p:nvSpPr>
        <p:spPr bwMode="auto">
          <a:xfrm>
            <a:off x="2057400" y="153987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2" name="Text Box 17"/>
          <p:cNvSpPr txBox="1">
            <a:spLocks noChangeArrowheads="1"/>
          </p:cNvSpPr>
          <p:nvPr/>
        </p:nvSpPr>
        <p:spPr bwMode="auto">
          <a:xfrm>
            <a:off x="1584325" y="1282700"/>
            <a:ext cx="43815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a:t>0</a:t>
            </a:r>
          </a:p>
          <a:p>
            <a:pPr eaLnBrk="1" hangingPunct="1">
              <a:lnSpc>
                <a:spcPct val="90000"/>
              </a:lnSpc>
              <a:spcBef>
                <a:spcPct val="20000"/>
              </a:spcBef>
            </a:pPr>
            <a:r>
              <a:rPr lang="en-US" sz="2000"/>
              <a:t>1</a:t>
            </a:r>
          </a:p>
          <a:p>
            <a:pPr eaLnBrk="1" hangingPunct="1">
              <a:lnSpc>
                <a:spcPct val="90000"/>
              </a:lnSpc>
              <a:spcBef>
                <a:spcPct val="20000"/>
              </a:spcBef>
            </a:pPr>
            <a:r>
              <a:rPr lang="en-US" sz="2000"/>
              <a:t>2</a:t>
            </a:r>
          </a:p>
          <a:p>
            <a:pPr eaLnBrk="1" hangingPunct="1">
              <a:lnSpc>
                <a:spcPct val="90000"/>
              </a:lnSpc>
              <a:spcBef>
                <a:spcPct val="20000"/>
              </a:spcBef>
            </a:pPr>
            <a:r>
              <a:rPr lang="en-US" sz="2000"/>
              <a:t>3</a:t>
            </a:r>
          </a:p>
          <a:p>
            <a:pPr eaLnBrk="1" hangingPunct="1">
              <a:lnSpc>
                <a:spcPct val="90000"/>
              </a:lnSpc>
              <a:spcBef>
                <a:spcPct val="20000"/>
              </a:spcBef>
            </a:pPr>
            <a:r>
              <a:rPr lang="en-US" sz="2000"/>
              <a:t>4</a:t>
            </a:r>
          </a:p>
          <a:p>
            <a:pPr eaLnBrk="1" hangingPunct="1">
              <a:lnSpc>
                <a:spcPct val="90000"/>
              </a:lnSpc>
              <a:spcBef>
                <a:spcPct val="20000"/>
              </a:spcBef>
            </a:pPr>
            <a:r>
              <a:rPr lang="en-US" sz="2000"/>
              <a:t>5</a:t>
            </a:r>
          </a:p>
          <a:p>
            <a:pPr eaLnBrk="1" hangingPunct="1">
              <a:lnSpc>
                <a:spcPct val="90000"/>
              </a:lnSpc>
              <a:spcBef>
                <a:spcPct val="20000"/>
              </a:spcBef>
            </a:pPr>
            <a:r>
              <a:rPr lang="en-US" sz="2000"/>
              <a:t>6</a:t>
            </a:r>
          </a:p>
          <a:p>
            <a:pPr eaLnBrk="1" hangingPunct="1">
              <a:lnSpc>
                <a:spcPct val="90000"/>
              </a:lnSpc>
              <a:spcBef>
                <a:spcPct val="20000"/>
              </a:spcBef>
            </a:pPr>
            <a:r>
              <a:rPr lang="en-US" sz="2000"/>
              <a:t>7</a:t>
            </a:r>
          </a:p>
          <a:p>
            <a:pPr eaLnBrk="1" hangingPunct="1">
              <a:lnSpc>
                <a:spcPct val="90000"/>
              </a:lnSpc>
              <a:spcBef>
                <a:spcPct val="20000"/>
              </a:spcBef>
            </a:pPr>
            <a:r>
              <a:rPr lang="en-US" sz="2000"/>
              <a:t>8</a:t>
            </a:r>
          </a:p>
          <a:p>
            <a:pPr eaLnBrk="1" hangingPunct="1">
              <a:lnSpc>
                <a:spcPct val="90000"/>
              </a:lnSpc>
              <a:spcBef>
                <a:spcPct val="20000"/>
              </a:spcBef>
            </a:pPr>
            <a:r>
              <a:rPr lang="en-US" sz="2000"/>
              <a:t>9</a:t>
            </a:r>
          </a:p>
          <a:p>
            <a:pPr eaLnBrk="1" hangingPunct="1">
              <a:lnSpc>
                <a:spcPct val="90000"/>
              </a:lnSpc>
              <a:spcBef>
                <a:spcPct val="20000"/>
              </a:spcBef>
            </a:pPr>
            <a:r>
              <a:rPr lang="en-US" sz="2000"/>
              <a:t>10</a:t>
            </a:r>
          </a:p>
          <a:p>
            <a:pPr eaLnBrk="1" hangingPunct="1">
              <a:lnSpc>
                <a:spcPct val="90000"/>
              </a:lnSpc>
              <a:spcBef>
                <a:spcPct val="20000"/>
              </a:spcBef>
            </a:pPr>
            <a:r>
              <a:rPr lang="en-US" sz="2000"/>
              <a:t>11</a:t>
            </a:r>
          </a:p>
          <a:p>
            <a:pPr eaLnBrk="1" hangingPunct="1">
              <a:lnSpc>
                <a:spcPct val="90000"/>
              </a:lnSpc>
              <a:spcBef>
                <a:spcPct val="20000"/>
              </a:spcBef>
            </a:pPr>
            <a:r>
              <a:rPr lang="en-US" sz="2000"/>
              <a:t>12</a:t>
            </a:r>
          </a:p>
        </p:txBody>
      </p:sp>
      <p:sp>
        <p:nvSpPr>
          <p:cNvPr id="31763" name="Rectangle 18"/>
          <p:cNvSpPr>
            <a:spLocks noChangeArrowheads="1"/>
          </p:cNvSpPr>
          <p:nvPr/>
        </p:nvSpPr>
        <p:spPr bwMode="auto">
          <a:xfrm>
            <a:off x="5181600" y="1219200"/>
            <a:ext cx="60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a:t>11</a:t>
            </a:r>
          </a:p>
          <a:p>
            <a:pPr marL="342900" indent="-342900">
              <a:lnSpc>
                <a:spcPct val="90000"/>
              </a:lnSpc>
              <a:spcBef>
                <a:spcPct val="20000"/>
              </a:spcBef>
            </a:pPr>
            <a:r>
              <a:rPr lang="en-US" sz="2000"/>
              <a:t>12</a:t>
            </a:r>
          </a:p>
          <a:p>
            <a:pPr marL="342900" indent="-342900">
              <a:lnSpc>
                <a:spcPct val="90000"/>
              </a:lnSpc>
              <a:spcBef>
                <a:spcPct val="20000"/>
              </a:spcBef>
            </a:pPr>
            <a:r>
              <a:rPr lang="en-US" sz="2000"/>
              <a:t>15</a:t>
            </a:r>
          </a:p>
          <a:p>
            <a:pPr marL="342900" indent="-342900">
              <a:lnSpc>
                <a:spcPct val="90000"/>
              </a:lnSpc>
              <a:spcBef>
                <a:spcPct val="20000"/>
              </a:spcBef>
            </a:pPr>
            <a:endParaRPr lang="en-US" sz="2000"/>
          </a:p>
        </p:txBody>
      </p:sp>
      <p:sp>
        <p:nvSpPr>
          <p:cNvPr id="31764" name="Text Box 19"/>
          <p:cNvSpPr txBox="1">
            <a:spLocks noChangeArrowheads="1"/>
          </p:cNvSpPr>
          <p:nvPr/>
        </p:nvSpPr>
        <p:spPr bwMode="auto">
          <a:xfrm>
            <a:off x="5105400" y="762000"/>
            <a:ext cx="1401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tmpArray[ ]</a:t>
            </a:r>
          </a:p>
        </p:txBody>
      </p:sp>
      <p:sp>
        <p:nvSpPr>
          <p:cNvPr id="31765" name="Rectangle 20"/>
          <p:cNvSpPr>
            <a:spLocks noChangeArrowheads="1"/>
          </p:cNvSpPr>
          <p:nvPr/>
        </p:nvSpPr>
        <p:spPr bwMode="auto">
          <a:xfrm>
            <a:off x="5181600" y="1219200"/>
            <a:ext cx="457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66" name="Line 21"/>
          <p:cNvSpPr>
            <a:spLocks noChangeShapeType="1"/>
          </p:cNvSpPr>
          <p:nvPr/>
        </p:nvSpPr>
        <p:spPr bwMode="auto">
          <a:xfrm>
            <a:off x="5181600" y="5257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7" name="Line 22"/>
          <p:cNvSpPr>
            <a:spLocks noChangeShapeType="1"/>
          </p:cNvSpPr>
          <p:nvPr/>
        </p:nvSpPr>
        <p:spPr bwMode="auto">
          <a:xfrm>
            <a:off x="5181600"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8" name="Line 23"/>
          <p:cNvSpPr>
            <a:spLocks noChangeShapeType="1"/>
          </p:cNvSpPr>
          <p:nvPr/>
        </p:nvSpPr>
        <p:spPr bwMode="auto">
          <a:xfrm>
            <a:off x="5181600" y="4572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9" name="Line 24"/>
          <p:cNvSpPr>
            <a:spLocks noChangeShapeType="1"/>
          </p:cNvSpPr>
          <p:nvPr/>
        </p:nvSpPr>
        <p:spPr bwMode="auto">
          <a:xfrm>
            <a:off x="5181600" y="4267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0" name="Line 25"/>
          <p:cNvSpPr>
            <a:spLocks noChangeShapeType="1"/>
          </p:cNvSpPr>
          <p:nvPr/>
        </p:nvSpPr>
        <p:spPr bwMode="auto">
          <a:xfrm>
            <a:off x="5181600" y="3886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1" name="Line 26"/>
          <p:cNvSpPr>
            <a:spLocks noChangeShapeType="1"/>
          </p:cNvSpPr>
          <p:nvPr/>
        </p:nvSpPr>
        <p:spPr bwMode="auto">
          <a:xfrm>
            <a:off x="5181600" y="3581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2" name="Line 27"/>
          <p:cNvSpPr>
            <a:spLocks noChangeShapeType="1"/>
          </p:cNvSpPr>
          <p:nvPr/>
        </p:nvSpPr>
        <p:spPr bwMode="auto">
          <a:xfrm>
            <a:off x="5181600" y="3200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3" name="Line 28"/>
          <p:cNvSpPr>
            <a:spLocks noChangeShapeType="1"/>
          </p:cNvSpPr>
          <p:nvPr/>
        </p:nvSpPr>
        <p:spPr bwMode="auto">
          <a:xfrm>
            <a:off x="5181600" y="289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4" name="Line 29"/>
          <p:cNvSpPr>
            <a:spLocks noChangeShapeType="1"/>
          </p:cNvSpPr>
          <p:nvPr/>
        </p:nvSpPr>
        <p:spPr bwMode="auto">
          <a:xfrm>
            <a:off x="5181600" y="2514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5" name="Line 30"/>
          <p:cNvSpPr>
            <a:spLocks noChangeShapeType="1"/>
          </p:cNvSpPr>
          <p:nvPr/>
        </p:nvSpPr>
        <p:spPr bwMode="auto">
          <a:xfrm>
            <a:off x="5181600" y="2209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6" name="Line 31"/>
          <p:cNvSpPr>
            <a:spLocks noChangeShapeType="1"/>
          </p:cNvSpPr>
          <p:nvPr/>
        </p:nvSpPr>
        <p:spPr bwMode="auto">
          <a:xfrm>
            <a:off x="5181600" y="1828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7" name="Line 32"/>
          <p:cNvSpPr>
            <a:spLocks noChangeShapeType="1"/>
          </p:cNvSpPr>
          <p:nvPr/>
        </p:nvSpPr>
        <p:spPr bwMode="auto">
          <a:xfrm>
            <a:off x="5181600" y="1524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8" name="Text Box 33"/>
          <p:cNvSpPr txBox="1">
            <a:spLocks noChangeArrowheads="1"/>
          </p:cNvSpPr>
          <p:nvPr/>
        </p:nvSpPr>
        <p:spPr bwMode="auto">
          <a:xfrm>
            <a:off x="4708525" y="1266825"/>
            <a:ext cx="43815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a:t>0</a:t>
            </a:r>
          </a:p>
          <a:p>
            <a:pPr eaLnBrk="1" hangingPunct="1">
              <a:lnSpc>
                <a:spcPct val="90000"/>
              </a:lnSpc>
              <a:spcBef>
                <a:spcPct val="20000"/>
              </a:spcBef>
            </a:pPr>
            <a:r>
              <a:rPr lang="en-US" sz="2000"/>
              <a:t>1</a:t>
            </a:r>
          </a:p>
          <a:p>
            <a:pPr eaLnBrk="1" hangingPunct="1">
              <a:lnSpc>
                <a:spcPct val="90000"/>
              </a:lnSpc>
              <a:spcBef>
                <a:spcPct val="20000"/>
              </a:spcBef>
            </a:pPr>
            <a:r>
              <a:rPr lang="en-US" sz="2000"/>
              <a:t>2</a:t>
            </a:r>
          </a:p>
          <a:p>
            <a:pPr eaLnBrk="1" hangingPunct="1">
              <a:lnSpc>
                <a:spcPct val="90000"/>
              </a:lnSpc>
              <a:spcBef>
                <a:spcPct val="20000"/>
              </a:spcBef>
            </a:pPr>
            <a:r>
              <a:rPr lang="en-US" sz="2000"/>
              <a:t>3</a:t>
            </a:r>
          </a:p>
          <a:p>
            <a:pPr eaLnBrk="1" hangingPunct="1">
              <a:lnSpc>
                <a:spcPct val="90000"/>
              </a:lnSpc>
              <a:spcBef>
                <a:spcPct val="20000"/>
              </a:spcBef>
            </a:pPr>
            <a:r>
              <a:rPr lang="en-US" sz="2000"/>
              <a:t>4</a:t>
            </a:r>
          </a:p>
          <a:p>
            <a:pPr eaLnBrk="1" hangingPunct="1">
              <a:lnSpc>
                <a:spcPct val="90000"/>
              </a:lnSpc>
              <a:spcBef>
                <a:spcPct val="20000"/>
              </a:spcBef>
            </a:pPr>
            <a:r>
              <a:rPr lang="en-US" sz="2000"/>
              <a:t>5</a:t>
            </a:r>
          </a:p>
          <a:p>
            <a:pPr eaLnBrk="1" hangingPunct="1">
              <a:lnSpc>
                <a:spcPct val="90000"/>
              </a:lnSpc>
              <a:spcBef>
                <a:spcPct val="20000"/>
              </a:spcBef>
            </a:pPr>
            <a:r>
              <a:rPr lang="en-US" sz="2000"/>
              <a:t>6</a:t>
            </a:r>
          </a:p>
          <a:p>
            <a:pPr eaLnBrk="1" hangingPunct="1">
              <a:lnSpc>
                <a:spcPct val="90000"/>
              </a:lnSpc>
              <a:spcBef>
                <a:spcPct val="20000"/>
              </a:spcBef>
            </a:pPr>
            <a:r>
              <a:rPr lang="en-US" sz="2000"/>
              <a:t>7</a:t>
            </a:r>
          </a:p>
          <a:p>
            <a:pPr eaLnBrk="1" hangingPunct="1">
              <a:lnSpc>
                <a:spcPct val="90000"/>
              </a:lnSpc>
              <a:spcBef>
                <a:spcPct val="20000"/>
              </a:spcBef>
            </a:pPr>
            <a:r>
              <a:rPr lang="en-US" sz="2000"/>
              <a:t>8</a:t>
            </a:r>
          </a:p>
          <a:p>
            <a:pPr eaLnBrk="1" hangingPunct="1">
              <a:lnSpc>
                <a:spcPct val="90000"/>
              </a:lnSpc>
              <a:spcBef>
                <a:spcPct val="20000"/>
              </a:spcBef>
            </a:pPr>
            <a:r>
              <a:rPr lang="en-US" sz="2000"/>
              <a:t>9</a:t>
            </a:r>
          </a:p>
          <a:p>
            <a:pPr eaLnBrk="1" hangingPunct="1">
              <a:lnSpc>
                <a:spcPct val="90000"/>
              </a:lnSpc>
              <a:spcBef>
                <a:spcPct val="20000"/>
              </a:spcBef>
            </a:pPr>
            <a:r>
              <a:rPr lang="en-US" sz="2000"/>
              <a:t>10</a:t>
            </a:r>
          </a:p>
          <a:p>
            <a:pPr eaLnBrk="1" hangingPunct="1">
              <a:lnSpc>
                <a:spcPct val="90000"/>
              </a:lnSpc>
              <a:spcBef>
                <a:spcPct val="20000"/>
              </a:spcBef>
            </a:pPr>
            <a:r>
              <a:rPr lang="en-US" sz="2000"/>
              <a:t>11</a:t>
            </a:r>
          </a:p>
          <a:p>
            <a:pPr eaLnBrk="1" hangingPunct="1">
              <a:lnSpc>
                <a:spcPct val="90000"/>
              </a:lnSpc>
              <a:spcBef>
                <a:spcPct val="20000"/>
              </a:spcBef>
            </a:pPr>
            <a:r>
              <a:rPr lang="en-US" sz="2000"/>
              <a:t>12</a:t>
            </a:r>
          </a:p>
        </p:txBody>
      </p:sp>
      <p:sp>
        <p:nvSpPr>
          <p:cNvPr id="31779" name="Line 34"/>
          <p:cNvSpPr>
            <a:spLocks noChangeShapeType="1"/>
          </p:cNvSpPr>
          <p:nvPr/>
        </p:nvSpPr>
        <p:spPr bwMode="auto">
          <a:xfrm>
            <a:off x="2667000" y="1371600"/>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0" name="Line 35"/>
          <p:cNvSpPr>
            <a:spLocks noChangeShapeType="1"/>
          </p:cNvSpPr>
          <p:nvPr/>
        </p:nvSpPr>
        <p:spPr bwMode="auto">
          <a:xfrm>
            <a:off x="2667000" y="1676400"/>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1" name="Line 36"/>
          <p:cNvSpPr>
            <a:spLocks noChangeShapeType="1"/>
          </p:cNvSpPr>
          <p:nvPr/>
        </p:nvSpPr>
        <p:spPr bwMode="auto">
          <a:xfrm flipV="1">
            <a:off x="2590800" y="2133600"/>
            <a:ext cx="21336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2" name="Text Box 37"/>
          <p:cNvSpPr txBox="1">
            <a:spLocks noChangeArrowheads="1"/>
          </p:cNvSpPr>
          <p:nvPr/>
        </p:nvSpPr>
        <p:spPr bwMode="auto">
          <a:xfrm>
            <a:off x="5943600" y="1219200"/>
            <a:ext cx="944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tmpPos</a:t>
            </a:r>
          </a:p>
        </p:txBody>
      </p:sp>
      <p:sp>
        <p:nvSpPr>
          <p:cNvPr id="31783" name="Text Box 38"/>
          <p:cNvSpPr txBox="1">
            <a:spLocks noChangeArrowheads="1"/>
          </p:cNvSpPr>
          <p:nvPr/>
        </p:nvSpPr>
        <p:spPr bwMode="auto">
          <a:xfrm>
            <a:off x="536575" y="1231900"/>
            <a:ext cx="887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leftPos</a:t>
            </a:r>
          </a:p>
        </p:txBody>
      </p:sp>
      <p:sp>
        <p:nvSpPr>
          <p:cNvPr id="31784" name="Text Box 39"/>
          <p:cNvSpPr txBox="1">
            <a:spLocks noChangeArrowheads="1"/>
          </p:cNvSpPr>
          <p:nvPr/>
        </p:nvSpPr>
        <p:spPr bwMode="auto">
          <a:xfrm>
            <a:off x="381000" y="5241925"/>
            <a:ext cx="1071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rightEnd</a:t>
            </a:r>
          </a:p>
        </p:txBody>
      </p:sp>
      <p:sp>
        <p:nvSpPr>
          <p:cNvPr id="31785" name="Text Box 40"/>
          <p:cNvSpPr txBox="1">
            <a:spLocks noChangeArrowheads="1"/>
          </p:cNvSpPr>
          <p:nvPr/>
        </p:nvSpPr>
        <p:spPr bwMode="auto">
          <a:xfrm>
            <a:off x="533400" y="3263900"/>
            <a:ext cx="930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leftEnd</a:t>
            </a:r>
          </a:p>
        </p:txBody>
      </p:sp>
      <p:sp>
        <p:nvSpPr>
          <p:cNvPr id="31786" name="Text Box 41"/>
          <p:cNvSpPr txBox="1">
            <a:spLocks noChangeArrowheads="1"/>
          </p:cNvSpPr>
          <p:nvPr/>
        </p:nvSpPr>
        <p:spPr bwMode="auto">
          <a:xfrm>
            <a:off x="381000" y="3581400"/>
            <a:ext cx="1028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rightPos</a:t>
            </a:r>
          </a:p>
        </p:txBody>
      </p:sp>
      <p:sp>
        <p:nvSpPr>
          <p:cNvPr id="31787" name="Text Box 42"/>
          <p:cNvSpPr txBox="1">
            <a:spLocks noChangeArrowheads="1"/>
          </p:cNvSpPr>
          <p:nvPr/>
        </p:nvSpPr>
        <p:spPr bwMode="auto">
          <a:xfrm>
            <a:off x="3200400" y="304800"/>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Merge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95D422B-CC39-43EE-BDBD-617A44E8AF76}" type="slidenum">
              <a:rPr lang="en-US" sz="1400" smtClean="0"/>
              <a:pPr eaLnBrk="1" hangingPunct="1"/>
              <a:t>34</a:t>
            </a:fld>
            <a:endParaRPr lang="en-US" sz="1400" smtClean="0"/>
          </a:p>
        </p:txBody>
      </p:sp>
      <p:sp>
        <p:nvSpPr>
          <p:cNvPr id="32771" name="Rectangle 2"/>
          <p:cNvSpPr>
            <a:spLocks noGrp="1" noChangeArrowheads="1"/>
          </p:cNvSpPr>
          <p:nvPr>
            <p:ph type="title"/>
          </p:nvPr>
        </p:nvSpPr>
        <p:spPr/>
        <p:txBody>
          <a:bodyPr/>
          <a:lstStyle/>
          <a:p>
            <a:pPr eaLnBrk="1" hangingPunct="1"/>
            <a:r>
              <a:rPr lang="en-US" smtClean="0"/>
              <a:t>Algorithm Analysis</a:t>
            </a:r>
          </a:p>
        </p:txBody>
      </p:sp>
      <p:sp>
        <p:nvSpPr>
          <p:cNvPr id="32772" name="Rectangle 3"/>
          <p:cNvSpPr>
            <a:spLocks noGrp="1" noChangeArrowheads="1"/>
          </p:cNvSpPr>
          <p:nvPr>
            <p:ph type="body" idx="1"/>
          </p:nvPr>
        </p:nvSpPr>
        <p:spPr>
          <a:xfrm>
            <a:off x="685800" y="1752600"/>
            <a:ext cx="7848600" cy="4800600"/>
          </a:xfrm>
        </p:spPr>
        <p:txBody>
          <a:bodyPr/>
          <a:lstStyle/>
          <a:p>
            <a:pPr eaLnBrk="1" hangingPunct="1"/>
            <a:r>
              <a:rPr lang="en-US" sz="2800" smtClean="0"/>
              <a:t>For Mergesort, we have the following recurrence formula:</a:t>
            </a:r>
          </a:p>
          <a:p>
            <a:pPr eaLnBrk="1" hangingPunct="1">
              <a:buFontTx/>
              <a:buNone/>
            </a:pPr>
            <a:r>
              <a:rPr lang="en-US" sz="2800" smtClean="0"/>
              <a:t>   T(1) = 1</a:t>
            </a:r>
          </a:p>
          <a:p>
            <a:pPr eaLnBrk="1" hangingPunct="1">
              <a:buFontTx/>
              <a:buNone/>
            </a:pPr>
            <a:r>
              <a:rPr lang="en-US" sz="2800" smtClean="0"/>
              <a:t>   T(N) = 2T(N/2) + N</a:t>
            </a:r>
          </a:p>
          <a:p>
            <a:pPr eaLnBrk="1" hangingPunct="1">
              <a:buFontTx/>
              <a:buNone/>
            </a:pPr>
            <a:r>
              <a:rPr lang="en-US" sz="2800" smtClean="0"/>
              <a:t>   because each call requires 2 calls of size N/2, plus the additional work to merge the items is N.</a:t>
            </a:r>
          </a:p>
          <a:p>
            <a:pPr eaLnBrk="1" hangingPunct="1">
              <a:buFontTx/>
              <a:buNone/>
            </a:pPr>
            <a:endParaRPr lang="en-US" sz="2800" smtClean="0"/>
          </a:p>
          <a:p>
            <a:pPr eaLnBrk="1" hangingPunct="1"/>
            <a:r>
              <a:rPr lang="en-US" sz="2800" smtClean="0"/>
              <a:t>Two ways to solve this recurrence are shown on the following slides.  For simplicity, N=2</a:t>
            </a:r>
            <a:r>
              <a:rPr lang="en-US" sz="2800" baseline="30000" smtClean="0"/>
              <a:t>k</a:t>
            </a:r>
            <a:r>
              <a:rPr lang="en-US" sz="2800" smtClean="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655E7FD-D6D6-4F6D-BF65-6858CCCAE3AB}" type="slidenum">
              <a:rPr lang="en-US" sz="1400" smtClean="0"/>
              <a:pPr eaLnBrk="1" hangingPunct="1"/>
              <a:t>35</a:t>
            </a:fld>
            <a:endParaRPr lang="en-US" sz="1400" smtClean="0"/>
          </a:p>
        </p:txBody>
      </p:sp>
      <p:sp>
        <p:nvSpPr>
          <p:cNvPr id="33795" name="Text Box 4"/>
          <p:cNvSpPr txBox="1">
            <a:spLocks noChangeArrowheads="1"/>
          </p:cNvSpPr>
          <p:nvPr/>
        </p:nvSpPr>
        <p:spPr bwMode="auto">
          <a:xfrm>
            <a:off x="304800" y="228600"/>
            <a:ext cx="2247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T(1) = 1</a:t>
            </a:r>
          </a:p>
          <a:p>
            <a:pPr eaLnBrk="1" hangingPunct="1"/>
            <a:r>
              <a:rPr lang="en-US" sz="2000"/>
              <a:t>T(N) = 2T(N/2) + N</a:t>
            </a:r>
          </a:p>
        </p:txBody>
      </p:sp>
      <p:sp>
        <p:nvSpPr>
          <p:cNvPr id="33796" name="Rectangle 5"/>
          <p:cNvSpPr>
            <a:spLocks noChangeArrowheads="1"/>
          </p:cNvSpPr>
          <p:nvPr/>
        </p:nvSpPr>
        <p:spPr bwMode="auto">
          <a:xfrm>
            <a:off x="304800" y="1295400"/>
            <a:ext cx="27432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t>T(N)       T(N/2)</a:t>
            </a:r>
          </a:p>
          <a:p>
            <a:r>
              <a:rPr lang="en-US" sz="2000"/>
              <a:t>------  =   -------    +  1</a:t>
            </a:r>
          </a:p>
          <a:p>
            <a:r>
              <a:rPr lang="en-US" sz="2000"/>
              <a:t>  N            N/2</a:t>
            </a:r>
          </a:p>
          <a:p>
            <a:endParaRPr lang="en-US" sz="2000"/>
          </a:p>
          <a:p>
            <a:r>
              <a:rPr lang="en-US" sz="2000"/>
              <a:t>T(N/2)    T(N/4)</a:t>
            </a:r>
          </a:p>
          <a:p>
            <a:r>
              <a:rPr lang="en-US" sz="2000"/>
              <a:t>------  =   -------    +  1</a:t>
            </a:r>
          </a:p>
          <a:p>
            <a:r>
              <a:rPr lang="en-US" sz="2000"/>
              <a:t> N/2          N/4</a:t>
            </a:r>
          </a:p>
          <a:p>
            <a:endParaRPr lang="en-US" sz="2000"/>
          </a:p>
          <a:p>
            <a:r>
              <a:rPr lang="en-US" sz="2000"/>
              <a:t>T(N/4)    T(N/8)</a:t>
            </a:r>
          </a:p>
          <a:p>
            <a:r>
              <a:rPr lang="en-US" sz="2000"/>
              <a:t>------  =   -------    +  1</a:t>
            </a:r>
          </a:p>
          <a:p>
            <a:r>
              <a:rPr lang="en-US" sz="2000"/>
              <a:t> N/4          N/8</a:t>
            </a:r>
          </a:p>
          <a:p>
            <a:r>
              <a:rPr lang="en-US" sz="2000" b="1"/>
              <a:t>            .</a:t>
            </a:r>
          </a:p>
          <a:p>
            <a:r>
              <a:rPr lang="en-US" sz="2000" b="1"/>
              <a:t>            .</a:t>
            </a:r>
          </a:p>
          <a:p>
            <a:r>
              <a:rPr lang="en-US" sz="2000" b="1"/>
              <a:t>            .</a:t>
            </a:r>
          </a:p>
          <a:p>
            <a:r>
              <a:rPr lang="en-US" sz="2000"/>
              <a:t> T(2)       T(1)</a:t>
            </a:r>
          </a:p>
          <a:p>
            <a:r>
              <a:rPr lang="en-US" sz="2000"/>
              <a:t>------  =   -------    +  1</a:t>
            </a:r>
          </a:p>
          <a:p>
            <a:r>
              <a:rPr lang="en-US" sz="2000"/>
              <a:t>   2             1</a:t>
            </a:r>
          </a:p>
        </p:txBody>
      </p:sp>
      <p:sp>
        <p:nvSpPr>
          <p:cNvPr id="33797" name="Freeform 7"/>
          <p:cNvSpPr>
            <a:spLocks/>
          </p:cNvSpPr>
          <p:nvPr/>
        </p:nvSpPr>
        <p:spPr bwMode="auto">
          <a:xfrm>
            <a:off x="2667000" y="1295400"/>
            <a:ext cx="1003300" cy="5334000"/>
          </a:xfrm>
          <a:custGeom>
            <a:avLst/>
            <a:gdLst>
              <a:gd name="T0" fmla="*/ 0 w 632"/>
              <a:gd name="T1" fmla="*/ 0 h 3360"/>
              <a:gd name="T2" fmla="*/ 2147483647 w 632"/>
              <a:gd name="T3" fmla="*/ 2147483647 h 3360"/>
              <a:gd name="T4" fmla="*/ 2147483647 w 632"/>
              <a:gd name="T5" fmla="*/ 2147483647 h 3360"/>
              <a:gd name="T6" fmla="*/ 0 60000 65536"/>
              <a:gd name="T7" fmla="*/ 0 60000 65536"/>
              <a:gd name="T8" fmla="*/ 0 60000 65536"/>
              <a:gd name="T9" fmla="*/ 0 w 632"/>
              <a:gd name="T10" fmla="*/ 0 h 3360"/>
              <a:gd name="T11" fmla="*/ 632 w 632"/>
              <a:gd name="T12" fmla="*/ 3360 h 3360"/>
            </a:gdLst>
            <a:ahLst/>
            <a:cxnLst>
              <a:cxn ang="T6">
                <a:pos x="T0" y="T1"/>
              </a:cxn>
              <a:cxn ang="T7">
                <a:pos x="T2" y="T3"/>
              </a:cxn>
              <a:cxn ang="T8">
                <a:pos x="T4" y="T5"/>
              </a:cxn>
            </a:cxnLst>
            <a:rect l="T9" t="T10" r="T11" b="T12"/>
            <a:pathLst>
              <a:path w="632" h="3360">
                <a:moveTo>
                  <a:pt x="0" y="0"/>
                </a:moveTo>
                <a:cubicBezTo>
                  <a:pt x="308" y="488"/>
                  <a:pt x="616" y="976"/>
                  <a:pt x="624" y="1536"/>
                </a:cubicBezTo>
                <a:cubicBezTo>
                  <a:pt x="632" y="2096"/>
                  <a:pt x="340" y="2728"/>
                  <a:pt x="48" y="336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798" name="Text Box 8"/>
          <p:cNvSpPr txBox="1">
            <a:spLocks noChangeArrowheads="1"/>
          </p:cNvSpPr>
          <p:nvPr/>
        </p:nvSpPr>
        <p:spPr bwMode="auto">
          <a:xfrm>
            <a:off x="3810000" y="1524000"/>
            <a:ext cx="53562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divide through by N</a:t>
            </a:r>
          </a:p>
          <a:p>
            <a:pPr eaLnBrk="1" hangingPunct="1"/>
            <a:endParaRPr lang="en-US"/>
          </a:p>
          <a:p>
            <a:pPr eaLnBrk="1" hangingPunct="1"/>
            <a:r>
              <a:rPr lang="en-US"/>
              <a:t>substitute to generate equivalent equations</a:t>
            </a:r>
          </a:p>
          <a:p>
            <a:pPr eaLnBrk="1" hangingPunct="1"/>
            <a:r>
              <a:rPr lang="en-US"/>
              <a:t>there are log N such equations</a:t>
            </a:r>
          </a:p>
          <a:p>
            <a:pPr eaLnBrk="1" hangingPunct="1"/>
            <a:endParaRPr lang="en-US"/>
          </a:p>
          <a:p>
            <a:pPr eaLnBrk="1" hangingPunct="1"/>
            <a:r>
              <a:rPr lang="en-US"/>
              <a:t>add them up, similar terms cancel, get:</a:t>
            </a:r>
          </a:p>
          <a:p>
            <a:pPr eaLnBrk="1" hangingPunct="1"/>
            <a:endParaRPr lang="en-US"/>
          </a:p>
          <a:p>
            <a:pPr eaLnBrk="1" hangingPunct="1"/>
            <a:r>
              <a:rPr lang="en-US"/>
              <a:t>T(N)       T(1)</a:t>
            </a:r>
          </a:p>
          <a:p>
            <a:pPr eaLnBrk="1" hangingPunct="1"/>
            <a:r>
              <a:rPr lang="en-US"/>
              <a:t>-----   =   -----    +  log N</a:t>
            </a:r>
          </a:p>
          <a:p>
            <a:pPr eaLnBrk="1" hangingPunct="1"/>
            <a:r>
              <a:rPr lang="en-US"/>
              <a:t>  N            1</a:t>
            </a:r>
          </a:p>
          <a:p>
            <a:pPr eaLnBrk="1" hangingPunct="1"/>
            <a:endParaRPr lang="en-US"/>
          </a:p>
          <a:p>
            <a:pPr eaLnBrk="1" hangingPunct="1"/>
            <a:r>
              <a:rPr lang="en-US"/>
              <a:t>T(N) =  N + N log N  =  O(N log N)</a:t>
            </a:r>
          </a:p>
        </p:txBody>
      </p:sp>
      <p:sp>
        <p:nvSpPr>
          <p:cNvPr id="33799" name="Line 9"/>
          <p:cNvSpPr>
            <a:spLocks noChangeShapeType="1"/>
          </p:cNvSpPr>
          <p:nvPr/>
        </p:nvSpPr>
        <p:spPr bwMode="auto">
          <a:xfrm flipV="1">
            <a:off x="838200" y="1981200"/>
            <a:ext cx="533400" cy="533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0" name="Line 10"/>
          <p:cNvSpPr>
            <a:spLocks noChangeShapeType="1"/>
          </p:cNvSpPr>
          <p:nvPr/>
        </p:nvSpPr>
        <p:spPr bwMode="auto">
          <a:xfrm flipV="1">
            <a:off x="838200" y="3200400"/>
            <a:ext cx="533400" cy="533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1" name="Line 11"/>
          <p:cNvSpPr>
            <a:spLocks noChangeShapeType="1"/>
          </p:cNvSpPr>
          <p:nvPr/>
        </p:nvSpPr>
        <p:spPr bwMode="auto">
          <a:xfrm flipV="1">
            <a:off x="762000" y="4495800"/>
            <a:ext cx="533400" cy="533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2" name="Line 12"/>
          <p:cNvSpPr>
            <a:spLocks noChangeShapeType="1"/>
          </p:cNvSpPr>
          <p:nvPr/>
        </p:nvSpPr>
        <p:spPr bwMode="auto">
          <a:xfrm flipV="1">
            <a:off x="762000" y="5105400"/>
            <a:ext cx="533400" cy="533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3" name="Text Box 13"/>
          <p:cNvSpPr txBox="1">
            <a:spLocks noChangeArrowheads="1"/>
          </p:cNvSpPr>
          <p:nvPr/>
        </p:nvSpPr>
        <p:spPr bwMode="auto">
          <a:xfrm>
            <a:off x="3946525" y="193675"/>
            <a:ext cx="3879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Method 1:  Telescoping a sum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A4A838E-7D66-4BB9-8A29-F9C2AAF15382}" type="slidenum">
              <a:rPr lang="en-US" sz="1400" smtClean="0"/>
              <a:pPr eaLnBrk="1" hangingPunct="1"/>
              <a:t>36</a:t>
            </a:fld>
            <a:endParaRPr lang="en-US" sz="1400" smtClean="0"/>
          </a:p>
        </p:txBody>
      </p:sp>
      <p:sp>
        <p:nvSpPr>
          <p:cNvPr id="34819" name="Rectangle 3"/>
          <p:cNvSpPr>
            <a:spLocks noGrp="1" noChangeArrowheads="1"/>
          </p:cNvSpPr>
          <p:nvPr>
            <p:ph type="body" idx="1"/>
          </p:nvPr>
        </p:nvSpPr>
        <p:spPr>
          <a:xfrm>
            <a:off x="685800" y="1143000"/>
            <a:ext cx="7772400" cy="5486400"/>
          </a:xfrm>
        </p:spPr>
        <p:txBody>
          <a:bodyPr/>
          <a:lstStyle/>
          <a:p>
            <a:pPr eaLnBrk="1" hangingPunct="1">
              <a:lnSpc>
                <a:spcPct val="90000"/>
              </a:lnSpc>
              <a:buFontTx/>
              <a:buNone/>
            </a:pPr>
            <a:r>
              <a:rPr lang="en-US" sz="2000" smtClean="0"/>
              <a:t>T(N) = 2T(N/2) + N</a:t>
            </a:r>
          </a:p>
          <a:p>
            <a:pPr eaLnBrk="1" hangingPunct="1">
              <a:lnSpc>
                <a:spcPct val="90000"/>
              </a:lnSpc>
              <a:buFontTx/>
              <a:buNone/>
            </a:pPr>
            <a:endParaRPr lang="en-US" sz="2000" smtClean="0"/>
          </a:p>
          <a:p>
            <a:pPr eaLnBrk="1" hangingPunct="1">
              <a:lnSpc>
                <a:spcPct val="90000"/>
              </a:lnSpc>
              <a:buFontTx/>
              <a:buNone/>
            </a:pPr>
            <a:r>
              <a:rPr lang="en-US" sz="2000" smtClean="0"/>
              <a:t>T(N/2) = 2T(N/4) + N/2</a:t>
            </a:r>
          </a:p>
          <a:p>
            <a:pPr eaLnBrk="1" hangingPunct="1">
              <a:lnSpc>
                <a:spcPct val="90000"/>
              </a:lnSpc>
              <a:buFontTx/>
              <a:buNone/>
            </a:pPr>
            <a:r>
              <a:rPr lang="en-US" sz="2000" smtClean="0"/>
              <a:t>2T(N/2) = 4T(N/4) + N</a:t>
            </a:r>
          </a:p>
          <a:p>
            <a:pPr eaLnBrk="1" hangingPunct="1">
              <a:lnSpc>
                <a:spcPct val="90000"/>
              </a:lnSpc>
              <a:buFontTx/>
              <a:buNone/>
            </a:pPr>
            <a:r>
              <a:rPr lang="en-US" sz="2000" smtClean="0"/>
              <a:t>T(N) = 4T(N/4) + 2N</a:t>
            </a:r>
          </a:p>
          <a:p>
            <a:pPr eaLnBrk="1" hangingPunct="1">
              <a:lnSpc>
                <a:spcPct val="90000"/>
              </a:lnSpc>
              <a:buFontTx/>
              <a:buNone/>
            </a:pPr>
            <a:endParaRPr lang="en-US" sz="2000" smtClean="0"/>
          </a:p>
          <a:p>
            <a:pPr eaLnBrk="1" hangingPunct="1">
              <a:lnSpc>
                <a:spcPct val="90000"/>
              </a:lnSpc>
              <a:buFontTx/>
              <a:buNone/>
            </a:pPr>
            <a:r>
              <a:rPr lang="en-US" sz="2000" smtClean="0"/>
              <a:t>T(N/4) = 2T(N/8) + N/4</a:t>
            </a:r>
          </a:p>
          <a:p>
            <a:pPr eaLnBrk="1" hangingPunct="1">
              <a:lnSpc>
                <a:spcPct val="90000"/>
              </a:lnSpc>
              <a:buFontTx/>
              <a:buNone/>
            </a:pPr>
            <a:r>
              <a:rPr lang="en-US" sz="2000" smtClean="0"/>
              <a:t>4T(N/4) = 8T(N/8) + N</a:t>
            </a:r>
          </a:p>
          <a:p>
            <a:pPr eaLnBrk="1" hangingPunct="1">
              <a:lnSpc>
                <a:spcPct val="90000"/>
              </a:lnSpc>
              <a:buFontTx/>
              <a:buNone/>
            </a:pPr>
            <a:r>
              <a:rPr lang="en-US" sz="2000" smtClean="0"/>
              <a:t>T(N) = 8T(N/8) + 3N</a:t>
            </a:r>
          </a:p>
          <a:p>
            <a:pPr eaLnBrk="1" hangingPunct="1">
              <a:lnSpc>
                <a:spcPct val="90000"/>
              </a:lnSpc>
              <a:buFontTx/>
              <a:buNone/>
            </a:pPr>
            <a:endParaRPr lang="en-US" sz="2000" smtClean="0"/>
          </a:p>
          <a:p>
            <a:pPr eaLnBrk="1" hangingPunct="1">
              <a:lnSpc>
                <a:spcPct val="90000"/>
              </a:lnSpc>
              <a:buFontTx/>
              <a:buNone/>
            </a:pPr>
            <a:r>
              <a:rPr lang="en-US" sz="2000" smtClean="0"/>
              <a:t>Continuing on, we arrive at:</a:t>
            </a:r>
          </a:p>
          <a:p>
            <a:pPr eaLnBrk="1" hangingPunct="1">
              <a:lnSpc>
                <a:spcPct val="90000"/>
              </a:lnSpc>
              <a:buFontTx/>
              <a:buNone/>
            </a:pPr>
            <a:r>
              <a:rPr lang="en-US" sz="2000" smtClean="0"/>
              <a:t>T(N) = 2</a:t>
            </a:r>
            <a:r>
              <a:rPr lang="en-US" sz="2000" baseline="30000" smtClean="0"/>
              <a:t>k</a:t>
            </a:r>
            <a:r>
              <a:rPr lang="en-US" sz="2000" smtClean="0"/>
              <a:t>T(N/ 2</a:t>
            </a:r>
            <a:r>
              <a:rPr lang="en-US" sz="2000" baseline="30000" smtClean="0"/>
              <a:t>k</a:t>
            </a:r>
            <a:r>
              <a:rPr lang="en-US" sz="2000" smtClean="0"/>
              <a:t>) + kN </a:t>
            </a:r>
          </a:p>
          <a:p>
            <a:pPr eaLnBrk="1" hangingPunct="1">
              <a:lnSpc>
                <a:spcPct val="90000"/>
              </a:lnSpc>
              <a:buFontTx/>
              <a:buNone/>
            </a:pPr>
            <a:r>
              <a:rPr lang="en-US" sz="2000" smtClean="0"/>
              <a:t>Let k = log N.</a:t>
            </a:r>
          </a:p>
          <a:p>
            <a:pPr eaLnBrk="1" hangingPunct="1">
              <a:lnSpc>
                <a:spcPct val="90000"/>
              </a:lnSpc>
              <a:buFontTx/>
              <a:buNone/>
            </a:pPr>
            <a:r>
              <a:rPr lang="en-US" sz="2000" smtClean="0"/>
              <a:t>T(N) = 2</a:t>
            </a:r>
            <a:r>
              <a:rPr lang="en-US" sz="2000" baseline="30000" smtClean="0"/>
              <a:t>logN</a:t>
            </a:r>
            <a:r>
              <a:rPr lang="en-US" sz="2000" smtClean="0"/>
              <a:t>T(N/2</a:t>
            </a:r>
            <a:r>
              <a:rPr lang="en-US" sz="2000" baseline="30000" smtClean="0"/>
              <a:t>logN</a:t>
            </a:r>
            <a:r>
              <a:rPr lang="en-US" sz="2000" smtClean="0"/>
              <a:t>) + logN(N)</a:t>
            </a:r>
          </a:p>
          <a:p>
            <a:pPr eaLnBrk="1" hangingPunct="1">
              <a:lnSpc>
                <a:spcPct val="90000"/>
              </a:lnSpc>
              <a:buFontTx/>
              <a:buNone/>
            </a:pPr>
            <a:r>
              <a:rPr lang="en-US" sz="2000" smtClean="0"/>
              <a:t>T(N) = NT(1) + N log N = N + N log N </a:t>
            </a:r>
          </a:p>
          <a:p>
            <a:pPr eaLnBrk="1" hangingPunct="1">
              <a:lnSpc>
                <a:spcPct val="90000"/>
              </a:lnSpc>
              <a:buFontTx/>
              <a:buNone/>
            </a:pPr>
            <a:r>
              <a:rPr lang="en-US" sz="2000" smtClean="0"/>
              <a:t>Thus T(N) = O(N log N)</a:t>
            </a:r>
            <a:endParaRPr lang="en-US" sz="2000" baseline="30000" smtClean="0"/>
          </a:p>
        </p:txBody>
      </p:sp>
      <p:sp>
        <p:nvSpPr>
          <p:cNvPr id="34820" name="Text Box 5"/>
          <p:cNvSpPr txBox="1">
            <a:spLocks noChangeArrowheads="1"/>
          </p:cNvSpPr>
          <p:nvPr/>
        </p:nvSpPr>
        <p:spPr bwMode="auto">
          <a:xfrm>
            <a:off x="3946525" y="193675"/>
            <a:ext cx="422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Method 2:  Repeated substitution</a:t>
            </a:r>
          </a:p>
        </p:txBody>
      </p:sp>
      <p:sp>
        <p:nvSpPr>
          <p:cNvPr id="34821" name="Text Box 6"/>
          <p:cNvSpPr txBox="1">
            <a:spLocks noChangeArrowheads="1"/>
          </p:cNvSpPr>
          <p:nvPr/>
        </p:nvSpPr>
        <p:spPr bwMode="auto">
          <a:xfrm>
            <a:off x="685800" y="152400"/>
            <a:ext cx="2247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T(1) = 1</a:t>
            </a:r>
          </a:p>
          <a:p>
            <a:pPr eaLnBrk="1" hangingPunct="1"/>
            <a:r>
              <a:rPr lang="en-US" sz="2000"/>
              <a:t>T(N) = 2T(N/2) + 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830B17D-3CB4-41EE-A7A4-40058556627C}" type="slidenum">
              <a:rPr lang="en-US" sz="1400" smtClean="0"/>
              <a:pPr eaLnBrk="1" hangingPunct="1"/>
              <a:t>37</a:t>
            </a:fld>
            <a:endParaRPr lang="en-US" sz="1400" smtClean="0"/>
          </a:p>
        </p:txBody>
      </p:sp>
      <p:sp>
        <p:nvSpPr>
          <p:cNvPr id="35843" name="Rectangle 2"/>
          <p:cNvSpPr>
            <a:spLocks noGrp="1" noChangeArrowheads="1"/>
          </p:cNvSpPr>
          <p:nvPr>
            <p:ph type="title"/>
          </p:nvPr>
        </p:nvSpPr>
        <p:spPr/>
        <p:txBody>
          <a:bodyPr/>
          <a:lstStyle/>
          <a:p>
            <a:pPr eaLnBrk="1" hangingPunct="1"/>
            <a:r>
              <a:rPr lang="en-US" smtClean="0"/>
              <a:t>Quicksort</a:t>
            </a:r>
          </a:p>
        </p:txBody>
      </p:sp>
      <p:sp>
        <p:nvSpPr>
          <p:cNvPr id="35844" name="Rectangle 3"/>
          <p:cNvSpPr>
            <a:spLocks noGrp="1" noChangeArrowheads="1"/>
          </p:cNvSpPr>
          <p:nvPr>
            <p:ph type="body" idx="1"/>
          </p:nvPr>
        </p:nvSpPr>
        <p:spPr/>
        <p:txBody>
          <a:bodyPr/>
          <a:lstStyle/>
          <a:p>
            <a:pPr eaLnBrk="1" hangingPunct="1"/>
            <a:r>
              <a:rPr lang="en-US" smtClean="0"/>
              <a:t>Quicksort is the fastest known sorting algorithm in practice.</a:t>
            </a:r>
          </a:p>
          <a:p>
            <a:pPr eaLnBrk="1" hangingPunct="1"/>
            <a:r>
              <a:rPr lang="en-US" smtClean="0"/>
              <a:t>It can run in O(N log N) on average, although worst-case is O(N</a:t>
            </a:r>
            <a:r>
              <a:rPr lang="en-US" baseline="30000" smtClean="0"/>
              <a:t>2</a:t>
            </a:r>
            <a:r>
              <a:rPr lang="en-US" smtClean="0"/>
              <a:t>).</a:t>
            </a:r>
          </a:p>
          <a:p>
            <a:pPr eaLnBrk="1" hangingPunct="1"/>
            <a:r>
              <a:rPr lang="en-US" smtClean="0"/>
              <a:t>Quicksort uses a divide-and-conquer approach.</a:t>
            </a:r>
          </a:p>
          <a:p>
            <a:pPr eaLnBrk="1" hangingPunct="1"/>
            <a:endParaRPr lang="en-US" smtClean="0"/>
          </a:p>
          <a:p>
            <a:pPr eaLnBrk="1" hangingPunct="1"/>
            <a:endParaRPr 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23FA931-3700-4127-AA4C-2B05D3F29D24}" type="slidenum">
              <a:rPr lang="en-US" sz="1400" smtClean="0"/>
              <a:pPr eaLnBrk="1" hangingPunct="1"/>
              <a:t>38</a:t>
            </a:fld>
            <a:endParaRPr lang="en-US" sz="1400" smtClean="0"/>
          </a:p>
        </p:txBody>
      </p:sp>
      <p:sp>
        <p:nvSpPr>
          <p:cNvPr id="36867" name="Rectangle 2"/>
          <p:cNvSpPr>
            <a:spLocks noGrp="1" noChangeArrowheads="1"/>
          </p:cNvSpPr>
          <p:nvPr>
            <p:ph type="title"/>
          </p:nvPr>
        </p:nvSpPr>
        <p:spPr/>
        <p:txBody>
          <a:bodyPr/>
          <a:lstStyle/>
          <a:p>
            <a:pPr eaLnBrk="1" hangingPunct="1"/>
            <a:r>
              <a:rPr lang="en-US" smtClean="0"/>
              <a:t>Quicksort</a:t>
            </a:r>
          </a:p>
        </p:txBody>
      </p:sp>
      <p:sp>
        <p:nvSpPr>
          <p:cNvPr id="36868" name="Rectangle 3"/>
          <p:cNvSpPr>
            <a:spLocks noGrp="1" noChangeArrowheads="1"/>
          </p:cNvSpPr>
          <p:nvPr>
            <p:ph type="body" idx="1"/>
          </p:nvPr>
        </p:nvSpPr>
        <p:spPr/>
        <p:txBody>
          <a:bodyPr/>
          <a:lstStyle/>
          <a:p>
            <a:pPr marL="746125" indent="-746125" eaLnBrk="1" hangingPunct="1">
              <a:buFontTx/>
              <a:buNone/>
            </a:pPr>
            <a:r>
              <a:rPr lang="en-US" smtClean="0"/>
              <a:t>Algorithm to sort an array S:</a:t>
            </a:r>
          </a:p>
          <a:p>
            <a:pPr marL="746125" indent="-746125" eaLnBrk="1" hangingPunct="1">
              <a:buFontTx/>
              <a:buNone/>
            </a:pPr>
            <a:r>
              <a:rPr lang="en-US" smtClean="0"/>
              <a:t>     if element count is 0 or 1, return.</a:t>
            </a:r>
          </a:p>
          <a:p>
            <a:pPr marL="746125" indent="-746125" eaLnBrk="1" hangingPunct="1">
              <a:buFontTx/>
              <a:buNone/>
            </a:pPr>
            <a:r>
              <a:rPr lang="en-US" smtClean="0"/>
              <a:t>     pick any element in S, call it the pivot.</a:t>
            </a:r>
          </a:p>
          <a:p>
            <a:pPr marL="746125" indent="-746125" eaLnBrk="1" hangingPunct="1">
              <a:buFontTx/>
              <a:buNone/>
            </a:pPr>
            <a:r>
              <a:rPr lang="en-US" smtClean="0"/>
              <a:t>     partition into two subsets, s1 having element values less than the pivot value, s2 having element values greater than the pivot value.</a:t>
            </a:r>
          </a:p>
          <a:p>
            <a:pPr marL="746125" indent="-746125" eaLnBrk="1" hangingPunct="1">
              <a:buFontTx/>
              <a:buNone/>
            </a:pPr>
            <a:r>
              <a:rPr lang="en-US" smtClean="0"/>
              <a:t>     Return sort(s1), pivot, sort(s2).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212D780-2C02-4913-BA7F-0F18CC617025}" type="slidenum">
              <a:rPr lang="en-US" sz="1400" smtClean="0"/>
              <a:pPr eaLnBrk="1" hangingPunct="1"/>
              <a:t>39</a:t>
            </a:fld>
            <a:endParaRPr lang="en-US" sz="1400" smtClean="0"/>
          </a:p>
        </p:txBody>
      </p:sp>
      <p:sp>
        <p:nvSpPr>
          <p:cNvPr id="37891" name="Oval 5"/>
          <p:cNvSpPr>
            <a:spLocks noChangeArrowheads="1"/>
          </p:cNvSpPr>
          <p:nvPr/>
        </p:nvSpPr>
        <p:spPr bwMode="auto">
          <a:xfrm>
            <a:off x="2438400" y="228600"/>
            <a:ext cx="4038600" cy="1524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892" name="Text Box 6"/>
          <p:cNvSpPr txBox="1">
            <a:spLocks noChangeArrowheads="1"/>
          </p:cNvSpPr>
          <p:nvPr/>
        </p:nvSpPr>
        <p:spPr bwMode="auto">
          <a:xfrm>
            <a:off x="2514600" y="533400"/>
            <a:ext cx="3613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31              57        75</a:t>
            </a:r>
          </a:p>
          <a:p>
            <a:pPr eaLnBrk="1" hangingPunct="1"/>
            <a:r>
              <a:rPr lang="en-US" sz="1800"/>
              <a:t>                 81            43                     0</a:t>
            </a:r>
          </a:p>
          <a:p>
            <a:pPr eaLnBrk="1" hangingPunct="1"/>
            <a:r>
              <a:rPr lang="en-US" sz="1800"/>
              <a:t>                          92         65</a:t>
            </a:r>
          </a:p>
        </p:txBody>
      </p:sp>
      <p:sp>
        <p:nvSpPr>
          <p:cNvPr id="37893" name="Oval 7"/>
          <p:cNvSpPr>
            <a:spLocks noChangeArrowheads="1"/>
          </p:cNvSpPr>
          <p:nvPr/>
        </p:nvSpPr>
        <p:spPr bwMode="auto">
          <a:xfrm>
            <a:off x="990600" y="2438400"/>
            <a:ext cx="2514600" cy="990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894" name="Oval 8"/>
          <p:cNvSpPr>
            <a:spLocks noChangeArrowheads="1"/>
          </p:cNvSpPr>
          <p:nvPr/>
        </p:nvSpPr>
        <p:spPr bwMode="auto">
          <a:xfrm>
            <a:off x="5334000" y="2438400"/>
            <a:ext cx="2514600" cy="990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895" name="Text Box 9"/>
          <p:cNvSpPr txBox="1">
            <a:spLocks noChangeArrowheads="1"/>
          </p:cNvSpPr>
          <p:nvPr/>
        </p:nvSpPr>
        <p:spPr bwMode="auto">
          <a:xfrm>
            <a:off x="1524000" y="2590800"/>
            <a:ext cx="1441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31    57</a:t>
            </a:r>
          </a:p>
          <a:p>
            <a:pPr eaLnBrk="1" hangingPunct="1"/>
            <a:r>
              <a:rPr lang="en-US" sz="1800"/>
              <a:t>  43           0</a:t>
            </a:r>
          </a:p>
        </p:txBody>
      </p:sp>
      <p:sp>
        <p:nvSpPr>
          <p:cNvPr id="37896" name="Text Box 10"/>
          <p:cNvSpPr txBox="1">
            <a:spLocks noChangeArrowheads="1"/>
          </p:cNvSpPr>
          <p:nvPr/>
        </p:nvSpPr>
        <p:spPr bwMode="auto">
          <a:xfrm>
            <a:off x="5943600" y="2590800"/>
            <a:ext cx="1212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81        75</a:t>
            </a:r>
          </a:p>
          <a:p>
            <a:pPr eaLnBrk="1" hangingPunct="1"/>
            <a:r>
              <a:rPr lang="en-US" sz="1800"/>
              <a:t>        92</a:t>
            </a:r>
          </a:p>
        </p:txBody>
      </p:sp>
      <p:sp>
        <p:nvSpPr>
          <p:cNvPr id="37897" name="Rectangle 11"/>
          <p:cNvSpPr>
            <a:spLocks noChangeArrowheads="1"/>
          </p:cNvSpPr>
          <p:nvPr/>
        </p:nvSpPr>
        <p:spPr bwMode="auto">
          <a:xfrm>
            <a:off x="4251325" y="27574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a:t>65</a:t>
            </a:r>
          </a:p>
        </p:txBody>
      </p:sp>
      <p:sp>
        <p:nvSpPr>
          <p:cNvPr id="37898" name="Oval 12"/>
          <p:cNvSpPr>
            <a:spLocks noChangeArrowheads="1"/>
          </p:cNvSpPr>
          <p:nvPr/>
        </p:nvSpPr>
        <p:spPr bwMode="auto">
          <a:xfrm>
            <a:off x="4114800" y="2667000"/>
            <a:ext cx="6858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899" name="Line 13"/>
          <p:cNvSpPr>
            <a:spLocks noChangeShapeType="1"/>
          </p:cNvSpPr>
          <p:nvPr/>
        </p:nvSpPr>
        <p:spPr bwMode="auto">
          <a:xfrm flipH="1">
            <a:off x="3048000" y="1676400"/>
            <a:ext cx="457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0" name="Line 14"/>
          <p:cNvSpPr>
            <a:spLocks noChangeShapeType="1"/>
          </p:cNvSpPr>
          <p:nvPr/>
        </p:nvSpPr>
        <p:spPr bwMode="auto">
          <a:xfrm>
            <a:off x="5715000" y="1600200"/>
            <a:ext cx="3810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1" name="Line 15"/>
          <p:cNvSpPr>
            <a:spLocks noChangeShapeType="1"/>
          </p:cNvSpPr>
          <p:nvPr/>
        </p:nvSpPr>
        <p:spPr bwMode="auto">
          <a:xfrm>
            <a:off x="4419600" y="17526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2" name="Oval 16"/>
          <p:cNvSpPr>
            <a:spLocks noChangeArrowheads="1"/>
          </p:cNvSpPr>
          <p:nvPr/>
        </p:nvSpPr>
        <p:spPr bwMode="auto">
          <a:xfrm>
            <a:off x="304800" y="3962400"/>
            <a:ext cx="914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3" name="Oval 17"/>
          <p:cNvSpPr>
            <a:spLocks noChangeArrowheads="1"/>
          </p:cNvSpPr>
          <p:nvPr/>
        </p:nvSpPr>
        <p:spPr bwMode="auto">
          <a:xfrm>
            <a:off x="2743200" y="3962400"/>
            <a:ext cx="914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4" name="Oval 18"/>
          <p:cNvSpPr>
            <a:spLocks noChangeArrowheads="1"/>
          </p:cNvSpPr>
          <p:nvPr/>
        </p:nvSpPr>
        <p:spPr bwMode="auto">
          <a:xfrm>
            <a:off x="5029200" y="3962400"/>
            <a:ext cx="914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5" name="Oval 19"/>
          <p:cNvSpPr>
            <a:spLocks noChangeArrowheads="1"/>
          </p:cNvSpPr>
          <p:nvPr/>
        </p:nvSpPr>
        <p:spPr bwMode="auto">
          <a:xfrm>
            <a:off x="7467600" y="3962400"/>
            <a:ext cx="914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6" name="Line 20"/>
          <p:cNvSpPr>
            <a:spLocks noChangeShapeType="1"/>
          </p:cNvSpPr>
          <p:nvPr/>
        </p:nvSpPr>
        <p:spPr bwMode="auto">
          <a:xfrm flipH="1">
            <a:off x="1143000" y="3429000"/>
            <a:ext cx="381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7" name="Line 21"/>
          <p:cNvSpPr>
            <a:spLocks noChangeShapeType="1"/>
          </p:cNvSpPr>
          <p:nvPr/>
        </p:nvSpPr>
        <p:spPr bwMode="auto">
          <a:xfrm>
            <a:off x="3048000" y="3352800"/>
            <a:ext cx="152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8" name="Line 22"/>
          <p:cNvSpPr>
            <a:spLocks noChangeShapeType="1"/>
          </p:cNvSpPr>
          <p:nvPr/>
        </p:nvSpPr>
        <p:spPr bwMode="auto">
          <a:xfrm flipH="1">
            <a:off x="5638800" y="3429000"/>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9" name="Line 23"/>
          <p:cNvSpPr>
            <a:spLocks noChangeShapeType="1"/>
          </p:cNvSpPr>
          <p:nvPr/>
        </p:nvSpPr>
        <p:spPr bwMode="auto">
          <a:xfrm>
            <a:off x="7391400" y="32766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0" name="Text Box 24"/>
          <p:cNvSpPr txBox="1">
            <a:spLocks noChangeArrowheads="1"/>
          </p:cNvSpPr>
          <p:nvPr/>
        </p:nvSpPr>
        <p:spPr bwMode="auto">
          <a:xfrm>
            <a:off x="609600" y="40386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0</a:t>
            </a:r>
          </a:p>
        </p:txBody>
      </p:sp>
      <p:sp>
        <p:nvSpPr>
          <p:cNvPr id="37911" name="Text Box 25"/>
          <p:cNvSpPr txBox="1">
            <a:spLocks noChangeArrowheads="1"/>
          </p:cNvSpPr>
          <p:nvPr/>
        </p:nvSpPr>
        <p:spPr bwMode="auto">
          <a:xfrm>
            <a:off x="2667000" y="3886200"/>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57</a:t>
            </a:r>
          </a:p>
          <a:p>
            <a:pPr eaLnBrk="1" hangingPunct="1"/>
            <a:r>
              <a:rPr lang="en-US" sz="1800"/>
              <a:t>  43      </a:t>
            </a:r>
          </a:p>
        </p:txBody>
      </p:sp>
      <p:sp>
        <p:nvSpPr>
          <p:cNvPr id="37912" name="Rectangle 26"/>
          <p:cNvSpPr>
            <a:spLocks noChangeArrowheads="1"/>
          </p:cNvSpPr>
          <p:nvPr/>
        </p:nvSpPr>
        <p:spPr bwMode="auto">
          <a:xfrm>
            <a:off x="1752600" y="411162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a:t>31</a:t>
            </a:r>
          </a:p>
        </p:txBody>
      </p:sp>
      <p:sp>
        <p:nvSpPr>
          <p:cNvPr id="37913" name="Oval 27"/>
          <p:cNvSpPr>
            <a:spLocks noChangeArrowheads="1"/>
          </p:cNvSpPr>
          <p:nvPr/>
        </p:nvSpPr>
        <p:spPr bwMode="auto">
          <a:xfrm>
            <a:off x="1752600" y="4114800"/>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14" name="Oval 28"/>
          <p:cNvSpPr>
            <a:spLocks noChangeArrowheads="1"/>
          </p:cNvSpPr>
          <p:nvPr/>
        </p:nvSpPr>
        <p:spPr bwMode="auto">
          <a:xfrm>
            <a:off x="6553200" y="4038600"/>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15" name="Rectangle 29"/>
          <p:cNvSpPr>
            <a:spLocks noChangeArrowheads="1"/>
          </p:cNvSpPr>
          <p:nvPr/>
        </p:nvSpPr>
        <p:spPr bwMode="auto">
          <a:xfrm>
            <a:off x="6553200" y="4038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a:t>81</a:t>
            </a:r>
          </a:p>
        </p:txBody>
      </p:sp>
      <p:sp>
        <p:nvSpPr>
          <p:cNvPr id="37916" name="Text Box 30"/>
          <p:cNvSpPr txBox="1">
            <a:spLocks noChangeArrowheads="1"/>
          </p:cNvSpPr>
          <p:nvPr/>
        </p:nvSpPr>
        <p:spPr bwMode="auto">
          <a:xfrm>
            <a:off x="7620000" y="403860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92</a:t>
            </a:r>
          </a:p>
        </p:txBody>
      </p:sp>
      <p:sp>
        <p:nvSpPr>
          <p:cNvPr id="37917" name="Text Box 32"/>
          <p:cNvSpPr txBox="1">
            <a:spLocks noChangeArrowheads="1"/>
          </p:cNvSpPr>
          <p:nvPr/>
        </p:nvSpPr>
        <p:spPr bwMode="auto">
          <a:xfrm>
            <a:off x="5181600" y="403860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  75</a:t>
            </a:r>
          </a:p>
        </p:txBody>
      </p:sp>
      <p:sp>
        <p:nvSpPr>
          <p:cNvPr id="37918" name="Line 33"/>
          <p:cNvSpPr>
            <a:spLocks noChangeShapeType="1"/>
          </p:cNvSpPr>
          <p:nvPr/>
        </p:nvSpPr>
        <p:spPr bwMode="auto">
          <a:xfrm flipH="1">
            <a:off x="1981200" y="3505200"/>
            <a:ext cx="76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9" name="Line 34"/>
          <p:cNvSpPr>
            <a:spLocks noChangeShapeType="1"/>
          </p:cNvSpPr>
          <p:nvPr/>
        </p:nvSpPr>
        <p:spPr bwMode="auto">
          <a:xfrm>
            <a:off x="6629400" y="3429000"/>
            <a:ext cx="76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0" name="Oval 35"/>
          <p:cNvSpPr>
            <a:spLocks noChangeArrowheads="1"/>
          </p:cNvSpPr>
          <p:nvPr/>
        </p:nvSpPr>
        <p:spPr bwMode="auto">
          <a:xfrm>
            <a:off x="2438400" y="4953000"/>
            <a:ext cx="5334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21" name="Oval 36"/>
          <p:cNvSpPr>
            <a:spLocks noChangeArrowheads="1"/>
          </p:cNvSpPr>
          <p:nvPr/>
        </p:nvSpPr>
        <p:spPr bwMode="auto">
          <a:xfrm>
            <a:off x="3581400" y="4953000"/>
            <a:ext cx="5334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22" name="Oval 37"/>
          <p:cNvSpPr>
            <a:spLocks noChangeArrowheads="1"/>
          </p:cNvSpPr>
          <p:nvPr/>
        </p:nvSpPr>
        <p:spPr bwMode="auto">
          <a:xfrm>
            <a:off x="3048000" y="4876800"/>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23" name="Line 38"/>
          <p:cNvSpPr>
            <a:spLocks noChangeShapeType="1"/>
          </p:cNvSpPr>
          <p:nvPr/>
        </p:nvSpPr>
        <p:spPr bwMode="auto">
          <a:xfrm flipH="1">
            <a:off x="2743200" y="44958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4" name="Line 39"/>
          <p:cNvSpPr>
            <a:spLocks noChangeShapeType="1"/>
          </p:cNvSpPr>
          <p:nvPr/>
        </p:nvSpPr>
        <p:spPr bwMode="auto">
          <a:xfrm>
            <a:off x="3200400" y="4495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5" name="Line 40"/>
          <p:cNvSpPr>
            <a:spLocks noChangeShapeType="1"/>
          </p:cNvSpPr>
          <p:nvPr/>
        </p:nvSpPr>
        <p:spPr bwMode="auto">
          <a:xfrm>
            <a:off x="3505200" y="4495800"/>
            <a:ext cx="228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6" name="Text Box 41"/>
          <p:cNvSpPr txBox="1">
            <a:spLocks noChangeArrowheads="1"/>
          </p:cNvSpPr>
          <p:nvPr/>
        </p:nvSpPr>
        <p:spPr bwMode="auto">
          <a:xfrm>
            <a:off x="3048000" y="48768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43</a:t>
            </a:r>
          </a:p>
        </p:txBody>
      </p:sp>
      <p:sp>
        <p:nvSpPr>
          <p:cNvPr id="37927" name="Text Box 42"/>
          <p:cNvSpPr txBox="1">
            <a:spLocks noChangeArrowheads="1"/>
          </p:cNvSpPr>
          <p:nvPr/>
        </p:nvSpPr>
        <p:spPr bwMode="auto">
          <a:xfrm>
            <a:off x="3657600" y="48768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57</a:t>
            </a:r>
          </a:p>
        </p:txBody>
      </p:sp>
      <p:sp>
        <p:nvSpPr>
          <p:cNvPr id="37928" name="Rectangle 44"/>
          <p:cNvSpPr>
            <a:spLocks noChangeArrowheads="1"/>
          </p:cNvSpPr>
          <p:nvPr/>
        </p:nvSpPr>
        <p:spPr bwMode="auto">
          <a:xfrm>
            <a:off x="381000" y="5867400"/>
            <a:ext cx="8229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29" name="Text Box 45"/>
          <p:cNvSpPr txBox="1">
            <a:spLocks noChangeArrowheads="1"/>
          </p:cNvSpPr>
          <p:nvPr/>
        </p:nvSpPr>
        <p:spPr bwMode="auto">
          <a:xfrm>
            <a:off x="609600" y="5867400"/>
            <a:ext cx="744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0                31                    43      57       65             75                   81                92</a:t>
            </a:r>
          </a:p>
        </p:txBody>
      </p:sp>
      <p:sp>
        <p:nvSpPr>
          <p:cNvPr id="37930" name="Line 46"/>
          <p:cNvSpPr>
            <a:spLocks noChangeShapeType="1"/>
          </p:cNvSpPr>
          <p:nvPr/>
        </p:nvSpPr>
        <p:spPr bwMode="auto">
          <a:xfrm>
            <a:off x="762000" y="4724400"/>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1" name="Line 47"/>
          <p:cNvSpPr>
            <a:spLocks noChangeShapeType="1"/>
          </p:cNvSpPr>
          <p:nvPr/>
        </p:nvSpPr>
        <p:spPr bwMode="auto">
          <a:xfrm>
            <a:off x="1905000" y="4648200"/>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2" name="Line 48"/>
          <p:cNvSpPr>
            <a:spLocks noChangeShapeType="1"/>
          </p:cNvSpPr>
          <p:nvPr/>
        </p:nvSpPr>
        <p:spPr bwMode="auto">
          <a:xfrm>
            <a:off x="3200400" y="5410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3" name="Line 49"/>
          <p:cNvSpPr>
            <a:spLocks noChangeShapeType="1"/>
          </p:cNvSpPr>
          <p:nvPr/>
        </p:nvSpPr>
        <p:spPr bwMode="auto">
          <a:xfrm>
            <a:off x="4419600" y="3352800"/>
            <a:ext cx="0" cy="2438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4" name="Line 50"/>
          <p:cNvSpPr>
            <a:spLocks noChangeShapeType="1"/>
          </p:cNvSpPr>
          <p:nvPr/>
        </p:nvSpPr>
        <p:spPr bwMode="auto">
          <a:xfrm>
            <a:off x="3810000" y="5410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5" name="Line 51"/>
          <p:cNvSpPr>
            <a:spLocks noChangeShapeType="1"/>
          </p:cNvSpPr>
          <p:nvPr/>
        </p:nvSpPr>
        <p:spPr bwMode="auto">
          <a:xfrm>
            <a:off x="5410200" y="4648200"/>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6" name="Line 52"/>
          <p:cNvSpPr>
            <a:spLocks noChangeShapeType="1"/>
          </p:cNvSpPr>
          <p:nvPr/>
        </p:nvSpPr>
        <p:spPr bwMode="auto">
          <a:xfrm>
            <a:off x="6705600" y="4648200"/>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7" name="Line 53"/>
          <p:cNvSpPr>
            <a:spLocks noChangeShapeType="1"/>
          </p:cNvSpPr>
          <p:nvPr/>
        </p:nvSpPr>
        <p:spPr bwMode="auto">
          <a:xfrm>
            <a:off x="7848600" y="4648200"/>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8" name="Text Box 54"/>
          <p:cNvSpPr txBox="1">
            <a:spLocks noChangeArrowheads="1"/>
          </p:cNvSpPr>
          <p:nvPr/>
        </p:nvSpPr>
        <p:spPr bwMode="auto">
          <a:xfrm>
            <a:off x="6940550" y="1697038"/>
            <a:ext cx="1517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Choose pivot 65</a:t>
            </a:r>
          </a:p>
        </p:txBody>
      </p:sp>
      <p:sp>
        <p:nvSpPr>
          <p:cNvPr id="37939" name="Text Box 55"/>
          <p:cNvSpPr txBox="1">
            <a:spLocks noChangeArrowheads="1"/>
          </p:cNvSpPr>
          <p:nvPr/>
        </p:nvSpPr>
        <p:spPr bwMode="auto">
          <a:xfrm>
            <a:off x="7543800" y="3276600"/>
            <a:ext cx="1517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Choose pivot 81</a:t>
            </a:r>
          </a:p>
        </p:txBody>
      </p:sp>
      <p:sp>
        <p:nvSpPr>
          <p:cNvPr id="37940" name="Text Box 56"/>
          <p:cNvSpPr txBox="1">
            <a:spLocks noChangeArrowheads="1"/>
          </p:cNvSpPr>
          <p:nvPr/>
        </p:nvSpPr>
        <p:spPr bwMode="auto">
          <a:xfrm>
            <a:off x="0" y="3276600"/>
            <a:ext cx="1517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Choose pivot 31</a:t>
            </a:r>
          </a:p>
        </p:txBody>
      </p:sp>
      <p:sp>
        <p:nvSpPr>
          <p:cNvPr id="37941" name="Text Box 57"/>
          <p:cNvSpPr txBox="1">
            <a:spLocks noChangeArrowheads="1"/>
          </p:cNvSpPr>
          <p:nvPr/>
        </p:nvSpPr>
        <p:spPr bwMode="auto">
          <a:xfrm>
            <a:off x="3581400" y="4114800"/>
            <a:ext cx="857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Choose </a:t>
            </a:r>
          </a:p>
          <a:p>
            <a:pPr eaLnBrk="1" hangingPunct="1"/>
            <a:r>
              <a:rPr lang="en-US" sz="1600"/>
              <a:t>pivot 43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B6F40E1-37D2-4B05-B4B5-6A3A75686372}" type="slidenum">
              <a:rPr lang="en-US" sz="1400" smtClean="0"/>
              <a:pPr eaLnBrk="1" hangingPunct="1"/>
              <a:t>4</a:t>
            </a:fld>
            <a:endParaRPr lang="en-US" sz="1400" smtClean="0"/>
          </a:p>
        </p:txBody>
      </p:sp>
      <p:sp>
        <p:nvSpPr>
          <p:cNvPr id="5123" name="Rectangle 2"/>
          <p:cNvSpPr>
            <a:spLocks noGrp="1" noChangeArrowheads="1"/>
          </p:cNvSpPr>
          <p:nvPr>
            <p:ph type="title"/>
          </p:nvPr>
        </p:nvSpPr>
        <p:spPr>
          <a:xfrm>
            <a:off x="685800" y="381000"/>
            <a:ext cx="7772400" cy="1143000"/>
          </a:xfrm>
        </p:spPr>
        <p:txBody>
          <a:bodyPr/>
          <a:lstStyle/>
          <a:p>
            <a:pPr eaLnBrk="1" hangingPunct="1"/>
            <a:r>
              <a:rPr lang="en-US" smtClean="0"/>
              <a:t>Insertion Sort</a:t>
            </a:r>
          </a:p>
        </p:txBody>
      </p:sp>
      <p:sp>
        <p:nvSpPr>
          <p:cNvPr id="5124" name="Rectangle 3"/>
          <p:cNvSpPr>
            <a:spLocks noGrp="1" noChangeArrowheads="1"/>
          </p:cNvSpPr>
          <p:nvPr>
            <p:ph type="body" idx="1"/>
          </p:nvPr>
        </p:nvSpPr>
        <p:spPr>
          <a:xfrm>
            <a:off x="685800" y="1752600"/>
            <a:ext cx="7772400" cy="4648200"/>
          </a:xfrm>
        </p:spPr>
        <p:txBody>
          <a:bodyPr/>
          <a:lstStyle/>
          <a:p>
            <a:pPr eaLnBrk="1" hangingPunct="1">
              <a:lnSpc>
                <a:spcPct val="90000"/>
              </a:lnSpc>
            </a:pPr>
            <a:r>
              <a:rPr lang="en-US" smtClean="0"/>
              <a:t>One of the simplest sorting algorithms.</a:t>
            </a:r>
          </a:p>
          <a:p>
            <a:pPr eaLnBrk="1" hangingPunct="1">
              <a:lnSpc>
                <a:spcPct val="90000"/>
              </a:lnSpc>
            </a:pPr>
            <a:r>
              <a:rPr lang="en-US" smtClean="0"/>
              <a:t>Sorts in N-1 passes.</a:t>
            </a:r>
          </a:p>
          <a:p>
            <a:pPr eaLnBrk="1" hangingPunct="1">
              <a:lnSpc>
                <a:spcPct val="90000"/>
              </a:lnSpc>
            </a:pPr>
            <a:r>
              <a:rPr lang="en-US" smtClean="0"/>
              <a:t>For each pass p, ensures elements in positions 0 through p are in sorted order.</a:t>
            </a:r>
          </a:p>
          <a:p>
            <a:pPr eaLnBrk="1" hangingPunct="1">
              <a:lnSpc>
                <a:spcPct val="90000"/>
              </a:lnSpc>
            </a:pPr>
            <a:r>
              <a:rPr lang="en-US" smtClean="0"/>
              <a:t>Uses fact that elements in 0 through p-1 are known to be sorted.</a:t>
            </a:r>
          </a:p>
          <a:p>
            <a:pPr eaLnBrk="1" hangingPunct="1">
              <a:lnSpc>
                <a:spcPct val="90000"/>
              </a:lnSpc>
            </a:pPr>
            <a:r>
              <a:rPr lang="en-US" smtClean="0"/>
              <a:t>In each pass, move element in position p so that it is in the correct order with respect to the previous elements.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AA589B6-5CD8-4C37-9A34-E12AF28B7B97}" type="slidenum">
              <a:rPr lang="en-US" sz="1400" smtClean="0"/>
              <a:pPr eaLnBrk="1" hangingPunct="1"/>
              <a:t>40</a:t>
            </a:fld>
            <a:endParaRPr lang="en-US" sz="1400" smtClean="0"/>
          </a:p>
        </p:txBody>
      </p:sp>
      <p:sp>
        <p:nvSpPr>
          <p:cNvPr id="38915" name="Rectangle 2"/>
          <p:cNvSpPr>
            <a:spLocks noGrp="1" noChangeArrowheads="1"/>
          </p:cNvSpPr>
          <p:nvPr>
            <p:ph type="title"/>
          </p:nvPr>
        </p:nvSpPr>
        <p:spPr/>
        <p:txBody>
          <a:bodyPr/>
          <a:lstStyle/>
          <a:p>
            <a:pPr eaLnBrk="1" hangingPunct="1"/>
            <a:r>
              <a:rPr lang="en-US" smtClean="0"/>
              <a:t>Pivot</a:t>
            </a:r>
          </a:p>
        </p:txBody>
      </p:sp>
      <p:sp>
        <p:nvSpPr>
          <p:cNvPr id="38916" name="Rectangle 3"/>
          <p:cNvSpPr>
            <a:spLocks noGrp="1" noChangeArrowheads="1"/>
          </p:cNvSpPr>
          <p:nvPr>
            <p:ph type="body" idx="1"/>
          </p:nvPr>
        </p:nvSpPr>
        <p:spPr/>
        <p:txBody>
          <a:bodyPr/>
          <a:lstStyle/>
          <a:p>
            <a:pPr eaLnBrk="1" hangingPunct="1">
              <a:buFontTx/>
              <a:buNone/>
            </a:pPr>
            <a:r>
              <a:rPr lang="en-US" sz="2800" smtClean="0"/>
              <a:t>Picking the pivot:</a:t>
            </a:r>
          </a:p>
          <a:p>
            <a:pPr eaLnBrk="1" hangingPunct="1"/>
            <a:r>
              <a:rPr lang="en-US" sz="2800" smtClean="0"/>
              <a:t>First element is not good since list may already be in sorted order.</a:t>
            </a:r>
          </a:p>
          <a:p>
            <a:pPr eaLnBrk="1" hangingPunct="1"/>
            <a:r>
              <a:rPr lang="en-US" sz="2800" smtClean="0"/>
              <a:t>Picking pivot at random is safe but may take time to choose a random number.</a:t>
            </a:r>
          </a:p>
          <a:p>
            <a:pPr eaLnBrk="1" hangingPunct="1"/>
            <a:r>
              <a:rPr lang="en-US" sz="2800" smtClean="0"/>
              <a:t>Best choice is median value of the array, but that takes time to find.</a:t>
            </a:r>
          </a:p>
          <a:p>
            <a:pPr eaLnBrk="1" hangingPunct="1"/>
            <a:r>
              <a:rPr lang="en-US" sz="2800" smtClean="0"/>
              <a:t>A “median-of-three” value is a good estimate of the median, it can be found by taking the median value of the left-most, center, and right-most elements.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143DBAA-E21C-46FD-A612-B61978909F5A}" type="slidenum">
              <a:rPr lang="en-US" sz="1400" smtClean="0"/>
              <a:pPr eaLnBrk="1" hangingPunct="1"/>
              <a:t>41</a:t>
            </a:fld>
            <a:endParaRPr lang="en-US" sz="1400" smtClean="0"/>
          </a:p>
        </p:txBody>
      </p:sp>
      <p:sp>
        <p:nvSpPr>
          <p:cNvPr id="39939" name="Rectangle 2"/>
          <p:cNvSpPr>
            <a:spLocks noGrp="1" noChangeArrowheads="1"/>
          </p:cNvSpPr>
          <p:nvPr>
            <p:ph type="title"/>
          </p:nvPr>
        </p:nvSpPr>
        <p:spPr/>
        <p:txBody>
          <a:bodyPr/>
          <a:lstStyle/>
          <a:p>
            <a:pPr eaLnBrk="1" hangingPunct="1"/>
            <a:r>
              <a:rPr lang="en-US" smtClean="0"/>
              <a:t>Implementing Quicksort</a:t>
            </a:r>
          </a:p>
        </p:txBody>
      </p:sp>
      <p:sp>
        <p:nvSpPr>
          <p:cNvPr id="39940" name="Rectangle 3"/>
          <p:cNvSpPr>
            <a:spLocks noGrp="1" noChangeArrowheads="1"/>
          </p:cNvSpPr>
          <p:nvPr>
            <p:ph type="body" idx="1"/>
          </p:nvPr>
        </p:nvSpPr>
        <p:spPr/>
        <p:txBody>
          <a:bodyPr/>
          <a:lstStyle/>
          <a:p>
            <a:pPr eaLnBrk="1" hangingPunct="1"/>
            <a:r>
              <a:rPr lang="en-US" smtClean="0"/>
              <a:t>Quicksort can be implemented by partitioning an array so that values on the left side are less than the pivot, and values on the right side are greater than the pivot.</a:t>
            </a:r>
          </a:p>
          <a:p>
            <a:pPr eaLnBrk="1" hangingPunct="1"/>
            <a:r>
              <a:rPr lang="en-US" smtClean="0"/>
              <a:t>An easy way to do this is to swap the pivot value with the rightmost value, temporarily getting the pivot value out of the way.</a:t>
            </a:r>
          </a:p>
          <a:p>
            <a:pPr eaLnBrk="1" hangingPunct="1"/>
            <a:r>
              <a:rPr lang="en-US" smtClean="0"/>
              <a:t>The list can then be partitioned as shown on the following slide: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5EFBDFE-6514-4AF6-BAD8-29EE2C85A0D8}" type="slidenum">
              <a:rPr lang="en-US" sz="1400" smtClean="0"/>
              <a:pPr eaLnBrk="1" hangingPunct="1"/>
              <a:t>42</a:t>
            </a:fld>
            <a:endParaRPr lang="en-US" sz="1400" smtClean="0"/>
          </a:p>
        </p:txBody>
      </p:sp>
      <p:sp>
        <p:nvSpPr>
          <p:cNvPr id="40963" name="Text Box 2"/>
          <p:cNvSpPr txBox="1">
            <a:spLocks noChangeArrowheads="1"/>
          </p:cNvSpPr>
          <p:nvPr/>
        </p:nvSpPr>
        <p:spPr bwMode="auto">
          <a:xfrm>
            <a:off x="2438400" y="914400"/>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8  1  4  9  0  3  5  2  7  6</a:t>
            </a:r>
          </a:p>
          <a:p>
            <a:pPr eaLnBrk="1" hangingPunct="1"/>
            <a:r>
              <a:rPr lang="en-US" dirty="0" err="1"/>
              <a:t>i</a:t>
            </a:r>
            <a:r>
              <a:rPr lang="en-US" dirty="0"/>
              <a:t>                               j</a:t>
            </a:r>
          </a:p>
        </p:txBody>
      </p:sp>
      <p:sp>
        <p:nvSpPr>
          <p:cNvPr id="40964" name="Text Box 3"/>
          <p:cNvSpPr txBox="1">
            <a:spLocks noChangeArrowheads="1"/>
          </p:cNvSpPr>
          <p:nvPr/>
        </p:nvSpPr>
        <p:spPr bwMode="auto">
          <a:xfrm>
            <a:off x="2438400" y="0"/>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8  1  4  9  6  3  5  2  7  0</a:t>
            </a:r>
          </a:p>
          <a:p>
            <a:pPr eaLnBrk="1" hangingPunct="1"/>
            <a:r>
              <a:rPr lang="en-US" dirty="0" err="1"/>
              <a:t>i</a:t>
            </a:r>
            <a:r>
              <a:rPr lang="en-US" dirty="0"/>
              <a:t>                                   j</a:t>
            </a:r>
          </a:p>
        </p:txBody>
      </p:sp>
      <p:sp>
        <p:nvSpPr>
          <p:cNvPr id="40965" name="Text Box 4"/>
          <p:cNvSpPr txBox="1">
            <a:spLocks noChangeArrowheads="1"/>
          </p:cNvSpPr>
          <p:nvPr/>
        </p:nvSpPr>
        <p:spPr bwMode="auto">
          <a:xfrm>
            <a:off x="6003925" y="1371600"/>
            <a:ext cx="2682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 pivot out to right</a:t>
            </a:r>
          </a:p>
        </p:txBody>
      </p:sp>
      <p:sp>
        <p:nvSpPr>
          <p:cNvPr id="40966" name="Text Box 5"/>
          <p:cNvSpPr txBox="1">
            <a:spLocks noChangeArrowheads="1"/>
          </p:cNvSpPr>
          <p:nvPr/>
        </p:nvSpPr>
        <p:spPr bwMode="auto">
          <a:xfrm>
            <a:off x="2438400" y="2759075"/>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8  1  4  9  0  3  5  2  7  6</a:t>
            </a:r>
          </a:p>
          <a:p>
            <a:pPr eaLnBrk="1" hangingPunct="1"/>
            <a:r>
              <a:rPr lang="en-US"/>
              <a:t>i                           j    </a:t>
            </a:r>
          </a:p>
        </p:txBody>
      </p:sp>
      <p:sp>
        <p:nvSpPr>
          <p:cNvPr id="40967" name="Text Box 6"/>
          <p:cNvSpPr txBox="1">
            <a:spLocks noChangeArrowheads="1"/>
          </p:cNvSpPr>
          <p:nvPr/>
        </p:nvSpPr>
        <p:spPr bwMode="auto">
          <a:xfrm>
            <a:off x="6019800" y="2819400"/>
            <a:ext cx="1804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 8 with 2</a:t>
            </a:r>
          </a:p>
        </p:txBody>
      </p:sp>
      <p:sp>
        <p:nvSpPr>
          <p:cNvPr id="40968" name="Text Box 7"/>
          <p:cNvSpPr txBox="1">
            <a:spLocks noChangeArrowheads="1"/>
          </p:cNvSpPr>
          <p:nvPr/>
        </p:nvSpPr>
        <p:spPr bwMode="auto">
          <a:xfrm>
            <a:off x="2438400" y="3673475"/>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2  1  4  9  0  3  5  8  7  6</a:t>
            </a:r>
          </a:p>
          <a:p>
            <a:pPr eaLnBrk="1" hangingPunct="1"/>
            <a:r>
              <a:rPr lang="en-US"/>
              <a:t>            i           j</a:t>
            </a:r>
          </a:p>
        </p:txBody>
      </p:sp>
      <p:sp>
        <p:nvSpPr>
          <p:cNvPr id="40969" name="Text Box 9"/>
          <p:cNvSpPr txBox="1">
            <a:spLocks noChangeArrowheads="1"/>
          </p:cNvSpPr>
          <p:nvPr/>
        </p:nvSpPr>
        <p:spPr bwMode="auto">
          <a:xfrm>
            <a:off x="6019800" y="3810000"/>
            <a:ext cx="1804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 9 with 5</a:t>
            </a:r>
          </a:p>
        </p:txBody>
      </p:sp>
      <p:sp>
        <p:nvSpPr>
          <p:cNvPr id="40970" name="Text Box 10"/>
          <p:cNvSpPr txBox="1">
            <a:spLocks noChangeArrowheads="1"/>
          </p:cNvSpPr>
          <p:nvPr/>
        </p:nvSpPr>
        <p:spPr bwMode="auto">
          <a:xfrm>
            <a:off x="2438400" y="4587875"/>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2  1  4  5  0  3  9  8  7  6</a:t>
            </a:r>
          </a:p>
          <a:p>
            <a:pPr eaLnBrk="1" hangingPunct="1"/>
            <a:r>
              <a:rPr lang="en-US" dirty="0"/>
              <a:t>                    j   </a:t>
            </a:r>
            <a:r>
              <a:rPr lang="en-US" dirty="0" err="1"/>
              <a:t>i</a:t>
            </a:r>
            <a:endParaRPr lang="en-US" dirty="0"/>
          </a:p>
        </p:txBody>
      </p:sp>
      <p:sp>
        <p:nvSpPr>
          <p:cNvPr id="40971" name="Text Box 11"/>
          <p:cNvSpPr txBox="1">
            <a:spLocks noChangeArrowheads="1"/>
          </p:cNvSpPr>
          <p:nvPr/>
        </p:nvSpPr>
        <p:spPr bwMode="auto">
          <a:xfrm>
            <a:off x="2438400" y="5578475"/>
            <a:ext cx="307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2  1  4  5  0  3  6  8  7  9</a:t>
            </a:r>
          </a:p>
          <a:p>
            <a:pPr eaLnBrk="1" hangingPunct="1"/>
            <a:r>
              <a:rPr lang="en-US"/>
              <a:t>                        i</a:t>
            </a:r>
          </a:p>
        </p:txBody>
      </p:sp>
      <p:sp>
        <p:nvSpPr>
          <p:cNvPr id="40972" name="Text Box 12"/>
          <p:cNvSpPr txBox="1">
            <a:spLocks noChangeArrowheads="1"/>
          </p:cNvSpPr>
          <p:nvPr/>
        </p:nvSpPr>
        <p:spPr bwMode="auto">
          <a:xfrm>
            <a:off x="5943600" y="5334000"/>
            <a:ext cx="29384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 pivot 6 back with i.</a:t>
            </a:r>
          </a:p>
          <a:p>
            <a:pPr eaLnBrk="1" hangingPunct="1"/>
            <a:r>
              <a:rPr lang="en-US" sz="2000"/>
              <a:t>// list is now partitioned </a:t>
            </a:r>
          </a:p>
          <a:p>
            <a:pPr eaLnBrk="1" hangingPunct="1"/>
            <a:r>
              <a:rPr lang="en-US" sz="2000"/>
              <a:t>// around 6</a:t>
            </a:r>
          </a:p>
        </p:txBody>
      </p:sp>
      <p:sp>
        <p:nvSpPr>
          <p:cNvPr id="40973" name="Text Box 13"/>
          <p:cNvSpPr txBox="1">
            <a:spLocks noChangeArrowheads="1"/>
          </p:cNvSpPr>
          <p:nvPr/>
        </p:nvSpPr>
        <p:spPr bwMode="auto">
          <a:xfrm>
            <a:off x="6019800" y="4724400"/>
            <a:ext cx="1989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 </a:t>
            </a:r>
            <a:r>
              <a:rPr lang="en-US" sz="2000" dirty="0" err="1"/>
              <a:t>i</a:t>
            </a:r>
            <a:r>
              <a:rPr lang="en-US" sz="2000" dirty="0"/>
              <a:t> &gt;= j, stop here</a:t>
            </a:r>
          </a:p>
        </p:txBody>
      </p:sp>
      <p:sp>
        <p:nvSpPr>
          <p:cNvPr id="40974" name="Text Box 14"/>
          <p:cNvSpPr txBox="1">
            <a:spLocks noChangeArrowheads="1"/>
          </p:cNvSpPr>
          <p:nvPr/>
        </p:nvSpPr>
        <p:spPr bwMode="auto">
          <a:xfrm>
            <a:off x="-92075" y="41275"/>
            <a:ext cx="2019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Partitioning</a:t>
            </a:r>
          </a:p>
          <a:p>
            <a:pPr eaLnBrk="1" hangingPunct="1"/>
            <a:r>
              <a:rPr lang="en-US"/>
              <a:t>around a pivot.</a:t>
            </a:r>
          </a:p>
        </p:txBody>
      </p:sp>
      <p:sp>
        <p:nvSpPr>
          <p:cNvPr id="40975" name="Text Box 15"/>
          <p:cNvSpPr txBox="1">
            <a:spLocks noChangeArrowheads="1"/>
          </p:cNvSpPr>
          <p:nvPr/>
        </p:nvSpPr>
        <p:spPr bwMode="auto">
          <a:xfrm>
            <a:off x="6019800" y="304800"/>
            <a:ext cx="1330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pivot is 6</a:t>
            </a:r>
          </a:p>
        </p:txBody>
      </p:sp>
      <p:sp>
        <p:nvSpPr>
          <p:cNvPr id="40976" name="Text Box 16"/>
          <p:cNvSpPr txBox="1">
            <a:spLocks noChangeArrowheads="1"/>
          </p:cNvSpPr>
          <p:nvPr/>
        </p:nvSpPr>
        <p:spPr bwMode="auto">
          <a:xfrm>
            <a:off x="1905000" y="6461125"/>
            <a:ext cx="4598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Now, call quicksort again for each partition</a:t>
            </a:r>
          </a:p>
        </p:txBody>
      </p:sp>
      <p:sp>
        <p:nvSpPr>
          <p:cNvPr id="40977" name="Text Box 17"/>
          <p:cNvSpPr txBox="1">
            <a:spLocks noChangeArrowheads="1"/>
          </p:cNvSpPr>
          <p:nvPr/>
        </p:nvSpPr>
        <p:spPr bwMode="auto">
          <a:xfrm>
            <a:off x="152400" y="1933575"/>
            <a:ext cx="1924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Move i to right</a:t>
            </a:r>
          </a:p>
          <a:p>
            <a:pPr eaLnBrk="1" hangingPunct="1"/>
            <a:r>
              <a:rPr lang="en-US" sz="1600"/>
              <a:t>until value is &gt; pivot.</a:t>
            </a:r>
          </a:p>
        </p:txBody>
      </p:sp>
      <p:sp>
        <p:nvSpPr>
          <p:cNvPr id="40978" name="Text Box 18"/>
          <p:cNvSpPr txBox="1">
            <a:spLocks noChangeArrowheads="1"/>
          </p:cNvSpPr>
          <p:nvPr/>
        </p:nvSpPr>
        <p:spPr bwMode="auto">
          <a:xfrm>
            <a:off x="152400" y="2819400"/>
            <a:ext cx="1924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Move j to left</a:t>
            </a:r>
          </a:p>
          <a:p>
            <a:pPr eaLnBrk="1" hangingPunct="1"/>
            <a:r>
              <a:rPr lang="en-US" sz="1600"/>
              <a:t>until value is &lt; pivot.</a:t>
            </a:r>
          </a:p>
        </p:txBody>
      </p:sp>
      <p:sp>
        <p:nvSpPr>
          <p:cNvPr id="40979" name="Text Box 19"/>
          <p:cNvSpPr txBox="1">
            <a:spLocks noChangeArrowheads="1"/>
          </p:cNvSpPr>
          <p:nvPr/>
        </p:nvSpPr>
        <p:spPr bwMode="auto">
          <a:xfrm>
            <a:off x="2438400" y="1844675"/>
            <a:ext cx="3108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8  1  4  9  0  3  5  2  7  6</a:t>
            </a:r>
          </a:p>
          <a:p>
            <a:pPr eaLnBrk="1" hangingPunct="1"/>
            <a:r>
              <a:rPr lang="en-US"/>
              <a:t>i                               j</a:t>
            </a:r>
          </a:p>
        </p:txBody>
      </p:sp>
      <p:sp>
        <p:nvSpPr>
          <p:cNvPr id="40980" name="Text Box 20"/>
          <p:cNvSpPr txBox="1">
            <a:spLocks noChangeArrowheads="1"/>
          </p:cNvSpPr>
          <p:nvPr/>
        </p:nvSpPr>
        <p:spPr bwMode="auto">
          <a:xfrm>
            <a:off x="152400" y="3810000"/>
            <a:ext cx="2033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Repeat moving i and j.</a:t>
            </a:r>
          </a:p>
        </p:txBody>
      </p:sp>
      <p:sp>
        <p:nvSpPr>
          <p:cNvPr id="40981" name="Text Box 22"/>
          <p:cNvSpPr txBox="1">
            <a:spLocks noChangeArrowheads="1"/>
          </p:cNvSpPr>
          <p:nvPr/>
        </p:nvSpPr>
        <p:spPr bwMode="auto">
          <a:xfrm>
            <a:off x="152400" y="4724400"/>
            <a:ext cx="2033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Repeat moving i and j.</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1137B43-EA22-4D59-9F0C-BB7E7F9ED53B}" type="slidenum">
              <a:rPr lang="en-US" sz="1400" smtClean="0"/>
              <a:pPr eaLnBrk="1" hangingPunct="1"/>
              <a:t>43</a:t>
            </a:fld>
            <a:endParaRPr lang="en-US" sz="1400" smtClean="0"/>
          </a:p>
        </p:txBody>
      </p:sp>
      <p:sp>
        <p:nvSpPr>
          <p:cNvPr id="41987" name="Rectangle 2"/>
          <p:cNvSpPr>
            <a:spLocks noGrp="1" noChangeArrowheads="1"/>
          </p:cNvSpPr>
          <p:nvPr>
            <p:ph type="title"/>
          </p:nvPr>
        </p:nvSpPr>
        <p:spPr/>
        <p:txBody>
          <a:bodyPr/>
          <a:lstStyle/>
          <a:p>
            <a:pPr eaLnBrk="1" hangingPunct="1"/>
            <a:r>
              <a:rPr lang="en-US" smtClean="0"/>
              <a:t>Median-of-3</a:t>
            </a:r>
          </a:p>
        </p:txBody>
      </p:sp>
      <p:sp>
        <p:nvSpPr>
          <p:cNvPr id="41988" name="Rectangle 3"/>
          <p:cNvSpPr>
            <a:spLocks noGrp="1" noChangeArrowheads="1"/>
          </p:cNvSpPr>
          <p:nvPr>
            <p:ph type="body" idx="1"/>
          </p:nvPr>
        </p:nvSpPr>
        <p:spPr/>
        <p:txBody>
          <a:bodyPr/>
          <a:lstStyle/>
          <a:p>
            <a:pPr eaLnBrk="1" hangingPunct="1"/>
            <a:r>
              <a:rPr lang="en-US" smtClean="0"/>
              <a:t>Implementing the median-of-3 technique for choosing a pivot allows for an efficiency improvement.</a:t>
            </a:r>
          </a:p>
          <a:p>
            <a:pPr eaLnBrk="1" hangingPunct="1"/>
            <a:r>
              <a:rPr lang="en-US" smtClean="0"/>
              <a:t>Since finding the value requires comparing 3 values (left-most, middle, and right-most), these values can be swapped into their correct positions with respect to each other.</a:t>
            </a:r>
          </a:p>
          <a:p>
            <a:pPr eaLnBrk="1" hangingPunct="1"/>
            <a:r>
              <a:rPr lang="en-US" smtClean="0"/>
              <a:t>Thus, the partitioning can begin one space in from each end.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A831011-1DAE-4835-86B2-425F83417334}" type="slidenum">
              <a:rPr lang="en-US" sz="1400" smtClean="0"/>
              <a:pPr eaLnBrk="1" hangingPunct="1"/>
              <a:t>44</a:t>
            </a:fld>
            <a:endParaRPr lang="en-US" sz="1400" smtClean="0"/>
          </a:p>
        </p:txBody>
      </p:sp>
      <p:sp>
        <p:nvSpPr>
          <p:cNvPr id="43011" name="Rectangle 2"/>
          <p:cNvSpPr>
            <a:spLocks noChangeArrowheads="1"/>
          </p:cNvSpPr>
          <p:nvPr/>
        </p:nvSpPr>
        <p:spPr bwMode="auto">
          <a:xfrm>
            <a:off x="457200" y="441325"/>
            <a:ext cx="7772400" cy="555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sz="2000"/>
              <a:t>private static &lt;AnyType extends Comparable&lt;? super AnyType&gt;&gt; AnyType median3(AnyType a[], int left, int right )</a:t>
            </a:r>
          </a:p>
          <a:p>
            <a:pPr>
              <a:lnSpc>
                <a:spcPct val="75000"/>
              </a:lnSpc>
              <a:spcBef>
                <a:spcPct val="50000"/>
              </a:spcBef>
            </a:pPr>
            <a:r>
              <a:rPr lang="en-US" sz="2000"/>
              <a:t>        {</a:t>
            </a:r>
          </a:p>
          <a:p>
            <a:pPr>
              <a:lnSpc>
                <a:spcPct val="75000"/>
              </a:lnSpc>
              <a:spcBef>
                <a:spcPct val="50000"/>
              </a:spcBef>
            </a:pPr>
            <a:r>
              <a:rPr lang="en-US" sz="2000"/>
              <a:t>            int center = ( left + right ) / 2;</a:t>
            </a:r>
          </a:p>
          <a:p>
            <a:pPr>
              <a:lnSpc>
                <a:spcPct val="75000"/>
              </a:lnSpc>
              <a:spcBef>
                <a:spcPct val="50000"/>
              </a:spcBef>
            </a:pPr>
            <a:r>
              <a:rPr lang="en-US" sz="2000"/>
              <a:t>            if( a[ center ].compareTo(a[ left ]) &lt; 0 )</a:t>
            </a:r>
          </a:p>
          <a:p>
            <a:pPr>
              <a:lnSpc>
                <a:spcPct val="75000"/>
              </a:lnSpc>
              <a:spcBef>
                <a:spcPct val="50000"/>
              </a:spcBef>
            </a:pPr>
            <a:r>
              <a:rPr lang="en-US" sz="2000"/>
              <a:t>                swapReferences( a, left, center );  // swaps elements</a:t>
            </a:r>
          </a:p>
          <a:p>
            <a:pPr>
              <a:lnSpc>
                <a:spcPct val="75000"/>
              </a:lnSpc>
              <a:spcBef>
                <a:spcPct val="50000"/>
              </a:spcBef>
            </a:pPr>
            <a:r>
              <a:rPr lang="en-US" sz="2000"/>
              <a:t>            if( a[ right ] .compareTo(a[ left ] &lt; 0 )</a:t>
            </a:r>
          </a:p>
          <a:p>
            <a:pPr>
              <a:lnSpc>
                <a:spcPct val="75000"/>
              </a:lnSpc>
              <a:spcBef>
                <a:spcPct val="50000"/>
              </a:spcBef>
            </a:pPr>
            <a:r>
              <a:rPr lang="en-US" sz="2000"/>
              <a:t>                swapReferences( a, left, right );</a:t>
            </a:r>
          </a:p>
          <a:p>
            <a:pPr>
              <a:lnSpc>
                <a:spcPct val="75000"/>
              </a:lnSpc>
              <a:spcBef>
                <a:spcPct val="50000"/>
              </a:spcBef>
            </a:pPr>
            <a:r>
              <a:rPr lang="en-US" sz="2000"/>
              <a:t>            if( a[ right ] .compareTo(a[ center ] &lt; 0 )</a:t>
            </a:r>
          </a:p>
          <a:p>
            <a:pPr>
              <a:lnSpc>
                <a:spcPct val="75000"/>
              </a:lnSpc>
              <a:spcBef>
                <a:spcPct val="50000"/>
              </a:spcBef>
            </a:pPr>
            <a:r>
              <a:rPr lang="en-US" sz="2000"/>
              <a:t>                swapReferences( a, center, right );</a:t>
            </a:r>
          </a:p>
          <a:p>
            <a:pPr>
              <a:lnSpc>
                <a:spcPct val="75000"/>
              </a:lnSpc>
              <a:spcBef>
                <a:spcPct val="50000"/>
              </a:spcBef>
            </a:pPr>
            <a:endParaRPr lang="en-US" sz="2000"/>
          </a:p>
          <a:p>
            <a:pPr>
              <a:lnSpc>
                <a:spcPct val="75000"/>
              </a:lnSpc>
              <a:spcBef>
                <a:spcPct val="50000"/>
              </a:spcBef>
            </a:pPr>
            <a:r>
              <a:rPr lang="en-US" sz="2000"/>
              <a:t>            // Place pivot at position right – 1, since a[right] is in correct place</a:t>
            </a:r>
          </a:p>
          <a:p>
            <a:pPr>
              <a:lnSpc>
                <a:spcPct val="75000"/>
              </a:lnSpc>
              <a:spcBef>
                <a:spcPct val="50000"/>
              </a:spcBef>
            </a:pPr>
            <a:r>
              <a:rPr lang="en-US" sz="2000"/>
              <a:t>            swapReferences( a, center, right-1 );  </a:t>
            </a:r>
          </a:p>
          <a:p>
            <a:pPr>
              <a:lnSpc>
                <a:spcPct val="75000"/>
              </a:lnSpc>
              <a:spcBef>
                <a:spcPct val="50000"/>
              </a:spcBef>
            </a:pPr>
            <a:r>
              <a:rPr lang="en-US" sz="2000"/>
              <a:t>            return a[ right - 1 ];</a:t>
            </a:r>
          </a:p>
          <a:p>
            <a:pPr>
              <a:lnSpc>
                <a:spcPct val="75000"/>
              </a:lnSpc>
              <a:spcBef>
                <a:spcPct val="50000"/>
              </a:spcBef>
            </a:pPr>
            <a:r>
              <a:rPr lang="en-US" sz="200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p:cNvSpPr txBox="1">
            <a:spLocks noChangeArrowheads="1"/>
          </p:cNvSpPr>
          <p:nvPr/>
        </p:nvSpPr>
        <p:spPr bwMode="auto">
          <a:xfrm>
            <a:off x="838200" y="1431925"/>
            <a:ext cx="3108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u="sng"/>
              <a:t>8</a:t>
            </a:r>
            <a:r>
              <a:rPr lang="en-US"/>
              <a:t>  1  4  9  </a:t>
            </a:r>
            <a:r>
              <a:rPr lang="en-US" u="sng"/>
              <a:t>6</a:t>
            </a:r>
            <a:r>
              <a:rPr lang="en-US"/>
              <a:t>  3  5  2  7  </a:t>
            </a:r>
            <a:r>
              <a:rPr lang="en-US" u="sng"/>
              <a:t>0</a:t>
            </a:r>
          </a:p>
        </p:txBody>
      </p:sp>
      <p:sp>
        <p:nvSpPr>
          <p:cNvPr id="44035" name="Text Box 4"/>
          <p:cNvSpPr txBox="1">
            <a:spLocks noChangeArrowheads="1"/>
          </p:cNvSpPr>
          <p:nvPr/>
        </p:nvSpPr>
        <p:spPr bwMode="auto">
          <a:xfrm>
            <a:off x="4343400" y="4114800"/>
            <a:ext cx="4189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i can begin over 1, j can begin over 2</a:t>
            </a:r>
          </a:p>
        </p:txBody>
      </p:sp>
      <p:sp>
        <p:nvSpPr>
          <p:cNvPr id="44036" name="Text Box 14"/>
          <p:cNvSpPr txBox="1">
            <a:spLocks noChangeArrowheads="1"/>
          </p:cNvSpPr>
          <p:nvPr/>
        </p:nvSpPr>
        <p:spPr bwMode="auto">
          <a:xfrm>
            <a:off x="685800" y="609600"/>
            <a:ext cx="3856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Partitioning with median-of-3</a:t>
            </a:r>
          </a:p>
        </p:txBody>
      </p:sp>
      <p:sp>
        <p:nvSpPr>
          <p:cNvPr id="44037" name="Text Box 4"/>
          <p:cNvSpPr txBox="1">
            <a:spLocks noChangeArrowheads="1"/>
          </p:cNvSpPr>
          <p:nvPr/>
        </p:nvSpPr>
        <p:spPr bwMode="auto">
          <a:xfrm>
            <a:off x="4343400" y="1447800"/>
            <a:ext cx="3390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median-of-3 considers 8, 6, 0</a:t>
            </a:r>
          </a:p>
        </p:txBody>
      </p:sp>
      <p:sp>
        <p:nvSpPr>
          <p:cNvPr id="44038" name="Text Box 3"/>
          <p:cNvSpPr txBox="1">
            <a:spLocks noChangeArrowheads="1"/>
          </p:cNvSpPr>
          <p:nvPr/>
        </p:nvSpPr>
        <p:spPr bwMode="auto">
          <a:xfrm>
            <a:off x="838200" y="2133600"/>
            <a:ext cx="3108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u="sng" dirty="0"/>
              <a:t>0</a:t>
            </a:r>
            <a:r>
              <a:rPr lang="en-US" dirty="0"/>
              <a:t>  1  4  9  </a:t>
            </a:r>
            <a:r>
              <a:rPr lang="en-US" u="sng" dirty="0"/>
              <a:t>6</a:t>
            </a:r>
            <a:r>
              <a:rPr lang="en-US" dirty="0"/>
              <a:t>  3  5  2  7  </a:t>
            </a:r>
            <a:r>
              <a:rPr lang="en-US" u="sng" dirty="0"/>
              <a:t>8</a:t>
            </a:r>
          </a:p>
        </p:txBody>
      </p:sp>
      <p:sp>
        <p:nvSpPr>
          <p:cNvPr id="44039" name="Text Box 4"/>
          <p:cNvSpPr txBox="1">
            <a:spLocks noChangeArrowheads="1"/>
          </p:cNvSpPr>
          <p:nvPr/>
        </p:nvSpPr>
        <p:spPr bwMode="auto">
          <a:xfrm>
            <a:off x="4343400" y="2209800"/>
            <a:ext cx="1722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swaps 8, 6, 0</a:t>
            </a:r>
          </a:p>
        </p:txBody>
      </p:sp>
      <p:sp>
        <p:nvSpPr>
          <p:cNvPr id="44040" name="Text Box 3"/>
          <p:cNvSpPr txBox="1">
            <a:spLocks noChangeArrowheads="1"/>
          </p:cNvSpPr>
          <p:nvPr/>
        </p:nvSpPr>
        <p:spPr bwMode="auto">
          <a:xfrm>
            <a:off x="838200" y="2819400"/>
            <a:ext cx="3108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0  1  4  9  </a:t>
            </a:r>
            <a:r>
              <a:rPr lang="en-US" u="sng"/>
              <a:t>7</a:t>
            </a:r>
            <a:r>
              <a:rPr lang="en-US"/>
              <a:t>  3  5  2  </a:t>
            </a:r>
            <a:r>
              <a:rPr lang="en-US" u="sng"/>
              <a:t>6</a:t>
            </a:r>
            <a:r>
              <a:rPr lang="en-US"/>
              <a:t>  8</a:t>
            </a:r>
          </a:p>
        </p:txBody>
      </p:sp>
      <p:sp>
        <p:nvSpPr>
          <p:cNvPr id="44041" name="Text Box 4"/>
          <p:cNvSpPr txBox="1">
            <a:spLocks noChangeArrowheads="1"/>
          </p:cNvSpPr>
          <p:nvPr/>
        </p:nvSpPr>
        <p:spPr bwMode="auto">
          <a:xfrm>
            <a:off x="4343400" y="2819400"/>
            <a:ext cx="40957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 swaps pivot 6 with right – 1, since 8</a:t>
            </a:r>
          </a:p>
          <a:p>
            <a:pPr eaLnBrk="1" hangingPunct="1"/>
            <a:r>
              <a:rPr lang="en-US" sz="2000"/>
              <a:t>   is already in correct partition</a:t>
            </a:r>
          </a:p>
        </p:txBody>
      </p:sp>
      <p:sp>
        <p:nvSpPr>
          <p:cNvPr id="44042" name="Text Box 3"/>
          <p:cNvSpPr txBox="1">
            <a:spLocks noChangeArrowheads="1"/>
          </p:cNvSpPr>
          <p:nvPr/>
        </p:nvSpPr>
        <p:spPr bwMode="auto">
          <a:xfrm>
            <a:off x="838200" y="3733800"/>
            <a:ext cx="3108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0  1  4  9  </a:t>
            </a:r>
            <a:r>
              <a:rPr lang="en-US" u="sng"/>
              <a:t>7</a:t>
            </a:r>
            <a:r>
              <a:rPr lang="en-US"/>
              <a:t>  3  5  2  </a:t>
            </a:r>
            <a:r>
              <a:rPr lang="en-US" u="sng"/>
              <a:t>6</a:t>
            </a:r>
            <a:r>
              <a:rPr lang="en-US"/>
              <a:t>  8</a:t>
            </a:r>
          </a:p>
          <a:p>
            <a:pPr eaLnBrk="1" hangingPunct="1"/>
            <a:r>
              <a:rPr lang="en-US"/>
              <a:t>    i                       j</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97EB23D-2B71-4B95-85F7-FDFB376FFE0F}" type="slidenum">
              <a:rPr lang="en-US" sz="1400" smtClean="0"/>
              <a:pPr eaLnBrk="1" hangingPunct="1"/>
              <a:t>46</a:t>
            </a:fld>
            <a:endParaRPr lang="en-US" sz="1400" smtClean="0"/>
          </a:p>
        </p:txBody>
      </p:sp>
      <p:sp>
        <p:nvSpPr>
          <p:cNvPr id="45059" name="Rectangle 2"/>
          <p:cNvSpPr>
            <a:spLocks noChangeArrowheads="1"/>
          </p:cNvSpPr>
          <p:nvPr/>
        </p:nvSpPr>
        <p:spPr bwMode="auto">
          <a:xfrm>
            <a:off x="76200" y="130175"/>
            <a:ext cx="89154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sz="1800"/>
              <a:t>private static &lt;AnyType extends Comparable&lt;? super AnyType&gt;&gt;                                        void quicksort( AnyType a[], int left, int right )</a:t>
            </a:r>
          </a:p>
          <a:p>
            <a:pPr>
              <a:lnSpc>
                <a:spcPct val="75000"/>
              </a:lnSpc>
              <a:spcBef>
                <a:spcPct val="50000"/>
              </a:spcBef>
            </a:pPr>
            <a:r>
              <a:rPr lang="en-US" sz="1800"/>
              <a:t>{</a:t>
            </a:r>
          </a:p>
          <a:p>
            <a:pPr>
              <a:lnSpc>
                <a:spcPct val="75000"/>
              </a:lnSpc>
              <a:spcBef>
                <a:spcPct val="50000"/>
              </a:spcBef>
            </a:pPr>
            <a:r>
              <a:rPr lang="en-US" sz="1800"/>
              <a:t>      if( left + CUTOFF &lt;= right ) {</a:t>
            </a:r>
          </a:p>
          <a:p>
            <a:pPr>
              <a:lnSpc>
                <a:spcPct val="75000"/>
              </a:lnSpc>
              <a:spcBef>
                <a:spcPct val="50000"/>
              </a:spcBef>
            </a:pPr>
            <a:r>
              <a:rPr lang="en-US" sz="1800"/>
              <a:t>          AnyType pivot = median3( a, left, right );  // get pivot as median of 3</a:t>
            </a:r>
          </a:p>
          <a:p>
            <a:pPr>
              <a:lnSpc>
                <a:spcPct val="75000"/>
              </a:lnSpc>
              <a:spcBef>
                <a:spcPct val="50000"/>
              </a:spcBef>
            </a:pPr>
            <a:r>
              <a:rPr lang="en-US" sz="1800"/>
              <a:t>          int i = left, j = right - 1; // i starts at left, j starts at right – 1 (because of pivot)</a:t>
            </a:r>
          </a:p>
          <a:p>
            <a:pPr>
              <a:lnSpc>
                <a:spcPct val="75000"/>
              </a:lnSpc>
              <a:spcBef>
                <a:spcPct val="50000"/>
              </a:spcBef>
            </a:pPr>
            <a:r>
              <a:rPr lang="en-US" sz="1800"/>
              <a:t>          for( ; ; ) {</a:t>
            </a:r>
          </a:p>
          <a:p>
            <a:pPr>
              <a:lnSpc>
                <a:spcPct val="75000"/>
              </a:lnSpc>
              <a:spcBef>
                <a:spcPct val="50000"/>
              </a:spcBef>
            </a:pPr>
            <a:r>
              <a:rPr lang="en-US" sz="1800"/>
              <a:t>              while( a[ ++i ].compareTo(pivot) &lt; 0 ) { }  // move i right while &lt; pivot</a:t>
            </a:r>
          </a:p>
          <a:p>
            <a:pPr>
              <a:lnSpc>
                <a:spcPct val="75000"/>
              </a:lnSpc>
              <a:spcBef>
                <a:spcPct val="50000"/>
              </a:spcBef>
            </a:pPr>
            <a:r>
              <a:rPr lang="en-US" sz="1800"/>
              <a:t>              while( a[ --j ].compareTo(pivot) &gt; 0 ) { }  // move j left while &gt; pivot</a:t>
            </a:r>
          </a:p>
          <a:p>
            <a:pPr>
              <a:lnSpc>
                <a:spcPct val="75000"/>
              </a:lnSpc>
              <a:spcBef>
                <a:spcPct val="50000"/>
              </a:spcBef>
            </a:pPr>
            <a:r>
              <a:rPr lang="en-US" sz="1800"/>
              <a:t>              if( i &lt; j )    // if i still left of j</a:t>
            </a:r>
          </a:p>
          <a:p>
            <a:pPr>
              <a:lnSpc>
                <a:spcPct val="75000"/>
              </a:lnSpc>
              <a:spcBef>
                <a:spcPct val="50000"/>
              </a:spcBef>
            </a:pPr>
            <a:r>
              <a:rPr lang="en-US" sz="1800"/>
              <a:t>                  swapReferences( a, i, j );          // swap the pair </a:t>
            </a:r>
          </a:p>
          <a:p>
            <a:pPr>
              <a:lnSpc>
                <a:spcPct val="75000"/>
              </a:lnSpc>
              <a:spcBef>
                <a:spcPct val="50000"/>
              </a:spcBef>
            </a:pPr>
            <a:r>
              <a:rPr lang="en-US" sz="1800"/>
              <a:t>               else break;                  // break when i is no longer left of j</a:t>
            </a:r>
          </a:p>
          <a:p>
            <a:pPr>
              <a:lnSpc>
                <a:spcPct val="75000"/>
              </a:lnSpc>
              <a:spcBef>
                <a:spcPct val="50000"/>
              </a:spcBef>
            </a:pPr>
            <a:r>
              <a:rPr lang="en-US" sz="1800"/>
              <a:t>          }</a:t>
            </a:r>
          </a:p>
          <a:p>
            <a:pPr>
              <a:lnSpc>
                <a:spcPct val="75000"/>
              </a:lnSpc>
              <a:spcBef>
                <a:spcPct val="50000"/>
              </a:spcBef>
            </a:pPr>
            <a:r>
              <a:rPr lang="en-US" sz="1800"/>
              <a:t>          swapReferences( a, i, right - 1 ] );     // Restore pivot</a:t>
            </a:r>
          </a:p>
          <a:p>
            <a:pPr>
              <a:lnSpc>
                <a:spcPct val="75000"/>
              </a:lnSpc>
              <a:spcBef>
                <a:spcPct val="50000"/>
              </a:spcBef>
            </a:pPr>
            <a:r>
              <a:rPr lang="en-US" sz="1800"/>
              <a:t>          quicksort( a, left, i - 1 );       // Sort elements in left partition (elements &lt; pivot)</a:t>
            </a:r>
          </a:p>
          <a:p>
            <a:pPr>
              <a:lnSpc>
                <a:spcPct val="75000"/>
              </a:lnSpc>
              <a:spcBef>
                <a:spcPct val="50000"/>
              </a:spcBef>
            </a:pPr>
            <a:r>
              <a:rPr lang="en-US" sz="1800"/>
              <a:t>          quicksort( a, i + 1, right );    // Sort elements in right partition (elements &gt; pivot)</a:t>
            </a:r>
          </a:p>
          <a:p>
            <a:pPr>
              <a:lnSpc>
                <a:spcPct val="75000"/>
              </a:lnSpc>
              <a:spcBef>
                <a:spcPct val="50000"/>
              </a:spcBef>
            </a:pPr>
            <a:r>
              <a:rPr lang="en-US" sz="1800"/>
              <a:t>      }</a:t>
            </a:r>
          </a:p>
          <a:p>
            <a:pPr>
              <a:lnSpc>
                <a:spcPct val="75000"/>
              </a:lnSpc>
              <a:spcBef>
                <a:spcPct val="50000"/>
              </a:spcBef>
            </a:pPr>
            <a:r>
              <a:rPr lang="en-US" sz="1800"/>
              <a:t>      else  // list size has reached cutoff point, just do insertion sort</a:t>
            </a:r>
          </a:p>
          <a:p>
            <a:pPr>
              <a:lnSpc>
                <a:spcPct val="75000"/>
              </a:lnSpc>
              <a:spcBef>
                <a:spcPct val="50000"/>
              </a:spcBef>
            </a:pPr>
            <a:r>
              <a:rPr lang="en-US" sz="1800"/>
              <a:t>           insertionSort( a, left, right );</a:t>
            </a:r>
          </a:p>
          <a:p>
            <a:pPr>
              <a:lnSpc>
                <a:spcPct val="75000"/>
              </a:lnSpc>
              <a:spcBef>
                <a:spcPct val="50000"/>
              </a:spcBef>
            </a:pPr>
            <a:r>
              <a:rPr lang="en-US" sz="180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Quicksort Running Time</a:t>
            </a:r>
            <a:endParaRPr lang="en-US" dirty="0"/>
          </a:p>
        </p:txBody>
      </p:sp>
      <p:sp>
        <p:nvSpPr>
          <p:cNvPr id="3" name="Content Placeholder 2"/>
          <p:cNvSpPr>
            <a:spLocks noGrp="1"/>
          </p:cNvSpPr>
          <p:nvPr>
            <p:ph idx="1"/>
          </p:nvPr>
        </p:nvSpPr>
        <p:spPr/>
        <p:txBody>
          <a:bodyPr/>
          <a:lstStyle/>
          <a:p>
            <a:r>
              <a:rPr lang="en-US" dirty="0" smtClean="0"/>
              <a:t>Assume a random pivot and no cut-off for small arrays.</a:t>
            </a:r>
          </a:p>
          <a:p>
            <a:r>
              <a:rPr lang="en-US" dirty="0" smtClean="0"/>
              <a:t>The running time consists of the two recursive calls plus the partitioning time:</a:t>
            </a:r>
          </a:p>
          <a:p>
            <a:pPr marL="0" indent="0">
              <a:buNone/>
            </a:pPr>
            <a:r>
              <a:rPr lang="en-US" dirty="0" smtClean="0"/>
              <a:t>	T(0</a:t>
            </a:r>
            <a:r>
              <a:rPr lang="en-US" dirty="0"/>
              <a:t>) = T(1) = 1</a:t>
            </a:r>
          </a:p>
          <a:p>
            <a:pPr marL="0" indent="0">
              <a:buNone/>
            </a:pPr>
            <a:r>
              <a:rPr lang="en-US" dirty="0" smtClean="0"/>
              <a:t>	T(N) = T(</a:t>
            </a:r>
            <a:r>
              <a:rPr lang="en-US" dirty="0" err="1" smtClean="0"/>
              <a:t>i</a:t>
            </a:r>
            <a:r>
              <a:rPr lang="en-US" dirty="0" smtClean="0"/>
              <a:t>) + T(N – </a:t>
            </a:r>
            <a:r>
              <a:rPr lang="en-US" dirty="0" err="1" smtClean="0"/>
              <a:t>i</a:t>
            </a:r>
            <a:r>
              <a:rPr lang="en-US" dirty="0" smtClean="0"/>
              <a:t> – 1) + </a:t>
            </a:r>
            <a:r>
              <a:rPr lang="en-US" dirty="0" err="1" smtClean="0"/>
              <a:t>cN</a:t>
            </a:r>
            <a:endParaRPr lang="en-US" dirty="0" smtClean="0"/>
          </a:p>
          <a:p>
            <a:pPr marL="0" indent="0">
              <a:buNone/>
            </a:pPr>
            <a:r>
              <a:rPr lang="en-US" dirty="0"/>
              <a:t> </a:t>
            </a:r>
            <a:r>
              <a:rPr lang="en-US" dirty="0" smtClean="0"/>
              <a:t>    where </a:t>
            </a:r>
            <a:r>
              <a:rPr lang="en-US" dirty="0" err="1" smtClean="0"/>
              <a:t>i</a:t>
            </a:r>
            <a:r>
              <a:rPr lang="en-US" dirty="0" smtClean="0"/>
              <a:t> is the size of the left partition.</a:t>
            </a:r>
          </a:p>
          <a:p>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47</a:t>
            </a:fld>
            <a:endParaRPr lang="en-US"/>
          </a:p>
        </p:txBody>
      </p:sp>
    </p:spTree>
    <p:extLst>
      <p:ext uri="{BB962C8B-B14F-4D97-AF65-F5344CB8AC3E}">
        <p14:creationId xmlns:p14="http://schemas.microsoft.com/office/powerpoint/2010/main" val="27830467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685800" y="457200"/>
                <a:ext cx="7772400" cy="5943600"/>
              </a:xfrm>
            </p:spPr>
            <p:txBody>
              <a:bodyPr/>
              <a:lstStyle/>
              <a:p>
                <a:pPr marL="0" indent="0">
                  <a:buNone/>
                </a:pPr>
                <a:r>
                  <a:rPr lang="en-US" dirty="0" smtClean="0"/>
                  <a:t>Worst-case:</a:t>
                </a:r>
              </a:p>
              <a:p>
                <a:pPr marL="0" indent="0">
                  <a:buNone/>
                </a:pPr>
                <a:r>
                  <a:rPr lang="en-US" dirty="0"/>
                  <a:t> </a:t>
                </a:r>
                <a:r>
                  <a:rPr lang="en-US" dirty="0" smtClean="0"/>
                  <a:t>  The pivot is always the smallest element.</a:t>
                </a:r>
              </a:p>
              <a:p>
                <a:pPr marL="0" indent="0">
                  <a:buNone/>
                </a:pPr>
                <a:r>
                  <a:rPr lang="en-US" dirty="0"/>
                  <a:t> </a:t>
                </a:r>
                <a:r>
                  <a:rPr lang="en-US" dirty="0" smtClean="0"/>
                  <a:t>  Then </a:t>
                </a:r>
                <a:r>
                  <a:rPr lang="en-US" dirty="0" err="1" smtClean="0"/>
                  <a:t>i</a:t>
                </a:r>
                <a:r>
                  <a:rPr lang="en-US" dirty="0" smtClean="0"/>
                  <a:t>=0 and ignoring T(0) = 1, we get:</a:t>
                </a:r>
              </a:p>
              <a:p>
                <a:pPr marL="0" indent="0">
                  <a:buNone/>
                </a:pPr>
                <a:r>
                  <a:rPr lang="en-US" dirty="0"/>
                  <a:t> </a:t>
                </a:r>
                <a:r>
                  <a:rPr lang="en-US" dirty="0" smtClean="0"/>
                  <a:t>     T(N) = T(N-1) + </a:t>
                </a:r>
                <a:r>
                  <a:rPr lang="en-US" dirty="0" err="1" smtClean="0"/>
                  <a:t>cN</a:t>
                </a:r>
                <a:r>
                  <a:rPr lang="en-US" dirty="0" smtClean="0"/>
                  <a:t>,    N&gt;1</a:t>
                </a:r>
              </a:p>
              <a:p>
                <a:pPr marL="0" indent="0">
                  <a:buNone/>
                </a:pPr>
                <a:r>
                  <a:rPr lang="en-US" dirty="0" smtClean="0"/>
                  <a:t>      T(N-1) = T(N-2) + c(N-1)    (telescoping)</a:t>
                </a:r>
              </a:p>
              <a:p>
                <a:pPr marL="0" indent="0">
                  <a:buNone/>
                </a:pPr>
                <a:r>
                  <a:rPr lang="en-US" dirty="0"/>
                  <a:t> </a:t>
                </a:r>
                <a:r>
                  <a:rPr lang="en-US" dirty="0" smtClean="0"/>
                  <a:t>     T(N-2) = T(N-3) + c(N-2)</a:t>
                </a:r>
              </a:p>
              <a:p>
                <a:pPr marL="0" indent="0">
                  <a:buNone/>
                </a:pPr>
                <a:r>
                  <a:rPr lang="en-US" sz="2400" dirty="0"/>
                  <a:t> </a:t>
                </a:r>
                <a:r>
                  <a:rPr lang="en-US" sz="2400" dirty="0" smtClean="0"/>
                  <a:t>        …</a:t>
                </a:r>
              </a:p>
              <a:p>
                <a:pPr marL="0" indent="0">
                  <a:buNone/>
                </a:pPr>
                <a:r>
                  <a:rPr lang="en-US" dirty="0"/>
                  <a:t> </a:t>
                </a:r>
                <a:r>
                  <a:rPr lang="en-US" dirty="0" smtClean="0"/>
                  <a:t>      T(2) = T(1) + c(2)</a:t>
                </a:r>
              </a:p>
              <a:p>
                <a:pPr marL="0" indent="0">
                  <a:buNone/>
                </a:pPr>
                <a:r>
                  <a:rPr lang="en-US" dirty="0" smtClean="0"/>
                  <a:t>   Adding these yields:</a:t>
                </a:r>
              </a:p>
              <a:p>
                <a:pPr marL="0" indent="0">
                  <a:buNone/>
                </a:pPr>
                <a:r>
                  <a:rPr lang="en-US" dirty="0"/>
                  <a:t> </a:t>
                </a:r>
                <a:r>
                  <a:rPr lang="en-US" dirty="0" smtClean="0"/>
                  <a:t>      T(N) = T(1) + c </a:t>
                </a:r>
                <a14:m>
                  <m:oMath xmlns:m="http://schemas.openxmlformats.org/officeDocument/2006/math">
                    <m:nary>
                      <m:naryPr>
                        <m:chr m:val="∑"/>
                        <m:limLoc m:val="subSup"/>
                        <m:ctrlPr>
                          <a:rPr lang="en-US" i="1" smtClean="0">
                            <a:latin typeface="Cambria Math" charset="0"/>
                          </a:rPr>
                        </m:ctrlPr>
                      </m:naryPr>
                      <m:sub>
                        <m:r>
                          <m:rPr>
                            <m:brk m:alnAt="25"/>
                          </m:rPr>
                          <a:rPr lang="en-US" b="0" i="1" smtClean="0">
                            <a:latin typeface="Cambria Math"/>
                          </a:rPr>
                          <m:t>𝑖</m:t>
                        </m:r>
                        <m:r>
                          <a:rPr lang="en-US" b="0" i="1" smtClean="0">
                            <a:latin typeface="Cambria Math"/>
                          </a:rPr>
                          <m:t>=2</m:t>
                        </m:r>
                      </m:sub>
                      <m:sup>
                        <m:r>
                          <a:rPr lang="en-US" b="0" i="1" smtClean="0">
                            <a:latin typeface="Cambria Math"/>
                          </a:rPr>
                          <m:t>𝑁</m:t>
                        </m:r>
                      </m:sup>
                      <m:e>
                        <m:r>
                          <a:rPr lang="en-US" b="0" i="1" smtClean="0">
                            <a:latin typeface="Cambria Math"/>
                          </a:rPr>
                          <m:t>𝑖</m:t>
                        </m:r>
                      </m:e>
                    </m:nary>
                  </m:oMath>
                </a14:m>
                <a:r>
                  <a:rPr lang="en-US" dirty="0" smtClean="0"/>
                  <a:t> = </a:t>
                </a:r>
                <a:r>
                  <a:rPr lang="el-GR" dirty="0" smtClean="0"/>
                  <a:t>Θ</a:t>
                </a:r>
                <a:r>
                  <a:rPr lang="en-US" dirty="0" smtClean="0"/>
                  <a:t>(N</a:t>
                </a:r>
                <a:r>
                  <a:rPr lang="en-US" baseline="30000" dirty="0" smtClean="0"/>
                  <a:t>2</a:t>
                </a:r>
                <a:r>
                  <a:rPr lang="en-US" dirty="0" smtClean="0"/>
                  <a:t>)</a:t>
                </a:r>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685800" y="457200"/>
                <a:ext cx="7772400" cy="5943600"/>
              </a:xfrm>
              <a:blipFill rotWithShape="1">
                <a:blip r:embed="rId2"/>
                <a:stretch>
                  <a:fillRect l="-2039" t="-14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48</a:t>
            </a:fld>
            <a:endParaRPr lang="en-US" dirty="0"/>
          </a:p>
        </p:txBody>
      </p:sp>
    </p:spTree>
    <p:extLst>
      <p:ext uri="{BB962C8B-B14F-4D97-AF65-F5344CB8AC3E}">
        <p14:creationId xmlns:p14="http://schemas.microsoft.com/office/powerpoint/2010/main" val="1179478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85800" y="457200"/>
            <a:ext cx="7772400" cy="6172200"/>
          </a:xfrm>
        </p:spPr>
        <p:txBody>
          <a:bodyPr/>
          <a:lstStyle/>
          <a:p>
            <a:pPr marL="0" indent="0">
              <a:buNone/>
            </a:pPr>
            <a:r>
              <a:rPr lang="en-US" dirty="0" smtClean="0"/>
              <a:t>Best-case:</a:t>
            </a:r>
          </a:p>
          <a:p>
            <a:pPr marL="0" indent="0">
              <a:buNone/>
            </a:pPr>
            <a:r>
              <a:rPr lang="en-US" dirty="0"/>
              <a:t> </a:t>
            </a:r>
            <a:r>
              <a:rPr lang="en-US" dirty="0" smtClean="0"/>
              <a:t>  The pivot is always the median.</a:t>
            </a:r>
          </a:p>
          <a:p>
            <a:pPr marL="0" indent="0">
              <a:buNone/>
            </a:pPr>
            <a:r>
              <a:rPr lang="en-US" dirty="0"/>
              <a:t> </a:t>
            </a:r>
            <a:r>
              <a:rPr lang="en-US" dirty="0" smtClean="0"/>
              <a:t>  Assuming each half is exactly half of the original (a slight overestimate since the pivot is excluded):</a:t>
            </a:r>
          </a:p>
          <a:p>
            <a:pPr marL="0" indent="0">
              <a:buNone/>
            </a:pPr>
            <a:r>
              <a:rPr lang="en-US" dirty="0" smtClean="0"/>
              <a:t>      T(N) = 2T(N/2) + </a:t>
            </a:r>
            <a:r>
              <a:rPr lang="en-US" dirty="0" err="1" smtClean="0"/>
              <a:t>cN</a:t>
            </a:r>
            <a:endParaRPr lang="en-US" dirty="0" smtClean="0"/>
          </a:p>
          <a:p>
            <a:pPr marL="0" indent="0">
              <a:buNone/>
            </a:pPr>
            <a:r>
              <a:rPr lang="en-US" dirty="0" smtClean="0"/>
              <a:t>   This is the same recurrence as in </a:t>
            </a:r>
            <a:r>
              <a:rPr lang="en-US" dirty="0" err="1" smtClean="0"/>
              <a:t>Mergesort</a:t>
            </a:r>
            <a:r>
              <a:rPr lang="en-US" dirty="0" smtClean="0"/>
              <a:t>, so the result is </a:t>
            </a:r>
            <a:r>
              <a:rPr lang="el-GR" dirty="0" smtClean="0"/>
              <a:t>Θ</a:t>
            </a:r>
            <a:r>
              <a:rPr lang="en-US" dirty="0" smtClean="0"/>
              <a:t>(N log N) by the same analysis.</a:t>
            </a:r>
          </a:p>
          <a:p>
            <a:pPr marL="0" indent="0">
              <a:buNone/>
            </a:pPr>
            <a:endParaRPr lang="en-US" dirty="0"/>
          </a:p>
        </p:txBody>
      </p:sp>
      <p:sp>
        <p:nvSpPr>
          <p:cNvPr id="6" name="Slide Number Placeholder 3"/>
          <p:cNvSpPr>
            <a:spLocks noGrp="1"/>
          </p:cNvSpPr>
          <p:nvPr>
            <p:ph type="sldNum" sz="quarter" idx="12"/>
          </p:nvPr>
        </p:nvSpPr>
        <p:spPr>
          <a:xfrm>
            <a:off x="6858000" y="6248400"/>
            <a:ext cx="1600200" cy="457200"/>
          </a:xfrm>
        </p:spPr>
        <p:txBody>
          <a:bodyPr/>
          <a:lstStyle/>
          <a:p>
            <a:pPr>
              <a:defRPr/>
            </a:pPr>
            <a:fld id="{3446A403-9FF7-4378-BD96-CF47ACE8A176}" type="slidenum">
              <a:rPr lang="en-US" smtClean="0"/>
              <a:pPr>
                <a:defRPr/>
              </a:pPr>
              <a:t>49</a:t>
            </a:fld>
            <a:endParaRPr lang="en-US"/>
          </a:p>
        </p:txBody>
      </p:sp>
    </p:spTree>
    <p:extLst>
      <p:ext uri="{BB962C8B-B14F-4D97-AF65-F5344CB8AC3E}">
        <p14:creationId xmlns:p14="http://schemas.microsoft.com/office/powerpoint/2010/main" val="115768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30A885C-D65B-46C9-9F88-6545659F97F8}" type="slidenum">
              <a:rPr lang="en-US" sz="1400" smtClean="0"/>
              <a:pPr eaLnBrk="1" hangingPunct="1"/>
              <a:t>5</a:t>
            </a:fld>
            <a:endParaRPr lang="en-US" sz="1400" smtClean="0"/>
          </a:p>
        </p:txBody>
      </p:sp>
      <p:sp>
        <p:nvSpPr>
          <p:cNvPr id="6147" name="Rectangle 2"/>
          <p:cNvSpPr>
            <a:spLocks noChangeArrowheads="1"/>
          </p:cNvSpPr>
          <p:nvPr/>
        </p:nvSpPr>
        <p:spPr bwMode="auto">
          <a:xfrm>
            <a:off x="6858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8" name="Line 3"/>
          <p:cNvSpPr>
            <a:spLocks noChangeShapeType="1"/>
          </p:cNvSpPr>
          <p:nvPr/>
        </p:nvSpPr>
        <p:spPr bwMode="auto">
          <a:xfrm>
            <a:off x="6858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9" name="Line 4"/>
          <p:cNvSpPr>
            <a:spLocks noChangeShapeType="1"/>
          </p:cNvSpPr>
          <p:nvPr/>
        </p:nvSpPr>
        <p:spPr bwMode="auto">
          <a:xfrm>
            <a:off x="6858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 name="Line 5"/>
          <p:cNvSpPr>
            <a:spLocks noChangeShapeType="1"/>
          </p:cNvSpPr>
          <p:nvPr/>
        </p:nvSpPr>
        <p:spPr bwMode="auto">
          <a:xfrm>
            <a:off x="6858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1" name="Line 6"/>
          <p:cNvSpPr>
            <a:spLocks noChangeShapeType="1"/>
          </p:cNvSpPr>
          <p:nvPr/>
        </p:nvSpPr>
        <p:spPr bwMode="auto">
          <a:xfrm>
            <a:off x="6858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2" name="Line 7"/>
          <p:cNvSpPr>
            <a:spLocks noChangeShapeType="1"/>
          </p:cNvSpPr>
          <p:nvPr/>
        </p:nvSpPr>
        <p:spPr bwMode="auto">
          <a:xfrm>
            <a:off x="6858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 name="Rectangle 8"/>
          <p:cNvSpPr>
            <a:spLocks noChangeArrowheads="1"/>
          </p:cNvSpPr>
          <p:nvPr/>
        </p:nvSpPr>
        <p:spPr bwMode="auto">
          <a:xfrm>
            <a:off x="19812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4" name="Line 9"/>
          <p:cNvSpPr>
            <a:spLocks noChangeShapeType="1"/>
          </p:cNvSpPr>
          <p:nvPr/>
        </p:nvSpPr>
        <p:spPr bwMode="auto">
          <a:xfrm>
            <a:off x="19812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5" name="Line 10"/>
          <p:cNvSpPr>
            <a:spLocks noChangeShapeType="1"/>
          </p:cNvSpPr>
          <p:nvPr/>
        </p:nvSpPr>
        <p:spPr bwMode="auto">
          <a:xfrm>
            <a:off x="19812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6" name="Line 11"/>
          <p:cNvSpPr>
            <a:spLocks noChangeShapeType="1"/>
          </p:cNvSpPr>
          <p:nvPr/>
        </p:nvSpPr>
        <p:spPr bwMode="auto">
          <a:xfrm>
            <a:off x="19812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7" name="Line 12"/>
          <p:cNvSpPr>
            <a:spLocks noChangeShapeType="1"/>
          </p:cNvSpPr>
          <p:nvPr/>
        </p:nvSpPr>
        <p:spPr bwMode="auto">
          <a:xfrm>
            <a:off x="19812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8" name="Line 13"/>
          <p:cNvSpPr>
            <a:spLocks noChangeShapeType="1"/>
          </p:cNvSpPr>
          <p:nvPr/>
        </p:nvSpPr>
        <p:spPr bwMode="auto">
          <a:xfrm>
            <a:off x="19812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9" name="Rectangle 14"/>
          <p:cNvSpPr>
            <a:spLocks noChangeArrowheads="1"/>
          </p:cNvSpPr>
          <p:nvPr/>
        </p:nvSpPr>
        <p:spPr bwMode="auto">
          <a:xfrm>
            <a:off x="32766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0" name="Line 15"/>
          <p:cNvSpPr>
            <a:spLocks noChangeShapeType="1"/>
          </p:cNvSpPr>
          <p:nvPr/>
        </p:nvSpPr>
        <p:spPr bwMode="auto">
          <a:xfrm>
            <a:off x="32766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1" name="Line 16"/>
          <p:cNvSpPr>
            <a:spLocks noChangeShapeType="1"/>
          </p:cNvSpPr>
          <p:nvPr/>
        </p:nvSpPr>
        <p:spPr bwMode="auto">
          <a:xfrm>
            <a:off x="32766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2" name="Line 17"/>
          <p:cNvSpPr>
            <a:spLocks noChangeShapeType="1"/>
          </p:cNvSpPr>
          <p:nvPr/>
        </p:nvSpPr>
        <p:spPr bwMode="auto">
          <a:xfrm>
            <a:off x="32766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3" name="Line 18"/>
          <p:cNvSpPr>
            <a:spLocks noChangeShapeType="1"/>
          </p:cNvSpPr>
          <p:nvPr/>
        </p:nvSpPr>
        <p:spPr bwMode="auto">
          <a:xfrm>
            <a:off x="32766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4" name="Line 19"/>
          <p:cNvSpPr>
            <a:spLocks noChangeShapeType="1"/>
          </p:cNvSpPr>
          <p:nvPr/>
        </p:nvSpPr>
        <p:spPr bwMode="auto">
          <a:xfrm>
            <a:off x="32766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5" name="Rectangle 20"/>
          <p:cNvSpPr>
            <a:spLocks noChangeArrowheads="1"/>
          </p:cNvSpPr>
          <p:nvPr/>
        </p:nvSpPr>
        <p:spPr bwMode="auto">
          <a:xfrm>
            <a:off x="45720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6" name="Line 21"/>
          <p:cNvSpPr>
            <a:spLocks noChangeShapeType="1"/>
          </p:cNvSpPr>
          <p:nvPr/>
        </p:nvSpPr>
        <p:spPr bwMode="auto">
          <a:xfrm>
            <a:off x="45720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7" name="Line 22"/>
          <p:cNvSpPr>
            <a:spLocks noChangeShapeType="1"/>
          </p:cNvSpPr>
          <p:nvPr/>
        </p:nvSpPr>
        <p:spPr bwMode="auto">
          <a:xfrm>
            <a:off x="45720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8" name="Line 23"/>
          <p:cNvSpPr>
            <a:spLocks noChangeShapeType="1"/>
          </p:cNvSpPr>
          <p:nvPr/>
        </p:nvSpPr>
        <p:spPr bwMode="auto">
          <a:xfrm>
            <a:off x="45720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9" name="Line 24"/>
          <p:cNvSpPr>
            <a:spLocks noChangeShapeType="1"/>
          </p:cNvSpPr>
          <p:nvPr/>
        </p:nvSpPr>
        <p:spPr bwMode="auto">
          <a:xfrm>
            <a:off x="45720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0" name="Line 25"/>
          <p:cNvSpPr>
            <a:spLocks noChangeShapeType="1"/>
          </p:cNvSpPr>
          <p:nvPr/>
        </p:nvSpPr>
        <p:spPr bwMode="auto">
          <a:xfrm>
            <a:off x="45720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1" name="Rectangle 26"/>
          <p:cNvSpPr>
            <a:spLocks noChangeArrowheads="1"/>
          </p:cNvSpPr>
          <p:nvPr/>
        </p:nvSpPr>
        <p:spPr bwMode="auto">
          <a:xfrm>
            <a:off x="58674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72" name="Line 27"/>
          <p:cNvSpPr>
            <a:spLocks noChangeShapeType="1"/>
          </p:cNvSpPr>
          <p:nvPr/>
        </p:nvSpPr>
        <p:spPr bwMode="auto">
          <a:xfrm>
            <a:off x="58674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3" name="Line 28"/>
          <p:cNvSpPr>
            <a:spLocks noChangeShapeType="1"/>
          </p:cNvSpPr>
          <p:nvPr/>
        </p:nvSpPr>
        <p:spPr bwMode="auto">
          <a:xfrm>
            <a:off x="58674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4" name="Line 29"/>
          <p:cNvSpPr>
            <a:spLocks noChangeShapeType="1"/>
          </p:cNvSpPr>
          <p:nvPr/>
        </p:nvSpPr>
        <p:spPr bwMode="auto">
          <a:xfrm>
            <a:off x="58674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5" name="Line 30"/>
          <p:cNvSpPr>
            <a:spLocks noChangeShapeType="1"/>
          </p:cNvSpPr>
          <p:nvPr/>
        </p:nvSpPr>
        <p:spPr bwMode="auto">
          <a:xfrm>
            <a:off x="58674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6" name="Line 31"/>
          <p:cNvSpPr>
            <a:spLocks noChangeShapeType="1"/>
          </p:cNvSpPr>
          <p:nvPr/>
        </p:nvSpPr>
        <p:spPr bwMode="auto">
          <a:xfrm>
            <a:off x="58674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7" name="Rectangle 32"/>
          <p:cNvSpPr>
            <a:spLocks noChangeArrowheads="1"/>
          </p:cNvSpPr>
          <p:nvPr/>
        </p:nvSpPr>
        <p:spPr bwMode="auto">
          <a:xfrm>
            <a:off x="7162800" y="685800"/>
            <a:ext cx="8382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78" name="Line 33"/>
          <p:cNvSpPr>
            <a:spLocks noChangeShapeType="1"/>
          </p:cNvSpPr>
          <p:nvPr/>
        </p:nvSpPr>
        <p:spPr bwMode="auto">
          <a:xfrm>
            <a:off x="7162800" y="152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9" name="Line 34"/>
          <p:cNvSpPr>
            <a:spLocks noChangeShapeType="1"/>
          </p:cNvSpPr>
          <p:nvPr/>
        </p:nvSpPr>
        <p:spPr bwMode="auto">
          <a:xfrm>
            <a:off x="7162800" y="2476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0" name="Line 35"/>
          <p:cNvSpPr>
            <a:spLocks noChangeShapeType="1"/>
          </p:cNvSpPr>
          <p:nvPr/>
        </p:nvSpPr>
        <p:spPr bwMode="auto">
          <a:xfrm>
            <a:off x="71628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1" name="Line 36"/>
          <p:cNvSpPr>
            <a:spLocks noChangeShapeType="1"/>
          </p:cNvSpPr>
          <p:nvPr/>
        </p:nvSpPr>
        <p:spPr bwMode="auto">
          <a:xfrm>
            <a:off x="7162800" y="43815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2" name="Line 37"/>
          <p:cNvSpPr>
            <a:spLocks noChangeShapeType="1"/>
          </p:cNvSpPr>
          <p:nvPr/>
        </p:nvSpPr>
        <p:spPr bwMode="auto">
          <a:xfrm>
            <a:off x="7162800" y="5334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3" name="Text Box 38"/>
          <p:cNvSpPr txBox="1">
            <a:spLocks noChangeArrowheads="1"/>
          </p:cNvSpPr>
          <p:nvPr/>
        </p:nvSpPr>
        <p:spPr bwMode="auto">
          <a:xfrm>
            <a:off x="838200" y="914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184" name="Text Box 39"/>
          <p:cNvSpPr txBox="1">
            <a:spLocks noChangeArrowheads="1"/>
          </p:cNvSpPr>
          <p:nvPr/>
        </p:nvSpPr>
        <p:spPr bwMode="auto">
          <a:xfrm>
            <a:off x="838200" y="182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185" name="Text Box 40"/>
          <p:cNvSpPr txBox="1">
            <a:spLocks noChangeArrowheads="1"/>
          </p:cNvSpPr>
          <p:nvPr/>
        </p:nvSpPr>
        <p:spPr bwMode="auto">
          <a:xfrm>
            <a:off x="83820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186" name="Text Box 41"/>
          <p:cNvSpPr txBox="1">
            <a:spLocks noChangeArrowheads="1"/>
          </p:cNvSpPr>
          <p:nvPr/>
        </p:nvSpPr>
        <p:spPr bwMode="auto">
          <a:xfrm>
            <a:off x="83820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187" name="Text Box 42"/>
          <p:cNvSpPr txBox="1">
            <a:spLocks noChangeArrowheads="1"/>
          </p:cNvSpPr>
          <p:nvPr/>
        </p:nvSpPr>
        <p:spPr bwMode="auto">
          <a:xfrm>
            <a:off x="83820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188" name="Text Box 43"/>
          <p:cNvSpPr txBox="1">
            <a:spLocks noChangeArrowheads="1"/>
          </p:cNvSpPr>
          <p:nvPr/>
        </p:nvSpPr>
        <p:spPr bwMode="auto">
          <a:xfrm>
            <a:off x="83820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189" name="Text Box 44"/>
          <p:cNvSpPr txBox="1">
            <a:spLocks noChangeArrowheads="1"/>
          </p:cNvSpPr>
          <p:nvPr/>
        </p:nvSpPr>
        <p:spPr bwMode="auto">
          <a:xfrm>
            <a:off x="2178050" y="91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190" name="Text Box 45"/>
          <p:cNvSpPr txBox="1">
            <a:spLocks noChangeArrowheads="1"/>
          </p:cNvSpPr>
          <p:nvPr/>
        </p:nvSpPr>
        <p:spPr bwMode="auto">
          <a:xfrm>
            <a:off x="2178050" y="1828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191" name="Text Box 46"/>
          <p:cNvSpPr txBox="1">
            <a:spLocks noChangeArrowheads="1"/>
          </p:cNvSpPr>
          <p:nvPr/>
        </p:nvSpPr>
        <p:spPr bwMode="auto">
          <a:xfrm>
            <a:off x="217805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192" name="Text Box 47"/>
          <p:cNvSpPr txBox="1">
            <a:spLocks noChangeArrowheads="1"/>
          </p:cNvSpPr>
          <p:nvPr/>
        </p:nvSpPr>
        <p:spPr bwMode="auto">
          <a:xfrm>
            <a:off x="217805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193" name="Text Box 48"/>
          <p:cNvSpPr txBox="1">
            <a:spLocks noChangeArrowheads="1"/>
          </p:cNvSpPr>
          <p:nvPr/>
        </p:nvSpPr>
        <p:spPr bwMode="auto">
          <a:xfrm>
            <a:off x="217805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194" name="Text Box 49"/>
          <p:cNvSpPr txBox="1">
            <a:spLocks noChangeArrowheads="1"/>
          </p:cNvSpPr>
          <p:nvPr/>
        </p:nvSpPr>
        <p:spPr bwMode="auto">
          <a:xfrm>
            <a:off x="217805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195" name="Text Box 50"/>
          <p:cNvSpPr txBox="1">
            <a:spLocks noChangeArrowheads="1"/>
          </p:cNvSpPr>
          <p:nvPr/>
        </p:nvSpPr>
        <p:spPr bwMode="auto">
          <a:xfrm>
            <a:off x="3473450" y="91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196" name="Text Box 51"/>
          <p:cNvSpPr txBox="1">
            <a:spLocks noChangeArrowheads="1"/>
          </p:cNvSpPr>
          <p:nvPr/>
        </p:nvSpPr>
        <p:spPr bwMode="auto">
          <a:xfrm>
            <a:off x="3473450" y="1828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197" name="Text Box 52"/>
          <p:cNvSpPr txBox="1">
            <a:spLocks noChangeArrowheads="1"/>
          </p:cNvSpPr>
          <p:nvPr/>
        </p:nvSpPr>
        <p:spPr bwMode="auto">
          <a:xfrm>
            <a:off x="347345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198" name="Text Box 53"/>
          <p:cNvSpPr txBox="1">
            <a:spLocks noChangeArrowheads="1"/>
          </p:cNvSpPr>
          <p:nvPr/>
        </p:nvSpPr>
        <p:spPr bwMode="auto">
          <a:xfrm>
            <a:off x="347345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199" name="Text Box 54"/>
          <p:cNvSpPr txBox="1">
            <a:spLocks noChangeArrowheads="1"/>
          </p:cNvSpPr>
          <p:nvPr/>
        </p:nvSpPr>
        <p:spPr bwMode="auto">
          <a:xfrm>
            <a:off x="347345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200" name="Text Box 55"/>
          <p:cNvSpPr txBox="1">
            <a:spLocks noChangeArrowheads="1"/>
          </p:cNvSpPr>
          <p:nvPr/>
        </p:nvSpPr>
        <p:spPr bwMode="auto">
          <a:xfrm>
            <a:off x="347345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201" name="Text Box 56"/>
          <p:cNvSpPr txBox="1">
            <a:spLocks noChangeArrowheads="1"/>
          </p:cNvSpPr>
          <p:nvPr/>
        </p:nvSpPr>
        <p:spPr bwMode="auto">
          <a:xfrm>
            <a:off x="4724400" y="91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202" name="Text Box 57"/>
          <p:cNvSpPr txBox="1">
            <a:spLocks noChangeArrowheads="1"/>
          </p:cNvSpPr>
          <p:nvPr/>
        </p:nvSpPr>
        <p:spPr bwMode="auto">
          <a:xfrm>
            <a:off x="4724400" y="1828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203" name="Text Box 58"/>
          <p:cNvSpPr txBox="1">
            <a:spLocks noChangeArrowheads="1"/>
          </p:cNvSpPr>
          <p:nvPr/>
        </p:nvSpPr>
        <p:spPr bwMode="auto">
          <a:xfrm>
            <a:off x="472440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204" name="Text Box 59"/>
          <p:cNvSpPr txBox="1">
            <a:spLocks noChangeArrowheads="1"/>
          </p:cNvSpPr>
          <p:nvPr/>
        </p:nvSpPr>
        <p:spPr bwMode="auto">
          <a:xfrm>
            <a:off x="472440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205" name="Text Box 60"/>
          <p:cNvSpPr txBox="1">
            <a:spLocks noChangeArrowheads="1"/>
          </p:cNvSpPr>
          <p:nvPr/>
        </p:nvSpPr>
        <p:spPr bwMode="auto">
          <a:xfrm>
            <a:off x="472440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206" name="Text Box 61"/>
          <p:cNvSpPr txBox="1">
            <a:spLocks noChangeArrowheads="1"/>
          </p:cNvSpPr>
          <p:nvPr/>
        </p:nvSpPr>
        <p:spPr bwMode="auto">
          <a:xfrm>
            <a:off x="472440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207" name="Text Box 62"/>
          <p:cNvSpPr txBox="1">
            <a:spLocks noChangeArrowheads="1"/>
          </p:cNvSpPr>
          <p:nvPr/>
        </p:nvSpPr>
        <p:spPr bwMode="auto">
          <a:xfrm>
            <a:off x="6064250" y="91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208" name="Text Box 63"/>
          <p:cNvSpPr txBox="1">
            <a:spLocks noChangeArrowheads="1"/>
          </p:cNvSpPr>
          <p:nvPr/>
        </p:nvSpPr>
        <p:spPr bwMode="auto">
          <a:xfrm>
            <a:off x="6064250" y="1828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209" name="Text Box 64"/>
          <p:cNvSpPr txBox="1">
            <a:spLocks noChangeArrowheads="1"/>
          </p:cNvSpPr>
          <p:nvPr/>
        </p:nvSpPr>
        <p:spPr bwMode="auto">
          <a:xfrm>
            <a:off x="606425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210" name="Text Box 65"/>
          <p:cNvSpPr txBox="1">
            <a:spLocks noChangeArrowheads="1"/>
          </p:cNvSpPr>
          <p:nvPr/>
        </p:nvSpPr>
        <p:spPr bwMode="auto">
          <a:xfrm>
            <a:off x="606425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211" name="Text Box 66"/>
          <p:cNvSpPr txBox="1">
            <a:spLocks noChangeArrowheads="1"/>
          </p:cNvSpPr>
          <p:nvPr/>
        </p:nvSpPr>
        <p:spPr bwMode="auto">
          <a:xfrm>
            <a:off x="606425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212" name="Text Box 67"/>
          <p:cNvSpPr txBox="1">
            <a:spLocks noChangeArrowheads="1"/>
          </p:cNvSpPr>
          <p:nvPr/>
        </p:nvSpPr>
        <p:spPr bwMode="auto">
          <a:xfrm>
            <a:off x="606425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213" name="Text Box 68"/>
          <p:cNvSpPr txBox="1">
            <a:spLocks noChangeArrowheads="1"/>
          </p:cNvSpPr>
          <p:nvPr/>
        </p:nvSpPr>
        <p:spPr bwMode="auto">
          <a:xfrm>
            <a:off x="7359650" y="91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6214" name="Text Box 69"/>
          <p:cNvSpPr txBox="1">
            <a:spLocks noChangeArrowheads="1"/>
          </p:cNvSpPr>
          <p:nvPr/>
        </p:nvSpPr>
        <p:spPr bwMode="auto">
          <a:xfrm>
            <a:off x="7359650" y="1828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a:t>
            </a:r>
          </a:p>
        </p:txBody>
      </p:sp>
      <p:sp>
        <p:nvSpPr>
          <p:cNvPr id="6215" name="Text Box 70"/>
          <p:cNvSpPr txBox="1">
            <a:spLocks noChangeArrowheads="1"/>
          </p:cNvSpPr>
          <p:nvPr/>
        </p:nvSpPr>
        <p:spPr bwMode="auto">
          <a:xfrm>
            <a:off x="735965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32</a:t>
            </a:r>
          </a:p>
        </p:txBody>
      </p:sp>
      <p:sp>
        <p:nvSpPr>
          <p:cNvPr id="6216" name="Text Box 71"/>
          <p:cNvSpPr txBox="1">
            <a:spLocks noChangeArrowheads="1"/>
          </p:cNvSpPr>
          <p:nvPr/>
        </p:nvSpPr>
        <p:spPr bwMode="auto">
          <a:xfrm>
            <a:off x="735965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a:t>
            </a:r>
          </a:p>
        </p:txBody>
      </p:sp>
      <p:sp>
        <p:nvSpPr>
          <p:cNvPr id="6217" name="Text Box 72"/>
          <p:cNvSpPr txBox="1">
            <a:spLocks noChangeArrowheads="1"/>
          </p:cNvSpPr>
          <p:nvPr/>
        </p:nvSpPr>
        <p:spPr bwMode="auto">
          <a:xfrm>
            <a:off x="735965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a:t>
            </a:r>
          </a:p>
        </p:txBody>
      </p:sp>
      <p:sp>
        <p:nvSpPr>
          <p:cNvPr id="6218" name="Text Box 73"/>
          <p:cNvSpPr txBox="1">
            <a:spLocks noChangeArrowheads="1"/>
          </p:cNvSpPr>
          <p:nvPr/>
        </p:nvSpPr>
        <p:spPr bwMode="auto">
          <a:xfrm>
            <a:off x="735965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6219" name="Text Box 74"/>
          <p:cNvSpPr txBox="1">
            <a:spLocks noChangeArrowheads="1"/>
          </p:cNvSpPr>
          <p:nvPr/>
        </p:nvSpPr>
        <p:spPr bwMode="auto">
          <a:xfrm>
            <a:off x="477838" y="193675"/>
            <a:ext cx="1198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Original</a:t>
            </a:r>
          </a:p>
        </p:txBody>
      </p:sp>
      <p:sp>
        <p:nvSpPr>
          <p:cNvPr id="6220" name="Text Box 75"/>
          <p:cNvSpPr txBox="1">
            <a:spLocks noChangeArrowheads="1"/>
          </p:cNvSpPr>
          <p:nvPr/>
        </p:nvSpPr>
        <p:spPr bwMode="auto">
          <a:xfrm>
            <a:off x="2082800" y="228600"/>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p=1</a:t>
            </a:r>
          </a:p>
        </p:txBody>
      </p:sp>
      <p:sp>
        <p:nvSpPr>
          <p:cNvPr id="6221" name="Text Box 76"/>
          <p:cNvSpPr txBox="1">
            <a:spLocks noChangeArrowheads="1"/>
          </p:cNvSpPr>
          <p:nvPr/>
        </p:nvSpPr>
        <p:spPr bwMode="auto">
          <a:xfrm>
            <a:off x="3378200" y="228600"/>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p=2</a:t>
            </a:r>
          </a:p>
        </p:txBody>
      </p:sp>
      <p:sp>
        <p:nvSpPr>
          <p:cNvPr id="6222" name="Text Box 77"/>
          <p:cNvSpPr txBox="1">
            <a:spLocks noChangeArrowheads="1"/>
          </p:cNvSpPr>
          <p:nvPr/>
        </p:nvSpPr>
        <p:spPr bwMode="auto">
          <a:xfrm>
            <a:off x="4673600" y="228600"/>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p=3</a:t>
            </a:r>
          </a:p>
        </p:txBody>
      </p:sp>
      <p:sp>
        <p:nvSpPr>
          <p:cNvPr id="6223" name="Text Box 78"/>
          <p:cNvSpPr txBox="1">
            <a:spLocks noChangeArrowheads="1"/>
          </p:cNvSpPr>
          <p:nvPr/>
        </p:nvSpPr>
        <p:spPr bwMode="auto">
          <a:xfrm>
            <a:off x="5948363" y="263525"/>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p=4</a:t>
            </a:r>
          </a:p>
        </p:txBody>
      </p:sp>
      <p:sp>
        <p:nvSpPr>
          <p:cNvPr id="6224" name="Text Box 79"/>
          <p:cNvSpPr txBox="1">
            <a:spLocks noChangeArrowheads="1"/>
          </p:cNvSpPr>
          <p:nvPr/>
        </p:nvSpPr>
        <p:spPr bwMode="auto">
          <a:xfrm>
            <a:off x="7243763" y="263525"/>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p=5</a:t>
            </a:r>
          </a:p>
        </p:txBody>
      </p:sp>
      <p:sp>
        <p:nvSpPr>
          <p:cNvPr id="6225" name="Line 80"/>
          <p:cNvSpPr>
            <a:spLocks noChangeShapeType="1"/>
          </p:cNvSpPr>
          <p:nvPr/>
        </p:nvSpPr>
        <p:spPr bwMode="auto">
          <a:xfrm flipV="1">
            <a:off x="1524000" y="12954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26" name="Line 81"/>
          <p:cNvSpPr>
            <a:spLocks noChangeShapeType="1"/>
          </p:cNvSpPr>
          <p:nvPr/>
        </p:nvSpPr>
        <p:spPr bwMode="auto">
          <a:xfrm>
            <a:off x="2895600" y="28956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27" name="Line 82"/>
          <p:cNvSpPr>
            <a:spLocks noChangeShapeType="1"/>
          </p:cNvSpPr>
          <p:nvPr/>
        </p:nvSpPr>
        <p:spPr bwMode="auto">
          <a:xfrm flipV="1">
            <a:off x="4114800" y="32004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28" name="Line 83"/>
          <p:cNvSpPr>
            <a:spLocks noChangeShapeType="1"/>
          </p:cNvSpPr>
          <p:nvPr/>
        </p:nvSpPr>
        <p:spPr bwMode="auto">
          <a:xfrm flipV="1">
            <a:off x="5486400" y="2209800"/>
            <a:ext cx="304800" cy="2667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29" name="Line 84"/>
          <p:cNvSpPr>
            <a:spLocks noChangeShapeType="1"/>
          </p:cNvSpPr>
          <p:nvPr/>
        </p:nvSpPr>
        <p:spPr bwMode="auto">
          <a:xfrm flipV="1">
            <a:off x="6705600" y="2133600"/>
            <a:ext cx="381000" cy="3581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30" name="Text Box 85"/>
          <p:cNvSpPr txBox="1">
            <a:spLocks noChangeArrowheads="1"/>
          </p:cNvSpPr>
          <p:nvPr/>
        </p:nvSpPr>
        <p:spPr bwMode="auto">
          <a:xfrm>
            <a:off x="8061325" y="5756275"/>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Done</a:t>
            </a:r>
          </a:p>
        </p:txBody>
      </p:sp>
      <p:sp>
        <p:nvSpPr>
          <p:cNvPr id="6231" name="Text Box 86"/>
          <p:cNvSpPr txBox="1">
            <a:spLocks noChangeArrowheads="1"/>
          </p:cNvSpPr>
          <p:nvPr/>
        </p:nvSpPr>
        <p:spPr bwMode="auto">
          <a:xfrm>
            <a:off x="304800" y="923925"/>
            <a:ext cx="38100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50000"/>
              </a:spcBef>
            </a:pPr>
            <a:r>
              <a:rPr lang="en-US"/>
              <a:t>0</a:t>
            </a:r>
          </a:p>
          <a:p>
            <a:pPr eaLnBrk="1" hangingPunct="1">
              <a:lnSpc>
                <a:spcPct val="80000"/>
              </a:lnSpc>
              <a:spcBef>
                <a:spcPct val="50000"/>
              </a:spcBef>
            </a:pPr>
            <a:endParaRPr lang="en-US"/>
          </a:p>
          <a:p>
            <a:pPr eaLnBrk="1" hangingPunct="1">
              <a:lnSpc>
                <a:spcPct val="80000"/>
              </a:lnSpc>
              <a:spcBef>
                <a:spcPct val="50000"/>
              </a:spcBef>
            </a:pPr>
            <a:r>
              <a:rPr lang="en-US"/>
              <a:t>1</a:t>
            </a:r>
          </a:p>
          <a:p>
            <a:pPr eaLnBrk="1" hangingPunct="1">
              <a:lnSpc>
                <a:spcPct val="80000"/>
              </a:lnSpc>
              <a:spcBef>
                <a:spcPct val="50000"/>
              </a:spcBef>
            </a:pPr>
            <a:endParaRPr lang="en-US"/>
          </a:p>
          <a:p>
            <a:pPr eaLnBrk="1" hangingPunct="1">
              <a:lnSpc>
                <a:spcPct val="80000"/>
              </a:lnSpc>
              <a:spcBef>
                <a:spcPct val="50000"/>
              </a:spcBef>
            </a:pPr>
            <a:r>
              <a:rPr lang="en-US"/>
              <a:t>2</a:t>
            </a:r>
          </a:p>
          <a:p>
            <a:pPr eaLnBrk="1" hangingPunct="1">
              <a:lnSpc>
                <a:spcPct val="80000"/>
              </a:lnSpc>
              <a:spcBef>
                <a:spcPct val="50000"/>
              </a:spcBef>
            </a:pPr>
            <a:endParaRPr lang="en-US"/>
          </a:p>
          <a:p>
            <a:pPr eaLnBrk="1" hangingPunct="1">
              <a:lnSpc>
                <a:spcPct val="80000"/>
              </a:lnSpc>
              <a:spcBef>
                <a:spcPct val="50000"/>
              </a:spcBef>
            </a:pPr>
            <a:r>
              <a:rPr lang="en-US"/>
              <a:t>3</a:t>
            </a:r>
          </a:p>
          <a:p>
            <a:pPr eaLnBrk="1" hangingPunct="1">
              <a:lnSpc>
                <a:spcPct val="80000"/>
              </a:lnSpc>
              <a:spcBef>
                <a:spcPct val="50000"/>
              </a:spcBef>
            </a:pPr>
            <a:endParaRPr lang="en-US"/>
          </a:p>
          <a:p>
            <a:pPr eaLnBrk="1" hangingPunct="1">
              <a:lnSpc>
                <a:spcPct val="80000"/>
              </a:lnSpc>
              <a:spcBef>
                <a:spcPct val="50000"/>
              </a:spcBef>
            </a:pPr>
            <a:r>
              <a:rPr lang="en-US"/>
              <a:t>4</a:t>
            </a:r>
          </a:p>
          <a:p>
            <a:pPr eaLnBrk="1" hangingPunct="1">
              <a:lnSpc>
                <a:spcPct val="80000"/>
              </a:lnSpc>
              <a:spcBef>
                <a:spcPct val="50000"/>
              </a:spcBef>
            </a:pPr>
            <a:endParaRPr lang="en-US"/>
          </a:p>
          <a:p>
            <a:pPr eaLnBrk="1" hangingPunct="1">
              <a:lnSpc>
                <a:spcPct val="80000"/>
              </a:lnSpc>
              <a:spcBef>
                <a:spcPct val="50000"/>
              </a:spcBef>
            </a:pPr>
            <a:r>
              <a:rPr lang="en-US"/>
              <a:t>5</a:t>
            </a:r>
          </a:p>
        </p:txBody>
      </p:sp>
      <p:sp>
        <p:nvSpPr>
          <p:cNvPr id="6232" name="Text Box 87"/>
          <p:cNvSpPr txBox="1">
            <a:spLocks noChangeArrowheads="1"/>
          </p:cNvSpPr>
          <p:nvPr/>
        </p:nvSpPr>
        <p:spPr bwMode="auto">
          <a:xfrm>
            <a:off x="2481263" y="6400800"/>
            <a:ext cx="430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N=6, requires 5 passes (i.e., N-1).</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685800" y="457200"/>
                <a:ext cx="8153400" cy="6172200"/>
              </a:xfrm>
            </p:spPr>
            <p:txBody>
              <a:bodyPr/>
              <a:lstStyle/>
              <a:p>
                <a:pPr marL="0" indent="0">
                  <a:buNone/>
                </a:pPr>
                <a:r>
                  <a:rPr lang="en-US" sz="2800" dirty="0" smtClean="0"/>
                  <a:t>Average-case:</a:t>
                </a:r>
              </a:p>
              <a:p>
                <a:pPr marL="0" indent="0">
                  <a:buNone/>
                </a:pPr>
                <a:r>
                  <a:rPr lang="en-US" sz="2800" dirty="0"/>
                  <a:t> </a:t>
                </a:r>
                <a:r>
                  <a:rPr lang="en-US" sz="2800" dirty="0" smtClean="0"/>
                  <a:t>  Assume all partition sizes are equally likely,</a:t>
                </a:r>
              </a:p>
              <a:p>
                <a:pPr marL="0" indent="0">
                  <a:buNone/>
                </a:pPr>
                <a:r>
                  <a:rPr lang="en-US" sz="2800" dirty="0"/>
                  <a:t> </a:t>
                </a:r>
                <a:r>
                  <a:rPr lang="en-US" sz="2800" dirty="0" smtClean="0"/>
                  <a:t>  and has probability 1/N.</a:t>
                </a:r>
              </a:p>
              <a:p>
                <a:pPr marL="0" indent="0">
                  <a:buNone/>
                </a:pPr>
                <a:r>
                  <a:rPr lang="en-US" sz="2800" dirty="0" smtClean="0"/>
                  <a:t>   Average value of T(</a:t>
                </a:r>
                <a:r>
                  <a:rPr lang="en-US" sz="2800" dirty="0" err="1" smtClean="0"/>
                  <a:t>i</a:t>
                </a:r>
                <a:r>
                  <a:rPr lang="en-US" sz="2800" dirty="0" smtClean="0"/>
                  <a:t>) and T(N-i-1): 1/N </a:t>
                </a:r>
                <a14:m>
                  <m:oMath xmlns:m="http://schemas.openxmlformats.org/officeDocument/2006/math">
                    <m:nary>
                      <m:naryPr>
                        <m:chr m:val="∑"/>
                        <m:limLoc m:val="subSup"/>
                        <m:ctrlPr>
                          <a:rPr lang="en-US" sz="2800" i="1">
                            <a:latin typeface="Cambria Math" charset="0"/>
                          </a:rPr>
                        </m:ctrlPr>
                      </m:naryPr>
                      <m:sub>
                        <m:r>
                          <m:rPr>
                            <m:brk m:alnAt="1"/>
                          </m:rPr>
                          <a:rPr lang="en-US" sz="2800" b="0" i="1" smtClean="0">
                            <a:latin typeface="Cambria Math"/>
                          </a:rPr>
                          <m:t>𝑗</m:t>
                        </m:r>
                        <m:r>
                          <a:rPr lang="en-US" sz="2800" i="1">
                            <a:latin typeface="Cambria Math"/>
                          </a:rPr>
                          <m:t>=</m:t>
                        </m:r>
                        <m:r>
                          <a:rPr lang="en-US" sz="2800" b="0" i="1" smtClean="0">
                            <a:latin typeface="Cambria Math"/>
                          </a:rPr>
                          <m:t>0</m:t>
                        </m:r>
                      </m:sub>
                      <m:sup>
                        <m:r>
                          <a:rPr lang="en-US" sz="2800" i="1">
                            <a:latin typeface="Cambria Math"/>
                          </a:rPr>
                          <m:t>𝑁</m:t>
                        </m:r>
                        <m:r>
                          <a:rPr lang="en-US" sz="2800" b="0" i="1" smtClean="0">
                            <a:latin typeface="Cambria Math"/>
                          </a:rPr>
                          <m:t>−1</m:t>
                        </m:r>
                      </m:sup>
                      <m:e>
                        <m:r>
                          <a:rPr lang="en-US" sz="2800" b="0" i="1" smtClean="0">
                            <a:latin typeface="Cambria Math"/>
                          </a:rPr>
                          <m:t>𝑇</m:t>
                        </m:r>
                        <m:r>
                          <a:rPr lang="en-US" sz="2800" b="0" i="1" smtClean="0">
                            <a:latin typeface="Cambria Math"/>
                          </a:rPr>
                          <m:t>(</m:t>
                        </m:r>
                        <m:r>
                          <a:rPr lang="en-US" sz="2800" b="0" i="1" smtClean="0">
                            <a:latin typeface="Cambria Math"/>
                          </a:rPr>
                          <m:t>𝑗</m:t>
                        </m:r>
                        <m:r>
                          <a:rPr lang="en-US" sz="2800" b="0" i="1" smtClean="0">
                            <a:latin typeface="Cambria Math"/>
                          </a:rPr>
                          <m:t>)</m:t>
                        </m:r>
                      </m:e>
                    </m:nary>
                  </m:oMath>
                </a14:m>
                <a:r>
                  <a:rPr lang="en-US" sz="2800" dirty="0"/>
                  <a:t> </a:t>
                </a:r>
                <a:endParaRPr lang="en-US" sz="2800" dirty="0" smtClean="0"/>
              </a:p>
              <a:p>
                <a:pPr marL="0" indent="0">
                  <a:buNone/>
                </a:pPr>
                <a:r>
                  <a:rPr lang="en-US" sz="2800" dirty="0" smtClean="0"/>
                  <a:t>      T(N) = 2/N [</a:t>
                </a:r>
                <a14:m>
                  <m:oMath xmlns:m="http://schemas.openxmlformats.org/officeDocument/2006/math">
                    <m:nary>
                      <m:naryPr>
                        <m:chr m:val="∑"/>
                        <m:limLoc m:val="subSup"/>
                        <m:ctrlPr>
                          <a:rPr lang="en-US" sz="2800" i="1">
                            <a:latin typeface="Cambria Math" charset="0"/>
                          </a:rPr>
                        </m:ctrlPr>
                      </m:naryPr>
                      <m:sub>
                        <m:r>
                          <m:rPr>
                            <m:brk m:alnAt="1"/>
                          </m:rPr>
                          <a:rPr lang="en-US" sz="2800" i="1">
                            <a:latin typeface="Cambria Math"/>
                          </a:rPr>
                          <m:t>𝑗</m:t>
                        </m:r>
                        <m:r>
                          <a:rPr lang="en-US" sz="2800" i="1">
                            <a:latin typeface="Cambria Math"/>
                          </a:rPr>
                          <m:t>=0</m:t>
                        </m:r>
                      </m:sub>
                      <m:sup>
                        <m:r>
                          <a:rPr lang="en-US" sz="2800" i="1">
                            <a:latin typeface="Cambria Math"/>
                          </a:rPr>
                          <m:t>𝑁</m:t>
                        </m:r>
                        <m:r>
                          <a:rPr lang="en-US" sz="2800" i="1">
                            <a:latin typeface="Cambria Math"/>
                          </a:rPr>
                          <m:t>−1</m:t>
                        </m:r>
                      </m:sup>
                      <m:e>
                        <m:r>
                          <a:rPr lang="en-US" sz="2800" i="1">
                            <a:latin typeface="Cambria Math"/>
                          </a:rPr>
                          <m:t>𝑇</m:t>
                        </m:r>
                        <m:r>
                          <a:rPr lang="en-US" sz="2800" i="1">
                            <a:latin typeface="Cambria Math"/>
                          </a:rPr>
                          <m:t>(</m:t>
                        </m:r>
                        <m:r>
                          <a:rPr lang="en-US" sz="2800" i="1">
                            <a:latin typeface="Cambria Math"/>
                          </a:rPr>
                          <m:t>𝑗</m:t>
                        </m:r>
                        <m:r>
                          <a:rPr lang="en-US" sz="2800" i="1">
                            <a:latin typeface="Cambria Math"/>
                          </a:rPr>
                          <m:t>)]</m:t>
                        </m:r>
                      </m:e>
                    </m:nary>
                  </m:oMath>
                </a14:m>
                <a:r>
                  <a:rPr lang="en-US" sz="2800" dirty="0"/>
                  <a:t> </a:t>
                </a:r>
                <a:r>
                  <a:rPr lang="en-US" sz="2800" dirty="0" smtClean="0"/>
                  <a:t>+ </a:t>
                </a:r>
                <a:r>
                  <a:rPr lang="en-US" sz="2800" dirty="0" err="1" smtClean="0"/>
                  <a:t>cN</a:t>
                </a:r>
                <a:endParaRPr lang="en-US" sz="2800" dirty="0"/>
              </a:p>
              <a:p>
                <a:pPr marL="0" indent="0">
                  <a:buNone/>
                </a:pPr>
                <a:r>
                  <a:rPr lang="en-US" sz="2800" dirty="0" smtClean="0"/>
                  <a:t>      N T(N</a:t>
                </a:r>
                <a:r>
                  <a:rPr lang="en-US" sz="2800" dirty="0"/>
                  <a:t>) = </a:t>
                </a:r>
                <a:r>
                  <a:rPr lang="en-US" sz="2800" dirty="0" smtClean="0"/>
                  <a:t>2 </a:t>
                </a:r>
                <a:r>
                  <a:rPr lang="en-US" sz="2800" dirty="0"/>
                  <a:t>[</a:t>
                </a:r>
                <a14:m>
                  <m:oMath xmlns:m="http://schemas.openxmlformats.org/officeDocument/2006/math">
                    <m:nary>
                      <m:naryPr>
                        <m:chr m:val="∑"/>
                        <m:limLoc m:val="subSup"/>
                        <m:ctrlPr>
                          <a:rPr lang="en-US" sz="2800" i="1">
                            <a:latin typeface="Cambria Math" charset="0"/>
                          </a:rPr>
                        </m:ctrlPr>
                      </m:naryPr>
                      <m:sub>
                        <m:r>
                          <m:rPr>
                            <m:brk m:alnAt="1"/>
                          </m:rPr>
                          <a:rPr lang="en-US" sz="2800" i="1">
                            <a:latin typeface="Cambria Math"/>
                          </a:rPr>
                          <m:t>𝑗</m:t>
                        </m:r>
                        <m:r>
                          <a:rPr lang="en-US" sz="2800" i="1">
                            <a:latin typeface="Cambria Math"/>
                          </a:rPr>
                          <m:t>=0</m:t>
                        </m:r>
                      </m:sub>
                      <m:sup>
                        <m:r>
                          <a:rPr lang="en-US" sz="2800" i="1">
                            <a:latin typeface="Cambria Math"/>
                          </a:rPr>
                          <m:t>𝑁</m:t>
                        </m:r>
                        <m:r>
                          <a:rPr lang="en-US" sz="2800" i="1">
                            <a:latin typeface="Cambria Math"/>
                          </a:rPr>
                          <m:t>−1</m:t>
                        </m:r>
                      </m:sup>
                      <m:e>
                        <m:r>
                          <a:rPr lang="en-US" sz="2800" i="1">
                            <a:latin typeface="Cambria Math"/>
                          </a:rPr>
                          <m:t>𝑇</m:t>
                        </m:r>
                        <m:r>
                          <a:rPr lang="en-US" sz="2800" i="1">
                            <a:latin typeface="Cambria Math"/>
                          </a:rPr>
                          <m:t>(</m:t>
                        </m:r>
                        <m:r>
                          <a:rPr lang="en-US" sz="2800" i="1">
                            <a:latin typeface="Cambria Math"/>
                          </a:rPr>
                          <m:t>𝑗</m:t>
                        </m:r>
                        <m:r>
                          <a:rPr lang="en-US" sz="2800" i="1">
                            <a:latin typeface="Cambria Math"/>
                          </a:rPr>
                          <m:t>)]</m:t>
                        </m:r>
                      </m:e>
                    </m:nary>
                  </m:oMath>
                </a14:m>
                <a:r>
                  <a:rPr lang="en-US" sz="2800" dirty="0"/>
                  <a:t> + </a:t>
                </a:r>
                <a:r>
                  <a:rPr lang="en-US" sz="2800" dirty="0" smtClean="0"/>
                  <a:t>cN</a:t>
                </a:r>
                <a:r>
                  <a:rPr lang="en-US" sz="2800" baseline="30000" dirty="0" smtClean="0"/>
                  <a:t>2</a:t>
                </a:r>
                <a:r>
                  <a:rPr lang="en-US" sz="2800" dirty="0" smtClean="0"/>
                  <a:t>    (multiply by N)</a:t>
                </a:r>
              </a:p>
              <a:p>
                <a:pPr marL="0" indent="0">
                  <a:buNone/>
                </a:pPr>
                <a:r>
                  <a:rPr lang="en-US" sz="2800" dirty="0" smtClean="0"/>
                  <a:t>     (N-1)T(N-1) </a:t>
                </a:r>
                <a:r>
                  <a:rPr lang="en-US" sz="2800" dirty="0"/>
                  <a:t>= 2 [</a:t>
                </a:r>
                <a14:m>
                  <m:oMath xmlns:m="http://schemas.openxmlformats.org/officeDocument/2006/math">
                    <m:nary>
                      <m:naryPr>
                        <m:chr m:val="∑"/>
                        <m:limLoc m:val="subSup"/>
                        <m:ctrlPr>
                          <a:rPr lang="en-US" sz="2800" i="1">
                            <a:latin typeface="Cambria Math" charset="0"/>
                          </a:rPr>
                        </m:ctrlPr>
                      </m:naryPr>
                      <m:sub>
                        <m:r>
                          <m:rPr>
                            <m:brk m:alnAt="1"/>
                          </m:rPr>
                          <a:rPr lang="en-US" sz="2800" i="1">
                            <a:latin typeface="Cambria Math"/>
                          </a:rPr>
                          <m:t>𝑗</m:t>
                        </m:r>
                        <m:r>
                          <a:rPr lang="en-US" sz="2800" i="1">
                            <a:latin typeface="Cambria Math"/>
                          </a:rPr>
                          <m:t>=0</m:t>
                        </m:r>
                      </m:sub>
                      <m:sup>
                        <m:r>
                          <a:rPr lang="en-US" sz="2800" i="1">
                            <a:latin typeface="Cambria Math"/>
                          </a:rPr>
                          <m:t>𝑁</m:t>
                        </m:r>
                        <m:r>
                          <a:rPr lang="en-US" sz="2800" i="1">
                            <a:latin typeface="Cambria Math"/>
                          </a:rPr>
                          <m:t>−2</m:t>
                        </m:r>
                      </m:sup>
                      <m:e>
                        <m:r>
                          <a:rPr lang="en-US" sz="2800" i="1">
                            <a:latin typeface="Cambria Math"/>
                          </a:rPr>
                          <m:t>𝑇</m:t>
                        </m:r>
                        <m:r>
                          <a:rPr lang="en-US" sz="2800" i="1">
                            <a:latin typeface="Cambria Math"/>
                          </a:rPr>
                          <m:t>(</m:t>
                        </m:r>
                        <m:r>
                          <a:rPr lang="en-US" sz="2800" i="1">
                            <a:latin typeface="Cambria Math"/>
                          </a:rPr>
                          <m:t>𝑗</m:t>
                        </m:r>
                        <m:r>
                          <a:rPr lang="en-US" sz="2800" i="1">
                            <a:latin typeface="Cambria Math"/>
                          </a:rPr>
                          <m:t>)]</m:t>
                        </m:r>
                      </m:e>
                    </m:nary>
                  </m:oMath>
                </a14:m>
                <a:r>
                  <a:rPr lang="en-US" sz="2800" dirty="0"/>
                  <a:t> + </a:t>
                </a:r>
                <a:r>
                  <a:rPr lang="en-US" sz="2800" dirty="0" smtClean="0"/>
                  <a:t>c(N-1)</a:t>
                </a:r>
                <a:r>
                  <a:rPr lang="en-US" sz="2800" baseline="30000" dirty="0" smtClean="0"/>
                  <a:t>2</a:t>
                </a:r>
                <a:r>
                  <a:rPr lang="en-US" sz="2800" dirty="0" smtClean="0"/>
                  <a:t>  (telescope)</a:t>
                </a:r>
                <a:r>
                  <a:rPr lang="en-US" sz="2800" dirty="0"/>
                  <a:t> </a:t>
                </a:r>
                <a:endParaRPr lang="en-US" sz="2800" dirty="0" smtClean="0"/>
              </a:p>
              <a:p>
                <a:pPr marL="0" indent="0">
                  <a:buNone/>
                </a:pPr>
                <a:r>
                  <a:rPr lang="en-US" sz="2800" dirty="0"/>
                  <a:t> </a:t>
                </a:r>
                <a:r>
                  <a:rPr lang="en-US" sz="2800" dirty="0" smtClean="0"/>
                  <a:t>   Subtract the two equations above: </a:t>
                </a:r>
              </a:p>
              <a:p>
                <a:pPr marL="0" indent="0">
                  <a:buNone/>
                </a:pPr>
                <a:r>
                  <a:rPr lang="en-US" sz="2800" dirty="0"/>
                  <a:t> </a:t>
                </a:r>
                <a:r>
                  <a:rPr lang="en-US" sz="2800" dirty="0" smtClean="0"/>
                  <a:t>      N </a:t>
                </a:r>
                <a:r>
                  <a:rPr lang="en-US" sz="2800" dirty="0"/>
                  <a:t>T(N</a:t>
                </a:r>
                <a:r>
                  <a:rPr lang="en-US" sz="2800" dirty="0" smtClean="0"/>
                  <a:t>) - </a:t>
                </a:r>
                <a:r>
                  <a:rPr lang="en-US" sz="2800" dirty="0"/>
                  <a:t>(N-1) T(N-1) </a:t>
                </a:r>
                <a:r>
                  <a:rPr lang="en-US" sz="2800" dirty="0" smtClean="0"/>
                  <a:t>= 2T(N-1) + 2cN – c</a:t>
                </a:r>
              </a:p>
              <a:p>
                <a:pPr marL="0" indent="0">
                  <a:buNone/>
                </a:pPr>
                <a:r>
                  <a:rPr lang="en-US" sz="2800" dirty="0"/>
                  <a:t> </a:t>
                </a:r>
                <a:r>
                  <a:rPr lang="en-US" sz="2800" dirty="0" smtClean="0"/>
                  <a:t>    Simplify and drop the –c:</a:t>
                </a:r>
              </a:p>
              <a:p>
                <a:pPr marL="0" indent="0">
                  <a:buNone/>
                </a:pPr>
                <a:r>
                  <a:rPr lang="en-US" sz="2800" dirty="0" smtClean="0"/>
                  <a:t>       </a:t>
                </a:r>
                <a:r>
                  <a:rPr lang="en-US" sz="2800" dirty="0"/>
                  <a:t>N T(N) </a:t>
                </a:r>
                <a:r>
                  <a:rPr lang="en-US" sz="2800" dirty="0" smtClean="0"/>
                  <a:t> </a:t>
                </a:r>
                <a:r>
                  <a:rPr lang="en-US" sz="2800" dirty="0"/>
                  <a:t>= </a:t>
                </a:r>
                <a:r>
                  <a:rPr lang="en-US" sz="2800" dirty="0" smtClean="0"/>
                  <a:t>(N+1)T(N-1</a:t>
                </a:r>
                <a:r>
                  <a:rPr lang="en-US" sz="2800" dirty="0"/>
                  <a:t>) + 2cN </a:t>
                </a:r>
              </a:p>
              <a:p>
                <a:pPr marL="0" indent="0">
                  <a:buNone/>
                </a:pPr>
                <a:endParaRPr lang="en-US" sz="2800" dirty="0" smtClean="0"/>
              </a:p>
              <a:p>
                <a:pPr marL="0" indent="0">
                  <a:buNone/>
                </a:pPr>
                <a:r>
                  <a:rPr lang="en-US" sz="2800" dirty="0" smtClean="0"/>
                  <a:t>  </a:t>
                </a:r>
                <a:endParaRPr lang="en-US" sz="2800" dirty="0"/>
              </a:p>
              <a:p>
                <a:pPr marL="0" indent="0">
                  <a:buNone/>
                </a:pPr>
                <a:r>
                  <a:rPr lang="en-US" sz="2800" dirty="0" smtClean="0"/>
                  <a:t>             </a:t>
                </a:r>
              </a:p>
              <a:p>
                <a:pPr marL="0" indent="0">
                  <a:buNone/>
                </a:pPr>
                <a:endParaRPr lang="en-US" sz="2800"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685800" y="457200"/>
                <a:ext cx="8153400" cy="6172200"/>
              </a:xfrm>
              <a:blipFill rotWithShape="1">
                <a:blip r:embed="rId2"/>
                <a:stretch>
                  <a:fillRect l="-1571" t="-987"/>
                </a:stretch>
              </a:blipFill>
            </p:spPr>
            <p:txBody>
              <a:bodyPr/>
              <a:lstStyle/>
              <a:p>
                <a:r>
                  <a:rPr lang="en-US">
                    <a:noFill/>
                  </a:rPr>
                  <a:t> </a:t>
                </a:r>
              </a:p>
            </p:txBody>
          </p:sp>
        </mc:Fallback>
      </mc:AlternateContent>
      <p:sp>
        <p:nvSpPr>
          <p:cNvPr id="6" name="Slide Number Placeholder 3"/>
          <p:cNvSpPr>
            <a:spLocks noGrp="1"/>
          </p:cNvSpPr>
          <p:nvPr>
            <p:ph type="sldNum" sz="quarter" idx="12"/>
          </p:nvPr>
        </p:nvSpPr>
        <p:spPr>
          <a:xfrm>
            <a:off x="6858000" y="6248400"/>
            <a:ext cx="1600200" cy="457200"/>
          </a:xfrm>
        </p:spPr>
        <p:txBody>
          <a:bodyPr/>
          <a:lstStyle/>
          <a:p>
            <a:pPr>
              <a:defRPr/>
            </a:pPr>
            <a:fld id="{3446A403-9FF7-4378-BD96-CF47ACE8A176}" type="slidenum">
              <a:rPr lang="en-US" smtClean="0"/>
              <a:pPr>
                <a:defRPr/>
              </a:pPr>
              <a:t>50</a:t>
            </a:fld>
            <a:endParaRPr lang="en-US"/>
          </a:p>
        </p:txBody>
      </p:sp>
    </p:spTree>
    <p:extLst>
      <p:ext uri="{BB962C8B-B14F-4D97-AF65-F5344CB8AC3E}">
        <p14:creationId xmlns:p14="http://schemas.microsoft.com/office/powerpoint/2010/main" val="15473665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609600"/>
                <a:ext cx="7772400" cy="6019800"/>
              </a:xfrm>
            </p:spPr>
            <p:txBody>
              <a:bodyPr/>
              <a:lstStyle/>
              <a:p>
                <a:pPr marL="0" indent="0">
                  <a:buNone/>
                </a:pPr>
                <a:r>
                  <a:rPr lang="en-US" sz="2800" dirty="0" smtClean="0"/>
                  <a:t>     N </a:t>
                </a:r>
                <a:r>
                  <a:rPr lang="en-US" sz="2800" dirty="0"/>
                  <a:t>T(N)  = (N+1)T(N-1) + 2cN </a:t>
                </a:r>
                <a:endParaRPr lang="en-US" sz="2800" dirty="0" smtClean="0"/>
              </a:p>
              <a:p>
                <a:pPr marL="0" indent="0">
                  <a:buNone/>
                </a:pPr>
                <a:r>
                  <a:rPr lang="en-US" sz="2800" dirty="0" smtClean="0"/>
                  <a:t>   Divide through by N(N+1)</a:t>
                </a:r>
              </a:p>
              <a:p>
                <a:pPr marL="0" indent="0">
                  <a:buNone/>
                </a:pPr>
                <a:r>
                  <a:rPr lang="en-US" sz="2800" dirty="0" smtClean="0"/>
                  <a:t>     T(N)/(N+1)  </a:t>
                </a:r>
                <a:r>
                  <a:rPr lang="en-US" sz="2800" dirty="0"/>
                  <a:t>= </a:t>
                </a:r>
                <a:r>
                  <a:rPr lang="en-US" sz="2800" dirty="0" smtClean="0"/>
                  <a:t>T(N-1)/N </a:t>
                </a:r>
                <a:r>
                  <a:rPr lang="en-US" sz="2800" dirty="0"/>
                  <a:t>+ </a:t>
                </a:r>
                <a:r>
                  <a:rPr lang="en-US" sz="2800" dirty="0" smtClean="0"/>
                  <a:t>2c/(N+1)</a:t>
                </a:r>
              </a:p>
              <a:p>
                <a:pPr marL="0" indent="0">
                  <a:buNone/>
                </a:pPr>
                <a:r>
                  <a:rPr lang="en-US" sz="2800" dirty="0"/>
                  <a:t> </a:t>
                </a:r>
                <a:r>
                  <a:rPr lang="en-US" sz="2800" dirty="0" smtClean="0"/>
                  <a:t>  Telescope</a:t>
                </a:r>
              </a:p>
              <a:p>
                <a:pPr marL="0" indent="0">
                  <a:buNone/>
                </a:pPr>
                <a:r>
                  <a:rPr lang="en-US" sz="2800" dirty="0" smtClean="0"/>
                  <a:t>     T(N-1)/(N)  </a:t>
                </a:r>
                <a:r>
                  <a:rPr lang="en-US" sz="2800" dirty="0"/>
                  <a:t>= </a:t>
                </a:r>
                <a:r>
                  <a:rPr lang="en-US" sz="2800" dirty="0" smtClean="0"/>
                  <a:t>T(N-2)/(N-1) </a:t>
                </a:r>
                <a:r>
                  <a:rPr lang="en-US" sz="2800" dirty="0"/>
                  <a:t>+ 2c/(</a:t>
                </a:r>
                <a:r>
                  <a:rPr lang="en-US" sz="2800" dirty="0" smtClean="0"/>
                  <a:t>N)</a:t>
                </a:r>
              </a:p>
              <a:p>
                <a:pPr marL="0" indent="0">
                  <a:buNone/>
                </a:pPr>
                <a:r>
                  <a:rPr lang="en-US" sz="2800" dirty="0" smtClean="0"/>
                  <a:t>     T(N-2)/(N-1)  </a:t>
                </a:r>
                <a:r>
                  <a:rPr lang="en-US" sz="2800" dirty="0"/>
                  <a:t>= </a:t>
                </a:r>
                <a:r>
                  <a:rPr lang="en-US" sz="2800" dirty="0" smtClean="0"/>
                  <a:t>T(N-3)/(N-2) </a:t>
                </a:r>
                <a:r>
                  <a:rPr lang="en-US" sz="2800" dirty="0"/>
                  <a:t>+ 2c/(</a:t>
                </a:r>
                <a:r>
                  <a:rPr lang="en-US" sz="2800" dirty="0" smtClean="0"/>
                  <a:t>N-1) </a:t>
                </a:r>
              </a:p>
              <a:p>
                <a:pPr marL="0" indent="0">
                  <a:buNone/>
                </a:pPr>
                <a:r>
                  <a:rPr lang="en-US" sz="2800" dirty="0"/>
                  <a:t> </a:t>
                </a:r>
                <a:r>
                  <a:rPr lang="en-US" sz="2800" dirty="0" smtClean="0"/>
                  <a:t>     …</a:t>
                </a:r>
              </a:p>
              <a:p>
                <a:pPr marL="0" indent="0">
                  <a:buNone/>
                </a:pPr>
                <a:r>
                  <a:rPr lang="en-US" sz="2800" dirty="0"/>
                  <a:t> </a:t>
                </a:r>
                <a:r>
                  <a:rPr lang="en-US" sz="2800" dirty="0" smtClean="0"/>
                  <a:t>    T(2)/3 = T(1)/2 + 2c/3</a:t>
                </a:r>
              </a:p>
              <a:p>
                <a:pPr marL="0" indent="0">
                  <a:buNone/>
                </a:pPr>
                <a:r>
                  <a:rPr lang="en-US" sz="2800" dirty="0"/>
                  <a:t> </a:t>
                </a:r>
                <a:r>
                  <a:rPr lang="en-US" sz="2800" dirty="0" smtClean="0"/>
                  <a:t>  Adding:</a:t>
                </a:r>
              </a:p>
              <a:p>
                <a:pPr marL="0" indent="0">
                  <a:buNone/>
                </a:pPr>
                <a:r>
                  <a:rPr lang="en-US" sz="2800" dirty="0"/>
                  <a:t> </a:t>
                </a:r>
                <a:r>
                  <a:rPr lang="en-US" sz="2800" dirty="0" smtClean="0"/>
                  <a:t>    T(N)/(N+1) = T(1)/2 + 2c </a:t>
                </a:r>
                <a14:m>
                  <m:oMath xmlns:m="http://schemas.openxmlformats.org/officeDocument/2006/math">
                    <m:nary>
                      <m:naryPr>
                        <m:chr m:val="∑"/>
                        <m:limLoc m:val="subSup"/>
                        <m:ctrlPr>
                          <a:rPr lang="en-US" sz="2800" i="1">
                            <a:latin typeface="Cambria Math" charset="0"/>
                          </a:rPr>
                        </m:ctrlPr>
                      </m:naryPr>
                      <m:sub>
                        <m:r>
                          <m:rPr>
                            <m:brk m:alnAt="25"/>
                          </m:rPr>
                          <a:rPr lang="en-US" sz="2800" i="1">
                            <a:latin typeface="Cambria Math"/>
                          </a:rPr>
                          <m:t>𝑖</m:t>
                        </m:r>
                        <m:r>
                          <a:rPr lang="en-US" sz="2800" i="1">
                            <a:latin typeface="Cambria Math"/>
                          </a:rPr>
                          <m:t>=</m:t>
                        </m:r>
                        <m:r>
                          <a:rPr lang="en-US" sz="2800" b="0" i="1" smtClean="0">
                            <a:latin typeface="Cambria Math"/>
                          </a:rPr>
                          <m:t>3</m:t>
                        </m:r>
                      </m:sub>
                      <m:sup>
                        <m:r>
                          <a:rPr lang="en-US" sz="2800" i="1">
                            <a:latin typeface="Cambria Math"/>
                          </a:rPr>
                          <m:t>𝑁</m:t>
                        </m:r>
                        <m:r>
                          <a:rPr lang="en-US" sz="2800" b="0" i="1" smtClean="0">
                            <a:latin typeface="Cambria Math"/>
                          </a:rPr>
                          <m:t>+1</m:t>
                        </m:r>
                      </m:sup>
                      <m:e>
                        <m:r>
                          <a:rPr lang="en-US" sz="2800" b="0" i="1" smtClean="0">
                            <a:latin typeface="Cambria Math"/>
                          </a:rPr>
                          <m:t>1/</m:t>
                        </m:r>
                        <m:r>
                          <a:rPr lang="en-US" sz="2800" i="1">
                            <a:latin typeface="Cambria Math"/>
                          </a:rPr>
                          <m:t>𝑖</m:t>
                        </m:r>
                      </m:e>
                    </m:nary>
                  </m:oMath>
                </a14:m>
                <a:endParaRPr lang="en-US" sz="2800" dirty="0" smtClean="0"/>
              </a:p>
              <a:p>
                <a:pPr marL="0" indent="0">
                  <a:buNone/>
                </a:pPr>
                <a:r>
                  <a:rPr lang="en-US" sz="2800" dirty="0" smtClean="0"/>
                  <a:t>     The sum is O(log N), so T(N) = O(N log N)</a:t>
                </a:r>
                <a:endParaRPr lang="en-US" sz="2800" dirty="0"/>
              </a:p>
              <a:p>
                <a:pPr marL="0" indent="0">
                  <a:buNone/>
                </a:pPr>
                <a:r>
                  <a:rPr lang="en-US" sz="2800" dirty="0" smtClean="0"/>
                  <a:t>     </a:t>
                </a:r>
                <a:endParaRPr lang="en-US" sz="28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609600"/>
                <a:ext cx="7772400" cy="6019800"/>
              </a:xfrm>
              <a:blipFill rotWithShape="1">
                <a:blip r:embed="rId2"/>
                <a:stretch>
                  <a:fillRect t="-10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51</a:t>
            </a:fld>
            <a:endParaRPr lang="en-US"/>
          </a:p>
        </p:txBody>
      </p:sp>
    </p:spTree>
    <p:extLst>
      <p:ext uri="{BB962C8B-B14F-4D97-AF65-F5344CB8AC3E}">
        <p14:creationId xmlns:p14="http://schemas.microsoft.com/office/powerpoint/2010/main" val="7183347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Quickselect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Quicksort can be modified to find the </a:t>
                </a:r>
                <a:r>
                  <a:rPr lang="en-US" dirty="0" err="1" smtClean="0"/>
                  <a:t>kth</a:t>
                </a:r>
                <a:r>
                  <a:rPr lang="en-US" dirty="0" smtClean="0"/>
                  <a:t> largest or smallest item in a list.</a:t>
                </a:r>
              </a:p>
              <a:p>
                <a:r>
                  <a:rPr lang="en-US" dirty="0" smtClean="0"/>
                  <a:t>Choose a pivot v and partition as S1, v, S2.</a:t>
                </a:r>
              </a:p>
              <a:p>
                <a:r>
                  <a:rPr lang="en-US" dirty="0" smtClean="0"/>
                  <a:t>If k &lt;= </a:t>
                </a:r>
                <a14:m>
                  <m:oMath xmlns:m="http://schemas.openxmlformats.org/officeDocument/2006/math">
                    <m:d>
                      <m:dPr>
                        <m:begChr m:val="|"/>
                        <m:endChr m:val="|"/>
                        <m:ctrlPr>
                          <a:rPr lang="en-US" i="1" smtClean="0">
                            <a:latin typeface="Cambria Math" charset="0"/>
                          </a:rPr>
                        </m:ctrlPr>
                      </m:dPr>
                      <m:e>
                        <m:r>
                          <a:rPr lang="en-US" b="0" i="1" smtClean="0">
                            <a:latin typeface="Cambria Math"/>
                          </a:rPr>
                          <m:t>𝑆</m:t>
                        </m:r>
                        <m:r>
                          <a:rPr lang="en-US" b="0" i="1" smtClean="0">
                            <a:latin typeface="Cambria Math"/>
                          </a:rPr>
                          <m:t>1</m:t>
                        </m:r>
                      </m:e>
                    </m:d>
                  </m:oMath>
                </a14:m>
                <a:r>
                  <a:rPr lang="en-US" dirty="0" smtClean="0"/>
                  <a:t>, then the </a:t>
                </a:r>
                <a:r>
                  <a:rPr lang="en-US" dirty="0" err="1" smtClean="0"/>
                  <a:t>kth</a:t>
                </a:r>
                <a:r>
                  <a:rPr lang="en-US" dirty="0" smtClean="0"/>
                  <a:t> smallest value is in S1, so call again on (S1, k).</a:t>
                </a:r>
              </a:p>
              <a:p>
                <a:r>
                  <a:rPr lang="en-US" dirty="0" smtClean="0"/>
                  <a:t>If k = 1 + </a:t>
                </a:r>
                <a14:m>
                  <m:oMath xmlns:m="http://schemas.openxmlformats.org/officeDocument/2006/math">
                    <m:d>
                      <m:dPr>
                        <m:begChr m:val="|"/>
                        <m:endChr m:val="|"/>
                        <m:ctrlPr>
                          <a:rPr lang="en-US" i="1">
                            <a:latin typeface="Cambria Math" charset="0"/>
                          </a:rPr>
                        </m:ctrlPr>
                      </m:dPr>
                      <m:e>
                        <m:r>
                          <a:rPr lang="en-US" i="1">
                            <a:latin typeface="Cambria Math"/>
                          </a:rPr>
                          <m:t>𝑆</m:t>
                        </m:r>
                        <m:r>
                          <a:rPr lang="en-US" i="1">
                            <a:latin typeface="Cambria Math"/>
                          </a:rPr>
                          <m:t>1</m:t>
                        </m:r>
                      </m:e>
                    </m:d>
                    <m:r>
                      <a:rPr lang="en-US" b="0" i="0" smtClean="0">
                        <a:latin typeface="Cambria Math"/>
                      </a:rPr>
                      <m:t>,</m:t>
                    </m:r>
                  </m:oMath>
                </a14:m>
                <a:r>
                  <a:rPr lang="en-US" dirty="0" smtClean="0"/>
                  <a:t> then return the pivot as the </a:t>
                </a:r>
                <a:r>
                  <a:rPr lang="en-US" dirty="0" err="1" smtClean="0"/>
                  <a:t>kth</a:t>
                </a:r>
                <a:r>
                  <a:rPr lang="en-US" dirty="0" smtClean="0"/>
                  <a:t> smallest.</a:t>
                </a:r>
              </a:p>
              <a:p>
                <a:r>
                  <a:rPr lang="en-US" dirty="0" smtClean="0"/>
                  <a:t>Else it is the (k - </a:t>
                </a:r>
                <a14:m>
                  <m:oMath xmlns:m="http://schemas.openxmlformats.org/officeDocument/2006/math">
                    <m:d>
                      <m:dPr>
                        <m:begChr m:val="|"/>
                        <m:endChr m:val="|"/>
                        <m:ctrlPr>
                          <a:rPr lang="en-US" i="1">
                            <a:latin typeface="Cambria Math" charset="0"/>
                          </a:rPr>
                        </m:ctrlPr>
                      </m:dPr>
                      <m:e>
                        <m:r>
                          <a:rPr lang="en-US" i="1">
                            <a:latin typeface="Cambria Math"/>
                          </a:rPr>
                          <m:t>𝑆</m:t>
                        </m:r>
                        <m:r>
                          <a:rPr lang="en-US" i="1">
                            <a:latin typeface="Cambria Math"/>
                          </a:rPr>
                          <m:t>1</m:t>
                        </m:r>
                      </m:e>
                    </m:d>
                  </m:oMath>
                </a14:m>
                <a:r>
                  <a:rPr lang="en-US" dirty="0" smtClean="0"/>
                  <a:t> - 1) smallest in S2, so call again on (S2, </a:t>
                </a:r>
                <a:r>
                  <a:rPr lang="en-US" dirty="0"/>
                  <a:t>k - </a:t>
                </a:r>
                <a14:m>
                  <m:oMath xmlns:m="http://schemas.openxmlformats.org/officeDocument/2006/math">
                    <m:d>
                      <m:dPr>
                        <m:begChr m:val="|"/>
                        <m:endChr m:val="|"/>
                        <m:ctrlPr>
                          <a:rPr lang="en-US" i="1">
                            <a:latin typeface="Cambria Math" charset="0"/>
                          </a:rPr>
                        </m:ctrlPr>
                      </m:dPr>
                      <m:e>
                        <m:r>
                          <a:rPr lang="en-US" i="1">
                            <a:latin typeface="Cambria Math"/>
                          </a:rPr>
                          <m:t>𝑆</m:t>
                        </m:r>
                        <m:r>
                          <a:rPr lang="en-US" i="1">
                            <a:latin typeface="Cambria Math"/>
                          </a:rPr>
                          <m:t>1</m:t>
                        </m:r>
                      </m:e>
                    </m:d>
                  </m:oMath>
                </a14:m>
                <a:r>
                  <a:rPr lang="en-US" dirty="0"/>
                  <a:t> - </a:t>
                </a:r>
                <a:r>
                  <a:rPr lang="en-US" dirty="0" smtClean="0"/>
                  <a:t>1).</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04" t="-1647" r="-14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52</a:t>
            </a:fld>
            <a:endParaRPr lang="en-US"/>
          </a:p>
        </p:txBody>
      </p:sp>
    </p:spTree>
    <p:extLst>
      <p:ext uri="{BB962C8B-B14F-4D97-AF65-F5344CB8AC3E}">
        <p14:creationId xmlns:p14="http://schemas.microsoft.com/office/powerpoint/2010/main" val="23016396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Quickselect</a:t>
            </a:r>
            <a:endParaRPr lang="en-US" dirty="0"/>
          </a:p>
        </p:txBody>
      </p:sp>
      <p:sp>
        <p:nvSpPr>
          <p:cNvPr id="3" name="Content Placeholder 2"/>
          <p:cNvSpPr>
            <a:spLocks noGrp="1"/>
          </p:cNvSpPr>
          <p:nvPr>
            <p:ph idx="1"/>
          </p:nvPr>
        </p:nvSpPr>
        <p:spPr/>
        <p:txBody>
          <a:bodyPr/>
          <a:lstStyle/>
          <a:p>
            <a:r>
              <a:rPr lang="en-US" dirty="0" smtClean="0"/>
              <a:t>The analysis is similar to Quicksort with a worst case of O(N</a:t>
            </a:r>
            <a:r>
              <a:rPr lang="en-US" baseline="30000" dirty="0" smtClean="0"/>
              <a:t>2</a:t>
            </a:r>
            <a:r>
              <a:rPr lang="en-US" dirty="0" smtClean="0"/>
              <a:t>) when one of S1 or S2 is always empty.</a:t>
            </a:r>
          </a:p>
          <a:p>
            <a:r>
              <a:rPr lang="en-US" dirty="0" smtClean="0"/>
              <a:t>The average case, however, is O(N).</a:t>
            </a:r>
          </a:p>
          <a:p>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53</a:t>
            </a:fld>
            <a:endParaRPr lang="en-US"/>
          </a:p>
        </p:txBody>
      </p:sp>
    </p:spTree>
    <p:extLst>
      <p:ext uri="{BB962C8B-B14F-4D97-AF65-F5344CB8AC3E}">
        <p14:creationId xmlns:p14="http://schemas.microsoft.com/office/powerpoint/2010/main" val="11219801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A5CA3BF-F1AE-4F32-A039-01D9AAB16BE5}" type="slidenum">
              <a:rPr lang="en-US" sz="1400" smtClean="0"/>
              <a:pPr eaLnBrk="1" hangingPunct="1"/>
              <a:t>54</a:t>
            </a:fld>
            <a:endParaRPr lang="en-US" sz="1400" smtClean="0"/>
          </a:p>
        </p:txBody>
      </p:sp>
      <p:sp>
        <p:nvSpPr>
          <p:cNvPr id="53251" name="Rectangle 2"/>
          <p:cNvSpPr>
            <a:spLocks noGrp="1" noChangeArrowheads="1"/>
          </p:cNvSpPr>
          <p:nvPr>
            <p:ph type="title"/>
          </p:nvPr>
        </p:nvSpPr>
        <p:spPr>
          <a:xfrm>
            <a:off x="685800" y="228600"/>
            <a:ext cx="7772400" cy="1143000"/>
          </a:xfrm>
        </p:spPr>
        <p:txBody>
          <a:bodyPr/>
          <a:lstStyle/>
          <a:p>
            <a:pPr eaLnBrk="1" hangingPunct="1"/>
            <a:r>
              <a:rPr lang="en-US" sz="4000" smtClean="0"/>
              <a:t>A General Lower Bound for Sorting</a:t>
            </a:r>
          </a:p>
        </p:txBody>
      </p:sp>
      <p:sp>
        <p:nvSpPr>
          <p:cNvPr id="53252" name="Rectangle 3"/>
          <p:cNvSpPr>
            <a:spLocks noGrp="1" noChangeArrowheads="1"/>
          </p:cNvSpPr>
          <p:nvPr>
            <p:ph type="body" idx="1"/>
          </p:nvPr>
        </p:nvSpPr>
        <p:spPr>
          <a:xfrm>
            <a:off x="685800" y="1447800"/>
            <a:ext cx="7772400" cy="4648200"/>
          </a:xfrm>
        </p:spPr>
        <p:txBody>
          <a:bodyPr/>
          <a:lstStyle/>
          <a:p>
            <a:pPr eaLnBrk="1" hangingPunct="1">
              <a:lnSpc>
                <a:spcPct val="80000"/>
              </a:lnSpc>
            </a:pPr>
            <a:r>
              <a:rPr lang="en-US" sz="2400" smtClean="0"/>
              <a:t>Any algorithm for sorting that uses only comparisons requires </a:t>
            </a:r>
            <a:r>
              <a:rPr lang="en-US" sz="2800" smtClean="0"/>
              <a:t>Ω</a:t>
            </a:r>
            <a:r>
              <a:rPr lang="en-US" sz="2400" smtClean="0"/>
              <a:t>(N log N) comparisons (and hence time) in the worst case.</a:t>
            </a:r>
          </a:p>
          <a:p>
            <a:pPr eaLnBrk="1" hangingPunct="1">
              <a:lnSpc>
                <a:spcPct val="80000"/>
              </a:lnSpc>
            </a:pPr>
            <a:r>
              <a:rPr lang="en-US" sz="2400" smtClean="0"/>
              <a:t>The proof can be shown with a decision tree.  </a:t>
            </a:r>
          </a:p>
          <a:p>
            <a:pPr eaLnBrk="1" hangingPunct="1">
              <a:lnSpc>
                <a:spcPct val="80000"/>
              </a:lnSpc>
            </a:pPr>
            <a:r>
              <a:rPr lang="en-US" sz="2400" smtClean="0"/>
              <a:t>Every list can be expressed as a decision tree.</a:t>
            </a:r>
          </a:p>
          <a:p>
            <a:pPr eaLnBrk="1" hangingPunct="1">
              <a:lnSpc>
                <a:spcPct val="80000"/>
              </a:lnSpc>
            </a:pPr>
            <a:r>
              <a:rPr lang="en-US" sz="2400" smtClean="0"/>
              <a:t>Such a tree of depth d has at most 2</a:t>
            </a:r>
            <a:r>
              <a:rPr lang="en-US" sz="2400" baseline="30000" smtClean="0"/>
              <a:t>d</a:t>
            </a:r>
            <a:r>
              <a:rPr lang="en-US" sz="2400" smtClean="0"/>
              <a:t> leaves.</a:t>
            </a:r>
          </a:p>
          <a:p>
            <a:pPr eaLnBrk="1" hangingPunct="1">
              <a:lnSpc>
                <a:spcPct val="80000"/>
              </a:lnSpc>
            </a:pPr>
            <a:r>
              <a:rPr lang="en-US" sz="2400" smtClean="0"/>
              <a:t>Thus, L leaves implies at least </a:t>
            </a:r>
            <a:r>
              <a:rPr lang="en-US" sz="2400" baseline="30000" smtClean="0"/>
              <a:t>┌</a:t>
            </a:r>
            <a:r>
              <a:rPr lang="en-US" sz="2400" smtClean="0"/>
              <a:t> log L </a:t>
            </a:r>
            <a:r>
              <a:rPr lang="en-US" sz="2400" baseline="30000" smtClean="0"/>
              <a:t>┐</a:t>
            </a:r>
            <a:r>
              <a:rPr lang="en-US" sz="2400" smtClean="0"/>
              <a:t> depth.</a:t>
            </a:r>
          </a:p>
          <a:p>
            <a:pPr eaLnBrk="1" hangingPunct="1">
              <a:lnSpc>
                <a:spcPct val="80000"/>
              </a:lnSpc>
            </a:pPr>
            <a:r>
              <a:rPr lang="en-US" sz="2400" smtClean="0"/>
              <a:t>A list of N items has N! possible arrangements.</a:t>
            </a:r>
          </a:p>
          <a:p>
            <a:pPr eaLnBrk="1" hangingPunct="1">
              <a:lnSpc>
                <a:spcPct val="80000"/>
              </a:lnSpc>
            </a:pPr>
            <a:r>
              <a:rPr lang="en-US" sz="2400" smtClean="0"/>
              <a:t>This leads to a tree with N! leaves, thus log(N!) depth, and therefore log(N!) comparisons.</a:t>
            </a:r>
          </a:p>
          <a:p>
            <a:pPr eaLnBrk="1" hangingPunct="1">
              <a:lnSpc>
                <a:spcPct val="80000"/>
              </a:lnSpc>
            </a:pPr>
            <a:r>
              <a:rPr lang="en-US" sz="2400" smtClean="0"/>
              <a:t>Log(N!) is </a:t>
            </a:r>
            <a:r>
              <a:rPr lang="en-US" sz="2800" smtClean="0"/>
              <a:t>Ω</a:t>
            </a:r>
            <a:r>
              <a:rPr lang="en-US" sz="2400" smtClean="0"/>
              <a:t>(N log N), therefore the number of comparisons required is </a:t>
            </a:r>
            <a:r>
              <a:rPr lang="en-US" sz="2800" smtClean="0"/>
              <a:t>Ω</a:t>
            </a:r>
            <a:r>
              <a:rPr lang="en-US" sz="2400" smtClean="0"/>
              <a:t>(N log N) .</a:t>
            </a:r>
          </a:p>
        </p:txBody>
      </p:sp>
    </p:spTree>
    <p:extLst>
      <p:ext uri="{BB962C8B-B14F-4D97-AF65-F5344CB8AC3E}">
        <p14:creationId xmlns:p14="http://schemas.microsoft.com/office/powerpoint/2010/main" val="2780671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8621AFE-F7C4-417F-B1E5-7D45C2110BAD}" type="slidenum">
              <a:rPr lang="en-US" sz="1400" smtClean="0"/>
              <a:pPr eaLnBrk="1" hangingPunct="1"/>
              <a:t>55</a:t>
            </a:fld>
            <a:endParaRPr lang="en-US" sz="1400" smtClean="0"/>
          </a:p>
        </p:txBody>
      </p:sp>
      <p:sp>
        <p:nvSpPr>
          <p:cNvPr id="54275" name="Text Box 2"/>
          <p:cNvSpPr txBox="1">
            <a:spLocks noChangeArrowheads="1"/>
          </p:cNvSpPr>
          <p:nvPr/>
        </p:nvSpPr>
        <p:spPr bwMode="auto">
          <a:xfrm>
            <a:off x="4343400" y="517525"/>
            <a:ext cx="8223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a&lt;b&lt;c</a:t>
            </a:r>
          </a:p>
          <a:p>
            <a:pPr eaLnBrk="1" hangingPunct="1"/>
            <a:r>
              <a:rPr lang="en-US" sz="2000"/>
              <a:t>a&lt;c&lt;b</a:t>
            </a:r>
          </a:p>
          <a:p>
            <a:pPr eaLnBrk="1" hangingPunct="1"/>
            <a:r>
              <a:rPr lang="en-US" sz="2000"/>
              <a:t>b&lt;a&lt;c</a:t>
            </a:r>
          </a:p>
          <a:p>
            <a:pPr eaLnBrk="1" hangingPunct="1"/>
            <a:r>
              <a:rPr lang="en-US" sz="2000"/>
              <a:t>b&lt;c&lt;a</a:t>
            </a:r>
          </a:p>
          <a:p>
            <a:pPr eaLnBrk="1" hangingPunct="1"/>
            <a:r>
              <a:rPr lang="en-US" sz="2000"/>
              <a:t>c&lt;a&lt;b</a:t>
            </a:r>
          </a:p>
          <a:p>
            <a:pPr eaLnBrk="1" hangingPunct="1"/>
            <a:r>
              <a:rPr lang="en-US" sz="2000"/>
              <a:t>c&lt;b&lt;a</a:t>
            </a:r>
          </a:p>
        </p:txBody>
      </p:sp>
      <p:sp>
        <p:nvSpPr>
          <p:cNvPr id="54276" name="Text Box 3"/>
          <p:cNvSpPr txBox="1">
            <a:spLocks noChangeArrowheads="1"/>
          </p:cNvSpPr>
          <p:nvPr/>
        </p:nvSpPr>
        <p:spPr bwMode="auto">
          <a:xfrm>
            <a:off x="2438400" y="2406650"/>
            <a:ext cx="822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a&lt;b&lt;c</a:t>
            </a:r>
          </a:p>
          <a:p>
            <a:pPr eaLnBrk="1" hangingPunct="1"/>
            <a:r>
              <a:rPr lang="en-US" sz="2000"/>
              <a:t>a&lt;c&lt;b</a:t>
            </a:r>
          </a:p>
          <a:p>
            <a:pPr eaLnBrk="1" hangingPunct="1"/>
            <a:r>
              <a:rPr lang="en-US" sz="2000"/>
              <a:t>c&lt;a&lt;b</a:t>
            </a:r>
          </a:p>
        </p:txBody>
      </p:sp>
      <p:sp>
        <p:nvSpPr>
          <p:cNvPr id="54277" name="Text Box 4"/>
          <p:cNvSpPr txBox="1">
            <a:spLocks noChangeArrowheads="1"/>
          </p:cNvSpPr>
          <p:nvPr/>
        </p:nvSpPr>
        <p:spPr bwMode="auto">
          <a:xfrm>
            <a:off x="5943600" y="2422525"/>
            <a:ext cx="822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b&lt;a&lt;c</a:t>
            </a:r>
          </a:p>
          <a:p>
            <a:pPr eaLnBrk="1" hangingPunct="1"/>
            <a:r>
              <a:rPr lang="en-US" sz="2000"/>
              <a:t>b&lt;c&lt;a</a:t>
            </a:r>
          </a:p>
          <a:p>
            <a:pPr eaLnBrk="1" hangingPunct="1"/>
            <a:r>
              <a:rPr lang="en-US" sz="2000"/>
              <a:t>c&lt;b&lt;a</a:t>
            </a:r>
          </a:p>
        </p:txBody>
      </p:sp>
      <p:sp>
        <p:nvSpPr>
          <p:cNvPr id="54278" name="Line 5"/>
          <p:cNvSpPr>
            <a:spLocks noChangeShapeType="1"/>
          </p:cNvSpPr>
          <p:nvPr/>
        </p:nvSpPr>
        <p:spPr bwMode="auto">
          <a:xfrm flipH="1">
            <a:off x="3276600" y="1584325"/>
            <a:ext cx="914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79" name="Line 6"/>
          <p:cNvSpPr>
            <a:spLocks noChangeShapeType="1"/>
          </p:cNvSpPr>
          <p:nvPr/>
        </p:nvSpPr>
        <p:spPr bwMode="auto">
          <a:xfrm>
            <a:off x="5334000" y="1584325"/>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0" name="Text Box 7"/>
          <p:cNvSpPr txBox="1">
            <a:spLocks noChangeArrowheads="1"/>
          </p:cNvSpPr>
          <p:nvPr/>
        </p:nvSpPr>
        <p:spPr bwMode="auto">
          <a:xfrm>
            <a:off x="3108325" y="1470025"/>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a&lt;b</a:t>
            </a:r>
          </a:p>
        </p:txBody>
      </p:sp>
      <p:sp>
        <p:nvSpPr>
          <p:cNvPr id="54281" name="Text Box 8"/>
          <p:cNvSpPr txBox="1">
            <a:spLocks noChangeArrowheads="1"/>
          </p:cNvSpPr>
          <p:nvPr/>
        </p:nvSpPr>
        <p:spPr bwMode="auto">
          <a:xfrm>
            <a:off x="6019800" y="1431925"/>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a&gt;b</a:t>
            </a:r>
          </a:p>
        </p:txBody>
      </p:sp>
      <p:sp>
        <p:nvSpPr>
          <p:cNvPr id="54282" name="Text Box 9"/>
          <p:cNvSpPr txBox="1">
            <a:spLocks noChangeArrowheads="1"/>
          </p:cNvSpPr>
          <p:nvPr/>
        </p:nvSpPr>
        <p:spPr bwMode="auto">
          <a:xfrm>
            <a:off x="1524000" y="4159250"/>
            <a:ext cx="822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a&lt;b&lt;c</a:t>
            </a:r>
          </a:p>
          <a:p>
            <a:pPr eaLnBrk="1" hangingPunct="1"/>
            <a:r>
              <a:rPr lang="en-US" sz="2000"/>
              <a:t>a&lt;c&lt;b</a:t>
            </a:r>
          </a:p>
        </p:txBody>
      </p:sp>
      <p:sp>
        <p:nvSpPr>
          <p:cNvPr id="54283" name="Text Box 10"/>
          <p:cNvSpPr txBox="1">
            <a:spLocks noChangeArrowheads="1"/>
          </p:cNvSpPr>
          <p:nvPr/>
        </p:nvSpPr>
        <p:spPr bwMode="auto">
          <a:xfrm>
            <a:off x="3276600" y="415925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c&lt;a&lt;b</a:t>
            </a:r>
          </a:p>
        </p:txBody>
      </p:sp>
      <p:sp>
        <p:nvSpPr>
          <p:cNvPr id="54284" name="Text Box 11"/>
          <p:cNvSpPr txBox="1">
            <a:spLocks noChangeArrowheads="1"/>
          </p:cNvSpPr>
          <p:nvPr/>
        </p:nvSpPr>
        <p:spPr bwMode="auto">
          <a:xfrm>
            <a:off x="5257800" y="4159250"/>
            <a:ext cx="822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b&lt;a&lt;c</a:t>
            </a:r>
          </a:p>
          <a:p>
            <a:pPr eaLnBrk="1" hangingPunct="1"/>
            <a:r>
              <a:rPr lang="en-US" sz="2000"/>
              <a:t>b&lt;c&lt;a</a:t>
            </a:r>
          </a:p>
        </p:txBody>
      </p:sp>
      <p:sp>
        <p:nvSpPr>
          <p:cNvPr id="54285" name="Text Box 12"/>
          <p:cNvSpPr txBox="1">
            <a:spLocks noChangeArrowheads="1"/>
          </p:cNvSpPr>
          <p:nvPr/>
        </p:nvSpPr>
        <p:spPr bwMode="auto">
          <a:xfrm>
            <a:off x="6950075" y="415925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c&lt;b&lt;a</a:t>
            </a:r>
          </a:p>
        </p:txBody>
      </p:sp>
      <p:sp>
        <p:nvSpPr>
          <p:cNvPr id="54286" name="Line 13"/>
          <p:cNvSpPr>
            <a:spLocks noChangeShapeType="1"/>
          </p:cNvSpPr>
          <p:nvPr/>
        </p:nvSpPr>
        <p:spPr bwMode="auto">
          <a:xfrm flipH="1">
            <a:off x="1981200" y="3489325"/>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7" name="Line 14"/>
          <p:cNvSpPr>
            <a:spLocks noChangeShapeType="1"/>
          </p:cNvSpPr>
          <p:nvPr/>
        </p:nvSpPr>
        <p:spPr bwMode="auto">
          <a:xfrm>
            <a:off x="3276600" y="3489325"/>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8" name="Line 15"/>
          <p:cNvSpPr>
            <a:spLocks noChangeShapeType="1"/>
          </p:cNvSpPr>
          <p:nvPr/>
        </p:nvSpPr>
        <p:spPr bwMode="auto">
          <a:xfrm flipH="1">
            <a:off x="5562600" y="3489325"/>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9" name="Line 16"/>
          <p:cNvSpPr>
            <a:spLocks noChangeShapeType="1"/>
          </p:cNvSpPr>
          <p:nvPr/>
        </p:nvSpPr>
        <p:spPr bwMode="auto">
          <a:xfrm>
            <a:off x="6858000" y="3489325"/>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0" name="Text Box 17"/>
          <p:cNvSpPr txBox="1">
            <a:spLocks noChangeArrowheads="1"/>
          </p:cNvSpPr>
          <p:nvPr/>
        </p:nvSpPr>
        <p:spPr bwMode="auto">
          <a:xfrm>
            <a:off x="1604963" y="3427413"/>
            <a:ext cx="5159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a&lt;c</a:t>
            </a:r>
          </a:p>
        </p:txBody>
      </p:sp>
      <p:sp>
        <p:nvSpPr>
          <p:cNvPr id="54291" name="Text Box 18"/>
          <p:cNvSpPr txBox="1">
            <a:spLocks noChangeArrowheads="1"/>
          </p:cNvSpPr>
          <p:nvPr/>
        </p:nvSpPr>
        <p:spPr bwMode="auto">
          <a:xfrm>
            <a:off x="3505200" y="3413125"/>
            <a:ext cx="515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c&lt;a</a:t>
            </a:r>
          </a:p>
        </p:txBody>
      </p:sp>
      <p:sp>
        <p:nvSpPr>
          <p:cNvPr id="54292" name="Text Box 19"/>
          <p:cNvSpPr txBox="1">
            <a:spLocks noChangeArrowheads="1"/>
          </p:cNvSpPr>
          <p:nvPr/>
        </p:nvSpPr>
        <p:spPr bwMode="auto">
          <a:xfrm>
            <a:off x="5203825" y="3427413"/>
            <a:ext cx="528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b&lt;c</a:t>
            </a:r>
          </a:p>
        </p:txBody>
      </p:sp>
      <p:sp>
        <p:nvSpPr>
          <p:cNvPr id="54293" name="Text Box 20"/>
          <p:cNvSpPr txBox="1">
            <a:spLocks noChangeArrowheads="1"/>
          </p:cNvSpPr>
          <p:nvPr/>
        </p:nvSpPr>
        <p:spPr bwMode="auto">
          <a:xfrm>
            <a:off x="7104063" y="3413125"/>
            <a:ext cx="528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c&lt;b</a:t>
            </a:r>
          </a:p>
        </p:txBody>
      </p:sp>
      <p:sp>
        <p:nvSpPr>
          <p:cNvPr id="54294" name="Text Box 21"/>
          <p:cNvSpPr txBox="1">
            <a:spLocks noChangeArrowheads="1"/>
          </p:cNvSpPr>
          <p:nvPr/>
        </p:nvSpPr>
        <p:spPr bwMode="auto">
          <a:xfrm>
            <a:off x="685800" y="545465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a&lt;b&lt;c</a:t>
            </a:r>
          </a:p>
        </p:txBody>
      </p:sp>
      <p:sp>
        <p:nvSpPr>
          <p:cNvPr id="54295" name="Text Box 22"/>
          <p:cNvSpPr txBox="1">
            <a:spLocks noChangeArrowheads="1"/>
          </p:cNvSpPr>
          <p:nvPr/>
        </p:nvSpPr>
        <p:spPr bwMode="auto">
          <a:xfrm>
            <a:off x="2073275" y="5470525"/>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a&lt;c&lt;b</a:t>
            </a:r>
          </a:p>
        </p:txBody>
      </p:sp>
      <p:sp>
        <p:nvSpPr>
          <p:cNvPr id="54296" name="Text Box 23"/>
          <p:cNvSpPr txBox="1">
            <a:spLocks noChangeArrowheads="1"/>
          </p:cNvSpPr>
          <p:nvPr/>
        </p:nvSpPr>
        <p:spPr bwMode="auto">
          <a:xfrm>
            <a:off x="4495800" y="5454650"/>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b&lt;a&lt;c</a:t>
            </a:r>
          </a:p>
        </p:txBody>
      </p:sp>
      <p:sp>
        <p:nvSpPr>
          <p:cNvPr id="54297" name="Text Box 24"/>
          <p:cNvSpPr txBox="1">
            <a:spLocks noChangeArrowheads="1"/>
          </p:cNvSpPr>
          <p:nvPr/>
        </p:nvSpPr>
        <p:spPr bwMode="auto">
          <a:xfrm>
            <a:off x="6035675" y="5470525"/>
            <a:ext cx="82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b&lt;c&lt;a</a:t>
            </a:r>
          </a:p>
        </p:txBody>
      </p:sp>
      <p:sp>
        <p:nvSpPr>
          <p:cNvPr id="54298" name="Line 25"/>
          <p:cNvSpPr>
            <a:spLocks noChangeShapeType="1"/>
          </p:cNvSpPr>
          <p:nvPr/>
        </p:nvSpPr>
        <p:spPr bwMode="auto">
          <a:xfrm flipH="1">
            <a:off x="990600" y="4860925"/>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9" name="Line 26"/>
          <p:cNvSpPr>
            <a:spLocks noChangeShapeType="1"/>
          </p:cNvSpPr>
          <p:nvPr/>
        </p:nvSpPr>
        <p:spPr bwMode="auto">
          <a:xfrm>
            <a:off x="2286000" y="4860925"/>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0" name="Line 27"/>
          <p:cNvSpPr>
            <a:spLocks noChangeShapeType="1"/>
          </p:cNvSpPr>
          <p:nvPr/>
        </p:nvSpPr>
        <p:spPr bwMode="auto">
          <a:xfrm flipH="1">
            <a:off x="4876800" y="4860925"/>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1" name="Line 28"/>
          <p:cNvSpPr>
            <a:spLocks noChangeShapeType="1"/>
          </p:cNvSpPr>
          <p:nvPr/>
        </p:nvSpPr>
        <p:spPr bwMode="auto">
          <a:xfrm>
            <a:off x="6172200" y="4860925"/>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2" name="Text Box 29"/>
          <p:cNvSpPr txBox="1">
            <a:spLocks noChangeArrowheads="1"/>
          </p:cNvSpPr>
          <p:nvPr/>
        </p:nvSpPr>
        <p:spPr bwMode="auto">
          <a:xfrm>
            <a:off x="609600" y="5027613"/>
            <a:ext cx="528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b&lt;c</a:t>
            </a:r>
          </a:p>
        </p:txBody>
      </p:sp>
      <p:sp>
        <p:nvSpPr>
          <p:cNvPr id="54303" name="Text Box 30"/>
          <p:cNvSpPr txBox="1">
            <a:spLocks noChangeArrowheads="1"/>
          </p:cNvSpPr>
          <p:nvPr/>
        </p:nvSpPr>
        <p:spPr bwMode="auto">
          <a:xfrm>
            <a:off x="2509838" y="5013325"/>
            <a:ext cx="528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c&lt;b</a:t>
            </a:r>
          </a:p>
        </p:txBody>
      </p:sp>
      <p:sp>
        <p:nvSpPr>
          <p:cNvPr id="54304" name="Text Box 31"/>
          <p:cNvSpPr txBox="1">
            <a:spLocks noChangeArrowheads="1"/>
          </p:cNvSpPr>
          <p:nvPr/>
        </p:nvSpPr>
        <p:spPr bwMode="auto">
          <a:xfrm>
            <a:off x="4495800" y="5027613"/>
            <a:ext cx="515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a&lt;c</a:t>
            </a:r>
          </a:p>
        </p:txBody>
      </p:sp>
      <p:sp>
        <p:nvSpPr>
          <p:cNvPr id="54305" name="Text Box 32"/>
          <p:cNvSpPr txBox="1">
            <a:spLocks noChangeArrowheads="1"/>
          </p:cNvSpPr>
          <p:nvPr/>
        </p:nvSpPr>
        <p:spPr bwMode="auto">
          <a:xfrm>
            <a:off x="6396038" y="5013325"/>
            <a:ext cx="515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c&lt;a</a:t>
            </a:r>
          </a:p>
        </p:txBody>
      </p:sp>
      <p:sp>
        <p:nvSpPr>
          <p:cNvPr id="54306" name="Text Box 33"/>
          <p:cNvSpPr txBox="1">
            <a:spLocks noChangeArrowheads="1"/>
          </p:cNvSpPr>
          <p:nvPr/>
        </p:nvSpPr>
        <p:spPr bwMode="auto">
          <a:xfrm>
            <a:off x="0" y="1752600"/>
            <a:ext cx="20034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Leaf nodes are</a:t>
            </a:r>
          </a:p>
          <a:p>
            <a:pPr eaLnBrk="1" hangingPunct="1"/>
            <a:r>
              <a:rPr lang="en-US"/>
              <a:t>possible sorted</a:t>
            </a:r>
          </a:p>
          <a:p>
            <a:pPr eaLnBrk="1" hangingPunct="1"/>
            <a:r>
              <a:rPr lang="en-US"/>
              <a:t>lists.</a:t>
            </a:r>
          </a:p>
        </p:txBody>
      </p:sp>
      <p:sp>
        <p:nvSpPr>
          <p:cNvPr id="54307" name="Rectangle 34"/>
          <p:cNvSpPr>
            <a:spLocks noChangeArrowheads="1"/>
          </p:cNvSpPr>
          <p:nvPr/>
        </p:nvSpPr>
        <p:spPr bwMode="auto">
          <a:xfrm>
            <a:off x="914400" y="228600"/>
            <a:ext cx="2443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a:t>Decision tree.</a:t>
            </a:r>
          </a:p>
        </p:txBody>
      </p:sp>
    </p:spTree>
    <p:extLst>
      <p:ext uri="{BB962C8B-B14F-4D97-AF65-F5344CB8AC3E}">
        <p14:creationId xmlns:p14="http://schemas.microsoft.com/office/powerpoint/2010/main" val="19243387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B3F755A-3E89-4012-97C3-03A2AF5BA972}" type="slidenum">
              <a:rPr lang="en-US" sz="1400" smtClean="0"/>
              <a:pPr eaLnBrk="1" hangingPunct="1"/>
              <a:t>56</a:t>
            </a:fld>
            <a:endParaRPr lang="en-US" sz="1400" smtClean="0"/>
          </a:p>
        </p:txBody>
      </p:sp>
      <p:sp>
        <p:nvSpPr>
          <p:cNvPr id="46083" name="Rectangle 2"/>
          <p:cNvSpPr>
            <a:spLocks noGrp="1" noChangeArrowheads="1"/>
          </p:cNvSpPr>
          <p:nvPr>
            <p:ph type="title"/>
          </p:nvPr>
        </p:nvSpPr>
        <p:spPr>
          <a:xfrm>
            <a:off x="685800" y="304800"/>
            <a:ext cx="7772400" cy="838200"/>
          </a:xfrm>
        </p:spPr>
        <p:txBody>
          <a:bodyPr/>
          <a:lstStyle/>
          <a:p>
            <a:pPr eaLnBrk="1" hangingPunct="1"/>
            <a:r>
              <a:rPr lang="en-US" smtClean="0"/>
              <a:t>Bucket Sort</a:t>
            </a:r>
          </a:p>
        </p:txBody>
      </p:sp>
      <p:sp>
        <p:nvSpPr>
          <p:cNvPr id="46084" name="Rectangle 3"/>
          <p:cNvSpPr>
            <a:spLocks noGrp="1" noChangeArrowheads="1"/>
          </p:cNvSpPr>
          <p:nvPr>
            <p:ph type="body" idx="1"/>
          </p:nvPr>
        </p:nvSpPr>
        <p:spPr>
          <a:xfrm>
            <a:off x="685800" y="1371600"/>
            <a:ext cx="7772400" cy="5029200"/>
          </a:xfrm>
        </p:spPr>
        <p:txBody>
          <a:bodyPr/>
          <a:lstStyle/>
          <a:p>
            <a:pPr eaLnBrk="1" hangingPunct="1">
              <a:lnSpc>
                <a:spcPct val="90000"/>
              </a:lnSpc>
            </a:pPr>
            <a:r>
              <a:rPr lang="en-US" sz="2400" smtClean="0"/>
              <a:t>Input consists of integer values smaller than M.</a:t>
            </a:r>
          </a:p>
          <a:p>
            <a:pPr eaLnBrk="1" hangingPunct="1">
              <a:lnSpc>
                <a:spcPct val="90000"/>
              </a:lnSpc>
            </a:pPr>
            <a:r>
              <a:rPr lang="en-US" sz="2400" smtClean="0"/>
              <a:t>Start with an array of size M.</a:t>
            </a:r>
          </a:p>
          <a:p>
            <a:pPr eaLnBrk="1" hangingPunct="1">
              <a:lnSpc>
                <a:spcPct val="90000"/>
              </a:lnSpc>
            </a:pPr>
            <a:r>
              <a:rPr lang="en-US" sz="2400" smtClean="0"/>
              <a:t>Initialize the array to all zeroes.</a:t>
            </a:r>
          </a:p>
          <a:p>
            <a:pPr eaLnBrk="1" hangingPunct="1">
              <a:lnSpc>
                <a:spcPct val="90000"/>
              </a:lnSpc>
            </a:pPr>
            <a:r>
              <a:rPr lang="en-US" sz="2400" smtClean="0"/>
              <a:t>If a value is read, increment the element in the array corresponding to the value (using it as an index into the array).</a:t>
            </a:r>
          </a:p>
          <a:p>
            <a:pPr eaLnBrk="1" hangingPunct="1">
              <a:lnSpc>
                <a:spcPct val="90000"/>
              </a:lnSpc>
            </a:pPr>
            <a:r>
              <a:rPr lang="en-US" sz="2400" smtClean="0"/>
              <a:t>After all values are processed, we can traverse the array, printing values for every element that is non-zero (with elements &gt; 1 implying duplicates).</a:t>
            </a:r>
          </a:p>
          <a:p>
            <a:pPr eaLnBrk="1" hangingPunct="1">
              <a:lnSpc>
                <a:spcPct val="90000"/>
              </a:lnSpc>
            </a:pPr>
            <a:r>
              <a:rPr lang="en-US" sz="2400" smtClean="0"/>
              <a:t>Since we traverse the list in order, the list will print out in sorted order.</a:t>
            </a:r>
          </a:p>
          <a:p>
            <a:pPr eaLnBrk="1" hangingPunct="1">
              <a:lnSpc>
                <a:spcPct val="90000"/>
              </a:lnSpc>
            </a:pPr>
            <a:r>
              <a:rPr lang="en-US" sz="2400" smtClean="0"/>
              <a:t>The list can be traversed in M time.  Printing takes N time.  So worst case running time is O(M+N), which is linear.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9568573-CD65-4000-97CE-2048E3594868}" type="slidenum">
              <a:rPr lang="en-US" sz="1400" smtClean="0"/>
              <a:pPr eaLnBrk="1" hangingPunct="1"/>
              <a:t>57</a:t>
            </a:fld>
            <a:endParaRPr lang="en-US" sz="1400" smtClean="0"/>
          </a:p>
        </p:txBody>
      </p:sp>
      <p:sp>
        <p:nvSpPr>
          <p:cNvPr id="47107" name="Rectangle 2"/>
          <p:cNvSpPr>
            <a:spLocks noChangeArrowheads="1"/>
          </p:cNvSpPr>
          <p:nvPr/>
        </p:nvSpPr>
        <p:spPr bwMode="auto">
          <a:xfrm>
            <a:off x="8540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5</a:t>
            </a:r>
          </a:p>
          <a:p>
            <a:pPr marL="342900" indent="-342900">
              <a:lnSpc>
                <a:spcPct val="90000"/>
              </a:lnSpc>
              <a:spcBef>
                <a:spcPct val="20000"/>
              </a:spcBef>
            </a:pPr>
            <a:r>
              <a:rPr lang="en-US" sz="2800"/>
              <a:t>7</a:t>
            </a:r>
          </a:p>
          <a:p>
            <a:pPr marL="342900" indent="-342900">
              <a:lnSpc>
                <a:spcPct val="90000"/>
              </a:lnSpc>
              <a:spcBef>
                <a:spcPct val="20000"/>
              </a:spcBef>
            </a:pPr>
            <a:r>
              <a:rPr lang="en-US" sz="2800"/>
              <a:t>1</a:t>
            </a:r>
          </a:p>
          <a:p>
            <a:pPr marL="342900" indent="-342900">
              <a:lnSpc>
                <a:spcPct val="90000"/>
              </a:lnSpc>
              <a:spcBef>
                <a:spcPct val="20000"/>
              </a:spcBef>
            </a:pPr>
            <a:r>
              <a:rPr lang="en-US" sz="2800"/>
              <a:t>8</a:t>
            </a:r>
          </a:p>
          <a:p>
            <a:pPr marL="342900" indent="-342900">
              <a:lnSpc>
                <a:spcPct val="90000"/>
              </a:lnSpc>
              <a:spcBef>
                <a:spcPct val="20000"/>
              </a:spcBef>
            </a:pPr>
            <a:r>
              <a:rPr lang="en-US" sz="2800"/>
              <a:t>2</a:t>
            </a:r>
          </a:p>
          <a:p>
            <a:pPr marL="342900" indent="-342900">
              <a:lnSpc>
                <a:spcPct val="90000"/>
              </a:lnSpc>
              <a:spcBef>
                <a:spcPct val="20000"/>
              </a:spcBef>
            </a:pPr>
            <a:r>
              <a:rPr lang="en-US" sz="2800"/>
              <a:t>1</a:t>
            </a:r>
          </a:p>
          <a:p>
            <a:pPr marL="342900" indent="-342900">
              <a:lnSpc>
                <a:spcPct val="90000"/>
              </a:lnSpc>
              <a:spcBef>
                <a:spcPct val="20000"/>
              </a:spcBef>
            </a:pPr>
            <a:r>
              <a:rPr lang="en-US" sz="2800"/>
              <a:t>5</a:t>
            </a:r>
          </a:p>
          <a:p>
            <a:pPr marL="342900" indent="-342900">
              <a:lnSpc>
                <a:spcPct val="90000"/>
              </a:lnSpc>
              <a:spcBef>
                <a:spcPct val="20000"/>
              </a:spcBef>
            </a:pPr>
            <a:r>
              <a:rPr lang="en-US" sz="2800"/>
              <a:t>5</a:t>
            </a:r>
          </a:p>
          <a:p>
            <a:pPr marL="342900" indent="-342900">
              <a:lnSpc>
                <a:spcPct val="90000"/>
              </a:lnSpc>
              <a:spcBef>
                <a:spcPct val="20000"/>
              </a:spcBef>
            </a:pPr>
            <a:r>
              <a:rPr lang="en-US" sz="2800"/>
              <a:t>6</a:t>
            </a:r>
          </a:p>
          <a:p>
            <a:pPr marL="342900" indent="-342900">
              <a:lnSpc>
                <a:spcPct val="90000"/>
              </a:lnSpc>
              <a:spcBef>
                <a:spcPct val="20000"/>
              </a:spcBef>
            </a:pPr>
            <a:r>
              <a:rPr lang="en-US" sz="2800"/>
              <a:t>8</a:t>
            </a:r>
          </a:p>
          <a:p>
            <a:pPr marL="342900" indent="-342900">
              <a:lnSpc>
                <a:spcPct val="90000"/>
              </a:lnSpc>
              <a:spcBef>
                <a:spcPct val="20000"/>
              </a:spcBef>
            </a:pPr>
            <a:r>
              <a:rPr lang="en-US" sz="2800"/>
              <a:t>1</a:t>
            </a:r>
          </a:p>
          <a:p>
            <a:pPr marL="342900" indent="-342900">
              <a:lnSpc>
                <a:spcPct val="90000"/>
              </a:lnSpc>
              <a:spcBef>
                <a:spcPct val="20000"/>
              </a:spcBef>
            </a:pPr>
            <a:r>
              <a:rPr lang="en-US" sz="2800"/>
              <a:t>4</a:t>
            </a:r>
          </a:p>
          <a:p>
            <a:pPr marL="342900" indent="-342900">
              <a:lnSpc>
                <a:spcPct val="90000"/>
              </a:lnSpc>
              <a:spcBef>
                <a:spcPct val="20000"/>
              </a:spcBef>
            </a:pPr>
            <a:r>
              <a:rPr lang="en-US" sz="2800"/>
              <a:t>5</a:t>
            </a:r>
          </a:p>
        </p:txBody>
      </p:sp>
      <p:sp>
        <p:nvSpPr>
          <p:cNvPr id="47108" name="Text Box 3"/>
          <p:cNvSpPr txBox="1">
            <a:spLocks noChangeArrowheads="1"/>
          </p:cNvSpPr>
          <p:nvPr/>
        </p:nvSpPr>
        <p:spPr bwMode="auto">
          <a:xfrm>
            <a:off x="533400" y="76200"/>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Original</a:t>
            </a:r>
          </a:p>
        </p:txBody>
      </p:sp>
      <p:sp>
        <p:nvSpPr>
          <p:cNvPr id="47109" name="Text Box 4"/>
          <p:cNvSpPr txBox="1">
            <a:spLocks noChangeArrowheads="1"/>
          </p:cNvSpPr>
          <p:nvPr/>
        </p:nvSpPr>
        <p:spPr bwMode="auto">
          <a:xfrm>
            <a:off x="3597275" y="685800"/>
            <a:ext cx="1295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en-US"/>
              <a:t>0</a:t>
            </a:r>
          </a:p>
          <a:p>
            <a:pPr eaLnBrk="1" hangingPunct="1">
              <a:spcBef>
                <a:spcPct val="20000"/>
              </a:spcBef>
            </a:pPr>
            <a:r>
              <a:rPr lang="en-US"/>
              <a:t>1</a:t>
            </a:r>
          </a:p>
          <a:p>
            <a:pPr eaLnBrk="1" hangingPunct="1">
              <a:spcBef>
                <a:spcPct val="20000"/>
              </a:spcBef>
            </a:pPr>
            <a:r>
              <a:rPr lang="en-US"/>
              <a:t>2</a:t>
            </a:r>
          </a:p>
          <a:p>
            <a:pPr eaLnBrk="1" hangingPunct="1">
              <a:spcBef>
                <a:spcPct val="20000"/>
              </a:spcBef>
            </a:pPr>
            <a:r>
              <a:rPr lang="en-US"/>
              <a:t>3</a:t>
            </a:r>
          </a:p>
          <a:p>
            <a:pPr eaLnBrk="1" hangingPunct="1">
              <a:spcBef>
                <a:spcPct val="20000"/>
              </a:spcBef>
            </a:pPr>
            <a:r>
              <a:rPr lang="en-US"/>
              <a:t>4</a:t>
            </a:r>
          </a:p>
          <a:p>
            <a:pPr eaLnBrk="1" hangingPunct="1">
              <a:spcBef>
                <a:spcPct val="20000"/>
              </a:spcBef>
            </a:pPr>
            <a:r>
              <a:rPr lang="en-US"/>
              <a:t>5</a:t>
            </a:r>
          </a:p>
          <a:p>
            <a:pPr eaLnBrk="1" hangingPunct="1">
              <a:spcBef>
                <a:spcPct val="20000"/>
              </a:spcBef>
            </a:pPr>
            <a:r>
              <a:rPr lang="en-US"/>
              <a:t>6</a:t>
            </a:r>
          </a:p>
          <a:p>
            <a:pPr eaLnBrk="1" hangingPunct="1">
              <a:spcBef>
                <a:spcPct val="20000"/>
              </a:spcBef>
            </a:pPr>
            <a:r>
              <a:rPr lang="en-US"/>
              <a:t>7</a:t>
            </a:r>
          </a:p>
          <a:p>
            <a:pPr eaLnBrk="1" hangingPunct="1">
              <a:spcBef>
                <a:spcPct val="20000"/>
              </a:spcBef>
            </a:pPr>
            <a:r>
              <a:rPr lang="en-US"/>
              <a:t>8</a:t>
            </a:r>
          </a:p>
          <a:p>
            <a:pPr eaLnBrk="1" hangingPunct="1">
              <a:spcBef>
                <a:spcPct val="20000"/>
              </a:spcBef>
            </a:pPr>
            <a:r>
              <a:rPr lang="en-US"/>
              <a:t>9</a:t>
            </a:r>
          </a:p>
          <a:p>
            <a:pPr eaLnBrk="1" hangingPunct="1">
              <a:spcBef>
                <a:spcPct val="20000"/>
              </a:spcBef>
            </a:pPr>
            <a:r>
              <a:rPr lang="en-US"/>
              <a:t>10</a:t>
            </a:r>
          </a:p>
        </p:txBody>
      </p:sp>
      <p:sp>
        <p:nvSpPr>
          <p:cNvPr id="47110" name="Rectangle 5"/>
          <p:cNvSpPr>
            <a:spLocks noChangeArrowheads="1"/>
          </p:cNvSpPr>
          <p:nvPr/>
        </p:nvSpPr>
        <p:spPr bwMode="auto">
          <a:xfrm>
            <a:off x="4054475" y="685800"/>
            <a:ext cx="838200" cy="487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11" name="Line 6"/>
          <p:cNvSpPr>
            <a:spLocks noChangeShapeType="1"/>
          </p:cNvSpPr>
          <p:nvPr/>
        </p:nvSpPr>
        <p:spPr bwMode="auto">
          <a:xfrm>
            <a:off x="4054475" y="1143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2" name="Line 7"/>
          <p:cNvSpPr>
            <a:spLocks noChangeShapeType="1"/>
          </p:cNvSpPr>
          <p:nvPr/>
        </p:nvSpPr>
        <p:spPr bwMode="auto">
          <a:xfrm>
            <a:off x="4054475" y="15827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3" name="Line 8"/>
          <p:cNvSpPr>
            <a:spLocks noChangeShapeType="1"/>
          </p:cNvSpPr>
          <p:nvPr/>
        </p:nvSpPr>
        <p:spPr bwMode="auto">
          <a:xfrm>
            <a:off x="4054475" y="20224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4" name="Line 9"/>
          <p:cNvSpPr>
            <a:spLocks noChangeShapeType="1"/>
          </p:cNvSpPr>
          <p:nvPr/>
        </p:nvSpPr>
        <p:spPr bwMode="auto">
          <a:xfrm>
            <a:off x="4054475" y="2463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5" name="Line 10"/>
          <p:cNvSpPr>
            <a:spLocks noChangeShapeType="1"/>
          </p:cNvSpPr>
          <p:nvPr/>
        </p:nvSpPr>
        <p:spPr bwMode="auto">
          <a:xfrm>
            <a:off x="4054475" y="29035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6" name="Line 11"/>
          <p:cNvSpPr>
            <a:spLocks noChangeShapeType="1"/>
          </p:cNvSpPr>
          <p:nvPr/>
        </p:nvSpPr>
        <p:spPr bwMode="auto">
          <a:xfrm>
            <a:off x="4054475" y="33432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7" name="Line 12"/>
          <p:cNvSpPr>
            <a:spLocks noChangeShapeType="1"/>
          </p:cNvSpPr>
          <p:nvPr/>
        </p:nvSpPr>
        <p:spPr bwMode="auto">
          <a:xfrm>
            <a:off x="4054475" y="37846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8" name="Line 13"/>
          <p:cNvSpPr>
            <a:spLocks noChangeShapeType="1"/>
          </p:cNvSpPr>
          <p:nvPr/>
        </p:nvSpPr>
        <p:spPr bwMode="auto">
          <a:xfrm>
            <a:off x="4054475" y="42243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9" name="Line 14"/>
          <p:cNvSpPr>
            <a:spLocks noChangeShapeType="1"/>
          </p:cNvSpPr>
          <p:nvPr/>
        </p:nvSpPr>
        <p:spPr bwMode="auto">
          <a:xfrm>
            <a:off x="4054475" y="46640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0" name="Line 15"/>
          <p:cNvSpPr>
            <a:spLocks noChangeShapeType="1"/>
          </p:cNvSpPr>
          <p:nvPr/>
        </p:nvSpPr>
        <p:spPr bwMode="auto">
          <a:xfrm>
            <a:off x="4054475" y="51054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1" name="Text Box 16"/>
          <p:cNvSpPr txBox="1">
            <a:spLocks noChangeArrowheads="1"/>
          </p:cNvSpPr>
          <p:nvPr/>
        </p:nvSpPr>
        <p:spPr bwMode="auto">
          <a:xfrm>
            <a:off x="4343400" y="2860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4</a:t>
            </a:r>
          </a:p>
        </p:txBody>
      </p:sp>
      <p:sp>
        <p:nvSpPr>
          <p:cNvPr id="47122" name="Text Box 17"/>
          <p:cNvSpPr txBox="1">
            <a:spLocks noChangeArrowheads="1"/>
          </p:cNvSpPr>
          <p:nvPr/>
        </p:nvSpPr>
        <p:spPr bwMode="auto">
          <a:xfrm>
            <a:off x="4343400" y="3775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p>
        </p:txBody>
      </p:sp>
      <p:sp>
        <p:nvSpPr>
          <p:cNvPr id="47123" name="Text Box 18"/>
          <p:cNvSpPr txBox="1">
            <a:spLocks noChangeArrowheads="1"/>
          </p:cNvSpPr>
          <p:nvPr/>
        </p:nvSpPr>
        <p:spPr bwMode="auto">
          <a:xfrm>
            <a:off x="4343400" y="1108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a:t>
            </a:r>
          </a:p>
        </p:txBody>
      </p:sp>
      <p:sp>
        <p:nvSpPr>
          <p:cNvPr id="47124" name="Text Box 19"/>
          <p:cNvSpPr txBox="1">
            <a:spLocks noChangeArrowheads="1"/>
          </p:cNvSpPr>
          <p:nvPr/>
        </p:nvSpPr>
        <p:spPr bwMode="auto">
          <a:xfrm>
            <a:off x="4343400" y="423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a:t>
            </a:r>
          </a:p>
        </p:txBody>
      </p:sp>
      <p:sp>
        <p:nvSpPr>
          <p:cNvPr id="47125" name="Text Box 20"/>
          <p:cNvSpPr txBox="1">
            <a:spLocks noChangeArrowheads="1"/>
          </p:cNvSpPr>
          <p:nvPr/>
        </p:nvSpPr>
        <p:spPr bwMode="auto">
          <a:xfrm>
            <a:off x="4343400" y="1565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p>
        </p:txBody>
      </p:sp>
      <p:sp>
        <p:nvSpPr>
          <p:cNvPr id="47126" name="Text Box 21"/>
          <p:cNvSpPr txBox="1">
            <a:spLocks noChangeArrowheads="1"/>
          </p:cNvSpPr>
          <p:nvPr/>
        </p:nvSpPr>
        <p:spPr bwMode="auto">
          <a:xfrm>
            <a:off x="4343400" y="3317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p>
        </p:txBody>
      </p:sp>
      <p:sp>
        <p:nvSpPr>
          <p:cNvPr id="47127" name="Text Box 22"/>
          <p:cNvSpPr txBox="1">
            <a:spLocks noChangeArrowheads="1"/>
          </p:cNvSpPr>
          <p:nvPr/>
        </p:nvSpPr>
        <p:spPr bwMode="auto">
          <a:xfrm>
            <a:off x="4343400" y="2403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p>
        </p:txBody>
      </p:sp>
      <p:sp>
        <p:nvSpPr>
          <p:cNvPr id="47128" name="Line 23"/>
          <p:cNvSpPr>
            <a:spLocks noChangeShapeType="1"/>
          </p:cNvSpPr>
          <p:nvPr/>
        </p:nvSpPr>
        <p:spPr bwMode="auto">
          <a:xfrm>
            <a:off x="1920875" y="32004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29" name="Line 24"/>
          <p:cNvSpPr>
            <a:spLocks noChangeShapeType="1"/>
          </p:cNvSpPr>
          <p:nvPr/>
        </p:nvSpPr>
        <p:spPr bwMode="auto">
          <a:xfrm>
            <a:off x="5730875" y="32004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30" name="Rectangle 25"/>
          <p:cNvSpPr>
            <a:spLocks noChangeArrowheads="1"/>
          </p:cNvSpPr>
          <p:nvPr/>
        </p:nvSpPr>
        <p:spPr bwMode="auto">
          <a:xfrm>
            <a:off x="7635875" y="533400"/>
            <a:ext cx="60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t>1</a:t>
            </a:r>
          </a:p>
          <a:p>
            <a:pPr marL="342900" indent="-342900">
              <a:lnSpc>
                <a:spcPct val="90000"/>
              </a:lnSpc>
              <a:spcBef>
                <a:spcPct val="20000"/>
              </a:spcBef>
            </a:pPr>
            <a:r>
              <a:rPr lang="en-US" sz="2800"/>
              <a:t>1</a:t>
            </a:r>
          </a:p>
          <a:p>
            <a:pPr marL="342900" indent="-342900">
              <a:lnSpc>
                <a:spcPct val="90000"/>
              </a:lnSpc>
              <a:spcBef>
                <a:spcPct val="20000"/>
              </a:spcBef>
            </a:pPr>
            <a:r>
              <a:rPr lang="en-US" sz="2800"/>
              <a:t>1</a:t>
            </a:r>
          </a:p>
          <a:p>
            <a:pPr marL="342900" indent="-342900">
              <a:lnSpc>
                <a:spcPct val="90000"/>
              </a:lnSpc>
              <a:spcBef>
                <a:spcPct val="20000"/>
              </a:spcBef>
            </a:pPr>
            <a:r>
              <a:rPr lang="en-US" sz="2800"/>
              <a:t>2</a:t>
            </a:r>
          </a:p>
          <a:p>
            <a:pPr marL="342900" indent="-342900">
              <a:lnSpc>
                <a:spcPct val="90000"/>
              </a:lnSpc>
              <a:spcBef>
                <a:spcPct val="20000"/>
              </a:spcBef>
            </a:pPr>
            <a:r>
              <a:rPr lang="en-US" sz="2800"/>
              <a:t>4</a:t>
            </a:r>
          </a:p>
          <a:p>
            <a:pPr marL="342900" indent="-342900">
              <a:lnSpc>
                <a:spcPct val="90000"/>
              </a:lnSpc>
              <a:spcBef>
                <a:spcPct val="20000"/>
              </a:spcBef>
            </a:pPr>
            <a:r>
              <a:rPr lang="en-US" sz="2800"/>
              <a:t>5</a:t>
            </a:r>
          </a:p>
          <a:p>
            <a:pPr marL="342900" indent="-342900">
              <a:lnSpc>
                <a:spcPct val="90000"/>
              </a:lnSpc>
              <a:spcBef>
                <a:spcPct val="20000"/>
              </a:spcBef>
            </a:pPr>
            <a:r>
              <a:rPr lang="en-US" sz="2800"/>
              <a:t>5</a:t>
            </a:r>
          </a:p>
          <a:p>
            <a:pPr marL="342900" indent="-342900">
              <a:lnSpc>
                <a:spcPct val="90000"/>
              </a:lnSpc>
              <a:spcBef>
                <a:spcPct val="20000"/>
              </a:spcBef>
            </a:pPr>
            <a:r>
              <a:rPr lang="en-US" sz="2800"/>
              <a:t>5</a:t>
            </a:r>
          </a:p>
          <a:p>
            <a:pPr marL="342900" indent="-342900">
              <a:lnSpc>
                <a:spcPct val="90000"/>
              </a:lnSpc>
              <a:spcBef>
                <a:spcPct val="20000"/>
              </a:spcBef>
            </a:pPr>
            <a:r>
              <a:rPr lang="en-US" sz="2800"/>
              <a:t>5</a:t>
            </a:r>
          </a:p>
          <a:p>
            <a:pPr marL="342900" indent="-342900">
              <a:lnSpc>
                <a:spcPct val="90000"/>
              </a:lnSpc>
              <a:spcBef>
                <a:spcPct val="20000"/>
              </a:spcBef>
            </a:pPr>
            <a:r>
              <a:rPr lang="en-US" sz="2800"/>
              <a:t>6</a:t>
            </a:r>
          </a:p>
          <a:p>
            <a:pPr marL="342900" indent="-342900">
              <a:lnSpc>
                <a:spcPct val="90000"/>
              </a:lnSpc>
              <a:spcBef>
                <a:spcPct val="20000"/>
              </a:spcBef>
            </a:pPr>
            <a:r>
              <a:rPr lang="en-US" sz="2800"/>
              <a:t>7</a:t>
            </a:r>
          </a:p>
          <a:p>
            <a:pPr marL="342900" indent="-342900">
              <a:lnSpc>
                <a:spcPct val="90000"/>
              </a:lnSpc>
              <a:spcBef>
                <a:spcPct val="20000"/>
              </a:spcBef>
            </a:pPr>
            <a:r>
              <a:rPr lang="en-US" sz="2800"/>
              <a:t>8</a:t>
            </a:r>
          </a:p>
          <a:p>
            <a:pPr marL="342900" indent="-342900">
              <a:lnSpc>
                <a:spcPct val="90000"/>
              </a:lnSpc>
              <a:spcBef>
                <a:spcPct val="20000"/>
              </a:spcBef>
            </a:pPr>
            <a:r>
              <a:rPr lang="en-US" sz="2800"/>
              <a:t>8</a:t>
            </a:r>
          </a:p>
        </p:txBody>
      </p:sp>
      <p:sp>
        <p:nvSpPr>
          <p:cNvPr id="47131" name="Text Box 26"/>
          <p:cNvSpPr txBox="1">
            <a:spLocks noChangeArrowheads="1"/>
          </p:cNvSpPr>
          <p:nvPr/>
        </p:nvSpPr>
        <p:spPr bwMode="auto">
          <a:xfrm>
            <a:off x="7391400" y="76200"/>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Sorted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198FE1D-C59E-47A7-8E4D-A02EB6BAAA85}" type="slidenum">
              <a:rPr lang="en-US" sz="1400" smtClean="0"/>
              <a:pPr eaLnBrk="1" hangingPunct="1"/>
              <a:t>58</a:t>
            </a:fld>
            <a:endParaRPr lang="en-US" sz="1400" smtClean="0"/>
          </a:p>
        </p:txBody>
      </p:sp>
      <p:sp>
        <p:nvSpPr>
          <p:cNvPr id="48131" name="Rectangle 6"/>
          <p:cNvSpPr>
            <a:spLocks noGrp="1" noChangeArrowheads="1"/>
          </p:cNvSpPr>
          <p:nvPr>
            <p:ph type="title"/>
          </p:nvPr>
        </p:nvSpPr>
        <p:spPr/>
        <p:txBody>
          <a:bodyPr/>
          <a:lstStyle/>
          <a:p>
            <a:pPr eaLnBrk="1" hangingPunct="1"/>
            <a:r>
              <a:rPr lang="en-US" smtClean="0"/>
              <a:t>Radix Sort</a:t>
            </a:r>
          </a:p>
        </p:txBody>
      </p:sp>
      <p:sp>
        <p:nvSpPr>
          <p:cNvPr id="48132" name="Rectangle 7"/>
          <p:cNvSpPr>
            <a:spLocks noGrp="1" noChangeArrowheads="1"/>
          </p:cNvSpPr>
          <p:nvPr>
            <p:ph type="body" idx="1"/>
          </p:nvPr>
        </p:nvSpPr>
        <p:spPr/>
        <p:txBody>
          <a:bodyPr/>
          <a:lstStyle/>
          <a:p>
            <a:pPr eaLnBrk="1" hangingPunct="1"/>
            <a:r>
              <a:rPr lang="en-US" dirty="0" smtClean="0"/>
              <a:t>Input consists of integer values.</a:t>
            </a:r>
          </a:p>
          <a:p>
            <a:pPr eaLnBrk="1" hangingPunct="1"/>
            <a:r>
              <a:rPr lang="en-US" dirty="0" smtClean="0"/>
              <a:t>The bucket sort required a bucket for each value, meaning the array is large if the values are large.</a:t>
            </a:r>
          </a:p>
          <a:p>
            <a:pPr eaLnBrk="1" hangingPunct="1"/>
            <a:r>
              <a:rPr lang="en-US" dirty="0" smtClean="0"/>
              <a:t>The Radix sort uses a smaller array to sort a list.</a:t>
            </a:r>
          </a:p>
          <a:p>
            <a:pPr eaLnBrk="1" hangingPunct="1"/>
            <a:r>
              <a:rPr lang="en-US" dirty="0" smtClean="0"/>
              <a:t>Radix sort sorts by each digit, least significant first.</a:t>
            </a:r>
          </a:p>
          <a:p>
            <a:pPr eaLnBrk="1" hangingPunct="1"/>
            <a:r>
              <a:rPr lang="en-US" dirty="0" smtClean="0"/>
              <a:t>It runs in 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B49AA66-36D4-465E-B852-78E813DE99CA}" type="slidenum">
              <a:rPr lang="en-US" sz="1400" smtClean="0"/>
              <a:pPr eaLnBrk="1" hangingPunct="1"/>
              <a:t>59</a:t>
            </a:fld>
            <a:endParaRPr lang="en-US" sz="1400" smtClean="0"/>
          </a:p>
        </p:txBody>
      </p:sp>
      <p:sp>
        <p:nvSpPr>
          <p:cNvPr id="49155" name="Rectangle 2"/>
          <p:cNvSpPr>
            <a:spLocks noChangeArrowheads="1"/>
          </p:cNvSpPr>
          <p:nvPr/>
        </p:nvSpPr>
        <p:spPr bwMode="auto">
          <a:xfrm>
            <a:off x="152400" y="1676400"/>
            <a:ext cx="68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a:t>0</a:t>
            </a:r>
          </a:p>
          <a:p>
            <a:pPr marL="342900" indent="-342900">
              <a:lnSpc>
                <a:spcPct val="90000"/>
              </a:lnSpc>
              <a:spcBef>
                <a:spcPct val="20000"/>
              </a:spcBef>
            </a:pPr>
            <a:r>
              <a:rPr lang="en-US"/>
              <a:t>1</a:t>
            </a:r>
          </a:p>
          <a:p>
            <a:pPr marL="342900" indent="-342900">
              <a:lnSpc>
                <a:spcPct val="90000"/>
              </a:lnSpc>
              <a:spcBef>
                <a:spcPct val="20000"/>
              </a:spcBef>
            </a:pPr>
            <a:r>
              <a:rPr lang="en-US"/>
              <a:t>512</a:t>
            </a:r>
          </a:p>
          <a:p>
            <a:pPr marL="342900" indent="-342900">
              <a:lnSpc>
                <a:spcPct val="90000"/>
              </a:lnSpc>
              <a:spcBef>
                <a:spcPct val="20000"/>
              </a:spcBef>
            </a:pPr>
            <a:r>
              <a:rPr lang="en-US"/>
              <a:t>343</a:t>
            </a:r>
          </a:p>
          <a:p>
            <a:pPr marL="342900" indent="-342900">
              <a:lnSpc>
                <a:spcPct val="90000"/>
              </a:lnSpc>
              <a:spcBef>
                <a:spcPct val="20000"/>
              </a:spcBef>
            </a:pPr>
            <a:r>
              <a:rPr lang="en-US"/>
              <a:t>64</a:t>
            </a:r>
          </a:p>
          <a:p>
            <a:pPr marL="342900" indent="-342900">
              <a:lnSpc>
                <a:spcPct val="90000"/>
              </a:lnSpc>
              <a:spcBef>
                <a:spcPct val="20000"/>
              </a:spcBef>
            </a:pPr>
            <a:r>
              <a:rPr lang="en-US"/>
              <a:t>125</a:t>
            </a:r>
          </a:p>
          <a:p>
            <a:pPr marL="342900" indent="-342900">
              <a:lnSpc>
                <a:spcPct val="90000"/>
              </a:lnSpc>
              <a:spcBef>
                <a:spcPct val="20000"/>
              </a:spcBef>
            </a:pPr>
            <a:r>
              <a:rPr lang="en-US"/>
              <a:t>216</a:t>
            </a:r>
          </a:p>
          <a:p>
            <a:pPr marL="342900" indent="-342900">
              <a:lnSpc>
                <a:spcPct val="90000"/>
              </a:lnSpc>
              <a:spcBef>
                <a:spcPct val="20000"/>
              </a:spcBef>
            </a:pPr>
            <a:r>
              <a:rPr lang="en-US"/>
              <a:t>27</a:t>
            </a:r>
          </a:p>
          <a:p>
            <a:pPr marL="342900" indent="-342900">
              <a:lnSpc>
                <a:spcPct val="90000"/>
              </a:lnSpc>
              <a:spcBef>
                <a:spcPct val="20000"/>
              </a:spcBef>
            </a:pPr>
            <a:r>
              <a:rPr lang="en-US"/>
              <a:t>8</a:t>
            </a:r>
          </a:p>
          <a:p>
            <a:pPr marL="342900" indent="-342900">
              <a:lnSpc>
                <a:spcPct val="90000"/>
              </a:lnSpc>
              <a:spcBef>
                <a:spcPct val="20000"/>
              </a:spcBef>
            </a:pPr>
            <a:r>
              <a:rPr lang="en-US"/>
              <a:t>729</a:t>
            </a:r>
          </a:p>
        </p:txBody>
      </p:sp>
      <p:sp>
        <p:nvSpPr>
          <p:cNvPr id="49156" name="Text Box 3"/>
          <p:cNvSpPr txBox="1">
            <a:spLocks noChangeArrowheads="1"/>
          </p:cNvSpPr>
          <p:nvPr/>
        </p:nvSpPr>
        <p:spPr bwMode="auto">
          <a:xfrm>
            <a:off x="533400" y="76200"/>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Original</a:t>
            </a:r>
          </a:p>
        </p:txBody>
      </p:sp>
      <p:sp>
        <p:nvSpPr>
          <p:cNvPr id="49157" name="Text Box 4"/>
          <p:cNvSpPr txBox="1">
            <a:spLocks noChangeArrowheads="1"/>
          </p:cNvSpPr>
          <p:nvPr/>
        </p:nvSpPr>
        <p:spPr bwMode="auto">
          <a:xfrm>
            <a:off x="1371600" y="1447800"/>
            <a:ext cx="1295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en-US"/>
              <a:t>0</a:t>
            </a:r>
          </a:p>
          <a:p>
            <a:pPr eaLnBrk="1" hangingPunct="1">
              <a:spcBef>
                <a:spcPct val="20000"/>
              </a:spcBef>
            </a:pPr>
            <a:r>
              <a:rPr lang="en-US"/>
              <a:t>1</a:t>
            </a:r>
          </a:p>
          <a:p>
            <a:pPr eaLnBrk="1" hangingPunct="1">
              <a:spcBef>
                <a:spcPct val="20000"/>
              </a:spcBef>
            </a:pPr>
            <a:r>
              <a:rPr lang="en-US"/>
              <a:t>2</a:t>
            </a:r>
          </a:p>
          <a:p>
            <a:pPr eaLnBrk="1" hangingPunct="1">
              <a:spcBef>
                <a:spcPct val="20000"/>
              </a:spcBef>
            </a:pPr>
            <a:r>
              <a:rPr lang="en-US"/>
              <a:t>3</a:t>
            </a:r>
          </a:p>
          <a:p>
            <a:pPr eaLnBrk="1" hangingPunct="1">
              <a:spcBef>
                <a:spcPct val="20000"/>
              </a:spcBef>
            </a:pPr>
            <a:r>
              <a:rPr lang="en-US"/>
              <a:t>4</a:t>
            </a:r>
          </a:p>
          <a:p>
            <a:pPr eaLnBrk="1" hangingPunct="1">
              <a:spcBef>
                <a:spcPct val="20000"/>
              </a:spcBef>
            </a:pPr>
            <a:r>
              <a:rPr lang="en-US"/>
              <a:t>5</a:t>
            </a:r>
          </a:p>
          <a:p>
            <a:pPr eaLnBrk="1" hangingPunct="1">
              <a:spcBef>
                <a:spcPct val="20000"/>
              </a:spcBef>
            </a:pPr>
            <a:r>
              <a:rPr lang="en-US"/>
              <a:t>6</a:t>
            </a:r>
          </a:p>
          <a:p>
            <a:pPr eaLnBrk="1" hangingPunct="1">
              <a:spcBef>
                <a:spcPct val="20000"/>
              </a:spcBef>
            </a:pPr>
            <a:r>
              <a:rPr lang="en-US"/>
              <a:t>7</a:t>
            </a:r>
          </a:p>
          <a:p>
            <a:pPr eaLnBrk="1" hangingPunct="1">
              <a:spcBef>
                <a:spcPct val="20000"/>
              </a:spcBef>
            </a:pPr>
            <a:r>
              <a:rPr lang="en-US"/>
              <a:t>8</a:t>
            </a:r>
          </a:p>
          <a:p>
            <a:pPr eaLnBrk="1" hangingPunct="1">
              <a:spcBef>
                <a:spcPct val="20000"/>
              </a:spcBef>
            </a:pPr>
            <a:r>
              <a:rPr lang="en-US"/>
              <a:t>9</a:t>
            </a:r>
          </a:p>
        </p:txBody>
      </p:sp>
      <p:sp>
        <p:nvSpPr>
          <p:cNvPr id="49158" name="Rectangle 5"/>
          <p:cNvSpPr>
            <a:spLocks noChangeArrowheads="1"/>
          </p:cNvSpPr>
          <p:nvPr/>
        </p:nvSpPr>
        <p:spPr bwMode="auto">
          <a:xfrm>
            <a:off x="1828800" y="1447800"/>
            <a:ext cx="822325"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59" name="Line 6"/>
          <p:cNvSpPr>
            <a:spLocks noChangeShapeType="1"/>
          </p:cNvSpPr>
          <p:nvPr/>
        </p:nvSpPr>
        <p:spPr bwMode="auto">
          <a:xfrm>
            <a:off x="1828800" y="1905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0" name="Line 7"/>
          <p:cNvSpPr>
            <a:spLocks noChangeShapeType="1"/>
          </p:cNvSpPr>
          <p:nvPr/>
        </p:nvSpPr>
        <p:spPr bwMode="auto">
          <a:xfrm>
            <a:off x="1828800" y="23447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1" name="Line 8"/>
          <p:cNvSpPr>
            <a:spLocks noChangeShapeType="1"/>
          </p:cNvSpPr>
          <p:nvPr/>
        </p:nvSpPr>
        <p:spPr bwMode="auto">
          <a:xfrm>
            <a:off x="1828800" y="27844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2" name="Line 9"/>
          <p:cNvSpPr>
            <a:spLocks noChangeShapeType="1"/>
          </p:cNvSpPr>
          <p:nvPr/>
        </p:nvSpPr>
        <p:spPr bwMode="auto">
          <a:xfrm>
            <a:off x="1828800" y="3225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3" name="Line 10"/>
          <p:cNvSpPr>
            <a:spLocks noChangeShapeType="1"/>
          </p:cNvSpPr>
          <p:nvPr/>
        </p:nvSpPr>
        <p:spPr bwMode="auto">
          <a:xfrm>
            <a:off x="1828800" y="36655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4" name="Line 11"/>
          <p:cNvSpPr>
            <a:spLocks noChangeShapeType="1"/>
          </p:cNvSpPr>
          <p:nvPr/>
        </p:nvSpPr>
        <p:spPr bwMode="auto">
          <a:xfrm>
            <a:off x="1828800" y="41052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5" name="Line 12"/>
          <p:cNvSpPr>
            <a:spLocks noChangeShapeType="1"/>
          </p:cNvSpPr>
          <p:nvPr/>
        </p:nvSpPr>
        <p:spPr bwMode="auto">
          <a:xfrm>
            <a:off x="1828800" y="45466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6" name="Line 13"/>
          <p:cNvSpPr>
            <a:spLocks noChangeShapeType="1"/>
          </p:cNvSpPr>
          <p:nvPr/>
        </p:nvSpPr>
        <p:spPr bwMode="auto">
          <a:xfrm>
            <a:off x="1828800" y="498633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7" name="Line 14"/>
          <p:cNvSpPr>
            <a:spLocks noChangeShapeType="1"/>
          </p:cNvSpPr>
          <p:nvPr/>
        </p:nvSpPr>
        <p:spPr bwMode="auto">
          <a:xfrm>
            <a:off x="1828800" y="542607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8" name="Text Box 15"/>
          <p:cNvSpPr txBox="1">
            <a:spLocks noChangeArrowheads="1"/>
          </p:cNvSpPr>
          <p:nvPr/>
        </p:nvSpPr>
        <p:spPr bwMode="auto">
          <a:xfrm>
            <a:off x="1965325" y="36226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125</a:t>
            </a:r>
          </a:p>
        </p:txBody>
      </p:sp>
      <p:sp>
        <p:nvSpPr>
          <p:cNvPr id="49169" name="Text Box 16"/>
          <p:cNvSpPr txBox="1">
            <a:spLocks noChangeArrowheads="1"/>
          </p:cNvSpPr>
          <p:nvPr/>
        </p:nvSpPr>
        <p:spPr bwMode="auto">
          <a:xfrm>
            <a:off x="1965325" y="45370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27</a:t>
            </a:r>
          </a:p>
        </p:txBody>
      </p:sp>
      <p:sp>
        <p:nvSpPr>
          <p:cNvPr id="49170" name="Text Box 17"/>
          <p:cNvSpPr txBox="1">
            <a:spLocks noChangeArrowheads="1"/>
          </p:cNvSpPr>
          <p:nvPr/>
        </p:nvSpPr>
        <p:spPr bwMode="auto">
          <a:xfrm>
            <a:off x="19653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p>
        </p:txBody>
      </p:sp>
      <p:sp>
        <p:nvSpPr>
          <p:cNvPr id="49171" name="Text Box 18"/>
          <p:cNvSpPr txBox="1">
            <a:spLocks noChangeArrowheads="1"/>
          </p:cNvSpPr>
          <p:nvPr/>
        </p:nvSpPr>
        <p:spPr bwMode="auto">
          <a:xfrm>
            <a:off x="1965325" y="499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8</a:t>
            </a:r>
          </a:p>
        </p:txBody>
      </p:sp>
      <p:sp>
        <p:nvSpPr>
          <p:cNvPr id="49172" name="Text Box 19"/>
          <p:cNvSpPr txBox="1">
            <a:spLocks noChangeArrowheads="1"/>
          </p:cNvSpPr>
          <p:nvPr/>
        </p:nvSpPr>
        <p:spPr bwMode="auto">
          <a:xfrm>
            <a:off x="1965325" y="23272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512</a:t>
            </a:r>
          </a:p>
        </p:txBody>
      </p:sp>
      <p:sp>
        <p:nvSpPr>
          <p:cNvPr id="49173" name="Text Box 20"/>
          <p:cNvSpPr txBox="1">
            <a:spLocks noChangeArrowheads="1"/>
          </p:cNvSpPr>
          <p:nvPr/>
        </p:nvSpPr>
        <p:spPr bwMode="auto">
          <a:xfrm>
            <a:off x="1965325" y="40798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216</a:t>
            </a:r>
          </a:p>
        </p:txBody>
      </p:sp>
      <p:sp>
        <p:nvSpPr>
          <p:cNvPr id="49174" name="Text Box 21"/>
          <p:cNvSpPr txBox="1">
            <a:spLocks noChangeArrowheads="1"/>
          </p:cNvSpPr>
          <p:nvPr/>
        </p:nvSpPr>
        <p:spPr bwMode="auto">
          <a:xfrm>
            <a:off x="1965325" y="31654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49175" name="Line 22"/>
          <p:cNvSpPr>
            <a:spLocks noChangeShapeType="1"/>
          </p:cNvSpPr>
          <p:nvPr/>
        </p:nvSpPr>
        <p:spPr bwMode="auto">
          <a:xfrm>
            <a:off x="990600" y="31242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6" name="Line 23"/>
          <p:cNvSpPr>
            <a:spLocks noChangeShapeType="1"/>
          </p:cNvSpPr>
          <p:nvPr/>
        </p:nvSpPr>
        <p:spPr bwMode="auto">
          <a:xfrm>
            <a:off x="5410200" y="3124200"/>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7" name="Text Box 24"/>
          <p:cNvSpPr txBox="1">
            <a:spLocks noChangeArrowheads="1"/>
          </p:cNvSpPr>
          <p:nvPr/>
        </p:nvSpPr>
        <p:spPr bwMode="auto">
          <a:xfrm>
            <a:off x="7391400" y="76200"/>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Sorted</a:t>
            </a:r>
          </a:p>
        </p:txBody>
      </p:sp>
      <p:sp>
        <p:nvSpPr>
          <p:cNvPr id="49178" name="Text Box 25"/>
          <p:cNvSpPr txBox="1">
            <a:spLocks noChangeArrowheads="1"/>
          </p:cNvSpPr>
          <p:nvPr/>
        </p:nvSpPr>
        <p:spPr bwMode="auto">
          <a:xfrm>
            <a:off x="1965325" y="1447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0</a:t>
            </a:r>
          </a:p>
        </p:txBody>
      </p:sp>
      <p:sp>
        <p:nvSpPr>
          <p:cNvPr id="49179" name="Text Box 26"/>
          <p:cNvSpPr txBox="1">
            <a:spLocks noChangeArrowheads="1"/>
          </p:cNvSpPr>
          <p:nvPr/>
        </p:nvSpPr>
        <p:spPr bwMode="auto">
          <a:xfrm>
            <a:off x="1965325" y="28194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343</a:t>
            </a:r>
          </a:p>
        </p:txBody>
      </p:sp>
      <p:sp>
        <p:nvSpPr>
          <p:cNvPr id="49180" name="Text Box 27"/>
          <p:cNvSpPr txBox="1">
            <a:spLocks noChangeArrowheads="1"/>
          </p:cNvSpPr>
          <p:nvPr/>
        </p:nvSpPr>
        <p:spPr bwMode="auto">
          <a:xfrm>
            <a:off x="1965325" y="54102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729</a:t>
            </a:r>
          </a:p>
        </p:txBody>
      </p:sp>
      <p:sp>
        <p:nvSpPr>
          <p:cNvPr id="49181" name="Text Box 28"/>
          <p:cNvSpPr txBox="1">
            <a:spLocks noChangeArrowheads="1"/>
          </p:cNvSpPr>
          <p:nvPr/>
        </p:nvSpPr>
        <p:spPr bwMode="auto">
          <a:xfrm>
            <a:off x="3124200" y="1447800"/>
            <a:ext cx="1295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en-US"/>
              <a:t>0</a:t>
            </a:r>
          </a:p>
          <a:p>
            <a:pPr eaLnBrk="1" hangingPunct="1">
              <a:spcBef>
                <a:spcPct val="20000"/>
              </a:spcBef>
            </a:pPr>
            <a:r>
              <a:rPr lang="en-US"/>
              <a:t>1</a:t>
            </a:r>
          </a:p>
          <a:p>
            <a:pPr eaLnBrk="1" hangingPunct="1">
              <a:spcBef>
                <a:spcPct val="20000"/>
              </a:spcBef>
            </a:pPr>
            <a:r>
              <a:rPr lang="en-US"/>
              <a:t>2</a:t>
            </a:r>
          </a:p>
          <a:p>
            <a:pPr eaLnBrk="1" hangingPunct="1">
              <a:spcBef>
                <a:spcPct val="20000"/>
              </a:spcBef>
            </a:pPr>
            <a:r>
              <a:rPr lang="en-US"/>
              <a:t>3</a:t>
            </a:r>
          </a:p>
          <a:p>
            <a:pPr eaLnBrk="1" hangingPunct="1">
              <a:spcBef>
                <a:spcPct val="20000"/>
              </a:spcBef>
            </a:pPr>
            <a:r>
              <a:rPr lang="en-US"/>
              <a:t>4</a:t>
            </a:r>
          </a:p>
          <a:p>
            <a:pPr eaLnBrk="1" hangingPunct="1">
              <a:spcBef>
                <a:spcPct val="20000"/>
              </a:spcBef>
            </a:pPr>
            <a:r>
              <a:rPr lang="en-US"/>
              <a:t>5</a:t>
            </a:r>
          </a:p>
          <a:p>
            <a:pPr eaLnBrk="1" hangingPunct="1">
              <a:spcBef>
                <a:spcPct val="20000"/>
              </a:spcBef>
            </a:pPr>
            <a:r>
              <a:rPr lang="en-US"/>
              <a:t>6</a:t>
            </a:r>
          </a:p>
          <a:p>
            <a:pPr eaLnBrk="1" hangingPunct="1">
              <a:spcBef>
                <a:spcPct val="20000"/>
              </a:spcBef>
            </a:pPr>
            <a:r>
              <a:rPr lang="en-US"/>
              <a:t>7</a:t>
            </a:r>
          </a:p>
          <a:p>
            <a:pPr eaLnBrk="1" hangingPunct="1">
              <a:spcBef>
                <a:spcPct val="20000"/>
              </a:spcBef>
            </a:pPr>
            <a:r>
              <a:rPr lang="en-US"/>
              <a:t>8</a:t>
            </a:r>
          </a:p>
          <a:p>
            <a:pPr eaLnBrk="1" hangingPunct="1">
              <a:spcBef>
                <a:spcPct val="20000"/>
              </a:spcBef>
            </a:pPr>
            <a:r>
              <a:rPr lang="en-US"/>
              <a:t>9</a:t>
            </a:r>
          </a:p>
        </p:txBody>
      </p:sp>
      <p:sp>
        <p:nvSpPr>
          <p:cNvPr id="49182" name="Rectangle 29"/>
          <p:cNvSpPr>
            <a:spLocks noChangeArrowheads="1"/>
          </p:cNvSpPr>
          <p:nvPr/>
        </p:nvSpPr>
        <p:spPr bwMode="auto">
          <a:xfrm>
            <a:off x="3581400" y="1447800"/>
            <a:ext cx="1600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183" name="Line 30"/>
          <p:cNvSpPr>
            <a:spLocks noChangeShapeType="1"/>
          </p:cNvSpPr>
          <p:nvPr/>
        </p:nvSpPr>
        <p:spPr bwMode="auto">
          <a:xfrm>
            <a:off x="3581400" y="19050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4" name="Line 31"/>
          <p:cNvSpPr>
            <a:spLocks noChangeShapeType="1"/>
          </p:cNvSpPr>
          <p:nvPr/>
        </p:nvSpPr>
        <p:spPr bwMode="auto">
          <a:xfrm>
            <a:off x="3581400" y="23447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5" name="Line 32"/>
          <p:cNvSpPr>
            <a:spLocks noChangeShapeType="1"/>
          </p:cNvSpPr>
          <p:nvPr/>
        </p:nvSpPr>
        <p:spPr bwMode="auto">
          <a:xfrm>
            <a:off x="3581400" y="2784475"/>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6" name="Line 33"/>
          <p:cNvSpPr>
            <a:spLocks noChangeShapeType="1"/>
          </p:cNvSpPr>
          <p:nvPr/>
        </p:nvSpPr>
        <p:spPr bwMode="auto">
          <a:xfrm>
            <a:off x="3581400" y="32258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7" name="Line 34"/>
          <p:cNvSpPr>
            <a:spLocks noChangeShapeType="1"/>
          </p:cNvSpPr>
          <p:nvPr/>
        </p:nvSpPr>
        <p:spPr bwMode="auto">
          <a:xfrm>
            <a:off x="3581400" y="36655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8" name="Line 35"/>
          <p:cNvSpPr>
            <a:spLocks noChangeShapeType="1"/>
          </p:cNvSpPr>
          <p:nvPr/>
        </p:nvSpPr>
        <p:spPr bwMode="auto">
          <a:xfrm>
            <a:off x="3581400" y="4105275"/>
            <a:ext cx="1600200"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9" name="Line 36"/>
          <p:cNvSpPr>
            <a:spLocks noChangeShapeType="1"/>
          </p:cNvSpPr>
          <p:nvPr/>
        </p:nvSpPr>
        <p:spPr bwMode="auto">
          <a:xfrm>
            <a:off x="3581400" y="45466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0" name="Line 37"/>
          <p:cNvSpPr>
            <a:spLocks noChangeShapeType="1"/>
          </p:cNvSpPr>
          <p:nvPr/>
        </p:nvSpPr>
        <p:spPr bwMode="auto">
          <a:xfrm>
            <a:off x="3581400" y="49863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1" name="Line 38"/>
          <p:cNvSpPr>
            <a:spLocks noChangeShapeType="1"/>
          </p:cNvSpPr>
          <p:nvPr/>
        </p:nvSpPr>
        <p:spPr bwMode="auto">
          <a:xfrm flipV="1">
            <a:off x="3581400" y="54102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2" name="Text Box 39"/>
          <p:cNvSpPr txBox="1">
            <a:spLocks noChangeArrowheads="1"/>
          </p:cNvSpPr>
          <p:nvPr/>
        </p:nvSpPr>
        <p:spPr bwMode="auto">
          <a:xfrm>
            <a:off x="3717925" y="1870075"/>
            <a:ext cx="117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512,216</a:t>
            </a:r>
          </a:p>
        </p:txBody>
      </p:sp>
      <p:sp>
        <p:nvSpPr>
          <p:cNvPr id="49193" name="Text Box 40"/>
          <p:cNvSpPr txBox="1">
            <a:spLocks noChangeArrowheads="1"/>
          </p:cNvSpPr>
          <p:nvPr/>
        </p:nvSpPr>
        <p:spPr bwMode="auto">
          <a:xfrm>
            <a:off x="3717925" y="2327275"/>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125,27,729</a:t>
            </a:r>
          </a:p>
        </p:txBody>
      </p:sp>
      <p:sp>
        <p:nvSpPr>
          <p:cNvPr id="49194" name="Text Box 41"/>
          <p:cNvSpPr txBox="1">
            <a:spLocks noChangeArrowheads="1"/>
          </p:cNvSpPr>
          <p:nvPr/>
        </p:nvSpPr>
        <p:spPr bwMode="auto">
          <a:xfrm>
            <a:off x="3717925" y="40798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64</a:t>
            </a:r>
          </a:p>
        </p:txBody>
      </p:sp>
      <p:sp>
        <p:nvSpPr>
          <p:cNvPr id="49195" name="Text Box 42"/>
          <p:cNvSpPr txBox="1">
            <a:spLocks noChangeArrowheads="1"/>
          </p:cNvSpPr>
          <p:nvPr/>
        </p:nvSpPr>
        <p:spPr bwMode="auto">
          <a:xfrm>
            <a:off x="3717925" y="31654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343</a:t>
            </a:r>
          </a:p>
        </p:txBody>
      </p:sp>
      <p:sp>
        <p:nvSpPr>
          <p:cNvPr id="49196" name="Text Box 43"/>
          <p:cNvSpPr txBox="1">
            <a:spLocks noChangeArrowheads="1"/>
          </p:cNvSpPr>
          <p:nvPr/>
        </p:nvSpPr>
        <p:spPr bwMode="auto">
          <a:xfrm>
            <a:off x="3717925" y="1447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0,1,8</a:t>
            </a:r>
          </a:p>
        </p:txBody>
      </p:sp>
      <p:sp>
        <p:nvSpPr>
          <p:cNvPr id="49197" name="Line 44"/>
          <p:cNvSpPr>
            <a:spLocks noChangeShapeType="1"/>
          </p:cNvSpPr>
          <p:nvPr/>
        </p:nvSpPr>
        <p:spPr bwMode="auto">
          <a:xfrm>
            <a:off x="7924800" y="3124200"/>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98" name="Text Box 45"/>
          <p:cNvSpPr txBox="1">
            <a:spLocks noChangeArrowheads="1"/>
          </p:cNvSpPr>
          <p:nvPr/>
        </p:nvSpPr>
        <p:spPr bwMode="auto">
          <a:xfrm>
            <a:off x="5715000" y="1447800"/>
            <a:ext cx="1295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en-US"/>
              <a:t>0</a:t>
            </a:r>
          </a:p>
          <a:p>
            <a:pPr eaLnBrk="1" hangingPunct="1">
              <a:spcBef>
                <a:spcPct val="20000"/>
              </a:spcBef>
            </a:pPr>
            <a:r>
              <a:rPr lang="en-US"/>
              <a:t>1</a:t>
            </a:r>
          </a:p>
          <a:p>
            <a:pPr eaLnBrk="1" hangingPunct="1">
              <a:spcBef>
                <a:spcPct val="20000"/>
              </a:spcBef>
            </a:pPr>
            <a:r>
              <a:rPr lang="en-US"/>
              <a:t>2</a:t>
            </a:r>
          </a:p>
          <a:p>
            <a:pPr eaLnBrk="1" hangingPunct="1">
              <a:spcBef>
                <a:spcPct val="20000"/>
              </a:spcBef>
            </a:pPr>
            <a:r>
              <a:rPr lang="en-US"/>
              <a:t>3</a:t>
            </a:r>
          </a:p>
          <a:p>
            <a:pPr eaLnBrk="1" hangingPunct="1">
              <a:spcBef>
                <a:spcPct val="20000"/>
              </a:spcBef>
            </a:pPr>
            <a:r>
              <a:rPr lang="en-US"/>
              <a:t>4</a:t>
            </a:r>
          </a:p>
          <a:p>
            <a:pPr eaLnBrk="1" hangingPunct="1">
              <a:spcBef>
                <a:spcPct val="20000"/>
              </a:spcBef>
            </a:pPr>
            <a:r>
              <a:rPr lang="en-US"/>
              <a:t>5</a:t>
            </a:r>
          </a:p>
          <a:p>
            <a:pPr eaLnBrk="1" hangingPunct="1">
              <a:spcBef>
                <a:spcPct val="20000"/>
              </a:spcBef>
            </a:pPr>
            <a:r>
              <a:rPr lang="en-US"/>
              <a:t>6</a:t>
            </a:r>
          </a:p>
          <a:p>
            <a:pPr eaLnBrk="1" hangingPunct="1">
              <a:spcBef>
                <a:spcPct val="20000"/>
              </a:spcBef>
            </a:pPr>
            <a:r>
              <a:rPr lang="en-US"/>
              <a:t>7</a:t>
            </a:r>
          </a:p>
          <a:p>
            <a:pPr eaLnBrk="1" hangingPunct="1">
              <a:spcBef>
                <a:spcPct val="20000"/>
              </a:spcBef>
            </a:pPr>
            <a:r>
              <a:rPr lang="en-US"/>
              <a:t>8</a:t>
            </a:r>
          </a:p>
          <a:p>
            <a:pPr eaLnBrk="1" hangingPunct="1">
              <a:spcBef>
                <a:spcPct val="20000"/>
              </a:spcBef>
            </a:pPr>
            <a:r>
              <a:rPr lang="en-US"/>
              <a:t>9</a:t>
            </a:r>
          </a:p>
        </p:txBody>
      </p:sp>
      <p:sp>
        <p:nvSpPr>
          <p:cNvPr id="49199" name="Rectangle 46"/>
          <p:cNvSpPr>
            <a:spLocks noChangeArrowheads="1"/>
          </p:cNvSpPr>
          <p:nvPr/>
        </p:nvSpPr>
        <p:spPr bwMode="auto">
          <a:xfrm>
            <a:off x="6172200" y="1447800"/>
            <a:ext cx="1600200"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200" name="Line 47"/>
          <p:cNvSpPr>
            <a:spLocks noChangeShapeType="1"/>
          </p:cNvSpPr>
          <p:nvPr/>
        </p:nvSpPr>
        <p:spPr bwMode="auto">
          <a:xfrm>
            <a:off x="6172200" y="19050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1" name="Line 48"/>
          <p:cNvSpPr>
            <a:spLocks noChangeShapeType="1"/>
          </p:cNvSpPr>
          <p:nvPr/>
        </p:nvSpPr>
        <p:spPr bwMode="auto">
          <a:xfrm>
            <a:off x="6172200" y="23447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2" name="Line 49"/>
          <p:cNvSpPr>
            <a:spLocks noChangeShapeType="1"/>
          </p:cNvSpPr>
          <p:nvPr/>
        </p:nvSpPr>
        <p:spPr bwMode="auto">
          <a:xfrm>
            <a:off x="6172200" y="2784475"/>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3" name="Line 50"/>
          <p:cNvSpPr>
            <a:spLocks noChangeShapeType="1"/>
          </p:cNvSpPr>
          <p:nvPr/>
        </p:nvSpPr>
        <p:spPr bwMode="auto">
          <a:xfrm>
            <a:off x="6172200" y="32258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4" name="Line 51"/>
          <p:cNvSpPr>
            <a:spLocks noChangeShapeType="1"/>
          </p:cNvSpPr>
          <p:nvPr/>
        </p:nvSpPr>
        <p:spPr bwMode="auto">
          <a:xfrm>
            <a:off x="6172200" y="36655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5" name="Line 52"/>
          <p:cNvSpPr>
            <a:spLocks noChangeShapeType="1"/>
          </p:cNvSpPr>
          <p:nvPr/>
        </p:nvSpPr>
        <p:spPr bwMode="auto">
          <a:xfrm>
            <a:off x="6172200" y="4105275"/>
            <a:ext cx="1600200"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6" name="Line 53"/>
          <p:cNvSpPr>
            <a:spLocks noChangeShapeType="1"/>
          </p:cNvSpPr>
          <p:nvPr/>
        </p:nvSpPr>
        <p:spPr bwMode="auto">
          <a:xfrm>
            <a:off x="6172200" y="45466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7" name="Line 54"/>
          <p:cNvSpPr>
            <a:spLocks noChangeShapeType="1"/>
          </p:cNvSpPr>
          <p:nvPr/>
        </p:nvSpPr>
        <p:spPr bwMode="auto">
          <a:xfrm>
            <a:off x="6172200" y="4986338"/>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8" name="Line 55"/>
          <p:cNvSpPr>
            <a:spLocks noChangeShapeType="1"/>
          </p:cNvSpPr>
          <p:nvPr/>
        </p:nvSpPr>
        <p:spPr bwMode="auto">
          <a:xfrm flipV="1">
            <a:off x="6172200" y="54102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9" name="Text Box 56"/>
          <p:cNvSpPr txBox="1">
            <a:spLocks noChangeArrowheads="1"/>
          </p:cNvSpPr>
          <p:nvPr/>
        </p:nvSpPr>
        <p:spPr bwMode="auto">
          <a:xfrm>
            <a:off x="6308725" y="18700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125</a:t>
            </a:r>
          </a:p>
        </p:txBody>
      </p:sp>
      <p:sp>
        <p:nvSpPr>
          <p:cNvPr id="49210" name="Text Box 57"/>
          <p:cNvSpPr txBox="1">
            <a:spLocks noChangeArrowheads="1"/>
          </p:cNvSpPr>
          <p:nvPr/>
        </p:nvSpPr>
        <p:spPr bwMode="auto">
          <a:xfrm>
            <a:off x="6308725" y="23272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216</a:t>
            </a:r>
          </a:p>
        </p:txBody>
      </p:sp>
      <p:sp>
        <p:nvSpPr>
          <p:cNvPr id="49211" name="Text Box 58"/>
          <p:cNvSpPr txBox="1">
            <a:spLocks noChangeArrowheads="1"/>
          </p:cNvSpPr>
          <p:nvPr/>
        </p:nvSpPr>
        <p:spPr bwMode="auto">
          <a:xfrm>
            <a:off x="6308725" y="45720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729</a:t>
            </a:r>
          </a:p>
        </p:txBody>
      </p:sp>
      <p:sp>
        <p:nvSpPr>
          <p:cNvPr id="49212" name="Text Box 59"/>
          <p:cNvSpPr txBox="1">
            <a:spLocks noChangeArrowheads="1"/>
          </p:cNvSpPr>
          <p:nvPr/>
        </p:nvSpPr>
        <p:spPr bwMode="auto">
          <a:xfrm>
            <a:off x="6308725" y="1447800"/>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0,1,8,27,64</a:t>
            </a:r>
          </a:p>
        </p:txBody>
      </p:sp>
      <p:sp>
        <p:nvSpPr>
          <p:cNvPr id="49213" name="Text Box 60"/>
          <p:cNvSpPr txBox="1">
            <a:spLocks noChangeArrowheads="1"/>
          </p:cNvSpPr>
          <p:nvPr/>
        </p:nvSpPr>
        <p:spPr bwMode="auto">
          <a:xfrm>
            <a:off x="6308725" y="27432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343</a:t>
            </a:r>
          </a:p>
        </p:txBody>
      </p:sp>
      <p:sp>
        <p:nvSpPr>
          <p:cNvPr id="49214" name="Text Box 61"/>
          <p:cNvSpPr txBox="1">
            <a:spLocks noChangeArrowheads="1"/>
          </p:cNvSpPr>
          <p:nvPr/>
        </p:nvSpPr>
        <p:spPr bwMode="auto">
          <a:xfrm>
            <a:off x="6308725" y="36576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512</a:t>
            </a:r>
          </a:p>
        </p:txBody>
      </p:sp>
      <p:sp>
        <p:nvSpPr>
          <p:cNvPr id="49215" name="Rectangle 62"/>
          <p:cNvSpPr>
            <a:spLocks noChangeArrowheads="1"/>
          </p:cNvSpPr>
          <p:nvPr/>
        </p:nvSpPr>
        <p:spPr bwMode="auto">
          <a:xfrm>
            <a:off x="8229600" y="1752600"/>
            <a:ext cx="685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a:t>0</a:t>
            </a:r>
          </a:p>
          <a:p>
            <a:pPr marL="342900" indent="-342900">
              <a:lnSpc>
                <a:spcPct val="90000"/>
              </a:lnSpc>
              <a:spcBef>
                <a:spcPct val="20000"/>
              </a:spcBef>
            </a:pPr>
            <a:r>
              <a:rPr lang="en-US"/>
              <a:t>1</a:t>
            </a:r>
          </a:p>
          <a:p>
            <a:pPr marL="342900" indent="-342900">
              <a:lnSpc>
                <a:spcPct val="90000"/>
              </a:lnSpc>
              <a:spcBef>
                <a:spcPct val="20000"/>
              </a:spcBef>
            </a:pPr>
            <a:r>
              <a:rPr lang="en-US"/>
              <a:t>8</a:t>
            </a:r>
          </a:p>
          <a:p>
            <a:pPr marL="342900" indent="-342900">
              <a:lnSpc>
                <a:spcPct val="90000"/>
              </a:lnSpc>
              <a:spcBef>
                <a:spcPct val="20000"/>
              </a:spcBef>
            </a:pPr>
            <a:r>
              <a:rPr lang="en-US"/>
              <a:t>27</a:t>
            </a:r>
          </a:p>
          <a:p>
            <a:pPr marL="342900" indent="-342900">
              <a:lnSpc>
                <a:spcPct val="90000"/>
              </a:lnSpc>
              <a:spcBef>
                <a:spcPct val="20000"/>
              </a:spcBef>
            </a:pPr>
            <a:r>
              <a:rPr lang="en-US"/>
              <a:t>64</a:t>
            </a:r>
          </a:p>
          <a:p>
            <a:pPr marL="342900" indent="-342900">
              <a:lnSpc>
                <a:spcPct val="90000"/>
              </a:lnSpc>
              <a:spcBef>
                <a:spcPct val="20000"/>
              </a:spcBef>
            </a:pPr>
            <a:r>
              <a:rPr lang="en-US"/>
              <a:t>125</a:t>
            </a:r>
          </a:p>
          <a:p>
            <a:pPr marL="342900" indent="-342900">
              <a:lnSpc>
                <a:spcPct val="90000"/>
              </a:lnSpc>
              <a:spcBef>
                <a:spcPct val="20000"/>
              </a:spcBef>
            </a:pPr>
            <a:r>
              <a:rPr lang="en-US"/>
              <a:t>216</a:t>
            </a:r>
          </a:p>
          <a:p>
            <a:pPr marL="342900" indent="-342900">
              <a:lnSpc>
                <a:spcPct val="90000"/>
              </a:lnSpc>
              <a:spcBef>
                <a:spcPct val="20000"/>
              </a:spcBef>
            </a:pPr>
            <a:r>
              <a:rPr lang="en-US"/>
              <a:t>343</a:t>
            </a:r>
          </a:p>
          <a:p>
            <a:pPr marL="342900" indent="-342900">
              <a:lnSpc>
                <a:spcPct val="90000"/>
              </a:lnSpc>
              <a:spcBef>
                <a:spcPct val="20000"/>
              </a:spcBef>
            </a:pPr>
            <a:r>
              <a:rPr lang="en-US"/>
              <a:t>512</a:t>
            </a:r>
          </a:p>
          <a:p>
            <a:pPr marL="342900" indent="-342900">
              <a:lnSpc>
                <a:spcPct val="90000"/>
              </a:lnSpc>
              <a:spcBef>
                <a:spcPct val="20000"/>
              </a:spcBef>
            </a:pPr>
            <a:r>
              <a:rPr lang="en-US"/>
              <a:t>729</a:t>
            </a:r>
          </a:p>
        </p:txBody>
      </p:sp>
      <p:sp>
        <p:nvSpPr>
          <p:cNvPr id="49216" name="Line 63"/>
          <p:cNvSpPr>
            <a:spLocks noChangeShapeType="1"/>
          </p:cNvSpPr>
          <p:nvPr/>
        </p:nvSpPr>
        <p:spPr bwMode="auto">
          <a:xfrm>
            <a:off x="2819400" y="31242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217" name="Text Box 64"/>
          <p:cNvSpPr txBox="1">
            <a:spLocks noChangeArrowheads="1"/>
          </p:cNvSpPr>
          <p:nvPr/>
        </p:nvSpPr>
        <p:spPr bwMode="auto">
          <a:xfrm>
            <a:off x="990600" y="762000"/>
            <a:ext cx="175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a:t>
            </a:r>
            <a:r>
              <a:rPr lang="en-US" baseline="30000"/>
              <a:t>st</a:t>
            </a:r>
            <a:r>
              <a:rPr lang="en-US"/>
              <a:t> Digit Sort</a:t>
            </a:r>
          </a:p>
        </p:txBody>
      </p:sp>
      <p:sp>
        <p:nvSpPr>
          <p:cNvPr id="49218" name="Text Box 65"/>
          <p:cNvSpPr txBox="1">
            <a:spLocks noChangeArrowheads="1"/>
          </p:cNvSpPr>
          <p:nvPr/>
        </p:nvSpPr>
        <p:spPr bwMode="auto">
          <a:xfrm>
            <a:off x="3352800" y="762000"/>
            <a:ext cx="182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2</a:t>
            </a:r>
            <a:r>
              <a:rPr lang="en-US" baseline="30000"/>
              <a:t>nd</a:t>
            </a:r>
            <a:r>
              <a:rPr lang="en-US"/>
              <a:t> Digit Sort</a:t>
            </a:r>
          </a:p>
        </p:txBody>
      </p:sp>
      <p:sp>
        <p:nvSpPr>
          <p:cNvPr id="49219" name="Text Box 66"/>
          <p:cNvSpPr txBox="1">
            <a:spLocks noChangeArrowheads="1"/>
          </p:cNvSpPr>
          <p:nvPr/>
        </p:nvSpPr>
        <p:spPr bwMode="auto">
          <a:xfrm>
            <a:off x="6099175" y="762000"/>
            <a:ext cx="179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a:t>
            </a:r>
            <a:r>
              <a:rPr lang="en-US" baseline="30000"/>
              <a:t>rd</a:t>
            </a:r>
            <a:r>
              <a:rPr lang="en-US"/>
              <a:t> Digit Sort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8D01589-09FE-43AD-93F9-E39B39FD0869}" type="slidenum">
              <a:rPr lang="en-US" sz="1400" smtClean="0"/>
              <a:pPr eaLnBrk="1" hangingPunct="1"/>
              <a:t>6</a:t>
            </a:fld>
            <a:endParaRPr lang="en-US" sz="1400" smtClean="0"/>
          </a:p>
        </p:txBody>
      </p:sp>
      <p:sp>
        <p:nvSpPr>
          <p:cNvPr id="7171" name="Rectangle 2"/>
          <p:cNvSpPr>
            <a:spLocks noGrp="1" noChangeArrowheads="1"/>
          </p:cNvSpPr>
          <p:nvPr>
            <p:ph type="body" idx="1"/>
          </p:nvPr>
        </p:nvSpPr>
        <p:spPr>
          <a:xfrm>
            <a:off x="152400" y="609600"/>
            <a:ext cx="7086600" cy="5943600"/>
          </a:xfrm>
        </p:spPr>
        <p:txBody>
          <a:bodyPr/>
          <a:lstStyle/>
          <a:p>
            <a:pPr eaLnBrk="1" hangingPunct="1">
              <a:lnSpc>
                <a:spcPct val="90000"/>
              </a:lnSpc>
              <a:buFontTx/>
              <a:buNone/>
            </a:pPr>
            <a:r>
              <a:rPr lang="en-US" sz="2000" smtClean="0"/>
              <a:t>public static &lt;AnyType extends Comparable&lt;? super AnyType&gt;&gt; void insertionSort(AnyType a[])</a:t>
            </a:r>
          </a:p>
          <a:p>
            <a:pPr eaLnBrk="1" hangingPunct="1">
              <a:lnSpc>
                <a:spcPct val="90000"/>
              </a:lnSpc>
              <a:buFontTx/>
              <a:buNone/>
            </a:pPr>
            <a:r>
              <a:rPr lang="en-US" sz="2000" smtClean="0"/>
              <a:t>{</a:t>
            </a:r>
          </a:p>
          <a:p>
            <a:pPr eaLnBrk="1" hangingPunct="1">
              <a:lnSpc>
                <a:spcPct val="90000"/>
              </a:lnSpc>
              <a:buFontTx/>
              <a:buNone/>
            </a:pPr>
            <a:r>
              <a:rPr lang="en-US" sz="2000" smtClean="0"/>
              <a:t>    int j;</a:t>
            </a:r>
          </a:p>
          <a:p>
            <a:pPr eaLnBrk="1" hangingPunct="1">
              <a:lnSpc>
                <a:spcPct val="90000"/>
              </a:lnSpc>
              <a:buFontTx/>
              <a:buNone/>
            </a:pPr>
            <a:r>
              <a:rPr lang="en-US" sz="2000" smtClean="0"/>
              <a:t>    for (int p=1; p&lt;a.length; p++) // N-1 passes</a:t>
            </a:r>
          </a:p>
          <a:p>
            <a:pPr eaLnBrk="1" hangingPunct="1">
              <a:lnSpc>
                <a:spcPct val="90000"/>
              </a:lnSpc>
              <a:buFontTx/>
              <a:buNone/>
            </a:pPr>
            <a:r>
              <a:rPr lang="en-US" sz="2000" smtClean="0"/>
              <a:t>    {</a:t>
            </a:r>
          </a:p>
          <a:p>
            <a:pPr eaLnBrk="1" hangingPunct="1">
              <a:lnSpc>
                <a:spcPct val="90000"/>
              </a:lnSpc>
              <a:buFontTx/>
              <a:buNone/>
            </a:pPr>
            <a:r>
              <a:rPr lang="en-US" sz="2000" smtClean="0"/>
              <a:t>         AnyType tmp = a[ p ];  // save next item to sort (create hole)</a:t>
            </a:r>
          </a:p>
          <a:p>
            <a:pPr eaLnBrk="1" hangingPunct="1">
              <a:lnSpc>
                <a:spcPct val="90000"/>
              </a:lnSpc>
              <a:buFontTx/>
              <a:buNone/>
            </a:pPr>
            <a:endParaRPr lang="en-US" sz="2000" smtClean="0"/>
          </a:p>
          <a:p>
            <a:pPr eaLnBrk="1" hangingPunct="1">
              <a:lnSpc>
                <a:spcPct val="90000"/>
              </a:lnSpc>
              <a:buFontTx/>
              <a:buNone/>
            </a:pPr>
            <a:r>
              <a:rPr lang="en-US" sz="2000" smtClean="0"/>
              <a:t>         // for each element preceding p and &lt; tmp</a:t>
            </a:r>
          </a:p>
          <a:p>
            <a:pPr eaLnBrk="1" hangingPunct="1">
              <a:lnSpc>
                <a:spcPct val="90000"/>
              </a:lnSpc>
              <a:buFontTx/>
              <a:buNone/>
            </a:pPr>
            <a:r>
              <a:rPr lang="en-US" sz="2000" smtClean="0"/>
              <a:t>         for (j = p; j &gt; 0 &amp;&amp; tmp.compareTo(a[ j – 1]) &lt; 0 ; j--) </a:t>
            </a:r>
          </a:p>
          <a:p>
            <a:pPr eaLnBrk="1" hangingPunct="1">
              <a:lnSpc>
                <a:spcPct val="90000"/>
              </a:lnSpc>
              <a:buFontTx/>
              <a:buNone/>
            </a:pPr>
            <a:r>
              <a:rPr lang="en-US" sz="2000" smtClean="0"/>
              <a:t>              a[ j ] = a [ j – 1];  // slide element up one</a:t>
            </a:r>
          </a:p>
          <a:p>
            <a:pPr eaLnBrk="1" hangingPunct="1">
              <a:lnSpc>
                <a:spcPct val="90000"/>
              </a:lnSpc>
              <a:buFontTx/>
              <a:buNone/>
            </a:pPr>
            <a:endParaRPr lang="en-US" sz="2000" smtClean="0"/>
          </a:p>
          <a:p>
            <a:pPr eaLnBrk="1" hangingPunct="1">
              <a:lnSpc>
                <a:spcPct val="90000"/>
              </a:lnSpc>
              <a:buFontTx/>
              <a:buNone/>
            </a:pPr>
            <a:r>
              <a:rPr lang="en-US" sz="2000" smtClean="0"/>
              <a:t>         a[ j ] = tmp; // put element p into hole </a:t>
            </a:r>
          </a:p>
          <a:p>
            <a:pPr eaLnBrk="1" hangingPunct="1">
              <a:lnSpc>
                <a:spcPct val="90000"/>
              </a:lnSpc>
              <a:buFontTx/>
              <a:buNone/>
            </a:pPr>
            <a:r>
              <a:rPr lang="en-US" sz="2000" smtClean="0"/>
              <a:t>                             // (its correct position)</a:t>
            </a:r>
          </a:p>
          <a:p>
            <a:pPr eaLnBrk="1" hangingPunct="1">
              <a:lnSpc>
                <a:spcPct val="90000"/>
              </a:lnSpc>
              <a:buFontTx/>
              <a:buNone/>
            </a:pPr>
            <a:r>
              <a:rPr lang="en-US" sz="2000" smtClean="0"/>
              <a:t>     }</a:t>
            </a:r>
          </a:p>
          <a:p>
            <a:pPr eaLnBrk="1" hangingPunct="1">
              <a:lnSpc>
                <a:spcPct val="90000"/>
              </a:lnSpc>
              <a:buFontTx/>
              <a:buNone/>
            </a:pPr>
            <a:r>
              <a:rPr lang="en-US" sz="2000" smtClean="0"/>
              <a:t>}</a:t>
            </a:r>
          </a:p>
        </p:txBody>
      </p:sp>
      <p:sp>
        <p:nvSpPr>
          <p:cNvPr id="7172" name="Text Box 3"/>
          <p:cNvSpPr txBox="1">
            <a:spLocks noChangeArrowheads="1"/>
          </p:cNvSpPr>
          <p:nvPr/>
        </p:nvSpPr>
        <p:spPr bwMode="auto">
          <a:xfrm>
            <a:off x="609600" y="6172200"/>
            <a:ext cx="406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O(N</a:t>
            </a:r>
            <a:r>
              <a:rPr lang="en-US" baseline="30000"/>
              <a:t>2</a:t>
            </a:r>
            <a:r>
              <a:rPr lang="en-US"/>
              <a:t>) since nested loops 1 to N</a:t>
            </a:r>
          </a:p>
        </p:txBody>
      </p:sp>
      <p:sp>
        <p:nvSpPr>
          <p:cNvPr id="7173" name="Rectangle 4"/>
          <p:cNvSpPr>
            <a:spLocks noChangeArrowheads="1"/>
          </p:cNvSpPr>
          <p:nvPr/>
        </p:nvSpPr>
        <p:spPr bwMode="auto">
          <a:xfrm>
            <a:off x="7926388" y="671513"/>
            <a:ext cx="381000" cy="548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4" name="Line 5"/>
          <p:cNvSpPr>
            <a:spLocks noChangeShapeType="1"/>
          </p:cNvSpPr>
          <p:nvPr/>
        </p:nvSpPr>
        <p:spPr bwMode="auto">
          <a:xfrm>
            <a:off x="7926388" y="1509713"/>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 name="Line 6"/>
          <p:cNvSpPr>
            <a:spLocks noChangeShapeType="1"/>
          </p:cNvSpPr>
          <p:nvPr/>
        </p:nvSpPr>
        <p:spPr bwMode="auto">
          <a:xfrm>
            <a:off x="7923213" y="2462213"/>
            <a:ext cx="384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6" name="Line 7"/>
          <p:cNvSpPr>
            <a:spLocks noChangeShapeType="1"/>
          </p:cNvSpPr>
          <p:nvPr/>
        </p:nvSpPr>
        <p:spPr bwMode="auto">
          <a:xfrm>
            <a:off x="7923213" y="3414713"/>
            <a:ext cx="384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 name="Line 8"/>
          <p:cNvSpPr>
            <a:spLocks noChangeShapeType="1"/>
          </p:cNvSpPr>
          <p:nvPr/>
        </p:nvSpPr>
        <p:spPr bwMode="auto">
          <a:xfrm>
            <a:off x="7923213" y="4367213"/>
            <a:ext cx="384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8" name="Line 9"/>
          <p:cNvSpPr>
            <a:spLocks noChangeShapeType="1"/>
          </p:cNvSpPr>
          <p:nvPr/>
        </p:nvSpPr>
        <p:spPr bwMode="auto">
          <a:xfrm>
            <a:off x="7923213" y="5319713"/>
            <a:ext cx="384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9" name="Text Box 10"/>
          <p:cNvSpPr txBox="1">
            <a:spLocks noChangeArrowheads="1"/>
          </p:cNvSpPr>
          <p:nvPr/>
        </p:nvSpPr>
        <p:spPr bwMode="auto">
          <a:xfrm>
            <a:off x="7885113" y="9493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34</a:t>
            </a:r>
          </a:p>
        </p:txBody>
      </p:sp>
      <p:sp>
        <p:nvSpPr>
          <p:cNvPr id="7180" name="Text Box 11"/>
          <p:cNvSpPr txBox="1">
            <a:spLocks noChangeArrowheads="1"/>
          </p:cNvSpPr>
          <p:nvPr/>
        </p:nvSpPr>
        <p:spPr bwMode="auto">
          <a:xfrm>
            <a:off x="7885113" y="18637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8</a:t>
            </a:r>
          </a:p>
        </p:txBody>
      </p:sp>
      <p:sp>
        <p:nvSpPr>
          <p:cNvPr id="7181" name="Text Box 12"/>
          <p:cNvSpPr txBox="1">
            <a:spLocks noChangeArrowheads="1"/>
          </p:cNvSpPr>
          <p:nvPr/>
        </p:nvSpPr>
        <p:spPr bwMode="auto">
          <a:xfrm>
            <a:off x="7885113" y="27781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64</a:t>
            </a:r>
          </a:p>
        </p:txBody>
      </p:sp>
      <p:sp>
        <p:nvSpPr>
          <p:cNvPr id="7182" name="Text Box 13"/>
          <p:cNvSpPr txBox="1">
            <a:spLocks noChangeArrowheads="1"/>
          </p:cNvSpPr>
          <p:nvPr/>
        </p:nvSpPr>
        <p:spPr bwMode="auto">
          <a:xfrm>
            <a:off x="7885113" y="36925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51</a:t>
            </a:r>
          </a:p>
        </p:txBody>
      </p:sp>
      <p:sp>
        <p:nvSpPr>
          <p:cNvPr id="7183" name="Text Box 14"/>
          <p:cNvSpPr txBox="1">
            <a:spLocks noChangeArrowheads="1"/>
          </p:cNvSpPr>
          <p:nvPr/>
        </p:nvSpPr>
        <p:spPr bwMode="auto">
          <a:xfrm>
            <a:off x="7885113" y="46069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32</a:t>
            </a:r>
          </a:p>
        </p:txBody>
      </p:sp>
      <p:sp>
        <p:nvSpPr>
          <p:cNvPr id="7184" name="Text Box 15"/>
          <p:cNvSpPr txBox="1">
            <a:spLocks noChangeArrowheads="1"/>
          </p:cNvSpPr>
          <p:nvPr/>
        </p:nvSpPr>
        <p:spPr bwMode="auto">
          <a:xfrm>
            <a:off x="7885113" y="552132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21</a:t>
            </a:r>
          </a:p>
        </p:txBody>
      </p:sp>
      <p:sp>
        <p:nvSpPr>
          <p:cNvPr id="7185" name="Text Box 16"/>
          <p:cNvSpPr txBox="1">
            <a:spLocks noChangeArrowheads="1"/>
          </p:cNvSpPr>
          <p:nvPr/>
        </p:nvSpPr>
        <p:spPr bwMode="auto">
          <a:xfrm>
            <a:off x="7545388" y="909638"/>
            <a:ext cx="3810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50000"/>
              </a:spcBef>
            </a:pPr>
            <a:r>
              <a:rPr lang="en-US" sz="2000"/>
              <a:t>0</a:t>
            </a:r>
          </a:p>
          <a:p>
            <a:pPr eaLnBrk="1" hangingPunct="1">
              <a:lnSpc>
                <a:spcPct val="80000"/>
              </a:lnSpc>
              <a:spcBef>
                <a:spcPct val="50000"/>
              </a:spcBef>
            </a:pPr>
            <a:endParaRPr lang="en-US" sz="2000"/>
          </a:p>
          <a:p>
            <a:pPr eaLnBrk="1" hangingPunct="1">
              <a:lnSpc>
                <a:spcPct val="80000"/>
              </a:lnSpc>
              <a:spcBef>
                <a:spcPct val="50000"/>
              </a:spcBef>
            </a:pPr>
            <a:r>
              <a:rPr lang="en-US" sz="2000"/>
              <a:t>1</a:t>
            </a:r>
          </a:p>
          <a:p>
            <a:pPr eaLnBrk="1" hangingPunct="1">
              <a:lnSpc>
                <a:spcPct val="80000"/>
              </a:lnSpc>
              <a:spcBef>
                <a:spcPct val="50000"/>
              </a:spcBef>
            </a:pPr>
            <a:endParaRPr lang="en-US" sz="2000"/>
          </a:p>
          <a:p>
            <a:pPr eaLnBrk="1" hangingPunct="1">
              <a:lnSpc>
                <a:spcPct val="80000"/>
              </a:lnSpc>
              <a:spcBef>
                <a:spcPct val="50000"/>
              </a:spcBef>
            </a:pPr>
            <a:r>
              <a:rPr lang="en-US" sz="2000"/>
              <a:t>2</a:t>
            </a:r>
          </a:p>
          <a:p>
            <a:pPr eaLnBrk="1" hangingPunct="1">
              <a:lnSpc>
                <a:spcPct val="80000"/>
              </a:lnSpc>
              <a:spcBef>
                <a:spcPct val="50000"/>
              </a:spcBef>
            </a:pPr>
            <a:endParaRPr lang="en-US" sz="2000"/>
          </a:p>
          <a:p>
            <a:pPr eaLnBrk="1" hangingPunct="1">
              <a:lnSpc>
                <a:spcPct val="80000"/>
              </a:lnSpc>
              <a:spcBef>
                <a:spcPct val="50000"/>
              </a:spcBef>
            </a:pPr>
            <a:r>
              <a:rPr lang="en-US" sz="2000"/>
              <a:t>3</a:t>
            </a:r>
          </a:p>
          <a:p>
            <a:pPr eaLnBrk="1" hangingPunct="1">
              <a:lnSpc>
                <a:spcPct val="80000"/>
              </a:lnSpc>
              <a:spcBef>
                <a:spcPct val="50000"/>
              </a:spcBef>
            </a:pPr>
            <a:endParaRPr lang="en-US" sz="2000"/>
          </a:p>
          <a:p>
            <a:pPr eaLnBrk="1" hangingPunct="1">
              <a:lnSpc>
                <a:spcPct val="80000"/>
              </a:lnSpc>
              <a:spcBef>
                <a:spcPct val="50000"/>
              </a:spcBef>
            </a:pPr>
            <a:r>
              <a:rPr lang="en-US" sz="2000"/>
              <a:t>4</a:t>
            </a:r>
          </a:p>
          <a:p>
            <a:pPr eaLnBrk="1" hangingPunct="1">
              <a:lnSpc>
                <a:spcPct val="80000"/>
              </a:lnSpc>
              <a:spcBef>
                <a:spcPct val="50000"/>
              </a:spcBef>
            </a:pPr>
            <a:endParaRPr lang="en-US" sz="2000"/>
          </a:p>
          <a:p>
            <a:pPr eaLnBrk="1" hangingPunct="1">
              <a:lnSpc>
                <a:spcPct val="80000"/>
              </a:lnSpc>
              <a:spcBef>
                <a:spcPct val="50000"/>
              </a:spcBef>
            </a:pPr>
            <a:r>
              <a:rPr lang="en-US" sz="2000"/>
              <a:t>5</a:t>
            </a:r>
          </a:p>
        </p:txBody>
      </p:sp>
      <p:sp>
        <p:nvSpPr>
          <p:cNvPr id="7186" name="Text Box 17"/>
          <p:cNvSpPr txBox="1">
            <a:spLocks noChangeArrowheads="1"/>
          </p:cNvSpPr>
          <p:nvPr/>
        </p:nvSpPr>
        <p:spPr bwMode="auto">
          <a:xfrm>
            <a:off x="6781800" y="16621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p</a:t>
            </a:r>
          </a:p>
        </p:txBody>
      </p:sp>
      <p:sp>
        <p:nvSpPr>
          <p:cNvPr id="7187" name="Line 18"/>
          <p:cNvSpPr>
            <a:spLocks noChangeShapeType="1"/>
          </p:cNvSpPr>
          <p:nvPr/>
        </p:nvSpPr>
        <p:spPr bwMode="auto">
          <a:xfrm>
            <a:off x="7086600" y="1890713"/>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8" name="Text Box 19"/>
          <p:cNvSpPr txBox="1">
            <a:spLocks noChangeArrowheads="1"/>
          </p:cNvSpPr>
          <p:nvPr/>
        </p:nvSpPr>
        <p:spPr bwMode="auto">
          <a:xfrm>
            <a:off x="7850188" y="228600"/>
            <a:ext cx="528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a[ ]</a:t>
            </a:r>
          </a:p>
        </p:txBody>
      </p:sp>
      <p:sp>
        <p:nvSpPr>
          <p:cNvPr id="7189" name="Text Box 20"/>
          <p:cNvSpPr txBox="1">
            <a:spLocks noChangeArrowheads="1"/>
          </p:cNvSpPr>
          <p:nvPr/>
        </p:nvSpPr>
        <p:spPr bwMode="auto">
          <a:xfrm>
            <a:off x="6738938" y="2168525"/>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tmp</a:t>
            </a:r>
          </a:p>
        </p:txBody>
      </p:sp>
      <p:sp>
        <p:nvSpPr>
          <p:cNvPr id="7190" name="Text Box 21"/>
          <p:cNvSpPr txBox="1">
            <a:spLocks noChangeArrowheads="1"/>
          </p:cNvSpPr>
          <p:nvPr/>
        </p:nvSpPr>
        <p:spPr bwMode="auto">
          <a:xfrm>
            <a:off x="8383588" y="1855788"/>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j</a:t>
            </a:r>
          </a:p>
        </p:txBody>
      </p:sp>
      <p:sp>
        <p:nvSpPr>
          <p:cNvPr id="7191" name="Text Box 22"/>
          <p:cNvSpPr txBox="1">
            <a:spLocks noChangeArrowheads="1"/>
          </p:cNvSpPr>
          <p:nvPr/>
        </p:nvSpPr>
        <p:spPr bwMode="auto">
          <a:xfrm>
            <a:off x="8399463" y="900113"/>
            <a:ext cx="592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j - 1</a:t>
            </a:r>
          </a:p>
        </p:txBody>
      </p:sp>
      <p:sp>
        <p:nvSpPr>
          <p:cNvPr id="7192" name="Line 23"/>
          <p:cNvSpPr>
            <a:spLocks noChangeShapeType="1"/>
          </p:cNvSpPr>
          <p:nvPr/>
        </p:nvSpPr>
        <p:spPr bwMode="auto">
          <a:xfrm flipV="1">
            <a:off x="7240588" y="2195513"/>
            <a:ext cx="609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3E37BFB-A3F4-491C-B1C2-BFD94C42C775}" type="slidenum">
              <a:rPr lang="en-US" sz="1400" smtClean="0"/>
              <a:pPr eaLnBrk="1" hangingPunct="1"/>
              <a:t>60</a:t>
            </a:fld>
            <a:endParaRPr lang="en-US" sz="1400" smtClean="0"/>
          </a:p>
        </p:txBody>
      </p:sp>
      <p:sp>
        <p:nvSpPr>
          <p:cNvPr id="50179" name="Rectangle 4"/>
          <p:cNvSpPr>
            <a:spLocks noGrp="1" noChangeArrowheads="1"/>
          </p:cNvSpPr>
          <p:nvPr>
            <p:ph type="title"/>
          </p:nvPr>
        </p:nvSpPr>
        <p:spPr/>
        <p:txBody>
          <a:bodyPr/>
          <a:lstStyle/>
          <a:p>
            <a:pPr eaLnBrk="1" hangingPunct="1"/>
            <a:r>
              <a:rPr lang="en-US" smtClean="0"/>
              <a:t>External Sorting</a:t>
            </a:r>
          </a:p>
        </p:txBody>
      </p:sp>
      <p:sp>
        <p:nvSpPr>
          <p:cNvPr id="50180" name="Rectangle 5"/>
          <p:cNvSpPr>
            <a:spLocks noGrp="1" noChangeArrowheads="1"/>
          </p:cNvSpPr>
          <p:nvPr>
            <p:ph type="body" idx="1"/>
          </p:nvPr>
        </p:nvSpPr>
        <p:spPr/>
        <p:txBody>
          <a:bodyPr/>
          <a:lstStyle/>
          <a:p>
            <a:pPr eaLnBrk="1" hangingPunct="1">
              <a:lnSpc>
                <a:spcPct val="90000"/>
              </a:lnSpc>
            </a:pPr>
            <a:r>
              <a:rPr lang="en-US" dirty="0" smtClean="0"/>
              <a:t>Some data sets are too large to be sorted in memory.</a:t>
            </a:r>
          </a:p>
          <a:p>
            <a:pPr eaLnBrk="1" hangingPunct="1">
              <a:lnSpc>
                <a:spcPct val="90000"/>
              </a:lnSpc>
            </a:pPr>
            <a:r>
              <a:rPr lang="en-US" dirty="0" smtClean="0"/>
              <a:t>Other algorithms are needed to sort these cases.</a:t>
            </a:r>
          </a:p>
          <a:p>
            <a:pPr eaLnBrk="1" hangingPunct="1">
              <a:lnSpc>
                <a:spcPct val="90000"/>
              </a:lnSpc>
            </a:pPr>
            <a:r>
              <a:rPr lang="en-US" dirty="0" smtClean="0"/>
              <a:t>One algorithm is to read the first set of records that can be sorted in memory, sort them and write them back out to a different file, then repeat this for the rest of the list.</a:t>
            </a:r>
          </a:p>
          <a:p>
            <a:pPr eaLnBrk="1" hangingPunct="1">
              <a:lnSpc>
                <a:spcPct val="90000"/>
              </a:lnSpc>
            </a:pPr>
            <a:r>
              <a:rPr lang="en-US" dirty="0" smtClean="0"/>
              <a:t>Then merge these sorted sets back together into a single sorted list.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F5FD01C-8D45-44C7-BB44-67AD261C70F3}" type="slidenum">
              <a:rPr lang="en-US" sz="1200" smtClean="0"/>
              <a:pPr>
                <a:defRPr/>
              </a:pPr>
              <a:t>61</a:t>
            </a:fld>
            <a:endParaRPr lang="en-US" sz="1200"/>
          </a:p>
        </p:txBody>
      </p:sp>
      <p:sp>
        <p:nvSpPr>
          <p:cNvPr id="3" name="Slide Number Placeholder 3"/>
          <p:cNvSpPr txBox="1">
            <a:spLocks/>
          </p:cNvSpPr>
          <p:nvPr/>
        </p:nvSpPr>
        <p:spPr bwMode="auto">
          <a:xfrm>
            <a:off x="6858000" y="6248400"/>
            <a:ext cx="16002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742950" indent="-28575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1143000" indent="-2286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600200" indent="-228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2057400" indent="-2286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eaLnBrk="1" hangingPunct="1"/>
            <a:fld id="{94F785B1-490C-4846-B0CF-BC6DE8B2BDF2}" type="slidenum">
              <a:rPr lang="en-US" sz="1200" smtClean="0"/>
              <a:pPr eaLnBrk="1" hangingPunct="1"/>
              <a:t>61</a:t>
            </a:fld>
            <a:endParaRPr lang="en-US" sz="1200" smtClean="0"/>
          </a:p>
        </p:txBody>
      </p:sp>
      <p:sp>
        <p:nvSpPr>
          <p:cNvPr id="4" name="Rectangle 2"/>
          <p:cNvSpPr>
            <a:spLocks noChangeArrowheads="1"/>
          </p:cNvSpPr>
          <p:nvPr/>
        </p:nvSpPr>
        <p:spPr bwMode="auto">
          <a:xfrm>
            <a:off x="914400" y="762000"/>
            <a:ext cx="7543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FontTx/>
              <a:buAutoNum type="arabicPlain" startAt="5"/>
            </a:pPr>
            <a:r>
              <a:rPr lang="en-US" dirty="0"/>
              <a:t>7   1   8   2   1   5   5   6   8   1   4  </a:t>
            </a:r>
            <a:r>
              <a:rPr lang="en-US" dirty="0" smtClean="0"/>
              <a:t> 3  </a:t>
            </a:r>
            <a:r>
              <a:rPr lang="en-US" dirty="0"/>
              <a:t>9  6  4</a:t>
            </a:r>
          </a:p>
          <a:p>
            <a:pPr marL="457200" indent="-457200">
              <a:lnSpc>
                <a:spcPct val="90000"/>
              </a:lnSpc>
              <a:spcBef>
                <a:spcPct val="20000"/>
              </a:spcBef>
              <a:buFontTx/>
              <a:buAutoNum type="arabicPlain" startAt="5"/>
            </a:pPr>
            <a:endParaRPr lang="en-US" dirty="0"/>
          </a:p>
        </p:txBody>
      </p:sp>
      <p:sp>
        <p:nvSpPr>
          <p:cNvPr id="5" name="Text Box 3"/>
          <p:cNvSpPr txBox="1">
            <a:spLocks noChangeArrowheads="1"/>
          </p:cNvSpPr>
          <p:nvPr/>
        </p:nvSpPr>
        <p:spPr bwMode="auto">
          <a:xfrm>
            <a:off x="5165725" y="1654175"/>
            <a:ext cx="38258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sz="2000" dirty="0"/>
              <a:t>Suppose 4 at a time can be sorted in </a:t>
            </a:r>
            <a:r>
              <a:rPr lang="en-US" sz="2000" dirty="0" smtClean="0"/>
              <a:t>memory.</a:t>
            </a:r>
            <a:endParaRPr lang="en-US" sz="2000" dirty="0"/>
          </a:p>
          <a:p>
            <a:pPr eaLnBrk="1" hangingPunct="1">
              <a:lnSpc>
                <a:spcPct val="90000"/>
              </a:lnSpc>
              <a:spcBef>
                <a:spcPct val="20000"/>
              </a:spcBef>
            </a:pPr>
            <a:r>
              <a:rPr lang="en-US" sz="2000" dirty="0" smtClean="0"/>
              <a:t>Each sorted run is written to an alternate tape.</a:t>
            </a:r>
            <a:endParaRPr lang="en-US" sz="2000" dirty="0"/>
          </a:p>
          <a:p>
            <a:pPr eaLnBrk="1" hangingPunct="1"/>
            <a:endParaRPr lang="en-US" sz="1800" dirty="0"/>
          </a:p>
        </p:txBody>
      </p:sp>
      <p:sp>
        <p:nvSpPr>
          <p:cNvPr id="6" name="Rectangle 4"/>
          <p:cNvSpPr>
            <a:spLocks noChangeArrowheads="1"/>
          </p:cNvSpPr>
          <p:nvPr/>
        </p:nvSpPr>
        <p:spPr bwMode="auto">
          <a:xfrm>
            <a:off x="914400" y="2239292"/>
            <a:ext cx="182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pPr>
            <a:r>
              <a:rPr lang="en-US" dirty="0"/>
              <a:t>1   5   7   8</a:t>
            </a:r>
          </a:p>
          <a:p>
            <a:pPr marL="457200" indent="-457200">
              <a:lnSpc>
                <a:spcPct val="90000"/>
              </a:lnSpc>
              <a:spcBef>
                <a:spcPct val="20000"/>
              </a:spcBef>
            </a:pPr>
            <a:endParaRPr lang="en-US" dirty="0"/>
          </a:p>
        </p:txBody>
      </p:sp>
      <p:sp>
        <p:nvSpPr>
          <p:cNvPr id="7" name="Text Box 5"/>
          <p:cNvSpPr txBox="1">
            <a:spLocks noChangeArrowheads="1"/>
          </p:cNvSpPr>
          <p:nvPr/>
        </p:nvSpPr>
        <p:spPr bwMode="auto">
          <a:xfrm>
            <a:off x="914400" y="2925092"/>
            <a:ext cx="1905000"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a:t>1   2   5   5</a:t>
            </a:r>
          </a:p>
          <a:p>
            <a:pPr eaLnBrk="1" hangingPunct="1"/>
            <a:endParaRPr lang="en-US" sz="2000"/>
          </a:p>
        </p:txBody>
      </p:sp>
      <p:sp>
        <p:nvSpPr>
          <p:cNvPr id="8" name="Text Box 6"/>
          <p:cNvSpPr txBox="1">
            <a:spLocks noChangeArrowheads="1"/>
          </p:cNvSpPr>
          <p:nvPr/>
        </p:nvSpPr>
        <p:spPr bwMode="auto">
          <a:xfrm>
            <a:off x="3048000" y="2239292"/>
            <a:ext cx="149271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a:t>1   4   6   8</a:t>
            </a:r>
            <a:endParaRPr lang="en-US" sz="2000"/>
          </a:p>
        </p:txBody>
      </p:sp>
      <p:sp>
        <p:nvSpPr>
          <p:cNvPr id="10" name="Text Box 8"/>
          <p:cNvSpPr txBox="1">
            <a:spLocks noChangeArrowheads="1"/>
          </p:cNvSpPr>
          <p:nvPr/>
        </p:nvSpPr>
        <p:spPr bwMode="auto">
          <a:xfrm>
            <a:off x="87312" y="22098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smtClean="0"/>
              <a:t>T3</a:t>
            </a:r>
            <a:endParaRPr lang="en-US" sz="2000" dirty="0"/>
          </a:p>
        </p:txBody>
      </p:sp>
      <p:sp>
        <p:nvSpPr>
          <p:cNvPr id="11" name="Text Box 9"/>
          <p:cNvSpPr txBox="1">
            <a:spLocks noChangeArrowheads="1"/>
          </p:cNvSpPr>
          <p:nvPr/>
        </p:nvSpPr>
        <p:spPr bwMode="auto">
          <a:xfrm>
            <a:off x="87312" y="28956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smtClean="0"/>
              <a:t>T4</a:t>
            </a:r>
            <a:endParaRPr lang="en-US" sz="2000" dirty="0"/>
          </a:p>
        </p:txBody>
      </p:sp>
      <p:sp>
        <p:nvSpPr>
          <p:cNvPr id="12" name="Rectangle 10"/>
          <p:cNvSpPr>
            <a:spLocks noChangeArrowheads="1"/>
          </p:cNvSpPr>
          <p:nvPr/>
        </p:nvSpPr>
        <p:spPr bwMode="auto">
          <a:xfrm>
            <a:off x="914400" y="4038600"/>
            <a:ext cx="3581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pPr>
            <a:r>
              <a:rPr lang="en-US"/>
              <a:t>1   1   2   5   5   5   7   8</a:t>
            </a:r>
          </a:p>
          <a:p>
            <a:pPr marL="457200" indent="-457200">
              <a:lnSpc>
                <a:spcPct val="90000"/>
              </a:lnSpc>
              <a:spcBef>
                <a:spcPct val="20000"/>
              </a:spcBef>
            </a:pPr>
            <a:endParaRPr lang="en-US"/>
          </a:p>
        </p:txBody>
      </p:sp>
      <p:sp>
        <p:nvSpPr>
          <p:cNvPr id="13" name="Text Box 11"/>
          <p:cNvSpPr txBox="1">
            <a:spLocks noChangeArrowheads="1"/>
          </p:cNvSpPr>
          <p:nvPr/>
        </p:nvSpPr>
        <p:spPr bwMode="auto">
          <a:xfrm>
            <a:off x="914400" y="4724400"/>
            <a:ext cx="4191000"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a:t>1   3   4   4   6   6   8   9</a:t>
            </a:r>
          </a:p>
          <a:p>
            <a:pPr eaLnBrk="1" hangingPunct="1"/>
            <a:endParaRPr lang="en-US" sz="2000"/>
          </a:p>
        </p:txBody>
      </p:sp>
      <p:sp>
        <p:nvSpPr>
          <p:cNvPr id="14" name="Text Box 12"/>
          <p:cNvSpPr txBox="1">
            <a:spLocks noChangeArrowheads="1"/>
          </p:cNvSpPr>
          <p:nvPr/>
        </p:nvSpPr>
        <p:spPr bwMode="auto">
          <a:xfrm>
            <a:off x="87312" y="40386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smtClean="0"/>
              <a:t>T1</a:t>
            </a:r>
            <a:endParaRPr lang="en-US" sz="2000" dirty="0"/>
          </a:p>
        </p:txBody>
      </p:sp>
      <p:sp>
        <p:nvSpPr>
          <p:cNvPr id="15" name="Text Box 13"/>
          <p:cNvSpPr txBox="1">
            <a:spLocks noChangeArrowheads="1"/>
          </p:cNvSpPr>
          <p:nvPr/>
        </p:nvSpPr>
        <p:spPr bwMode="auto">
          <a:xfrm>
            <a:off x="87312" y="47244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smtClean="0"/>
              <a:t>T2</a:t>
            </a:r>
            <a:endParaRPr lang="en-US" sz="2000" dirty="0"/>
          </a:p>
        </p:txBody>
      </p:sp>
      <p:sp>
        <p:nvSpPr>
          <p:cNvPr id="16" name="Text Box 14"/>
          <p:cNvSpPr txBox="1">
            <a:spLocks noChangeArrowheads="1"/>
          </p:cNvSpPr>
          <p:nvPr/>
        </p:nvSpPr>
        <p:spPr bwMode="auto">
          <a:xfrm>
            <a:off x="87312" y="57912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smtClean="0"/>
              <a:t>T3</a:t>
            </a:r>
            <a:endParaRPr lang="en-US" sz="2000" dirty="0"/>
          </a:p>
        </p:txBody>
      </p:sp>
      <p:sp>
        <p:nvSpPr>
          <p:cNvPr id="17" name="Rectangle 15"/>
          <p:cNvSpPr>
            <a:spLocks noChangeArrowheads="1"/>
          </p:cNvSpPr>
          <p:nvPr/>
        </p:nvSpPr>
        <p:spPr bwMode="auto">
          <a:xfrm>
            <a:off x="914400" y="579120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pPr>
            <a:r>
              <a:rPr lang="en-US" dirty="0"/>
              <a:t>1   1   1   2   3  4   4   5   5   5   6   6  7   8   8   9</a:t>
            </a:r>
          </a:p>
        </p:txBody>
      </p:sp>
      <p:sp>
        <p:nvSpPr>
          <p:cNvPr id="18" name="Text Box 16"/>
          <p:cNvSpPr txBox="1">
            <a:spLocks noChangeArrowheads="1"/>
          </p:cNvSpPr>
          <p:nvPr/>
        </p:nvSpPr>
        <p:spPr bwMode="auto">
          <a:xfrm>
            <a:off x="5089525" y="3851275"/>
            <a:ext cx="35296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Now, merge </a:t>
            </a:r>
            <a:r>
              <a:rPr lang="en-US" sz="2000" dirty="0" smtClean="0"/>
              <a:t>corresponding runs</a:t>
            </a:r>
          </a:p>
        </p:txBody>
      </p:sp>
      <p:sp>
        <p:nvSpPr>
          <p:cNvPr id="19" name="Text Box 17"/>
          <p:cNvSpPr txBox="1">
            <a:spLocks noChangeArrowheads="1"/>
          </p:cNvSpPr>
          <p:nvPr/>
        </p:nvSpPr>
        <p:spPr bwMode="auto">
          <a:xfrm>
            <a:off x="5165725" y="4924455"/>
            <a:ext cx="29452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and </a:t>
            </a:r>
            <a:r>
              <a:rPr lang="en-US" sz="2000" dirty="0" smtClean="0"/>
              <a:t>continue merging until</a:t>
            </a:r>
          </a:p>
          <a:p>
            <a:pPr eaLnBrk="1" hangingPunct="1"/>
            <a:r>
              <a:rPr lang="en-US" sz="2000" dirty="0" smtClean="0"/>
              <a:t>everything is in one list.</a:t>
            </a:r>
            <a:endParaRPr lang="en-US" sz="2000" dirty="0"/>
          </a:p>
        </p:txBody>
      </p:sp>
      <p:sp>
        <p:nvSpPr>
          <p:cNvPr id="21" name="Text Box 19"/>
          <p:cNvSpPr txBox="1">
            <a:spLocks noChangeArrowheads="1"/>
          </p:cNvSpPr>
          <p:nvPr/>
        </p:nvSpPr>
        <p:spPr bwMode="auto">
          <a:xfrm>
            <a:off x="3048000" y="2906042"/>
            <a:ext cx="149271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pPr>
            <a:r>
              <a:rPr lang="en-US"/>
              <a:t>3   4   6   9</a:t>
            </a:r>
            <a:endParaRPr lang="en-US" sz="2000"/>
          </a:p>
        </p:txBody>
      </p:sp>
      <p:sp>
        <p:nvSpPr>
          <p:cNvPr id="25" name="Line 23"/>
          <p:cNvSpPr>
            <a:spLocks noChangeShapeType="1"/>
          </p:cNvSpPr>
          <p:nvPr/>
        </p:nvSpPr>
        <p:spPr bwMode="auto">
          <a:xfrm flipH="1">
            <a:off x="1708150" y="1295400"/>
            <a:ext cx="4445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26" name="Line 24"/>
          <p:cNvSpPr>
            <a:spLocks noChangeShapeType="1"/>
          </p:cNvSpPr>
          <p:nvPr/>
        </p:nvSpPr>
        <p:spPr bwMode="auto">
          <a:xfrm flipH="1">
            <a:off x="2362200" y="1295400"/>
            <a:ext cx="12954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27" name="Line 25"/>
          <p:cNvSpPr>
            <a:spLocks noChangeShapeType="1"/>
          </p:cNvSpPr>
          <p:nvPr/>
        </p:nvSpPr>
        <p:spPr bwMode="auto">
          <a:xfrm flipH="1">
            <a:off x="3943350" y="1295400"/>
            <a:ext cx="781050" cy="9438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28" name="Line 26"/>
          <p:cNvSpPr>
            <a:spLocks noChangeShapeType="1"/>
          </p:cNvSpPr>
          <p:nvPr/>
        </p:nvSpPr>
        <p:spPr bwMode="auto">
          <a:xfrm flipH="1">
            <a:off x="4495800" y="1562100"/>
            <a:ext cx="533400" cy="13439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29" name="Line 27"/>
          <p:cNvSpPr>
            <a:spLocks noChangeShapeType="1"/>
          </p:cNvSpPr>
          <p:nvPr/>
        </p:nvSpPr>
        <p:spPr bwMode="auto">
          <a:xfrm flipH="1">
            <a:off x="5029200" y="1295400"/>
            <a:ext cx="1447800" cy="266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30" name="Freeform 28"/>
          <p:cNvSpPr>
            <a:spLocks/>
          </p:cNvSpPr>
          <p:nvPr/>
        </p:nvSpPr>
        <p:spPr bwMode="auto">
          <a:xfrm>
            <a:off x="584200" y="1934492"/>
            <a:ext cx="2247900" cy="1676400"/>
          </a:xfrm>
          <a:custGeom>
            <a:avLst/>
            <a:gdLst>
              <a:gd name="T0" fmla="*/ 2147483647 w 1416"/>
              <a:gd name="T1" fmla="*/ 2147483647 h 1056"/>
              <a:gd name="T2" fmla="*/ 2147483647 w 1416"/>
              <a:gd name="T3" fmla="*/ 2147483647 h 1056"/>
              <a:gd name="T4" fmla="*/ 2147483647 w 1416"/>
              <a:gd name="T5" fmla="*/ 2147483647 h 1056"/>
              <a:gd name="T6" fmla="*/ 2147483647 w 1416"/>
              <a:gd name="T7" fmla="*/ 2147483647 h 1056"/>
              <a:gd name="T8" fmla="*/ 2147483647 w 1416"/>
              <a:gd name="T9" fmla="*/ 2147483647 h 1056"/>
              <a:gd name="T10" fmla="*/ 2147483647 w 1416"/>
              <a:gd name="T11" fmla="*/ 2147483647 h 1056"/>
              <a:gd name="T12" fmla="*/ 2147483647 w 1416"/>
              <a:gd name="T13" fmla="*/ 2147483647 h 1056"/>
              <a:gd name="T14" fmla="*/ 2147483647 w 1416"/>
              <a:gd name="T15" fmla="*/ 2147483647 h 1056"/>
              <a:gd name="T16" fmla="*/ 2147483647 w 1416"/>
              <a:gd name="T17" fmla="*/ 2147483647 h 10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6"/>
              <a:gd name="T28" fmla="*/ 0 h 1056"/>
              <a:gd name="T29" fmla="*/ 1416 w 1416"/>
              <a:gd name="T30" fmla="*/ 1056 h 10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6" h="1056">
                <a:moveTo>
                  <a:pt x="256" y="192"/>
                </a:moveTo>
                <a:cubicBezTo>
                  <a:pt x="160" y="272"/>
                  <a:pt x="32" y="408"/>
                  <a:pt x="16" y="528"/>
                </a:cubicBezTo>
                <a:cubicBezTo>
                  <a:pt x="0" y="648"/>
                  <a:pt x="32" y="832"/>
                  <a:pt x="160" y="912"/>
                </a:cubicBezTo>
                <a:cubicBezTo>
                  <a:pt x="288" y="992"/>
                  <a:pt x="592" y="1008"/>
                  <a:pt x="784" y="1008"/>
                </a:cubicBezTo>
                <a:cubicBezTo>
                  <a:pt x="976" y="1008"/>
                  <a:pt x="1216" y="1056"/>
                  <a:pt x="1312" y="912"/>
                </a:cubicBezTo>
                <a:cubicBezTo>
                  <a:pt x="1408" y="768"/>
                  <a:pt x="1416" y="288"/>
                  <a:pt x="1360" y="144"/>
                </a:cubicBezTo>
                <a:cubicBezTo>
                  <a:pt x="1304" y="0"/>
                  <a:pt x="1104" y="64"/>
                  <a:pt x="976" y="48"/>
                </a:cubicBezTo>
                <a:cubicBezTo>
                  <a:pt x="848" y="32"/>
                  <a:pt x="712" y="24"/>
                  <a:pt x="592" y="48"/>
                </a:cubicBezTo>
                <a:cubicBezTo>
                  <a:pt x="472" y="72"/>
                  <a:pt x="352" y="112"/>
                  <a:pt x="256" y="192"/>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1" name="Freeform 29"/>
          <p:cNvSpPr>
            <a:spLocks/>
          </p:cNvSpPr>
          <p:nvPr/>
        </p:nvSpPr>
        <p:spPr bwMode="auto">
          <a:xfrm>
            <a:off x="2819400" y="1858292"/>
            <a:ext cx="2247900" cy="1676400"/>
          </a:xfrm>
          <a:custGeom>
            <a:avLst/>
            <a:gdLst>
              <a:gd name="T0" fmla="*/ 2147483647 w 1416"/>
              <a:gd name="T1" fmla="*/ 2147483647 h 1056"/>
              <a:gd name="T2" fmla="*/ 2147483647 w 1416"/>
              <a:gd name="T3" fmla="*/ 2147483647 h 1056"/>
              <a:gd name="T4" fmla="*/ 2147483647 w 1416"/>
              <a:gd name="T5" fmla="*/ 2147483647 h 1056"/>
              <a:gd name="T6" fmla="*/ 2147483647 w 1416"/>
              <a:gd name="T7" fmla="*/ 2147483647 h 1056"/>
              <a:gd name="T8" fmla="*/ 2147483647 w 1416"/>
              <a:gd name="T9" fmla="*/ 2147483647 h 1056"/>
              <a:gd name="T10" fmla="*/ 2147483647 w 1416"/>
              <a:gd name="T11" fmla="*/ 2147483647 h 1056"/>
              <a:gd name="T12" fmla="*/ 2147483647 w 1416"/>
              <a:gd name="T13" fmla="*/ 2147483647 h 1056"/>
              <a:gd name="T14" fmla="*/ 2147483647 w 1416"/>
              <a:gd name="T15" fmla="*/ 2147483647 h 1056"/>
              <a:gd name="T16" fmla="*/ 2147483647 w 1416"/>
              <a:gd name="T17" fmla="*/ 2147483647 h 10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6"/>
              <a:gd name="T28" fmla="*/ 0 h 1056"/>
              <a:gd name="T29" fmla="*/ 1416 w 1416"/>
              <a:gd name="T30" fmla="*/ 1056 h 10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6" h="1056">
                <a:moveTo>
                  <a:pt x="256" y="192"/>
                </a:moveTo>
                <a:cubicBezTo>
                  <a:pt x="160" y="272"/>
                  <a:pt x="32" y="408"/>
                  <a:pt x="16" y="528"/>
                </a:cubicBezTo>
                <a:cubicBezTo>
                  <a:pt x="0" y="648"/>
                  <a:pt x="32" y="832"/>
                  <a:pt x="160" y="912"/>
                </a:cubicBezTo>
                <a:cubicBezTo>
                  <a:pt x="288" y="992"/>
                  <a:pt x="592" y="1008"/>
                  <a:pt x="784" y="1008"/>
                </a:cubicBezTo>
                <a:cubicBezTo>
                  <a:pt x="976" y="1008"/>
                  <a:pt x="1216" y="1056"/>
                  <a:pt x="1312" y="912"/>
                </a:cubicBezTo>
                <a:cubicBezTo>
                  <a:pt x="1408" y="768"/>
                  <a:pt x="1416" y="288"/>
                  <a:pt x="1360" y="144"/>
                </a:cubicBezTo>
                <a:cubicBezTo>
                  <a:pt x="1304" y="0"/>
                  <a:pt x="1104" y="64"/>
                  <a:pt x="976" y="48"/>
                </a:cubicBezTo>
                <a:cubicBezTo>
                  <a:pt x="848" y="32"/>
                  <a:pt x="712" y="24"/>
                  <a:pt x="592" y="48"/>
                </a:cubicBezTo>
                <a:cubicBezTo>
                  <a:pt x="472" y="72"/>
                  <a:pt x="352" y="112"/>
                  <a:pt x="256" y="192"/>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2" name="Freeform 30"/>
          <p:cNvSpPr>
            <a:spLocks/>
          </p:cNvSpPr>
          <p:nvPr/>
        </p:nvSpPr>
        <p:spPr bwMode="auto">
          <a:xfrm>
            <a:off x="266700" y="3545147"/>
            <a:ext cx="990600" cy="533400"/>
          </a:xfrm>
          <a:custGeom>
            <a:avLst/>
            <a:gdLst>
              <a:gd name="T0" fmla="*/ 2147483647 w 304"/>
              <a:gd name="T1" fmla="*/ 0 h 336"/>
              <a:gd name="T2" fmla="*/ 2147483647 w 304"/>
              <a:gd name="T3" fmla="*/ 2147483647 h 336"/>
              <a:gd name="T4" fmla="*/ 2147483647 w 304"/>
              <a:gd name="T5" fmla="*/ 2147483647 h 336"/>
              <a:gd name="T6" fmla="*/ 0 60000 65536"/>
              <a:gd name="T7" fmla="*/ 0 60000 65536"/>
              <a:gd name="T8" fmla="*/ 0 60000 65536"/>
              <a:gd name="T9" fmla="*/ 0 w 304"/>
              <a:gd name="T10" fmla="*/ 0 h 336"/>
              <a:gd name="T11" fmla="*/ 304 w 304"/>
              <a:gd name="T12" fmla="*/ 336 h 336"/>
            </a:gdLst>
            <a:ahLst/>
            <a:cxnLst>
              <a:cxn ang="T6">
                <a:pos x="T0" y="T1"/>
              </a:cxn>
              <a:cxn ang="T7">
                <a:pos x="T2" y="T3"/>
              </a:cxn>
              <a:cxn ang="T8">
                <a:pos x="T4" y="T5"/>
              </a:cxn>
            </a:cxnLst>
            <a:rect l="T9" t="T10" r="T11" b="T12"/>
            <a:pathLst>
              <a:path w="304" h="336">
                <a:moveTo>
                  <a:pt x="208" y="0"/>
                </a:moveTo>
                <a:cubicBezTo>
                  <a:pt x="104" y="20"/>
                  <a:pt x="0" y="40"/>
                  <a:pt x="16" y="96"/>
                </a:cubicBezTo>
                <a:cubicBezTo>
                  <a:pt x="32" y="152"/>
                  <a:pt x="168" y="244"/>
                  <a:pt x="304" y="3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3" name="Freeform 31"/>
          <p:cNvSpPr>
            <a:spLocks/>
          </p:cNvSpPr>
          <p:nvPr/>
        </p:nvSpPr>
        <p:spPr bwMode="auto">
          <a:xfrm>
            <a:off x="3911600" y="3575712"/>
            <a:ext cx="952500" cy="1148687"/>
          </a:xfrm>
          <a:custGeom>
            <a:avLst/>
            <a:gdLst>
              <a:gd name="T0" fmla="*/ 2147483647 w 464"/>
              <a:gd name="T1" fmla="*/ 0 h 672"/>
              <a:gd name="T2" fmla="*/ 2147483647 w 464"/>
              <a:gd name="T3" fmla="*/ 2147483647 h 672"/>
              <a:gd name="T4" fmla="*/ 0 w 464"/>
              <a:gd name="T5" fmla="*/ 2147483647 h 672"/>
              <a:gd name="T6" fmla="*/ 0 60000 65536"/>
              <a:gd name="T7" fmla="*/ 0 60000 65536"/>
              <a:gd name="T8" fmla="*/ 0 60000 65536"/>
              <a:gd name="T9" fmla="*/ 0 w 464"/>
              <a:gd name="T10" fmla="*/ 0 h 672"/>
              <a:gd name="T11" fmla="*/ 464 w 464"/>
              <a:gd name="T12" fmla="*/ 672 h 672"/>
            </a:gdLst>
            <a:ahLst/>
            <a:cxnLst>
              <a:cxn ang="T6">
                <a:pos x="T0" y="T1"/>
              </a:cxn>
              <a:cxn ang="T7">
                <a:pos x="T2" y="T3"/>
              </a:cxn>
              <a:cxn ang="T8">
                <a:pos x="T4" y="T5"/>
              </a:cxn>
            </a:cxnLst>
            <a:rect l="T9" t="T10" r="T11" b="T12"/>
            <a:pathLst>
              <a:path w="464" h="672">
                <a:moveTo>
                  <a:pt x="192" y="0"/>
                </a:moveTo>
                <a:cubicBezTo>
                  <a:pt x="328" y="112"/>
                  <a:pt x="464" y="224"/>
                  <a:pt x="432" y="336"/>
                </a:cubicBezTo>
                <a:cubicBezTo>
                  <a:pt x="400" y="448"/>
                  <a:pt x="200" y="560"/>
                  <a:pt x="0" y="67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4" name="Freeform 32"/>
          <p:cNvSpPr>
            <a:spLocks/>
          </p:cNvSpPr>
          <p:nvPr/>
        </p:nvSpPr>
        <p:spPr bwMode="auto">
          <a:xfrm>
            <a:off x="609600" y="4495800"/>
            <a:ext cx="304800" cy="1266855"/>
          </a:xfrm>
          <a:custGeom>
            <a:avLst/>
            <a:gdLst>
              <a:gd name="T0" fmla="*/ 2147483647 w 240"/>
              <a:gd name="T1" fmla="*/ 0 h 864"/>
              <a:gd name="T2" fmla="*/ 0 w 240"/>
              <a:gd name="T3" fmla="*/ 2147483647 h 864"/>
              <a:gd name="T4" fmla="*/ 2147483647 w 240"/>
              <a:gd name="T5" fmla="*/ 2147483647 h 864"/>
              <a:gd name="T6" fmla="*/ 0 60000 65536"/>
              <a:gd name="T7" fmla="*/ 0 60000 65536"/>
              <a:gd name="T8" fmla="*/ 0 60000 65536"/>
              <a:gd name="T9" fmla="*/ 0 w 240"/>
              <a:gd name="T10" fmla="*/ 0 h 864"/>
              <a:gd name="T11" fmla="*/ 240 w 240"/>
              <a:gd name="T12" fmla="*/ 864 h 864"/>
            </a:gdLst>
            <a:ahLst/>
            <a:cxnLst>
              <a:cxn ang="T6">
                <a:pos x="T0" y="T1"/>
              </a:cxn>
              <a:cxn ang="T7">
                <a:pos x="T2" y="T3"/>
              </a:cxn>
              <a:cxn ang="T8">
                <a:pos x="T4" y="T5"/>
              </a:cxn>
            </a:cxnLst>
            <a:rect l="T9" t="T10" r="T11" b="T12"/>
            <a:pathLst>
              <a:path w="240" h="864">
                <a:moveTo>
                  <a:pt x="240" y="0"/>
                </a:moveTo>
                <a:cubicBezTo>
                  <a:pt x="120" y="168"/>
                  <a:pt x="0" y="336"/>
                  <a:pt x="0" y="480"/>
                </a:cubicBezTo>
                <a:cubicBezTo>
                  <a:pt x="0" y="624"/>
                  <a:pt x="120" y="744"/>
                  <a:pt x="240" y="86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5" name="Freeform 33"/>
          <p:cNvSpPr>
            <a:spLocks/>
          </p:cNvSpPr>
          <p:nvPr/>
        </p:nvSpPr>
        <p:spPr bwMode="auto">
          <a:xfrm>
            <a:off x="762000" y="5029200"/>
            <a:ext cx="228600" cy="685800"/>
          </a:xfrm>
          <a:custGeom>
            <a:avLst/>
            <a:gdLst>
              <a:gd name="T0" fmla="*/ 2147483647 w 144"/>
              <a:gd name="T1" fmla="*/ 0 h 432"/>
              <a:gd name="T2" fmla="*/ 0 w 144"/>
              <a:gd name="T3" fmla="*/ 2147483647 h 432"/>
              <a:gd name="T4" fmla="*/ 2147483647 w 144"/>
              <a:gd name="T5" fmla="*/ 2147483647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144" y="0"/>
                </a:moveTo>
                <a:cubicBezTo>
                  <a:pt x="72" y="36"/>
                  <a:pt x="0" y="72"/>
                  <a:pt x="0" y="144"/>
                </a:cubicBezTo>
                <a:cubicBezTo>
                  <a:pt x="0" y="216"/>
                  <a:pt x="72" y="324"/>
                  <a:pt x="144" y="43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36" name="Text Box 8"/>
          <p:cNvSpPr txBox="1">
            <a:spLocks noChangeArrowheads="1"/>
          </p:cNvSpPr>
          <p:nvPr/>
        </p:nvSpPr>
        <p:spPr bwMode="auto">
          <a:xfrm>
            <a:off x="87312" y="7620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a:t>T1</a:t>
            </a:r>
          </a:p>
        </p:txBody>
      </p:sp>
      <p:sp>
        <p:nvSpPr>
          <p:cNvPr id="37" name="Text Box 8"/>
          <p:cNvSpPr txBox="1">
            <a:spLocks noChangeArrowheads="1"/>
          </p:cNvSpPr>
          <p:nvPr/>
        </p:nvSpPr>
        <p:spPr bwMode="auto">
          <a:xfrm>
            <a:off x="976860" y="275897"/>
            <a:ext cx="30428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smtClean="0"/>
              <a:t>T1 has the input data to sort</a:t>
            </a:r>
            <a:endParaRPr lang="en-US" sz="2000" dirty="0"/>
          </a:p>
        </p:txBody>
      </p:sp>
      <p:sp>
        <p:nvSpPr>
          <p:cNvPr id="38" name="Text Box 8"/>
          <p:cNvSpPr txBox="1">
            <a:spLocks noChangeArrowheads="1"/>
          </p:cNvSpPr>
          <p:nvPr/>
        </p:nvSpPr>
        <p:spPr bwMode="auto">
          <a:xfrm>
            <a:off x="87312" y="137160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dirty="0" smtClean="0"/>
              <a:t>T2</a:t>
            </a:r>
            <a:endParaRPr lang="en-US" sz="2000" dirty="0"/>
          </a:p>
        </p:txBody>
      </p:sp>
      <p:cxnSp>
        <p:nvCxnSpPr>
          <p:cNvPr id="40" name="Straight Connector 39"/>
          <p:cNvCxnSpPr/>
          <p:nvPr/>
        </p:nvCxnSpPr>
        <p:spPr>
          <a:xfrm>
            <a:off x="990600" y="1133207"/>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540000" y="1133207"/>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089400" y="1133207"/>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638800" y="1133207"/>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Freeform 29"/>
          <p:cNvSpPr>
            <a:spLocks/>
          </p:cNvSpPr>
          <p:nvPr/>
        </p:nvSpPr>
        <p:spPr bwMode="auto">
          <a:xfrm>
            <a:off x="609600" y="3657600"/>
            <a:ext cx="3571875" cy="1676400"/>
          </a:xfrm>
          <a:custGeom>
            <a:avLst/>
            <a:gdLst>
              <a:gd name="T0" fmla="*/ 2147483647 w 1416"/>
              <a:gd name="T1" fmla="*/ 2147483647 h 1056"/>
              <a:gd name="T2" fmla="*/ 2147483647 w 1416"/>
              <a:gd name="T3" fmla="*/ 2147483647 h 1056"/>
              <a:gd name="T4" fmla="*/ 2147483647 w 1416"/>
              <a:gd name="T5" fmla="*/ 2147483647 h 1056"/>
              <a:gd name="T6" fmla="*/ 2147483647 w 1416"/>
              <a:gd name="T7" fmla="*/ 2147483647 h 1056"/>
              <a:gd name="T8" fmla="*/ 2147483647 w 1416"/>
              <a:gd name="T9" fmla="*/ 2147483647 h 1056"/>
              <a:gd name="T10" fmla="*/ 2147483647 w 1416"/>
              <a:gd name="T11" fmla="*/ 2147483647 h 1056"/>
              <a:gd name="T12" fmla="*/ 2147483647 w 1416"/>
              <a:gd name="T13" fmla="*/ 2147483647 h 1056"/>
              <a:gd name="T14" fmla="*/ 2147483647 w 1416"/>
              <a:gd name="T15" fmla="*/ 2147483647 h 1056"/>
              <a:gd name="T16" fmla="*/ 2147483647 w 1416"/>
              <a:gd name="T17" fmla="*/ 2147483647 h 10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6"/>
              <a:gd name="T28" fmla="*/ 0 h 1056"/>
              <a:gd name="T29" fmla="*/ 1416 w 1416"/>
              <a:gd name="T30" fmla="*/ 1056 h 10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6" h="1056">
                <a:moveTo>
                  <a:pt x="256" y="192"/>
                </a:moveTo>
                <a:cubicBezTo>
                  <a:pt x="160" y="272"/>
                  <a:pt x="32" y="408"/>
                  <a:pt x="16" y="528"/>
                </a:cubicBezTo>
                <a:cubicBezTo>
                  <a:pt x="0" y="648"/>
                  <a:pt x="32" y="832"/>
                  <a:pt x="160" y="912"/>
                </a:cubicBezTo>
                <a:cubicBezTo>
                  <a:pt x="288" y="992"/>
                  <a:pt x="592" y="1008"/>
                  <a:pt x="784" y="1008"/>
                </a:cubicBezTo>
                <a:cubicBezTo>
                  <a:pt x="976" y="1008"/>
                  <a:pt x="1216" y="1056"/>
                  <a:pt x="1312" y="912"/>
                </a:cubicBezTo>
                <a:cubicBezTo>
                  <a:pt x="1408" y="768"/>
                  <a:pt x="1416" y="288"/>
                  <a:pt x="1360" y="144"/>
                </a:cubicBezTo>
                <a:cubicBezTo>
                  <a:pt x="1304" y="0"/>
                  <a:pt x="1104" y="64"/>
                  <a:pt x="976" y="48"/>
                </a:cubicBezTo>
                <a:cubicBezTo>
                  <a:pt x="848" y="32"/>
                  <a:pt x="712" y="24"/>
                  <a:pt x="592" y="48"/>
                </a:cubicBezTo>
                <a:cubicBezTo>
                  <a:pt x="472" y="72"/>
                  <a:pt x="352" y="112"/>
                  <a:pt x="256" y="192"/>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Tree>
    <p:extLst>
      <p:ext uri="{BB962C8B-B14F-4D97-AF65-F5344CB8AC3E}">
        <p14:creationId xmlns:p14="http://schemas.microsoft.com/office/powerpoint/2010/main" val="26289221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E426C9E-B011-4F6A-8E7F-A86C4EBDB3A4}" type="slidenum">
              <a:rPr lang="en-US" sz="1400" smtClean="0"/>
              <a:pPr eaLnBrk="1" hangingPunct="1"/>
              <a:t>62</a:t>
            </a:fld>
            <a:endParaRPr lang="en-US" sz="1400" smtClean="0"/>
          </a:p>
        </p:txBody>
      </p:sp>
      <p:sp>
        <p:nvSpPr>
          <p:cNvPr id="52227" name="Rectangle 2"/>
          <p:cNvSpPr>
            <a:spLocks noGrp="1" noChangeArrowheads="1"/>
          </p:cNvSpPr>
          <p:nvPr>
            <p:ph type="title"/>
          </p:nvPr>
        </p:nvSpPr>
        <p:spPr/>
        <p:txBody>
          <a:bodyPr/>
          <a:lstStyle/>
          <a:p>
            <a:pPr eaLnBrk="1" hangingPunct="1"/>
            <a:r>
              <a:rPr lang="en-US" dirty="0" smtClean="0"/>
              <a:t>External Sort</a:t>
            </a:r>
          </a:p>
        </p:txBody>
      </p:sp>
      <p:sp>
        <p:nvSpPr>
          <p:cNvPr id="52228" name="Rectangle 3"/>
          <p:cNvSpPr>
            <a:spLocks noGrp="1" noChangeArrowheads="1"/>
          </p:cNvSpPr>
          <p:nvPr>
            <p:ph type="body" idx="1"/>
          </p:nvPr>
        </p:nvSpPr>
        <p:spPr/>
        <p:txBody>
          <a:bodyPr/>
          <a:lstStyle/>
          <a:p>
            <a:pPr eaLnBrk="1" hangingPunct="1"/>
            <a:r>
              <a:rPr lang="en-US" dirty="0" smtClean="0"/>
              <a:t>To sort N records in runs of M requires:</a:t>
            </a:r>
          </a:p>
          <a:p>
            <a:pPr eaLnBrk="1" hangingPunct="1">
              <a:buFontTx/>
              <a:buNone/>
            </a:pPr>
            <a:r>
              <a:rPr lang="en-US" dirty="0" smtClean="0"/>
              <a:t>		 </a:t>
            </a:r>
            <a:r>
              <a:rPr lang="en-US" baseline="30000" dirty="0" smtClean="0">
                <a:cs typeface="Times New Roman" pitchFamily="18" charset="0"/>
              </a:rPr>
              <a:t>┌</a:t>
            </a:r>
            <a:r>
              <a:rPr lang="en-US" dirty="0" smtClean="0">
                <a:cs typeface="Times New Roman" pitchFamily="18" charset="0"/>
              </a:rPr>
              <a:t> log(N/M) </a:t>
            </a:r>
            <a:r>
              <a:rPr lang="en-US" baseline="30000" dirty="0" smtClean="0">
                <a:cs typeface="Times New Roman" pitchFamily="18" charset="0"/>
              </a:rPr>
              <a:t>┐ </a:t>
            </a:r>
            <a:r>
              <a:rPr lang="en-US" dirty="0" smtClean="0">
                <a:cs typeface="Times New Roman" pitchFamily="18" charset="0"/>
              </a:rPr>
              <a:t>passes plus initial pass.</a:t>
            </a:r>
          </a:p>
          <a:p>
            <a:pPr eaLnBrk="1" hangingPunct="1"/>
            <a:r>
              <a:rPr lang="en-US" dirty="0" smtClean="0">
                <a:cs typeface="Times New Roman" pitchFamily="18" charset="0"/>
              </a:rPr>
              <a:t>For example, N=10 million records of 128 bytes each, and 4 meg of memory is available:</a:t>
            </a:r>
          </a:p>
          <a:p>
            <a:pPr eaLnBrk="1" hangingPunct="1"/>
            <a:r>
              <a:rPr lang="en-US" dirty="0" smtClean="0">
                <a:cs typeface="Times New Roman" pitchFamily="18" charset="0"/>
              </a:rPr>
              <a:t>4 meg / 128 bytes = 32768 records per run</a:t>
            </a:r>
          </a:p>
          <a:p>
            <a:pPr eaLnBrk="1" hangingPunct="1"/>
            <a:r>
              <a:rPr lang="en-US" dirty="0" smtClean="0">
                <a:cs typeface="Times New Roman" pitchFamily="18" charset="0"/>
              </a:rPr>
              <a:t>N/M = 10 million / 32768 = 306 runs</a:t>
            </a:r>
          </a:p>
          <a:p>
            <a:pPr eaLnBrk="1" hangingPunct="1"/>
            <a:r>
              <a:rPr lang="en-US" baseline="30000" dirty="0" smtClean="0">
                <a:cs typeface="Times New Roman" pitchFamily="18" charset="0"/>
              </a:rPr>
              <a:t>┌</a:t>
            </a:r>
            <a:r>
              <a:rPr lang="en-US" dirty="0" smtClean="0">
                <a:cs typeface="Times New Roman" pitchFamily="18" charset="0"/>
              </a:rPr>
              <a:t> log(306) </a:t>
            </a:r>
            <a:r>
              <a:rPr lang="en-US" baseline="30000" dirty="0" smtClean="0">
                <a:cs typeface="Times New Roman" pitchFamily="18" charset="0"/>
              </a:rPr>
              <a:t>┐ </a:t>
            </a:r>
            <a:r>
              <a:rPr lang="en-US" dirty="0" smtClean="0">
                <a:cs typeface="Times New Roman" pitchFamily="18" charset="0"/>
              </a:rPr>
              <a:t>= 9</a:t>
            </a:r>
          </a:p>
          <a:p>
            <a:pPr eaLnBrk="1" hangingPunct="1"/>
            <a:r>
              <a:rPr lang="en-US" dirty="0" smtClean="0">
                <a:cs typeface="Times New Roman" pitchFamily="18" charset="0"/>
              </a:rPr>
              <a:t>So, 9 more passes needed to merge the runs.</a:t>
            </a:r>
            <a:endParaRPr lang="en-US" baseline="30000" dirty="0" smtClean="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Multiway</a:t>
            </a:r>
            <a:r>
              <a:rPr lang="en-US" dirty="0" smtClean="0"/>
              <a:t> Merge</a:t>
            </a:r>
            <a:endParaRPr lang="en-US" dirty="0"/>
          </a:p>
        </p:txBody>
      </p:sp>
      <p:sp>
        <p:nvSpPr>
          <p:cNvPr id="4" name="Content Placeholder 3"/>
          <p:cNvSpPr>
            <a:spLocks noGrp="1"/>
          </p:cNvSpPr>
          <p:nvPr>
            <p:ph idx="1"/>
          </p:nvPr>
        </p:nvSpPr>
        <p:spPr/>
        <p:txBody>
          <a:bodyPr/>
          <a:lstStyle/>
          <a:p>
            <a:r>
              <a:rPr lang="en-US" dirty="0" smtClean="0"/>
              <a:t>If more tapes are available, then instead of comparing and merging two tapes at a time, we can compare and merge k tapes.</a:t>
            </a:r>
          </a:p>
          <a:p>
            <a:r>
              <a:rPr lang="en-US" dirty="0" smtClean="0"/>
              <a:t>If there are k tapes to merge, then the smallest value across the k tapes must be found.</a:t>
            </a:r>
          </a:p>
          <a:p>
            <a:r>
              <a:rPr lang="en-US" dirty="0" smtClean="0"/>
              <a:t>This could be done using a priority queue.</a:t>
            </a:r>
          </a:p>
          <a:p>
            <a:r>
              <a:rPr lang="en-US" dirty="0" smtClean="0"/>
              <a:t>After the initial run creating pass, this requires </a:t>
            </a:r>
            <a:r>
              <a:rPr lang="en-US" baseline="30000" dirty="0">
                <a:cs typeface="Times New Roman" pitchFamily="18" charset="0"/>
              </a:rPr>
              <a:t>┌</a:t>
            </a:r>
            <a:r>
              <a:rPr lang="en-US" dirty="0">
                <a:cs typeface="Times New Roman" pitchFamily="18" charset="0"/>
              </a:rPr>
              <a:t> </a:t>
            </a:r>
            <a:r>
              <a:rPr lang="en-US" dirty="0" smtClean="0">
                <a:cs typeface="Times New Roman" pitchFamily="18" charset="0"/>
              </a:rPr>
              <a:t>log </a:t>
            </a:r>
            <a:r>
              <a:rPr lang="en-US" baseline="-25000" dirty="0" smtClean="0">
                <a:cs typeface="Times New Roman" pitchFamily="18" charset="0"/>
              </a:rPr>
              <a:t>k</a:t>
            </a:r>
            <a:r>
              <a:rPr lang="en-US" dirty="0" smtClean="0">
                <a:cs typeface="Times New Roman" pitchFamily="18" charset="0"/>
              </a:rPr>
              <a:t> (N/M</a:t>
            </a:r>
            <a:r>
              <a:rPr lang="en-US" dirty="0">
                <a:cs typeface="Times New Roman" pitchFamily="18" charset="0"/>
              </a:rPr>
              <a:t>) </a:t>
            </a:r>
            <a:r>
              <a:rPr lang="en-US" baseline="30000" dirty="0">
                <a:cs typeface="Times New Roman" pitchFamily="18" charset="0"/>
              </a:rPr>
              <a:t>┐ </a:t>
            </a:r>
            <a:r>
              <a:rPr lang="en-US" dirty="0" smtClean="0">
                <a:cs typeface="Times New Roman" pitchFamily="18" charset="0"/>
              </a:rPr>
              <a:t>more passes.</a:t>
            </a:r>
            <a:endParaRPr lang="en-US" dirty="0"/>
          </a:p>
        </p:txBody>
      </p:sp>
      <p:sp>
        <p:nvSpPr>
          <p:cNvPr id="2" name="Slide Number Placeholder 1"/>
          <p:cNvSpPr>
            <a:spLocks noGrp="1"/>
          </p:cNvSpPr>
          <p:nvPr>
            <p:ph type="sldNum" sz="quarter" idx="12"/>
          </p:nvPr>
        </p:nvSpPr>
        <p:spPr/>
        <p:txBody>
          <a:bodyPr/>
          <a:lstStyle/>
          <a:p>
            <a:pPr>
              <a:defRPr/>
            </a:pPr>
            <a:fld id="{FF5FD01C-8D45-44C7-BB44-67AD261C70F3}" type="slidenum">
              <a:rPr lang="en-US" smtClean="0"/>
              <a:pPr>
                <a:defRPr/>
              </a:pPr>
              <a:t>63</a:t>
            </a:fld>
            <a:endParaRPr lang="en-US"/>
          </a:p>
        </p:txBody>
      </p:sp>
    </p:spTree>
    <p:extLst>
      <p:ext uri="{BB962C8B-B14F-4D97-AF65-F5344CB8AC3E}">
        <p14:creationId xmlns:p14="http://schemas.microsoft.com/office/powerpoint/2010/main" val="33992113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Multiway</a:t>
            </a:r>
            <a:r>
              <a:rPr lang="en-US" dirty="0" smtClean="0"/>
              <a:t> Merge</a:t>
            </a:r>
            <a:endParaRPr lang="en-US" dirty="0"/>
          </a:p>
        </p:txBody>
      </p:sp>
      <p:sp>
        <p:nvSpPr>
          <p:cNvPr id="3" name="Content Placeholder 2"/>
          <p:cNvSpPr>
            <a:spLocks noGrp="1"/>
          </p:cNvSpPr>
          <p:nvPr>
            <p:ph idx="1"/>
          </p:nvPr>
        </p:nvSpPr>
        <p:spPr/>
        <p:txBody>
          <a:bodyPr/>
          <a:lstStyle/>
          <a:p>
            <a:r>
              <a:rPr lang="en-US" dirty="0" smtClean="0"/>
              <a:t>One drawback of performing a </a:t>
            </a:r>
            <a:r>
              <a:rPr lang="en-US" dirty="0" err="1" smtClean="0"/>
              <a:t>multiway</a:t>
            </a:r>
            <a:r>
              <a:rPr lang="en-US" dirty="0" smtClean="0"/>
              <a:t> merge is the number of tapes required.</a:t>
            </a:r>
          </a:p>
          <a:p>
            <a:r>
              <a:rPr lang="en-US" dirty="0" smtClean="0"/>
              <a:t>In the two-way merge, four tapes were used.</a:t>
            </a:r>
          </a:p>
          <a:p>
            <a:r>
              <a:rPr lang="en-US" dirty="0" smtClean="0"/>
              <a:t>In a k-way merge, 2k tapes are required.</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64</a:t>
            </a:fld>
            <a:endParaRPr lang="en-US"/>
          </a:p>
        </p:txBody>
      </p:sp>
    </p:spTree>
    <p:extLst>
      <p:ext uri="{BB962C8B-B14F-4D97-AF65-F5344CB8AC3E}">
        <p14:creationId xmlns:p14="http://schemas.microsoft.com/office/powerpoint/2010/main" val="14281607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Polyphase</a:t>
            </a:r>
            <a:r>
              <a:rPr lang="en-US" dirty="0"/>
              <a:t> </a:t>
            </a:r>
            <a:r>
              <a:rPr lang="en-US" dirty="0" smtClean="0"/>
              <a:t>Merge</a:t>
            </a:r>
            <a:endParaRPr lang="en-US" dirty="0"/>
          </a:p>
        </p:txBody>
      </p:sp>
      <p:sp>
        <p:nvSpPr>
          <p:cNvPr id="3" name="Content Placeholder 2"/>
          <p:cNvSpPr>
            <a:spLocks noGrp="1"/>
          </p:cNvSpPr>
          <p:nvPr>
            <p:ph idx="1"/>
          </p:nvPr>
        </p:nvSpPr>
        <p:spPr/>
        <p:txBody>
          <a:bodyPr/>
          <a:lstStyle/>
          <a:p>
            <a:r>
              <a:rPr lang="en-US" dirty="0" smtClean="0"/>
              <a:t>An approach to reduce the number of tapes merges k tapes into one tape, thus requiring only k+1 tapes.</a:t>
            </a:r>
          </a:p>
          <a:p>
            <a:r>
              <a:rPr lang="en-US" dirty="0" smtClean="0"/>
              <a:t>Suppose k=2 and k+1=3 tapes are used, and the input tape has enough for 34 runs.</a:t>
            </a:r>
          </a:p>
          <a:p>
            <a:r>
              <a:rPr lang="en-US" dirty="0" smtClean="0"/>
              <a:t>If 17 are put on one tape and 17 on another, these can be merged to result in 17 of twice the size on the third tape.</a:t>
            </a:r>
          </a:p>
          <a:p>
            <a:r>
              <a:rPr lang="en-US" dirty="0" smtClean="0"/>
              <a:t>Now the first 8 could be copied to one tape, followed by the merge of 8 and 9.</a:t>
            </a:r>
          </a:p>
          <a:p>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65</a:t>
            </a:fld>
            <a:endParaRPr lang="en-US"/>
          </a:p>
        </p:txBody>
      </p:sp>
    </p:spTree>
    <p:extLst>
      <p:ext uri="{BB962C8B-B14F-4D97-AF65-F5344CB8AC3E}">
        <p14:creationId xmlns:p14="http://schemas.microsoft.com/office/powerpoint/2010/main" val="19222558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Polyphase</a:t>
            </a:r>
            <a:r>
              <a:rPr lang="en-US" dirty="0"/>
              <a:t> </a:t>
            </a:r>
            <a:r>
              <a:rPr lang="en-US" dirty="0" smtClean="0"/>
              <a:t>Merge</a:t>
            </a:r>
            <a:endParaRPr lang="en-US" dirty="0"/>
          </a:p>
        </p:txBody>
      </p:sp>
      <p:sp>
        <p:nvSpPr>
          <p:cNvPr id="3" name="Content Placeholder 2"/>
          <p:cNvSpPr>
            <a:spLocks noGrp="1"/>
          </p:cNvSpPr>
          <p:nvPr>
            <p:ph idx="1"/>
          </p:nvPr>
        </p:nvSpPr>
        <p:spPr/>
        <p:txBody>
          <a:bodyPr/>
          <a:lstStyle/>
          <a:p>
            <a:r>
              <a:rPr lang="en-US" dirty="0" smtClean="0"/>
              <a:t>But to do this, half of the list had to be copied to the other tape.</a:t>
            </a:r>
          </a:p>
          <a:p>
            <a:r>
              <a:rPr lang="en-US" dirty="0" smtClean="0"/>
              <a:t>This would continue with each pass, adding an extra half pass to each pass.</a:t>
            </a:r>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66</a:t>
            </a:fld>
            <a:endParaRPr lang="en-US"/>
          </a:p>
        </p:txBody>
      </p:sp>
    </p:spTree>
    <p:extLst>
      <p:ext uri="{BB962C8B-B14F-4D97-AF65-F5344CB8AC3E}">
        <p14:creationId xmlns:p14="http://schemas.microsoft.com/office/powerpoint/2010/main" val="24071670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Polyphase</a:t>
            </a:r>
            <a:r>
              <a:rPr lang="en-US" dirty="0" smtClean="0"/>
              <a:t> Merge</a:t>
            </a:r>
            <a:endParaRPr lang="en-US" dirty="0"/>
          </a:p>
        </p:txBody>
      </p:sp>
      <p:sp>
        <p:nvSpPr>
          <p:cNvPr id="3" name="Content Placeholder 2"/>
          <p:cNvSpPr>
            <a:spLocks noGrp="1"/>
          </p:cNvSpPr>
          <p:nvPr>
            <p:ph idx="1"/>
          </p:nvPr>
        </p:nvSpPr>
        <p:spPr/>
        <p:txBody>
          <a:bodyPr/>
          <a:lstStyle/>
          <a:p>
            <a:r>
              <a:rPr lang="en-US" dirty="0" smtClean="0"/>
              <a:t>Another method is to split the 34 runs unevenly initially as 21 and 13.</a:t>
            </a:r>
          </a:p>
          <a:p>
            <a:r>
              <a:rPr lang="en-US" smtClean="0"/>
              <a:t>The 13 </a:t>
            </a:r>
            <a:r>
              <a:rPr lang="en-US" dirty="0" smtClean="0"/>
              <a:t>could be merged leaving 8.</a:t>
            </a:r>
          </a:p>
          <a:p>
            <a:r>
              <a:rPr lang="en-US" dirty="0" smtClean="0"/>
              <a:t>The 8 could be merged leaving 5.</a:t>
            </a:r>
          </a:p>
          <a:p>
            <a:r>
              <a:rPr lang="en-US" dirty="0" smtClean="0"/>
              <a:t>The 5 can be merged leaving 3.</a:t>
            </a:r>
          </a:p>
          <a:p>
            <a:r>
              <a:rPr lang="en-US" dirty="0" smtClean="0"/>
              <a:t>The 3 can be merged leaving 2.</a:t>
            </a:r>
          </a:p>
          <a:p>
            <a:r>
              <a:rPr lang="en-US" dirty="0" smtClean="0"/>
              <a:t>The 2 can be merged leaving 1.</a:t>
            </a:r>
          </a:p>
          <a:p>
            <a:r>
              <a:rPr lang="en-US" dirty="0" smtClean="0"/>
              <a:t>The 2 that were merged can now be merged with the remaining 1 to create the final run.</a:t>
            </a:r>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67</a:t>
            </a:fld>
            <a:endParaRPr lang="en-US"/>
          </a:p>
        </p:txBody>
      </p:sp>
    </p:spTree>
    <p:extLst>
      <p:ext uri="{BB962C8B-B14F-4D97-AF65-F5344CB8AC3E}">
        <p14:creationId xmlns:p14="http://schemas.microsoft.com/office/powerpoint/2010/main" val="36354181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Polyphase</a:t>
            </a:r>
            <a:r>
              <a:rPr lang="en-US" dirty="0" smtClean="0"/>
              <a:t> Merge</a:t>
            </a:r>
            <a:endParaRPr lang="en-US" dirty="0"/>
          </a:p>
        </p:txBody>
      </p:sp>
      <p:sp>
        <p:nvSpPr>
          <p:cNvPr id="3" name="Content Placeholder 2"/>
          <p:cNvSpPr>
            <a:spLocks noGrp="1"/>
          </p:cNvSpPr>
          <p:nvPr>
            <p:ph idx="1"/>
          </p:nvPr>
        </p:nvSpPr>
        <p:spPr/>
        <p:txBody>
          <a:bodyPr/>
          <a:lstStyle/>
          <a:p>
            <a:r>
              <a:rPr lang="en-US" dirty="0" smtClean="0"/>
              <a:t>The choice of splitting 21/13 is optimal and corresponds to the two preceding Fibonacci numbers:  0 1 1 2 3 5 8 13 21 34</a:t>
            </a:r>
          </a:p>
          <a:p>
            <a:endParaRPr lang="en-US" dirty="0"/>
          </a:p>
          <a:p>
            <a:r>
              <a:rPr lang="en-US" dirty="0" smtClean="0"/>
              <a:t>This works for a 2-way merge, whereas a k-way merge uses a </a:t>
            </a:r>
            <a:r>
              <a:rPr lang="en-US" dirty="0" err="1" smtClean="0"/>
              <a:t>kth</a:t>
            </a:r>
            <a:r>
              <a:rPr lang="en-US" dirty="0" smtClean="0"/>
              <a:t>-order Fibonacci number which is the sum of the previous k numbers.</a:t>
            </a:r>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68</a:t>
            </a:fld>
            <a:endParaRPr lang="en-US"/>
          </a:p>
        </p:txBody>
      </p:sp>
    </p:spTree>
    <p:extLst>
      <p:ext uri="{BB962C8B-B14F-4D97-AF65-F5344CB8AC3E}">
        <p14:creationId xmlns:p14="http://schemas.microsoft.com/office/powerpoint/2010/main" val="24716024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 Selection</a:t>
            </a:r>
            <a:endParaRPr lang="en-US" dirty="0"/>
          </a:p>
        </p:txBody>
      </p:sp>
      <p:sp>
        <p:nvSpPr>
          <p:cNvPr id="3" name="Content Placeholder 2"/>
          <p:cNvSpPr>
            <a:spLocks noGrp="1"/>
          </p:cNvSpPr>
          <p:nvPr>
            <p:ph idx="1"/>
          </p:nvPr>
        </p:nvSpPr>
        <p:spPr/>
        <p:txBody>
          <a:bodyPr/>
          <a:lstStyle/>
          <a:p>
            <a:r>
              <a:rPr lang="en-US" dirty="0" smtClean="0"/>
              <a:t>One further enhancement can be made in creating the runs.</a:t>
            </a:r>
          </a:p>
          <a:p>
            <a:r>
              <a:rPr lang="en-US" dirty="0" smtClean="0"/>
              <a:t>Originally, the run size was determined by how many could be sorted in memory.</a:t>
            </a:r>
          </a:p>
          <a:p>
            <a:r>
              <a:rPr lang="en-US" dirty="0" smtClean="0"/>
              <a:t>However, once the smallest one is written, this space is available to read a new record.</a:t>
            </a:r>
          </a:p>
          <a:p>
            <a:r>
              <a:rPr lang="en-US" dirty="0" smtClean="0"/>
              <a:t>Next, the smallest among this set is written and another new record is read.</a:t>
            </a:r>
          </a:p>
          <a:p>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69</a:t>
            </a:fld>
            <a:endParaRPr lang="en-US"/>
          </a:p>
        </p:txBody>
      </p:sp>
    </p:spTree>
    <p:extLst>
      <p:ext uri="{BB962C8B-B14F-4D97-AF65-F5344CB8AC3E}">
        <p14:creationId xmlns:p14="http://schemas.microsoft.com/office/powerpoint/2010/main" val="359205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46656D8-7BAC-433E-BDA5-3BDEB7070915}" type="slidenum">
              <a:rPr lang="en-US" sz="1400" smtClean="0"/>
              <a:pPr eaLnBrk="1" hangingPunct="1"/>
              <a:t>7</a:t>
            </a:fld>
            <a:endParaRPr lang="en-US" sz="1400" smtClean="0"/>
          </a:p>
        </p:txBody>
      </p:sp>
      <p:sp>
        <p:nvSpPr>
          <p:cNvPr id="8195" name="Rectangle 4"/>
          <p:cNvSpPr>
            <a:spLocks noGrp="1" noChangeArrowheads="1"/>
          </p:cNvSpPr>
          <p:nvPr>
            <p:ph type="title"/>
          </p:nvPr>
        </p:nvSpPr>
        <p:spPr/>
        <p:txBody>
          <a:bodyPr/>
          <a:lstStyle/>
          <a:p>
            <a:pPr eaLnBrk="1" hangingPunct="1"/>
            <a:r>
              <a:rPr lang="en-US" smtClean="0"/>
              <a:t>Analysis of Insertion Sort</a:t>
            </a:r>
          </a:p>
        </p:txBody>
      </p:sp>
      <p:sp>
        <p:nvSpPr>
          <p:cNvPr id="8196" name="Rectangle 5"/>
          <p:cNvSpPr>
            <a:spLocks noGrp="1" noChangeArrowheads="1"/>
          </p:cNvSpPr>
          <p:nvPr>
            <p:ph type="body" idx="1"/>
          </p:nvPr>
        </p:nvSpPr>
        <p:spPr/>
        <p:txBody>
          <a:bodyPr/>
          <a:lstStyle/>
          <a:p>
            <a:pPr eaLnBrk="1" hangingPunct="1"/>
            <a:r>
              <a:rPr lang="en-US" smtClean="0"/>
              <a:t>Insertion sort uses nested for loops and has a running time of O(N</a:t>
            </a:r>
            <a:r>
              <a:rPr lang="en-US" baseline="30000" smtClean="0"/>
              <a:t>2</a:t>
            </a:r>
            <a:r>
              <a:rPr lang="en-US" smtClean="0"/>
              <a:t>).</a:t>
            </a:r>
          </a:p>
          <a:p>
            <a:pPr eaLnBrk="1" hangingPunct="1"/>
            <a:r>
              <a:rPr lang="en-US" smtClean="0"/>
              <a:t>If the data is already sorted, the time is O(N) because the inner loop would always be skipped.  </a:t>
            </a:r>
          </a:p>
          <a:p>
            <a:pPr eaLnBrk="1" hangingPunct="1"/>
            <a:r>
              <a:rPr lang="en-US" smtClean="0"/>
              <a:t>Data that is mostly sorted would run quickly.</a:t>
            </a:r>
          </a:p>
          <a:p>
            <a:pPr eaLnBrk="1" hangingPunct="1"/>
            <a:r>
              <a:rPr lang="en-US" smtClean="0"/>
              <a:t>However, the average case running time is </a:t>
            </a:r>
            <a:r>
              <a:rPr lang="el-GR" smtClean="0"/>
              <a:t>Θ</a:t>
            </a:r>
            <a:r>
              <a:rPr lang="en-US" smtClean="0"/>
              <a:t>(N</a:t>
            </a:r>
            <a:r>
              <a:rPr lang="en-US" baseline="30000" smtClean="0"/>
              <a:t>2</a:t>
            </a:r>
            <a:r>
              <a:rPr lang="en-US" smtClean="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 Selection</a:t>
            </a:r>
            <a:endParaRPr lang="en-US" dirty="0"/>
          </a:p>
        </p:txBody>
      </p:sp>
      <p:sp>
        <p:nvSpPr>
          <p:cNvPr id="3" name="Content Placeholder 2"/>
          <p:cNvSpPr>
            <a:spLocks noGrp="1"/>
          </p:cNvSpPr>
          <p:nvPr>
            <p:ph idx="1"/>
          </p:nvPr>
        </p:nvSpPr>
        <p:spPr/>
        <p:txBody>
          <a:bodyPr/>
          <a:lstStyle/>
          <a:p>
            <a:r>
              <a:rPr lang="en-US" dirty="0" smtClean="0"/>
              <a:t>This continues until the new record is smaller than the last record written.</a:t>
            </a:r>
          </a:p>
          <a:p>
            <a:r>
              <a:rPr lang="en-US" dirty="0" smtClean="0"/>
              <a:t>In that case, the new record starts a new run.</a:t>
            </a:r>
          </a:p>
          <a:p>
            <a:r>
              <a:rPr lang="en-US" dirty="0" smtClean="0"/>
              <a:t>A priority queue can be used to find the smallest among the set.</a:t>
            </a:r>
          </a:p>
          <a:p>
            <a:r>
              <a:rPr lang="en-US" dirty="0" smtClean="0"/>
              <a:t>On average, this produces runs twice as long, and therefore half as many, which may result in fewer passes.</a:t>
            </a:r>
            <a:endParaRPr lang="en-US" dirty="0"/>
          </a:p>
        </p:txBody>
      </p:sp>
      <p:sp>
        <p:nvSpPr>
          <p:cNvPr id="4" name="Slide Number Placeholder 3"/>
          <p:cNvSpPr>
            <a:spLocks noGrp="1"/>
          </p:cNvSpPr>
          <p:nvPr>
            <p:ph type="sldNum" sz="quarter" idx="12"/>
          </p:nvPr>
        </p:nvSpPr>
        <p:spPr/>
        <p:txBody>
          <a:bodyPr/>
          <a:lstStyle/>
          <a:p>
            <a:pPr>
              <a:defRPr/>
            </a:pPr>
            <a:fld id="{3446A403-9FF7-4378-BD96-CF47ACE8A176}" type="slidenum">
              <a:rPr lang="en-US" smtClean="0"/>
              <a:pPr>
                <a:defRPr/>
              </a:pPr>
              <a:t>70</a:t>
            </a:fld>
            <a:endParaRPr lang="en-US"/>
          </a:p>
        </p:txBody>
      </p:sp>
    </p:spTree>
    <p:extLst>
      <p:ext uri="{BB962C8B-B14F-4D97-AF65-F5344CB8AC3E}">
        <p14:creationId xmlns:p14="http://schemas.microsoft.com/office/powerpoint/2010/main" val="40752690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01910E6-E53A-45C2-A680-BA266581FA10}" type="slidenum">
              <a:rPr lang="en-US" sz="1400" smtClean="0"/>
              <a:pPr eaLnBrk="1" hangingPunct="1"/>
              <a:t>71</a:t>
            </a:fld>
            <a:endParaRPr lang="en-US" sz="1400" smtClean="0"/>
          </a:p>
        </p:txBody>
      </p:sp>
      <p:sp>
        <p:nvSpPr>
          <p:cNvPr id="55299" name="Text Box 2"/>
          <p:cNvSpPr txBox="1">
            <a:spLocks noChangeArrowheads="1"/>
          </p:cNvSpPr>
          <p:nvPr/>
        </p:nvSpPr>
        <p:spPr bwMode="auto">
          <a:xfrm>
            <a:off x="3657600" y="3200400"/>
            <a:ext cx="182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t>End of Slides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4409938-5069-40D4-8284-57019AB79CA3}" type="slidenum">
              <a:rPr lang="en-US" sz="1400" smtClean="0"/>
              <a:pPr eaLnBrk="1" hangingPunct="1"/>
              <a:t>8</a:t>
            </a:fld>
            <a:endParaRPr lang="en-US" sz="1400" smtClean="0"/>
          </a:p>
        </p:txBody>
      </p:sp>
      <p:sp>
        <p:nvSpPr>
          <p:cNvPr id="9219" name="Rectangle 2"/>
          <p:cNvSpPr>
            <a:spLocks noGrp="1" noChangeArrowheads="1"/>
          </p:cNvSpPr>
          <p:nvPr>
            <p:ph type="title"/>
          </p:nvPr>
        </p:nvSpPr>
        <p:spPr/>
        <p:txBody>
          <a:bodyPr/>
          <a:lstStyle/>
          <a:p>
            <a:pPr eaLnBrk="1" hangingPunct="1"/>
            <a:r>
              <a:rPr lang="en-US" smtClean="0"/>
              <a:t>Lower Bound for Simple Sorts</a:t>
            </a:r>
          </a:p>
        </p:txBody>
      </p:sp>
      <p:sp>
        <p:nvSpPr>
          <p:cNvPr id="9220" name="Rectangle 3"/>
          <p:cNvSpPr>
            <a:spLocks noGrp="1" noChangeArrowheads="1"/>
          </p:cNvSpPr>
          <p:nvPr>
            <p:ph type="body" idx="1"/>
          </p:nvPr>
        </p:nvSpPr>
        <p:spPr/>
        <p:txBody>
          <a:bodyPr/>
          <a:lstStyle/>
          <a:p>
            <a:pPr eaLnBrk="1" hangingPunct="1"/>
            <a:r>
              <a:rPr lang="en-US" dirty="0" smtClean="0"/>
              <a:t>A pair of elements in a list that are not in sorted order is called an inversion.</a:t>
            </a:r>
          </a:p>
          <a:p>
            <a:pPr eaLnBrk="1" hangingPunct="1"/>
            <a:r>
              <a:rPr lang="en-US" dirty="0" smtClean="0"/>
              <a:t>A simple sort such as insertion sort, bubble sort, and selection sort removes inversions by comparing and swapping adjacent elements.</a:t>
            </a:r>
          </a:p>
          <a:p>
            <a:pPr eaLnBrk="1" hangingPunct="1"/>
            <a:r>
              <a:rPr lang="en-US" dirty="0" smtClean="0"/>
              <a:t>The number of swaps required corresponds to the number of inversions present, since correcting each inversion requires a swap.</a:t>
            </a:r>
          </a:p>
          <a:p>
            <a:pPr eaLnBrk="1" hangingPunct="1"/>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423ACE6-B242-4D75-9A3C-CCB8F6643D64}" type="slidenum">
              <a:rPr lang="en-US" sz="1400" smtClean="0"/>
              <a:pPr eaLnBrk="1" hangingPunct="1"/>
              <a:t>9</a:t>
            </a:fld>
            <a:endParaRPr lang="en-US" sz="1400" smtClean="0"/>
          </a:p>
        </p:txBody>
      </p:sp>
      <p:sp>
        <p:nvSpPr>
          <p:cNvPr id="10243" name="Rectangle 2"/>
          <p:cNvSpPr>
            <a:spLocks noGrp="1" noChangeArrowheads="1"/>
          </p:cNvSpPr>
          <p:nvPr>
            <p:ph type="title"/>
          </p:nvPr>
        </p:nvSpPr>
        <p:spPr/>
        <p:txBody>
          <a:bodyPr/>
          <a:lstStyle/>
          <a:p>
            <a:pPr eaLnBrk="1" hangingPunct="1"/>
            <a:r>
              <a:rPr lang="en-US" smtClean="0"/>
              <a:t>Lower Bound for Simple Sorts</a:t>
            </a:r>
          </a:p>
        </p:txBody>
      </p:sp>
      <p:sp>
        <p:nvSpPr>
          <p:cNvPr id="10244" name="Rectangle 3"/>
          <p:cNvSpPr>
            <a:spLocks noGrp="1" noChangeArrowheads="1"/>
          </p:cNvSpPr>
          <p:nvPr>
            <p:ph type="body" idx="1"/>
          </p:nvPr>
        </p:nvSpPr>
        <p:spPr/>
        <p:txBody>
          <a:bodyPr/>
          <a:lstStyle/>
          <a:p>
            <a:pPr eaLnBrk="1" hangingPunct="1"/>
            <a:r>
              <a:rPr lang="en-US" sz="2800" dirty="0" smtClean="0"/>
              <a:t>An inversion in a list occurs if </a:t>
            </a:r>
            <a:r>
              <a:rPr lang="en-US" sz="2800" dirty="0" err="1" smtClean="0"/>
              <a:t>i</a:t>
            </a:r>
            <a:r>
              <a:rPr lang="en-US" sz="2800" dirty="0" smtClean="0"/>
              <a:t>&lt;j, but a[</a:t>
            </a:r>
            <a:r>
              <a:rPr lang="en-US" sz="2800" dirty="0" err="1" smtClean="0"/>
              <a:t>i</a:t>
            </a:r>
            <a:r>
              <a:rPr lang="en-US" sz="2800" dirty="0" smtClean="0"/>
              <a:t>] &gt; a[j].</a:t>
            </a:r>
          </a:p>
          <a:p>
            <a:pPr eaLnBrk="1" hangingPunct="1"/>
            <a:r>
              <a:rPr lang="en-US" sz="2800" dirty="0" smtClean="0"/>
              <a:t>This list has 9 inversions:</a:t>
            </a:r>
          </a:p>
          <a:p>
            <a:pPr lvl="1" eaLnBrk="1" hangingPunct="1">
              <a:buFontTx/>
              <a:buNone/>
            </a:pPr>
            <a:r>
              <a:rPr lang="en-US" sz="2400" dirty="0" smtClean="0"/>
              <a:t>34, 8, 64, 51, 32, 21</a:t>
            </a:r>
          </a:p>
          <a:p>
            <a:pPr eaLnBrk="1" hangingPunct="1"/>
            <a:r>
              <a:rPr lang="en-US" sz="2800" dirty="0" smtClean="0"/>
              <a:t>They are:</a:t>
            </a:r>
          </a:p>
          <a:p>
            <a:pPr lvl="1" eaLnBrk="1" hangingPunct="1">
              <a:buFontTx/>
              <a:buNone/>
            </a:pPr>
            <a:r>
              <a:rPr lang="en-US" sz="2400" dirty="0" smtClean="0"/>
              <a:t>(34, 8), (34, 32), (34, 21), (64, 51), (64, 32),</a:t>
            </a:r>
          </a:p>
          <a:p>
            <a:pPr lvl="1" eaLnBrk="1" hangingPunct="1">
              <a:buFontTx/>
              <a:buNone/>
            </a:pPr>
            <a:r>
              <a:rPr lang="en-US" sz="2400" dirty="0" smtClean="0"/>
              <a:t>(64, 21), (51, 32), (51, 21), (32, 21)</a:t>
            </a:r>
          </a:p>
          <a:p>
            <a:pPr eaLnBrk="1" hangingPunct="1"/>
            <a:r>
              <a:rPr lang="en-US" sz="2800" dirty="0" smtClean="0"/>
              <a:t>This is the number of swaps that need to be made by insertion sort, because each swap of adjacent elements that are inverted removes one inversion.</a:t>
            </a:r>
          </a:p>
          <a:p>
            <a:pPr eaLnBrk="1" hangingPunct="1"/>
            <a:r>
              <a:rPr lang="en-US" sz="2800" dirty="0" smtClean="0"/>
              <a:t>Insertion sort runs in O(I+N) where I is the number of inversions.  It is O(N) if I is O(N).</a:t>
            </a:r>
          </a:p>
        </p:txBody>
      </p:sp>
    </p:spTree>
  </p:cSld>
  <p:clrMapOvr>
    <a:masterClrMapping/>
  </p:clrMapOvr>
</p:sld>
</file>

<file path=ppt/theme/theme1.xml><?xml version="1.0" encoding="utf-8"?>
<a:theme xmlns:a="http://schemas.openxmlformats.org/drawingml/2006/main" name="Blank2">
  <a:themeElements>
    <a:clrScheme name="Blank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Settings\ozbirn.CAMPUS\Application Data\Microsoft\Templates\Blank2.pot</Template>
  <TotalTime>28402</TotalTime>
  <Words>5946</Words>
  <Application>Microsoft Macintosh PowerPoint</Application>
  <PresentationFormat>On-screen Show (4:3)</PresentationFormat>
  <Paragraphs>1495</Paragraphs>
  <Slides>71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71</vt:i4>
      </vt:variant>
    </vt:vector>
  </HeadingPairs>
  <TitlesOfParts>
    <vt:vector size="75" baseType="lpstr">
      <vt:lpstr>Cambria Math</vt:lpstr>
      <vt:lpstr>Times New Roman</vt:lpstr>
      <vt:lpstr>Arial</vt:lpstr>
      <vt:lpstr>Blank2</vt:lpstr>
      <vt:lpstr>Sorting</vt:lpstr>
      <vt:lpstr>Sorting</vt:lpstr>
      <vt:lpstr>Preliminaries</vt:lpstr>
      <vt:lpstr>Insertion Sort</vt:lpstr>
      <vt:lpstr>PowerPoint Presentation</vt:lpstr>
      <vt:lpstr>PowerPoint Presentation</vt:lpstr>
      <vt:lpstr>Analysis of Insertion Sort</vt:lpstr>
      <vt:lpstr>Lower Bound for Simple Sorts</vt:lpstr>
      <vt:lpstr>Lower Bound for Simple Sorts</vt:lpstr>
      <vt:lpstr>Lower Bound for Simple Sorts</vt:lpstr>
      <vt:lpstr>Lower Bound for Simple Sorts</vt:lpstr>
      <vt:lpstr>Shellsort</vt:lpstr>
      <vt:lpstr>Shellsort</vt:lpstr>
      <vt:lpstr>PowerPoint Presentation</vt:lpstr>
      <vt:lpstr>PowerPoint Presentation</vt:lpstr>
      <vt:lpstr>PowerPoint Presentation</vt:lpstr>
      <vt:lpstr>Shellsort</vt:lpstr>
      <vt:lpstr>PowerPoint Presentation</vt:lpstr>
      <vt:lpstr>Shellsort</vt:lpstr>
      <vt:lpstr>PowerPoint Presentation</vt:lpstr>
      <vt:lpstr>PowerPoint Presentation</vt:lpstr>
      <vt:lpstr>Shellsort</vt:lpstr>
      <vt:lpstr>Shellsort</vt:lpstr>
      <vt:lpstr>PowerPoint Presentation</vt:lpstr>
      <vt:lpstr>PowerPoint Presentation</vt:lpstr>
      <vt:lpstr>Heapsort</vt:lpstr>
      <vt:lpstr>Heapsort</vt:lpstr>
      <vt:lpstr>PowerPoint Presentation</vt:lpstr>
      <vt:lpstr>Mergesort</vt:lpstr>
      <vt:lpstr>PowerPoint Presentation</vt:lpstr>
      <vt:lpstr>PowerPoint Presentation</vt:lpstr>
      <vt:lpstr>PowerPoint Presentation</vt:lpstr>
      <vt:lpstr>PowerPoint Presentation</vt:lpstr>
      <vt:lpstr>Algorithm Analysis</vt:lpstr>
      <vt:lpstr>PowerPoint Presentation</vt:lpstr>
      <vt:lpstr>PowerPoint Presentation</vt:lpstr>
      <vt:lpstr>Quicksort</vt:lpstr>
      <vt:lpstr>Quicksort</vt:lpstr>
      <vt:lpstr>PowerPoint Presentation</vt:lpstr>
      <vt:lpstr>Pivot</vt:lpstr>
      <vt:lpstr>Implementing Quicksort</vt:lpstr>
      <vt:lpstr>PowerPoint Presentation</vt:lpstr>
      <vt:lpstr>Median-of-3</vt:lpstr>
      <vt:lpstr>PowerPoint Presentation</vt:lpstr>
      <vt:lpstr>PowerPoint Presentation</vt:lpstr>
      <vt:lpstr>PowerPoint Presentation</vt:lpstr>
      <vt:lpstr>Quicksort Running Time</vt:lpstr>
      <vt:lpstr>PowerPoint Presentation</vt:lpstr>
      <vt:lpstr>PowerPoint Presentation</vt:lpstr>
      <vt:lpstr>PowerPoint Presentation</vt:lpstr>
      <vt:lpstr>PowerPoint Presentation</vt:lpstr>
      <vt:lpstr>Quickselect</vt:lpstr>
      <vt:lpstr>Quickselect</vt:lpstr>
      <vt:lpstr>A General Lower Bound for Sorting</vt:lpstr>
      <vt:lpstr>PowerPoint Presentation</vt:lpstr>
      <vt:lpstr>Bucket Sort</vt:lpstr>
      <vt:lpstr>PowerPoint Presentation</vt:lpstr>
      <vt:lpstr>Radix Sort</vt:lpstr>
      <vt:lpstr>PowerPoint Presentation</vt:lpstr>
      <vt:lpstr>External Sorting</vt:lpstr>
      <vt:lpstr>PowerPoint Presentation</vt:lpstr>
      <vt:lpstr>External Sort</vt:lpstr>
      <vt:lpstr>Multiway Merge</vt:lpstr>
      <vt:lpstr>Multiway Merge</vt:lpstr>
      <vt:lpstr>Polyphase Merge</vt:lpstr>
      <vt:lpstr>Polyphase Merge</vt:lpstr>
      <vt:lpstr>Polyphase Merge</vt:lpstr>
      <vt:lpstr>Polyphase Merge</vt:lpstr>
      <vt:lpstr>Replacement Selection</vt:lpstr>
      <vt:lpstr>Replacement Selection</vt:lpstr>
      <vt:lpstr>PowerPoint Presentation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dc:title>
  <dc:creator>Greg Ozbirn</dc:creator>
  <cp:lastModifiedBy>Phan, Lam T.</cp:lastModifiedBy>
  <cp:revision>113</cp:revision>
  <dcterms:created xsi:type="dcterms:W3CDTF">2002-10-22T06:06:11Z</dcterms:created>
  <dcterms:modified xsi:type="dcterms:W3CDTF">2017-11-21T08:07:59Z</dcterms:modified>
</cp:coreProperties>
</file>