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75" r:id="rId2"/>
    <p:sldId id="276" r:id="rId3"/>
    <p:sldId id="257" r:id="rId4"/>
    <p:sldId id="265" r:id="rId5"/>
    <p:sldId id="261" r:id="rId6"/>
    <p:sldId id="277" r:id="rId7"/>
    <p:sldId id="278" r:id="rId8"/>
    <p:sldId id="279" r:id="rId9"/>
    <p:sldId id="280" r:id="rId10"/>
    <p:sldId id="281" r:id="rId11"/>
    <p:sldId id="282" r:id="rId12"/>
    <p:sldId id="283" r:id="rId13"/>
    <p:sldId id="266" r:id="rId14"/>
    <p:sldId id="270" r:id="rId15"/>
    <p:sldId id="267" r:id="rId16"/>
    <p:sldId id="271" r:id="rId17"/>
    <p:sldId id="272" r:id="rId18"/>
    <p:sldId id="273" r:id="rId19"/>
    <p:sldId id="274"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3" d="100"/>
          <a:sy n="63" d="100"/>
        </p:scale>
        <p:origin x="72" y="8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10/31/2023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10/31/2023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8"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11"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17"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8"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11"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6"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10"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1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17" name="Content Placeholder 2"/>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8"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11"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1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17" name="Content Placeholder 2"/>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2" name="Text Placeholder 7"/>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14"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10/31/2023</a:t>
            </a:fld>
            <a:endParaRPr lang="en-US"/>
          </a:p>
        </p:txBody>
      </p:sp>
      <p:sp>
        <p:nvSpPr>
          <p:cNvPr id="17"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10</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t>
            </a:r>
            <a:r>
              <a:rPr lang="en-US" dirty="0" err="1"/>
              <a:t>từng</a:t>
            </a:r>
            <a:r>
              <a:rPr lang="en-US" dirty="0"/>
              <a:t> </a:t>
            </a:r>
            <a:r>
              <a:rPr lang="en-US" dirty="0" err="1"/>
              <a:t>phần</a:t>
            </a:r>
            <a:r>
              <a:rPr lang="en-US" dirty="0"/>
              <a:t> PACF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472698" y="2359461"/>
                <a:ext cx="8198603" cy="2874057"/>
              </a:xfrm>
              <a:prstGeom prst="rect">
                <a:avLst/>
              </a:prstGeom>
              <a:noFill/>
            </p:spPr>
            <p:txBody>
              <a:bodyPr wrap="square" rtlCol="0">
                <a:spAutoFit/>
              </a:bodyPr>
              <a:lstStyle/>
              <a:p>
                <a:pPr marL="285750" indent="-285750">
                  <a:buFont typeface="Wingdings" panose="05000000000000000000" pitchFamily="2" charset="2"/>
                  <a:buChar char="Ø"/>
                </a:pPr>
                <a:r>
                  <a:rPr lang="vi-VN" b="1" i="1" kern="100" dirty="0">
                    <a:latin typeface="Times New Roman" panose="02020603050405020304" pitchFamily="18" charset="0"/>
                    <a:ea typeface="Calibri" panose="020F0502020204030204" pitchFamily="34" charset="0"/>
                    <a:cs typeface="Times New Roman" panose="02020603050405020304" pitchFamily="18" charset="0"/>
                  </a:rPr>
                  <a:t>Độ trễ 3 : </a:t>
                </a:r>
                <a:r>
                  <a:rPr lang="vi-VN" i="1" kern="100" dirty="0">
                    <a:latin typeface="Times New Roman" panose="02020603050405020304" pitchFamily="18" charset="0"/>
                    <a:ea typeface="Calibri" panose="020F0502020204030204" pitchFamily="34" charset="0"/>
                    <a:cs typeface="Times New Roman" panose="02020603050405020304" pitchFamily="18" charset="0"/>
                  </a:rPr>
                  <a:t>Tương tự, ba giá trị C_33,C_32,C_31 được tính dựa vào các hàm tự tương quan trước r_3,r_2,r_1  cùng với các hệ số được tính ở độ trễ thứ 2 : C_22  và C_21.</a:t>
                </a:r>
                <a:endParaRPr lang="en-US" i="1" kern="100" dirty="0">
                  <a:latin typeface="Times New Roman" panose="02020603050405020304" pitchFamily="18"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33</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den>
                      </m:f>
                    </m:oMath>
                  </m:oMathPara>
                </a14:m>
                <a:endParaRPr lang="en-US"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32</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21</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33</m:t>
                          </m:r>
                        </m:sub>
                      </m:sSub>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22</m:t>
                          </m:r>
                        </m:sub>
                      </m:sSub>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31</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22</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33</m:t>
                          </m:r>
                        </m:sub>
                      </m:sSub>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21</m:t>
                          </m:r>
                        </m:sub>
                      </m:sSub>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472698" y="2359461"/>
                <a:ext cx="8198603" cy="2874057"/>
              </a:xfrm>
              <a:prstGeom prst="rect">
                <a:avLst/>
              </a:prstGeom>
              <a:blipFill>
                <a:blip r:embed="rId2"/>
                <a:stretch>
                  <a:fillRect l="-521" t="-1059"/>
                </a:stretch>
              </a:blipFill>
            </p:spPr>
            <p:txBody>
              <a:bodyPr/>
              <a:lstStyle/>
              <a:p>
                <a:r>
                  <a:rPr lang="en-US">
                    <a:noFill/>
                  </a:rPr>
                  <a:t> </a:t>
                </a:r>
              </a:p>
            </p:txBody>
          </p:sp>
        </mc:Fallback>
      </mc:AlternateContent>
    </p:spTree>
    <p:extLst>
      <p:ext uri="{BB962C8B-B14F-4D97-AF65-F5344CB8AC3E}">
        <p14:creationId xmlns:p14="http://schemas.microsoft.com/office/powerpoint/2010/main" val="127670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11</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t>
            </a:r>
            <a:r>
              <a:rPr lang="en-US" dirty="0" err="1"/>
              <a:t>từng</a:t>
            </a:r>
            <a:r>
              <a:rPr lang="en-US" dirty="0"/>
              <a:t> </a:t>
            </a:r>
            <a:r>
              <a:rPr lang="en-US" dirty="0" err="1"/>
              <a:t>phần</a:t>
            </a:r>
            <a:r>
              <a:rPr lang="en-US" dirty="0"/>
              <a:t> PACF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472698" y="1150078"/>
                <a:ext cx="8198603" cy="5295360"/>
              </a:xfrm>
              <a:prstGeom prst="rect">
                <a:avLst/>
              </a:prstGeom>
              <a:noFill/>
            </p:spPr>
            <p:txBody>
              <a:bodyPr wrap="square" rtlCol="0">
                <a:spAutoFit/>
              </a:bodyPr>
              <a:lstStyle/>
              <a:p>
                <a:pPr marL="0" marR="0">
                  <a:lnSpc>
                    <a:spcPct val="107000"/>
                  </a:lnSpc>
                  <a:spcBef>
                    <a:spcPts val="0"/>
                  </a:spcBef>
                  <a:spcAft>
                    <a:spcPts val="800"/>
                  </a:spcAft>
                </a:pP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Durbin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𝑘𝑘</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bHide m:val="on"/>
                              <m:supHide m:val="on"/>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e>
                          </m:nary>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nary>
                            <m:naryPr>
                              <m:chr m:val="∑"/>
                              <m:limLoc m:val="undOvr"/>
                              <m:subHide m:val="on"/>
                              <m:supHide m:val="on"/>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e>
                              </m:d>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den>
                      </m:f>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Times New Roman" panose="02020603050405020304" pitchFamily="18" charset="0"/>
                    <a:ea typeface="Calibri" panose="020F0502020204030204" pitchFamily="34" charset="0"/>
                    <a:cs typeface="Times New Roman" panose="02020603050405020304" pitchFamily="18" charset="0"/>
                  </a:rPr>
                  <a:t>Trong đó: </a:t>
                </a:r>
              </a:p>
              <a:p>
                <a:pPr marL="285750" indent="-285750">
                  <a:buFont typeface="Wingdings" panose="05000000000000000000" pitchFamily="2" charset="2"/>
                  <a:buChar char="Ø"/>
                </a:pP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dirty="0">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độ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trễ</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k</a:t>
                </a:r>
              </a:p>
              <a:p>
                <a:pPr marL="285750" indent="-285750">
                  <a:buFont typeface="Wingdings" panose="05000000000000000000" pitchFamily="2" charset="2"/>
                  <a:buChar char="Ø"/>
                </a:pPr>
                <a:r>
                  <a:rPr lang="en-US" kern="100" dirty="0">
                    <a:latin typeface="Times New Roman" panose="02020603050405020304" pitchFamily="18" charset="0"/>
                    <a:ea typeface="Calibri" panose="020F0502020204030204" pitchFamily="34" charset="0"/>
                    <a:cs typeface="Times New Roman" panose="02020603050405020304" pitchFamily="18" charset="0"/>
                  </a:rPr>
                  <a:t>v: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phương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sai</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𝑘𝑗</m:t>
                        </m:r>
                      </m:sub>
                    </m:sSub>
                  </m:oMath>
                </a14:m>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Hàm</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tự</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tương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quan</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từng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cho</a:t>
                </a:r>
                <a:r>
                  <a:rPr lang="en-US" kern="100" dirty="0">
                    <a:latin typeface="Times New Roman" panose="02020603050405020304" pitchFamily="18" charset="0"/>
                    <a:ea typeface="Calibri" panose="020F0502020204030204" pitchFamily="34" charset="0"/>
                    <a:cs typeface="Times New Roman" panose="02020603050405020304" pitchFamily="18" charset="0"/>
                  </a:rPr>
                  <a:t> độ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trễ</a:t>
                </a:r>
                <a:r>
                  <a:rPr lang="en-US" kern="100" dirty="0">
                    <a:latin typeface="Times New Roman" panose="02020603050405020304" pitchFamily="18" charset="0"/>
                    <a:ea typeface="Calibri" panose="020F0502020204030204" pitchFamily="34" charset="0"/>
                    <a:cs typeface="Times New Roman" panose="02020603050405020304" pitchFamily="18" charset="0"/>
                  </a:rPr>
                  <a:t> k,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bỏ</a:t>
                </a:r>
                <a:r>
                  <a:rPr lang="en-US" kern="100" dirty="0">
                    <a:latin typeface="Times New Roman" panose="02020603050405020304" pitchFamily="18" charset="0"/>
                    <a:ea typeface="Calibri" panose="020F0502020204030204" pitchFamily="34" charset="0"/>
                    <a:cs typeface="Times New Roman" panose="02020603050405020304" pitchFamily="18" charset="0"/>
                  </a:rPr>
                  <a:t> những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ảnh</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hưởng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của</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latin typeface="Times New Roman" panose="02020603050405020304" pitchFamily="18" charset="0"/>
                    <a:ea typeface="Calibri" panose="020F0502020204030204" pitchFamily="34" charset="0"/>
                    <a:cs typeface="Times New Roman" panose="02020603050405020304" pitchFamily="18" charset="0"/>
                  </a:rPr>
                  <a:t> độ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trễ</a:t>
                </a:r>
                <a:r>
                  <a:rPr lang="en-US" kern="100" dirty="0">
                    <a:latin typeface="Times New Roman" panose="02020603050405020304" pitchFamily="18" charset="0"/>
                    <a:ea typeface="Calibri" panose="020F0502020204030204" pitchFamily="34" charset="0"/>
                    <a:cs typeface="Times New Roman" panose="02020603050405020304" pitchFamily="18" charset="0"/>
                  </a:rPr>
                  <a:t> can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thiệp</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𝑘𝑗</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𝑘𝑘</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pl-PL" kern="100" dirty="0">
                    <a:latin typeface="Times New Roman" panose="02020603050405020304" pitchFamily="18" charset="0"/>
                    <a:ea typeface="Calibri" panose="020F0502020204030204" pitchFamily="34" charset="0"/>
                    <a:cs typeface="Times New Roman" panose="02020603050405020304" pitchFamily="18" charset="0"/>
                  </a:rPr>
                  <a:t>k = 2,…, j = 1,2,…, k-1</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14:m>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22</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US" i="1"/>
                        </m:ctrlPr>
                      </m:sSubPr>
                      <m:e>
                        <m:r>
                          <a:rPr lang="en-US" i="1"/>
                          <m:t>𝐶</m:t>
                        </m:r>
                      </m:e>
                      <m:sub>
                        <m:r>
                          <a:rPr lang="en-US" i="1"/>
                          <m:t>11</m:t>
                        </m:r>
                      </m:sub>
                    </m:sSub>
                    <m:r>
                      <a:rPr lang="en-US" i="1"/>
                      <m:t>=</m:t>
                    </m:r>
                    <m:sSub>
                      <m:sSubPr>
                        <m:ctrlPr>
                          <a:rPr lang="en-US" i="1"/>
                        </m:ctrlPr>
                      </m:sSubPr>
                      <m:e>
                        <m:r>
                          <a:rPr lang="en-US" i="1"/>
                          <m:t>𝑟</m:t>
                        </m:r>
                      </m:e>
                      <m:sub>
                        <m:r>
                          <a:rPr lang="en-US" i="1"/>
                          <m:t>1</m:t>
                        </m:r>
                      </m:sub>
                    </m:sSub>
                  </m:oMath>
                </a14:m>
                <a:endParaRPr lang="en-US" dirty="0"/>
              </a:p>
              <a:p>
                <a:pPr/>
                <a:endParaRPr lang="en-US" dirty="0"/>
              </a:p>
              <a:p>
                <a:pPr marL="285750" indent="-285750">
                  <a:buFont typeface="Wingdings" panose="05000000000000000000" pitchFamily="2" charset="2"/>
                  <a:buChar char="Ø"/>
                </a:pPr>
                <a:r>
                  <a:rPr lang="vi-VN" sz="1800" kern="100" dirty="0">
                    <a:effectLst/>
                    <a:latin typeface="Calibri" panose="020F0502020204030204" pitchFamily="34" charset="0"/>
                    <a:ea typeface="Calibri" panose="020F0502020204030204" pitchFamily="34" charset="0"/>
                    <a:cs typeface="Times New Roman" panose="02020603050405020304" pitchFamily="18" charset="0"/>
                  </a:rPr>
                  <a:t>Khi độ trễ tăng, số các hệ số tăng theo. Phương pháp của Durbin cho phép việc tính đệ quy dựa vào việc sử dụng kết quả trước đó.</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472698" y="1150078"/>
                <a:ext cx="8198603" cy="5295360"/>
              </a:xfrm>
              <a:prstGeom prst="rect">
                <a:avLst/>
              </a:prstGeom>
              <a:blipFill>
                <a:blip r:embed="rId2"/>
                <a:stretch>
                  <a:fillRect l="-670" t="-691"/>
                </a:stretch>
              </a:blipFill>
            </p:spPr>
            <p:txBody>
              <a:bodyPr/>
              <a:lstStyle/>
              <a:p>
                <a:r>
                  <a:rPr lang="en-US">
                    <a:noFill/>
                  </a:rPr>
                  <a:t> </a:t>
                </a:r>
              </a:p>
            </p:txBody>
          </p:sp>
        </mc:Fallback>
      </mc:AlternateContent>
    </p:spTree>
    <p:extLst>
      <p:ext uri="{BB962C8B-B14F-4D97-AF65-F5344CB8AC3E}">
        <p14:creationId xmlns:p14="http://schemas.microsoft.com/office/powerpoint/2010/main" val="80369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12</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Mô</a:t>
            </a:r>
            <a:r>
              <a:rPr lang="en-US" dirty="0"/>
              <a:t> </a:t>
            </a:r>
            <a:r>
              <a:rPr lang="en-US" dirty="0" err="1"/>
              <a:t>hình</a:t>
            </a:r>
            <a:r>
              <a:rPr lang="en-US" dirty="0"/>
              <a:t> AR(p)</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472698" y="1150078"/>
                <a:ext cx="8198603" cy="5612690"/>
              </a:xfrm>
              <a:prstGeom prst="rect">
                <a:avLst/>
              </a:prstGeom>
              <a:noFill/>
            </p:spPr>
            <p:txBody>
              <a:bodyPr wrap="square" rtlCol="0">
                <a:spAutoFit/>
              </a:bodyPr>
              <a:lstStyle/>
              <a:p>
                <a:pPr marL="0" marR="0" indent="22860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Ý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AR(p) là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khứ</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ở những chu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kì</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t>𝑌</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Times New Roman" panose="02020603050405020304" pitchFamily="18" charset="0"/>
                    <a:ea typeface="Calibri" panose="020F0502020204030204" pitchFamily="34" charset="0"/>
                    <a:cs typeface="Times New Roman" panose="02020603050405020304" pitchFamily="18" charset="0"/>
                  </a:rPr>
                  <a:t>Trong đó: </a:t>
                </a:r>
              </a:p>
              <a:p>
                <a:pPr marL="285750" indent="-285750">
                  <a:buFont typeface="Wingdings" panose="05000000000000000000" pitchFamily="2" charset="2"/>
                  <a:buChar char="Ø"/>
                </a:pP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dirty="0">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Hàm</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độ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trễ</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k</a:t>
                </a:r>
              </a:p>
              <a:p>
                <a:pPr marL="285750" indent="-285750">
                  <a:buFont typeface="Wingdings" panose="05000000000000000000" pitchFamily="2" charset="2"/>
                  <a:buChar char="Ø"/>
                </a:pPr>
                <a:r>
                  <a:rPr lang="en-US" kern="100" dirty="0">
                    <a:latin typeface="Times New Roman" panose="02020603050405020304" pitchFamily="18" charset="0"/>
                    <a:ea typeface="Calibri" panose="020F0502020204030204" pitchFamily="34" charset="0"/>
                    <a:cs typeface="Times New Roman" panose="02020603050405020304" pitchFamily="18" charset="0"/>
                  </a:rPr>
                  <a:t>v: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phương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sai</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𝑘𝑗</m:t>
                        </m:r>
                      </m:sub>
                    </m:sSub>
                  </m:oMath>
                </a14:m>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Hàm</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tự</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tương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quan</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từng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cho</a:t>
                </a:r>
                <a:r>
                  <a:rPr lang="en-US" kern="100" dirty="0">
                    <a:latin typeface="Times New Roman" panose="02020603050405020304" pitchFamily="18" charset="0"/>
                    <a:ea typeface="Calibri" panose="020F0502020204030204" pitchFamily="34" charset="0"/>
                    <a:cs typeface="Times New Roman" panose="02020603050405020304" pitchFamily="18" charset="0"/>
                  </a:rPr>
                  <a:t> độ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trễ</a:t>
                </a:r>
                <a:r>
                  <a:rPr lang="en-US" kern="100" dirty="0">
                    <a:latin typeface="Times New Roman" panose="02020603050405020304" pitchFamily="18" charset="0"/>
                    <a:ea typeface="Calibri" panose="020F0502020204030204" pitchFamily="34" charset="0"/>
                    <a:cs typeface="Times New Roman" panose="02020603050405020304" pitchFamily="18" charset="0"/>
                  </a:rPr>
                  <a:t> k,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bỏ</a:t>
                </a:r>
                <a:r>
                  <a:rPr lang="en-US" kern="100" dirty="0">
                    <a:latin typeface="Times New Roman" panose="02020603050405020304" pitchFamily="18" charset="0"/>
                    <a:ea typeface="Calibri" panose="020F0502020204030204" pitchFamily="34" charset="0"/>
                    <a:cs typeface="Times New Roman" panose="02020603050405020304" pitchFamily="18" charset="0"/>
                  </a:rPr>
                  <a:t> những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ảnh</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hưởng</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của</a:t>
                </a:r>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latin typeface="Times New Roman" panose="02020603050405020304" pitchFamily="18" charset="0"/>
                    <a:ea typeface="Calibri" panose="020F0502020204030204" pitchFamily="34" charset="0"/>
                    <a:cs typeface="Times New Roman" panose="02020603050405020304" pitchFamily="18" charset="0"/>
                  </a:rPr>
                  <a:t> độ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trễ</a:t>
                </a:r>
                <a:r>
                  <a:rPr lang="en-US" kern="100" dirty="0">
                    <a:latin typeface="Times New Roman" panose="02020603050405020304" pitchFamily="18" charset="0"/>
                    <a:ea typeface="Calibri" panose="020F0502020204030204" pitchFamily="34" charset="0"/>
                    <a:cs typeface="Times New Roman" panose="02020603050405020304" pitchFamily="18" charset="0"/>
                  </a:rPr>
                  <a:t> can </a:t>
                </a:r>
                <a:r>
                  <a:rPr lang="en-US" kern="100" dirty="0" err="1">
                    <a:latin typeface="Times New Roman" panose="02020603050405020304" pitchFamily="18" charset="0"/>
                    <a:ea typeface="Calibri" panose="020F0502020204030204" pitchFamily="34" charset="0"/>
                    <a:cs typeface="Times New Roman" panose="02020603050405020304" pitchFamily="18" charset="0"/>
                  </a:rPr>
                  <a:t>thiệp</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𝑘𝑗</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𝑘𝑘</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US" kern="100" dirty="0">
                    <a:latin typeface="Times New Roman" panose="02020603050405020304" pitchFamily="18" charset="0"/>
                    <a:ea typeface="Calibri" panose="020F0502020204030204" pitchFamily="34" charset="0"/>
                    <a:cs typeface="Times New Roman" panose="02020603050405020304" pitchFamily="18" charset="0"/>
                  </a:rPr>
                  <a:t>	                  </a:t>
                </a:r>
                <a:r>
                  <a:rPr lang="pl-PL" kern="100" dirty="0">
                    <a:latin typeface="Times New Roman" panose="02020603050405020304" pitchFamily="18" charset="0"/>
                    <a:ea typeface="Calibri" panose="020F0502020204030204" pitchFamily="34" charset="0"/>
                    <a:cs typeface="Times New Roman" panose="02020603050405020304" pitchFamily="18" charset="0"/>
                  </a:rPr>
                  <a:t>k = 2,…, j = 1,2,…, k-1</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sSub>
                      <m:sSubPr>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22</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SubSup>
                          <m:sSubSup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m:t>
                        </m:r>
                      </m:den>
                    </m:f>
                  </m:oMath>
                </a14:m>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oMath>
                </a14:m>
                <a:endParaRPr lang="en-US" dirty="0"/>
              </a:p>
              <a:p>
                <a:endParaRPr lang="en-US" dirty="0"/>
              </a:p>
              <a:p>
                <a:pPr marL="285750" indent="-285750">
                  <a:buFont typeface="Wingdings" panose="05000000000000000000" pitchFamily="2" charset="2"/>
                  <a:buChar char="Ø"/>
                </a:pPr>
                <a:r>
                  <a:rPr lang="vi-VN" sz="1800" kern="100" dirty="0">
                    <a:effectLst/>
                    <a:latin typeface="Calibri" panose="020F0502020204030204" pitchFamily="34" charset="0"/>
                    <a:ea typeface="Calibri" panose="020F0502020204030204" pitchFamily="34" charset="0"/>
                    <a:cs typeface="Times New Roman" panose="02020603050405020304" pitchFamily="18" charset="0"/>
                  </a:rPr>
                  <a:t>Khi độ trễ tăng, số các hệ số tăng theo. Phương pháp của Durbin cho phép việc tính đệ quy dựa vào việc sử dụng kết quả trước đó.</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472698" y="1150078"/>
                <a:ext cx="8198603" cy="5612690"/>
              </a:xfrm>
              <a:prstGeom prst="rect">
                <a:avLst/>
              </a:prstGeom>
              <a:blipFill>
                <a:blip r:embed="rId2"/>
                <a:stretch>
                  <a:fillRect l="-670" t="-652" r="-967"/>
                </a:stretch>
              </a:blipFill>
            </p:spPr>
            <p:txBody>
              <a:bodyPr/>
              <a:lstStyle/>
              <a:p>
                <a:r>
                  <a:rPr lang="en-US">
                    <a:noFill/>
                  </a:rPr>
                  <a:t> </a:t>
                </a:r>
              </a:p>
            </p:txBody>
          </p:sp>
        </mc:Fallback>
      </mc:AlternateContent>
    </p:spTree>
    <p:extLst>
      <p:ext uri="{BB962C8B-B14F-4D97-AF65-F5344CB8AC3E}">
        <p14:creationId xmlns:p14="http://schemas.microsoft.com/office/powerpoint/2010/main" val="80811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t>13</a:t>
            </a:fld>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t>14</a:t>
            </a:fld>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itle 4"/>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9EA0BE3B-158A-4EDF-80DC-E394A0D1600F}"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EA0BE3B-158A-4EDF-80DC-E394A0D1600F}"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t>17</a:t>
            </a:fld>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9EA0BE3B-158A-4EDF-80DC-E394A0D1600F}"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t>19</a:t>
            </a:fld>
            <a:endParaRPr lang="en-US" dirty="0"/>
          </a:p>
        </p:txBody>
      </p:sp>
      <p:sp>
        <p:nvSpPr>
          <p:cNvPr id="3" name="Title 2"/>
          <p:cNvSpPr>
            <a:spLocks noGrp="1"/>
          </p:cNvSpPr>
          <p:nvPr>
            <p:ph type="title"/>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Báo Cáo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t>20</a:t>
            </a:fld>
            <a:endParaRPr lang="en-US" dirty="0"/>
          </a:p>
        </p:txBody>
      </p:sp>
      <p:sp>
        <p:nvSpPr>
          <p:cNvPr id="3" name="Title 10"/>
          <p:cNvSpPr txBox="1"/>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13012" y="398419"/>
            <a:ext cx="2037225" cy="611594"/>
          </a:xfrm>
          <a:prstGeom prst="rect">
            <a:avLst/>
          </a:prstGeom>
        </p:spPr>
      </p:pic>
      <p:sp>
        <p:nvSpPr>
          <p:cNvPr id="11" name="Title 6"/>
          <p:cNvSpPr txBox="1"/>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PRESENTATION TITLE</a:t>
            </a:r>
          </a:p>
        </p:txBody>
      </p:sp>
      <p:sp>
        <p:nvSpPr>
          <p:cNvPr id="12" name="Title 6"/>
          <p:cNvSpPr txBox="1"/>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SUBTITLE. SUBTITLE. SUBTITLE.</a:t>
            </a:r>
          </a:p>
          <a:p>
            <a:r>
              <a:rPr lang="en-US" sz="2800" b="0" dirty="0"/>
              <a:t>SUBTITLE. SUBTITLE.</a:t>
            </a:r>
          </a:p>
          <a:p>
            <a:endParaRPr lang="en-US" sz="2800" b="0" dirty="0"/>
          </a:p>
          <a:p>
            <a:endParaRPr lang="en-US" sz="2800" b="0" dirty="0"/>
          </a:p>
          <a:p>
            <a:endParaRPr lang="en-US" sz="28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t>4</a:t>
            </a:fld>
            <a:endParaRPr lang="en-US" dirty="0"/>
          </a:p>
        </p:txBody>
      </p:sp>
      <p:sp>
        <p:nvSpPr>
          <p:cNvPr id="3" name="Title 2"/>
          <p:cNvSpPr>
            <a:spLocks noGrp="1"/>
          </p:cNvSpPr>
          <p:nvPr>
            <p:ph type="title"/>
          </p:nvPr>
        </p:nvSpPr>
        <p:spPr/>
        <p:txBody>
          <a:bodyPr/>
          <a:lstStyle/>
          <a:p>
            <a:r>
              <a:rPr lang="en-US"/>
              <a:t>Sơ đồ khối mô hình</a:t>
            </a:r>
          </a:p>
        </p:txBody>
      </p:sp>
      <p:pic>
        <p:nvPicPr>
          <p:cNvPr id="5" name="Content Placeholder 4" descr="StockDiagrem.drawio"/>
          <p:cNvPicPr>
            <a:picLocks noGrp="1" noChangeAspect="1"/>
          </p:cNvPicPr>
          <p:nvPr>
            <p:ph sz="quarter" idx="13"/>
          </p:nvPr>
        </p:nvPicPr>
        <p:blipFill>
          <a:blip r:embed="rId2"/>
          <a:stretch>
            <a:fillRect/>
          </a:stretch>
        </p:blipFill>
        <p:spPr>
          <a:xfrm>
            <a:off x="2221865" y="899795"/>
            <a:ext cx="4645660" cy="5303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5</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ACF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308296" y="2030277"/>
                <a:ext cx="8198603" cy="1754326"/>
              </a:xfrm>
              <a:prstGeom prst="rect">
                <a:avLst/>
              </a:prstGeom>
              <a:noFill/>
            </p:spPr>
            <p:txBody>
              <a:bodyPr wrap="square" rtlCol="0">
                <a:spAutoFit/>
              </a:bodyPr>
              <a:lstStyle/>
              <a:p>
                <a:pPr marL="285750" indent="-285750">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rPr>
                  <a:t>Hàm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lường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tuyến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cặp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sát</a:t>
                </a:r>
                <a:r>
                  <a:rPr lang="en-US" sz="1800" dirty="0">
                    <a:effectLst/>
                    <a:latin typeface="Times New Roman" panose="02020603050405020304" pitchFamily="18" charset="0"/>
                    <a:ea typeface="Calibri" panose="020F0502020204030204" pitchFamily="34" charset="0"/>
                  </a:rPr>
                  <a:t> y(t) và y(</a:t>
                </a:r>
                <a:r>
                  <a:rPr lang="en-US" sz="1800" dirty="0" err="1">
                    <a:effectLst/>
                    <a:latin typeface="Times New Roman" panose="02020603050405020304" pitchFamily="18" charset="0"/>
                    <a:ea typeface="Calibri" panose="020F0502020204030204" pitchFamily="34" charset="0"/>
                  </a:rPr>
                  <a:t>t+k</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với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đoạn</a:t>
                </a:r>
                <a:r>
                  <a:rPr lang="en-US" sz="1800" dirty="0">
                    <a:effectLst/>
                    <a:latin typeface="Times New Roman" panose="02020603050405020304" pitchFamily="18" charset="0"/>
                    <a:ea typeface="Calibri" panose="020F0502020204030204" pitchFamily="34" charset="0"/>
                  </a:rPr>
                  <a:t> k = 1, 2, …(k </a:t>
                </a:r>
                <a:r>
                  <a:rPr lang="en-US" sz="1800" dirty="0" err="1">
                    <a:effectLst/>
                    <a:latin typeface="Times New Roman" panose="02020603050405020304" pitchFamily="18" charset="0"/>
                    <a:ea typeface="Calibri" panose="020F0502020204030204" pitchFamily="34" charset="0"/>
                  </a:rPr>
                  <a:t>còn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là độ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a:t>
                </a:r>
              </a:p>
              <a:p>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độ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qua độ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lệch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ngẫu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so với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dirty="0"/>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308296" y="2030277"/>
                <a:ext cx="8198603" cy="1754326"/>
              </a:xfrm>
              <a:prstGeom prst="rect">
                <a:avLst/>
              </a:prstGeom>
              <a:blipFill>
                <a:blip r:embed="rId2"/>
                <a:stretch>
                  <a:fillRect l="-521" t="-1736"/>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6</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ACF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188759" y="1539662"/>
                <a:ext cx="8198603" cy="2585323"/>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ta có </a:t>
                </a:r>
                <a:r>
                  <a:rPr lang="en-US" sz="1800" dirty="0" err="1">
                    <a:effectLst/>
                    <a:latin typeface="Times New Roman" panose="02020603050405020304" pitchFamily="18" charset="0"/>
                    <a:ea typeface="Calibri" panose="020F0502020204030204" pitchFamily="34" charset="0"/>
                  </a:rPr>
                  <a:t>thể</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lượng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độ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thứ k qua </a:t>
                </a:r>
                <a:r>
                  <a:rPr lang="en-US" sz="1800" dirty="0" err="1">
                    <a:effectLst/>
                    <a:latin typeface="Times New Roman" panose="02020603050405020304" pitchFamily="18" charset="0"/>
                    <a:ea typeface="Calibri" panose="020F0502020204030204" pitchFamily="34" charset="0"/>
                  </a:rPr>
                  <a:t>phép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đổi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cặp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biệt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độ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k, với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bình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mẫu</a:t>
                </a:r>
                <a:r>
                  <a:rPr lang="en-US" sz="1800" dirty="0">
                    <a:effectLst/>
                    <a:latin typeface="Times New Roman" panose="02020603050405020304" pitchFamily="18" charset="0"/>
                    <a:ea typeface="Calibri" panose="020F0502020204030204" pitchFamily="34" charset="0"/>
                  </a:rPr>
                  <a:t> là </a:t>
                </a:r>
                <a:r>
                  <a:rPr lang="en-US" sz="1800" dirty="0">
                    <a:effectLst/>
                    <a:latin typeface="Ebrima" panose="02000000000000000000" pitchFamily="2" charset="0"/>
                    <a:ea typeface="Calibri" panose="020F0502020204030204" pitchFamily="34" charset="0"/>
                    <a:cs typeface="Ebrima" panose="02000000000000000000" pitchFamily="2" charset="0"/>
                  </a:rPr>
                  <a:t>µ</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chuẩn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bởi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sai</a:t>
                </a:r>
                <a:r>
                  <a:rPr lang="en-US" sz="1800" dirty="0">
                    <a:effectLst/>
                    <a:latin typeface="Times New Roman" panose="02020603050405020304" pitchFamily="18" charset="0"/>
                    <a:ea typeface="Calibri" panose="020F0502020204030204" pitchFamily="34" charset="0"/>
                  </a:rPr>
                  <a:t> </a:t>
                </a:r>
                <a14:m>
                  <m:oMath xmlns:m="http://schemas.openxmlformats.org/officeDocument/2006/math">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800" dirty="0">
                    <a:effectLst/>
                    <a:latin typeface="Times New Roman" panose="02020603050405020304" pitchFamily="18" charset="0"/>
                    <a:ea typeface="Calibri" panose="020F0502020204030204" pitchFamily="34" charset="0"/>
                  </a:rPr>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rPr>
                  <a:t>Chẳng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hạn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mỗi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chuỗi</a:t>
                </a:r>
                <a:r>
                  <a:rPr lang="en-US" sz="1800" dirty="0">
                    <a:effectLst/>
                    <a:latin typeface="Times New Roman" panose="02020603050405020304" pitchFamily="18" charset="0"/>
                    <a:ea typeface="Calibri" panose="020F0502020204030204" pitchFamily="34" charset="0"/>
                  </a:rPr>
                  <a:t> N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trị</a:t>
                </a:r>
                <a:r>
                  <a:rPr lang="en-US" sz="18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độ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thứ k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sau</a:t>
                </a:r>
                <a:r>
                  <a:rPr lang="en-US" sz="1800" dirty="0">
                    <a:effectLst/>
                    <a:latin typeface="Times New Roman" panose="02020603050405020304" pitchFamily="18" charset="0"/>
                    <a:ea typeface="Calibri" panose="020F0502020204030204" pitchFamily="34" charset="0"/>
                  </a:rPr>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188759" y="1539662"/>
                <a:ext cx="8198603" cy="2585323"/>
              </a:xfrm>
              <a:prstGeom prst="rect">
                <a:avLst/>
              </a:prstGeom>
              <a:blipFill>
                <a:blip r:embed="rId2"/>
                <a:stretch>
                  <a:fillRect l="-520" t="-1415" r="-66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A82CE07-9E63-F4E5-47E4-19A1ABCB601A}"/>
              </a:ext>
            </a:extLst>
          </p:cNvPr>
          <p:cNvPicPr>
            <a:picLocks noChangeAspect="1"/>
          </p:cNvPicPr>
          <p:nvPr/>
        </p:nvPicPr>
        <p:blipFill>
          <a:blip r:embed="rId3"/>
          <a:stretch>
            <a:fillRect/>
          </a:stretch>
        </p:blipFill>
        <p:spPr>
          <a:xfrm>
            <a:off x="3138287" y="3076526"/>
            <a:ext cx="2867425" cy="704948"/>
          </a:xfrm>
          <a:prstGeom prst="rect">
            <a:avLst/>
          </a:prstGeom>
        </p:spPr>
      </p:pic>
      <p:pic>
        <p:nvPicPr>
          <p:cNvPr id="8" name="Picture 7">
            <a:extLst>
              <a:ext uri="{FF2B5EF4-FFF2-40B4-BE49-F238E27FC236}">
                <a16:creationId xmlns:a16="http://schemas.microsoft.com/office/drawing/2014/main" id="{70C0FF37-B3A5-E487-B8F6-5DF69B8C4432}"/>
              </a:ext>
            </a:extLst>
          </p:cNvPr>
          <p:cNvPicPr>
            <a:picLocks noChangeAspect="1"/>
          </p:cNvPicPr>
          <p:nvPr/>
        </p:nvPicPr>
        <p:blipFill>
          <a:blip r:embed="rId4"/>
          <a:stretch>
            <a:fillRect/>
          </a:stretch>
        </p:blipFill>
        <p:spPr>
          <a:xfrm>
            <a:off x="1652179" y="3854322"/>
            <a:ext cx="5839640" cy="57158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73A50F1-47F0-437C-5444-91E91A496F05}"/>
                  </a:ext>
                </a:extLst>
              </p:cNvPr>
              <p:cNvSpPr txBox="1"/>
              <p:nvPr/>
            </p:nvSpPr>
            <p:spPr>
              <a:xfrm>
                <a:off x="188759" y="4370863"/>
                <a:ext cx="8406601" cy="1754326"/>
              </a:xfrm>
              <a:prstGeom prst="rect">
                <a:avLst/>
              </a:prstGeom>
              <a:noFill/>
            </p:spPr>
            <p:txBody>
              <a:bodyPr wrap="square">
                <a:spAutoFit/>
              </a:bodyPr>
              <a:lstStyle/>
              <a:p>
                <a:pPr marL="285750" indent="-285750">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Trong đó: </a:t>
                </a:r>
              </a:p>
              <a:p>
                <a:pPr marL="742950" lvl="1" indent="-285750">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ea typeface="Calibri" panose="020F0502020204030204" pitchFamily="34" charset="0"/>
                          </a:rPr>
                        </m:ctrlPr>
                      </m:sSubPr>
                      <m:e>
                        <m:r>
                          <a:rPr lang="en-US" b="0" i="1" smtClean="0">
                            <a:effectLst/>
                            <a:latin typeface="Cambria Math" panose="02040503050406030204" pitchFamily="18" charset="0"/>
                            <a:ea typeface="Calibri" panose="020F0502020204030204" pitchFamily="34" charset="0"/>
                          </a:rPr>
                          <m:t>𝑦</m:t>
                        </m:r>
                      </m:e>
                      <m:sub>
                        <m:r>
                          <a:rPr lang="en-US" b="0" i="1" smtClean="0">
                            <a:effectLst/>
                            <a:latin typeface="Cambria Math" panose="02040503050406030204" pitchFamily="18" charset="0"/>
                            <a:ea typeface="Calibri" panose="020F0502020204030204" pitchFamily="34" charset="0"/>
                          </a:rPr>
                          <m:t>𝑡</m:t>
                        </m:r>
                      </m:sub>
                    </m:sSub>
                  </m:oMath>
                </a14:m>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Chuỗi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thời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gian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dừng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thời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điểm</a:t>
                </a:r>
                <a:r>
                  <a:rPr lang="en-US" dirty="0">
                    <a:effectLst/>
                    <a:latin typeface="Times New Roman" panose="02020603050405020304" pitchFamily="18" charset="0"/>
                    <a:ea typeface="Calibri" panose="020F0502020204030204" pitchFamily="34" charset="0"/>
                  </a:rPr>
                  <a:t> t</a:t>
                </a:r>
              </a:p>
              <a:p>
                <a:pPr marL="742950" lvl="1" indent="-285750">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ea typeface="Calibri" panose="020F0502020204030204" pitchFamily="34" charset="0"/>
                          </a:rPr>
                        </m:ctrlPr>
                      </m:sSubPr>
                      <m:e>
                        <m:r>
                          <a:rPr lang="en-US" b="0" i="1" smtClean="0">
                            <a:effectLst/>
                            <a:latin typeface="Cambria Math" panose="02040503050406030204" pitchFamily="18" charset="0"/>
                            <a:ea typeface="Calibri" panose="020F0502020204030204" pitchFamily="34" charset="0"/>
                          </a:rPr>
                          <m:t>𝑦</m:t>
                        </m:r>
                      </m:e>
                      <m:sub>
                        <m:r>
                          <a:rPr lang="en-US" b="0" i="1" smtClean="0">
                            <a:effectLst/>
                            <a:latin typeface="Cambria Math" panose="02040503050406030204" pitchFamily="18" charset="0"/>
                            <a:ea typeface="Calibri" panose="020F0502020204030204" pitchFamily="34" charset="0"/>
                          </a:rPr>
                          <m:t>𝑡</m:t>
                        </m:r>
                        <m:r>
                          <a:rPr lang="en-US" b="0" i="1" smtClean="0">
                            <a:effectLst/>
                            <a:latin typeface="Cambria Math" panose="02040503050406030204" pitchFamily="18" charset="0"/>
                            <a:ea typeface="Calibri" panose="020F0502020204030204" pitchFamily="34" charset="0"/>
                          </a:rPr>
                          <m:t>+</m:t>
                        </m:r>
                        <m:r>
                          <a:rPr lang="en-US" b="0" i="1" smtClean="0">
                            <a:effectLst/>
                            <a:latin typeface="Cambria Math" panose="02040503050406030204" pitchFamily="18" charset="0"/>
                            <a:ea typeface="Calibri" panose="020F0502020204030204" pitchFamily="34" charset="0"/>
                          </a:rPr>
                          <m:t>𝑘</m:t>
                        </m:r>
                        <m:r>
                          <a:rPr lang="en-US" b="0" i="1" smtClean="0">
                            <a:effectLst/>
                            <a:latin typeface="Cambria Math" panose="02040503050406030204" pitchFamily="18" charset="0"/>
                            <a:ea typeface="Calibri" panose="020F0502020204030204" pitchFamily="34" charset="0"/>
                          </a:rPr>
                          <m:t> </m:t>
                        </m:r>
                      </m:sub>
                    </m:sSub>
                  </m:oMath>
                </a14:m>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Chuỗi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thời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gian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dừng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thời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điểm</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t+k</a:t>
                </a:r>
                <a:endParaRPr lang="en-US" dirty="0">
                  <a:effectLst/>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µ: </a:t>
                </a:r>
                <a:r>
                  <a:rPr lang="en-US" dirty="0" err="1">
                    <a:latin typeface="Times New Roman" panose="02020603050405020304" pitchFamily="18" charset="0"/>
                    <a:ea typeface="Calibri" panose="020F0502020204030204" pitchFamily="34" charset="0"/>
                  </a:rPr>
                  <a:t>Giá</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trung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bình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choỗi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dừng</a:t>
                </a:r>
                <a:endParaRPr lang="en-US" dirty="0">
                  <a:latin typeface="Times New Roman" panose="02020603050405020304" pitchFamily="18" charset="0"/>
                  <a:ea typeface="Calibri" panose="020F0502020204030204" pitchFamily="34" charset="0"/>
                </a:endParaRPr>
              </a:p>
              <a:p>
                <a:pPr marL="742950" lvl="1" indent="-285750">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ea typeface="Calibri" panose="020F0502020204030204" pitchFamily="34" charset="0"/>
                          </a:rPr>
                        </m:ctrlPr>
                      </m:sSubPr>
                      <m:e>
                        <m:r>
                          <a:rPr lang="en-US" b="0" i="1" smtClean="0">
                            <a:effectLst/>
                            <a:latin typeface="Cambria Math" panose="02040503050406030204" pitchFamily="18" charset="0"/>
                            <a:ea typeface="Calibri" panose="020F0502020204030204" pitchFamily="34" charset="0"/>
                          </a:rPr>
                          <m:t>𝑟</m:t>
                        </m:r>
                      </m:e>
                      <m:sub>
                        <m:r>
                          <a:rPr lang="en-US" b="0" i="1" smtClean="0">
                            <a:effectLst/>
                            <a:latin typeface="Cambria Math" panose="02040503050406030204" pitchFamily="18" charset="0"/>
                            <a:ea typeface="Calibri" panose="020F0502020204030204" pitchFamily="34" charset="0"/>
                          </a:rPr>
                          <m:t>𝑘</m:t>
                        </m:r>
                      </m:sub>
                    </m:sSub>
                  </m:oMath>
                </a14:m>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giá</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trị</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tương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quan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giữa</a:t>
                </a:r>
                <a:r>
                  <a:rPr lang="en-US"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en-US" b="0" i="1" smtClean="0">
                            <a:effectLst/>
                            <a:latin typeface="Cambria Math" panose="02040503050406030204" pitchFamily="18" charset="0"/>
                            <a:ea typeface="Calibri" panose="020F0502020204030204" pitchFamily="34" charset="0"/>
                          </a:rPr>
                        </m:ctrlPr>
                      </m:sSubPr>
                      <m:e>
                        <m:r>
                          <a:rPr lang="en-US" b="0" i="1" smtClean="0">
                            <a:effectLst/>
                            <a:latin typeface="Cambria Math" panose="02040503050406030204" pitchFamily="18" charset="0"/>
                            <a:ea typeface="Calibri" panose="020F0502020204030204" pitchFamily="34" charset="0"/>
                          </a:rPr>
                          <m:t>𝑦</m:t>
                        </m:r>
                      </m:e>
                      <m:sub>
                        <m:r>
                          <a:rPr lang="en-US" b="0" i="1" smtClean="0">
                            <a:effectLst/>
                            <a:latin typeface="Cambria Math" panose="02040503050406030204" pitchFamily="18" charset="0"/>
                            <a:ea typeface="Calibri" panose="020F0502020204030204" pitchFamily="34" charset="0"/>
                          </a:rPr>
                          <m:t>𝑡</m:t>
                        </m:r>
                      </m:sub>
                    </m:sSub>
                    <m:r>
                      <a:rPr lang="en-US" b="0" i="1" smtClean="0">
                        <a:effectLst/>
                        <a:latin typeface="Cambria Math" panose="02040503050406030204" pitchFamily="18" charset="0"/>
                        <a:ea typeface="Calibri" panose="020F0502020204030204" pitchFamily="34" charset="0"/>
                      </a:rPr>
                      <m:t> </m:t>
                    </m:r>
                    <m:r>
                      <a:rPr lang="en-US" b="0" i="1" smtClean="0">
                        <a:effectLst/>
                        <a:latin typeface="Cambria Math" panose="02040503050406030204" pitchFamily="18" charset="0"/>
                        <a:ea typeface="Calibri" panose="020F0502020204030204" pitchFamily="34" charset="0"/>
                      </a:rPr>
                      <m:t>𝑣</m:t>
                    </m:r>
                    <m:r>
                      <a:rPr lang="en-US" b="0" i="1" smtClean="0">
                        <a:effectLst/>
                        <a:latin typeface="Cambria Math" panose="02040503050406030204" pitchFamily="18" charset="0"/>
                        <a:ea typeface="Calibri" panose="020F0502020204030204" pitchFamily="34" charset="0"/>
                      </a:rPr>
                      <m:t>à </m:t>
                    </m:r>
                    <m:sSub>
                      <m:sSubPr>
                        <m:ctrlPr>
                          <a:rPr lang="en-US" b="0" i="1" smtClean="0">
                            <a:effectLst/>
                            <a:latin typeface="Cambria Math" panose="02040503050406030204" pitchFamily="18" charset="0"/>
                            <a:ea typeface="Calibri" panose="020F0502020204030204" pitchFamily="34" charset="0"/>
                          </a:rPr>
                        </m:ctrlPr>
                      </m:sSubPr>
                      <m:e>
                        <m:r>
                          <a:rPr lang="en-US" b="0" i="1" smtClean="0">
                            <a:effectLst/>
                            <a:latin typeface="Cambria Math" panose="02040503050406030204" pitchFamily="18" charset="0"/>
                            <a:ea typeface="Calibri" panose="020F0502020204030204" pitchFamily="34" charset="0"/>
                          </a:rPr>
                          <m:t>𝑦</m:t>
                        </m:r>
                      </m:e>
                      <m:sub>
                        <m:r>
                          <a:rPr lang="en-US" b="0" i="1" smtClean="0">
                            <a:effectLst/>
                            <a:latin typeface="Cambria Math" panose="02040503050406030204" pitchFamily="18" charset="0"/>
                            <a:ea typeface="Calibri" panose="020F0502020204030204" pitchFamily="34" charset="0"/>
                          </a:rPr>
                          <m:t>𝑡</m:t>
                        </m:r>
                        <m:r>
                          <a:rPr lang="en-US" b="0" i="1" smtClean="0">
                            <a:effectLst/>
                            <a:latin typeface="Cambria Math" panose="02040503050406030204" pitchFamily="18" charset="0"/>
                            <a:ea typeface="Calibri" panose="020F0502020204030204" pitchFamily="34" charset="0"/>
                          </a:rPr>
                          <m:t>+</m:t>
                        </m:r>
                        <m:r>
                          <a:rPr lang="en-US" b="0" i="1" smtClean="0">
                            <a:effectLst/>
                            <a:latin typeface="Cambria Math" panose="02040503050406030204" pitchFamily="18" charset="0"/>
                            <a:ea typeface="Calibri" panose="020F0502020204030204" pitchFamily="34" charset="0"/>
                          </a:rPr>
                          <m:t>𝑘</m:t>
                        </m:r>
                      </m:sub>
                    </m:sSub>
                  </m:oMath>
                </a14:m>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tại</a:t>
                </a:r>
                <a:r>
                  <a:rPr lang="en-US" dirty="0">
                    <a:effectLst/>
                    <a:latin typeface="Times New Roman" panose="02020603050405020304" pitchFamily="18" charset="0"/>
                    <a:ea typeface="Calibri" panose="020F0502020204030204" pitchFamily="34" charset="0"/>
                  </a:rPr>
                  <a:t> độ </a:t>
                </a:r>
                <a:r>
                  <a:rPr lang="en-US" dirty="0" err="1">
                    <a:effectLst/>
                    <a:latin typeface="Times New Roman" panose="02020603050405020304" pitchFamily="18" charset="0"/>
                    <a:ea typeface="Calibri" panose="020F0502020204030204" pitchFamily="34" charset="0"/>
                  </a:rPr>
                  <a:t>trễ</a:t>
                </a:r>
                <a:r>
                  <a:rPr lang="en-US" dirty="0">
                    <a:effectLst/>
                    <a:latin typeface="Times New Roman" panose="02020603050405020304" pitchFamily="18" charset="0"/>
                    <a:ea typeface="Calibri" panose="020F0502020204030204" pitchFamily="34" charset="0"/>
                  </a:rPr>
                  <a:t> k</a:t>
                </a:r>
              </a:p>
              <a:p>
                <a:pPr marL="742950" lvl="1" indent="-285750">
                  <a:buFont typeface="Arial" panose="020B0604020202020204" pitchFamily="34" charset="0"/>
                  <a:buChar char="•"/>
                </a:pPr>
                <a14:m>
                  <m:oMath xmlns:m="http://schemas.openxmlformats.org/officeDocument/2006/math">
                    <m:sSub>
                      <m:sSubPr>
                        <m:ctrlPr>
                          <a:rPr lang="en-US" b="0" i="1" smtClean="0">
                            <a:effectLst/>
                            <a:latin typeface="Cambria Math" panose="02040503050406030204" pitchFamily="18" charset="0"/>
                            <a:ea typeface="Calibri" panose="020F0502020204030204" pitchFamily="34" charset="0"/>
                          </a:rPr>
                        </m:ctrlPr>
                      </m:sSubPr>
                      <m:e>
                        <m:r>
                          <a:rPr lang="en-US" b="0" i="1" smtClean="0">
                            <a:effectLst/>
                            <a:latin typeface="Cambria Math" panose="02040503050406030204" pitchFamily="18" charset="0"/>
                            <a:ea typeface="Calibri" panose="020F0502020204030204" pitchFamily="34" charset="0"/>
                          </a:rPr>
                          <m:t>𝑟</m:t>
                        </m:r>
                      </m:e>
                      <m:sub>
                        <m:r>
                          <a:rPr lang="en-US" b="0" i="1" smtClean="0">
                            <a:effectLst/>
                            <a:latin typeface="Cambria Math" panose="02040503050406030204" pitchFamily="18" charset="0"/>
                            <a:ea typeface="Calibri" panose="020F0502020204030204" pitchFamily="34" charset="0"/>
                          </a:rPr>
                          <m:t>𝑘</m:t>
                        </m:r>
                      </m:sub>
                    </m:sSub>
                    <m:r>
                      <a:rPr lang="en-US" b="0" i="1" smtClean="0">
                        <a:effectLst/>
                        <a:latin typeface="Cambria Math" panose="02040503050406030204" pitchFamily="18" charset="0"/>
                        <a:ea typeface="Calibri" panose="020F0502020204030204" pitchFamily="34" charset="0"/>
                      </a:rPr>
                      <m:t>=0</m:t>
                    </m:r>
                  </m:oMath>
                </a14:m>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thì</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không</a:t>
                </a:r>
                <a:r>
                  <a:rPr lang="en-US" dirty="0">
                    <a:effectLst/>
                    <a:latin typeface="Times New Roman" panose="02020603050405020304" pitchFamily="18" charset="0"/>
                    <a:ea typeface="Calibri" panose="020F0502020204030204" pitchFamily="34" charset="0"/>
                  </a:rPr>
                  <a:t> có </a:t>
                </a:r>
                <a:r>
                  <a:rPr lang="en-US" dirty="0" err="1">
                    <a:effectLst/>
                    <a:latin typeface="Times New Roman" panose="02020603050405020304" pitchFamily="18" charset="0"/>
                    <a:ea typeface="Calibri" panose="020F0502020204030204" pitchFamily="34" charset="0"/>
                  </a:rPr>
                  <a:t>hiện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tượng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tự</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tương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quan</a:t>
                </a:r>
                <a:endParaRPr lang="en-US" dirty="0">
                  <a:effectLst/>
                  <a:latin typeface="Times New Roman" panose="02020603050405020304" pitchFamily="18" charset="0"/>
                  <a:ea typeface="Calibri" panose="020F0502020204030204" pitchFamily="34" charset="0"/>
                </a:endParaRPr>
              </a:p>
            </p:txBody>
          </p:sp>
        </mc:Choice>
        <mc:Fallback>
          <p:sp>
            <p:nvSpPr>
              <p:cNvPr id="10" name="TextBox 9">
                <a:extLst>
                  <a:ext uri="{FF2B5EF4-FFF2-40B4-BE49-F238E27FC236}">
                    <a16:creationId xmlns:a16="http://schemas.microsoft.com/office/drawing/2014/main" id="{A73A50F1-47F0-437C-5444-91E91A496F05}"/>
                  </a:ext>
                </a:extLst>
              </p:cNvPr>
              <p:cNvSpPr txBox="1">
                <a:spLocks noRot="1" noChangeAspect="1" noMove="1" noResize="1" noEditPoints="1" noAdjustHandles="1" noChangeArrowheads="1" noChangeShapeType="1" noTextEdit="1"/>
              </p:cNvSpPr>
              <p:nvPr/>
            </p:nvSpPr>
            <p:spPr>
              <a:xfrm>
                <a:off x="188759" y="4370863"/>
                <a:ext cx="8406601" cy="1754326"/>
              </a:xfrm>
              <a:prstGeom prst="rect">
                <a:avLst/>
              </a:prstGeom>
              <a:blipFill>
                <a:blip r:embed="rId5"/>
                <a:stretch>
                  <a:fillRect l="-508" t="-1736" b="-4514"/>
                </a:stretch>
              </a:blipFill>
            </p:spPr>
            <p:txBody>
              <a:bodyPr/>
              <a:lstStyle/>
              <a:p>
                <a:r>
                  <a:rPr lang="en-US">
                    <a:noFill/>
                  </a:rPr>
                  <a:t> </a:t>
                </a:r>
              </a:p>
            </p:txBody>
          </p:sp>
        </mc:Fallback>
      </mc:AlternateContent>
    </p:spTree>
    <p:extLst>
      <p:ext uri="{BB962C8B-B14F-4D97-AF65-F5344CB8AC3E}">
        <p14:creationId xmlns:p14="http://schemas.microsoft.com/office/powerpoint/2010/main" val="315737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7</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ACF</a:t>
            </a:r>
          </a:p>
        </p:txBody>
      </p:sp>
      <p:sp>
        <p:nvSpPr>
          <p:cNvPr id="3" name="TextBox 2">
            <a:extLst>
              <a:ext uri="{FF2B5EF4-FFF2-40B4-BE49-F238E27FC236}">
                <a16:creationId xmlns:a16="http://schemas.microsoft.com/office/drawing/2014/main" id="{48EAFB20-4884-B716-E351-103059D7F4ED}"/>
              </a:ext>
            </a:extLst>
          </p:cNvPr>
          <p:cNvSpPr txBox="1"/>
          <p:nvPr/>
        </p:nvSpPr>
        <p:spPr>
          <a:xfrm>
            <a:off x="308296" y="2030277"/>
            <a:ext cx="8198603" cy="3416320"/>
          </a:xfrm>
          <a:prstGeom prst="rect">
            <a:avLst/>
          </a:prstGeom>
          <a:noFill/>
        </p:spPr>
        <p:txBody>
          <a:bodyPr wrap="square" rtlCol="0">
            <a:spAutoFit/>
          </a:bodyPr>
          <a:lstStyle/>
          <a:p>
            <a:pPr marL="285750" indent="-285750">
              <a:buFont typeface="Wingdings" panose="05000000000000000000" pitchFamily="2" charset="2"/>
              <a:buChar char="Ø"/>
            </a:pPr>
            <a:r>
              <a:rPr lang="vi-VN" sz="1800" dirty="0">
                <a:effectLst/>
                <a:latin typeface="Times New Roman" panose="02020603050405020304" pitchFamily="18" charset="0"/>
                <a:ea typeface="Calibri" panose="020F0502020204030204" pitchFamily="34" charset="0"/>
              </a:rPr>
              <a:t>Về mặt lý thuyết, chuỗi dừng khi tất cả các r_k=0 hay chỉ vài rk khác không. Do chúng ta xem xét hàm tự tương quan mẫu, do đó sai số mẫu sẽ xuất hiện vì vậy, hiện tượng tự tương quan khi r_k=0 theo ý nghĩa thống kê.</a:t>
            </a: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vi-VN" kern="100" dirty="0">
                <a:latin typeface="Times New Roman" panose="02020603050405020304" pitchFamily="18" charset="0"/>
                <a:ea typeface="Calibri" panose="020F0502020204030204" pitchFamily="34" charset="0"/>
                <a:cs typeface="Times New Roman" panose="02020603050405020304" pitchFamily="18" charset="0"/>
              </a:rPr>
              <a:t>Khi hàm tự tương quan ACF giảm đột ngột, có nghĩa r_k rất lớn ở độ trễ 1, 2 và có ý nghĩa thống kê (|t| &gt;2). Những r_k này được xem là những “đỉnh” và ta nói rằng hàm tự tương quan ACF giảm đột ngột sau độ trễ k nếu không có những “đỉnh” ở độ trễ k lớn hơn k. </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rPr>
              <a:t>Nếu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ACF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chuỗi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dừng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đều</a:t>
            </a:r>
            <a:r>
              <a:rPr lang="en-US" sz="1800" dirty="0">
                <a:effectLst/>
                <a:latin typeface="Times New Roman" panose="02020603050405020304" pitchFamily="18" charset="0"/>
                <a:ea typeface="Calibri" panose="020F0502020204030204" pitchFamily="34" charset="0"/>
              </a:rPr>
              <a:t> :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có </a:t>
            </a:r>
            <a:r>
              <a:rPr lang="en-US" sz="1800" dirty="0" err="1">
                <a:effectLst/>
                <a:latin typeface="Times New Roman" panose="02020603050405020304" pitchFamily="18" charset="0"/>
                <a:ea typeface="Calibri" panose="020F0502020204030204" pitchFamily="34" charset="0"/>
              </a:rPr>
              <a:t>đỉnh</a:t>
            </a:r>
            <a:r>
              <a:rPr lang="en-US" sz="1800" dirty="0">
                <a:effectLst/>
                <a:latin typeface="Times New Roman" panose="02020603050405020304" pitchFamily="18" charset="0"/>
                <a:ea typeface="Calibri" panose="020F0502020204030204" pitchFamily="34" charset="0"/>
              </a:rPr>
              <a:t>, ta </a:t>
            </a:r>
            <a:r>
              <a:rPr lang="en-US" sz="1800" dirty="0" err="1">
                <a:effectLst/>
                <a:latin typeface="Times New Roman" panose="02020603050405020304" pitchFamily="18" charset="0"/>
                <a:ea typeface="Calibri" panose="020F0502020204030204" pitchFamily="34" charset="0"/>
              </a:rPr>
              <a:t>gọi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chiều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hướng</a:t>
            </a:r>
            <a:r>
              <a:rPr lang="en-US" sz="1800" dirty="0">
                <a:effectLst/>
                <a:latin typeface="Times New Roman" panose="02020603050405020304" pitchFamily="18" charset="0"/>
                <a:ea typeface="Calibri" panose="020F0502020204030204" pitchFamily="34" charset="0"/>
              </a:rPr>
              <a:t> này là “</a:t>
            </a:r>
            <a:r>
              <a:rPr lang="en-US" sz="1800" dirty="0" err="1">
                <a:effectLst/>
                <a:latin typeface="Times New Roman" panose="02020603050405020304" pitchFamily="18" charset="0"/>
                <a:ea typeface="Calibri" panose="020F0502020204030204" pitchFamily="34" charset="0"/>
              </a:rPr>
              <a:t>tắt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dần</a:t>
            </a:r>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80224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8</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t>
            </a:r>
            <a:r>
              <a:rPr lang="en-US" dirty="0" err="1"/>
              <a:t>từng</a:t>
            </a:r>
            <a:r>
              <a:rPr lang="en-US" dirty="0"/>
              <a:t> </a:t>
            </a:r>
            <a:r>
              <a:rPr lang="en-US" dirty="0" err="1"/>
              <a:t>phần</a:t>
            </a:r>
            <a:r>
              <a:rPr lang="en-US" dirty="0"/>
              <a:t> PACF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308296" y="2030277"/>
                <a:ext cx="8198603" cy="3300006"/>
              </a:xfrm>
              <a:prstGeom prst="rect">
                <a:avLst/>
              </a:prstGeom>
              <a:noFill/>
            </p:spPr>
            <p:txBody>
              <a:bodyPr wrap="square" rtlCol="0">
                <a:spAutoFit/>
              </a:bodyPr>
              <a:lstStyle/>
              <a:p>
                <a:pPr marL="0" marR="0" indent="228600">
                  <a:lnSpc>
                    <a:spcPct val="107000"/>
                  </a:lnSpc>
                  <a:spcBef>
                    <a:spcPts val="0"/>
                  </a:spcBef>
                  <a:spcAft>
                    <a:spcPts val="800"/>
                  </a:spcAf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độ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trễ</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 </a:t>
                </a:r>
                <a14:m>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𝑘𝑘</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ước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số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y(t) trong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tầm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y(t) và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y(</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 ... + </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𝑘𝑘</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+ 1</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 </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𝑘𝑘</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vi-VN" kern="100" dirty="0">
                    <a:latin typeface="Times New Roman" panose="02020603050405020304" pitchFamily="18" charset="0"/>
                    <a:ea typeface="Calibri" panose="020F0502020204030204" pitchFamily="34" charset="0"/>
                    <a:cs typeface="Times New Roman" panose="02020603050405020304" pitchFamily="18" charset="0"/>
                  </a:rPr>
                  <a:t>Giải phương trình hồi quy dựa trên bình phương tối thiểu vì hệ số hồi quy C_kj phải được tính ở mỗi độ trễ k, với j chạy từ 1 đến k.</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tốn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kém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hơn</a:t>
                </a:r>
                <a:r>
                  <a:rPr lang="en-US" sz="1800" dirty="0">
                    <a:effectLst/>
                    <a:latin typeface="Times New Roman" panose="02020603050405020304" pitchFamily="18" charset="0"/>
                    <a:ea typeface="Calibri" panose="020F0502020204030204" pitchFamily="34" charset="0"/>
                  </a:rPr>
                  <a:t> do Durbin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triển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dùng</a:t>
                </a:r>
                <a:r>
                  <a:rPr lang="en-US" sz="1800" dirty="0">
                    <a:effectLst/>
                    <a:latin typeface="Times New Roman" panose="02020603050405020304" pitchFamily="18" charset="0"/>
                    <a:ea typeface="Calibri" panose="020F0502020204030204" pitchFamily="34" charset="0"/>
                  </a:rPr>
                  <a:t> để </a:t>
                </a:r>
                <a:r>
                  <a:rPr lang="en-US" sz="1800" dirty="0" err="1">
                    <a:effectLst/>
                    <a:latin typeface="Times New Roman" panose="02020603050405020304" pitchFamily="18" charset="0"/>
                    <a:ea typeface="Calibri" panose="020F0502020204030204" pitchFamily="34" charset="0"/>
                  </a:rPr>
                  <a:t>xấp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xỉ</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số </a:t>
                </a:r>
                <a:r>
                  <a:rPr lang="en-US" sz="1800" dirty="0" err="1">
                    <a:effectLst/>
                    <a:latin typeface="Times New Roman" panose="02020603050405020304" pitchFamily="18" charset="0"/>
                    <a:ea typeface="Calibri" panose="020F0502020204030204" pitchFamily="34" charset="0"/>
                  </a:rPr>
                  <a:t>hồi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mô</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hình</a:t>
                </a:r>
                <a:r>
                  <a:rPr lang="en-US" sz="1800" dirty="0">
                    <a:effectLst/>
                    <a:latin typeface="Times New Roman" panose="02020603050405020304" pitchFamily="18" charset="0"/>
                    <a:ea typeface="Calibri" panose="020F0502020204030204" pitchFamily="34" charset="0"/>
                  </a:rPr>
                  <a:t> ARIMA </a:t>
                </a:r>
                <a:r>
                  <a:rPr lang="en-US" sz="1800" dirty="0" err="1">
                    <a:effectLst/>
                    <a:latin typeface="Times New Roman" panose="02020603050405020304" pitchFamily="18" charset="0"/>
                    <a:ea typeface="Calibri" panose="020F0502020204030204" pitchFamily="34" charset="0"/>
                  </a:rPr>
                  <a:t>chuỗi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dừng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độ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k </a:t>
                </a:r>
                <a14:m>
                  <m:oMath xmlns:m="http://schemas.openxmlformats.org/officeDocument/2006/math">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dirty="0">
                    <a:effectLst/>
                    <a:latin typeface="Times New Roman" panose="02020603050405020304" pitchFamily="18" charset="0"/>
                    <a:ea typeface="Calibri" panose="020F0502020204030204" pitchFamily="34" charset="0"/>
                  </a:rPr>
                  <a:t>và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số </a:t>
                </a:r>
                <a:r>
                  <a:rPr lang="en-US" sz="1800" dirty="0" err="1">
                    <a:effectLst/>
                    <a:latin typeface="Times New Roman" panose="02020603050405020304" pitchFamily="18" charset="0"/>
                    <a:ea typeface="Calibri" panose="020F0502020204030204" pitchFamily="34" charset="0"/>
                  </a:rPr>
                  <a:t>hồi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độ </a:t>
                </a:r>
                <a:r>
                  <a:rPr lang="en-US" sz="1800" dirty="0" err="1">
                    <a:effectLst/>
                    <a:latin typeface="Times New Roman" panose="02020603050405020304" pitchFamily="18" charset="0"/>
                    <a:ea typeface="Calibri" panose="020F0502020204030204" pitchFamily="34" charset="0"/>
                  </a:rPr>
                  <a:t>trễ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trước</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308296" y="2030277"/>
                <a:ext cx="8198603" cy="3300006"/>
              </a:xfrm>
              <a:prstGeom prst="rect">
                <a:avLst/>
              </a:prstGeom>
              <a:blipFill>
                <a:blip r:embed="rId2"/>
                <a:stretch>
                  <a:fillRect l="-670" t="-924" r="-1042" b="-2033"/>
                </a:stretch>
              </a:blipFill>
            </p:spPr>
            <p:txBody>
              <a:bodyPr/>
              <a:lstStyle/>
              <a:p>
                <a:r>
                  <a:rPr lang="en-US">
                    <a:noFill/>
                  </a:rPr>
                  <a:t> </a:t>
                </a:r>
              </a:p>
            </p:txBody>
          </p:sp>
        </mc:Fallback>
      </mc:AlternateContent>
    </p:spTree>
    <p:extLst>
      <p:ext uri="{BB962C8B-B14F-4D97-AF65-F5344CB8AC3E}">
        <p14:creationId xmlns:p14="http://schemas.microsoft.com/office/powerpoint/2010/main" val="153348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t>9</a:t>
            </a:fld>
            <a:endParaRPr lang="en-US"/>
          </a:p>
        </p:txBody>
      </p:sp>
      <p:sp>
        <p:nvSpPr>
          <p:cNvPr id="2" name="Title 1"/>
          <p:cNvSpPr>
            <a:spLocks noGrp="1"/>
          </p:cNvSpPr>
          <p:nvPr>
            <p:ph type="title"/>
          </p:nvPr>
        </p:nvSpPr>
        <p:spPr>
          <a:xfrm>
            <a:off x="254052" y="112543"/>
            <a:ext cx="8635896" cy="436098"/>
          </a:xfrm>
          <a:prstGeom prst="rect">
            <a:avLst/>
          </a:prstGeom>
        </p:spPr>
        <p:txBody>
          <a:bodyPr/>
          <a:lstStyle/>
          <a:p>
            <a:r>
              <a:rPr lang="en-US" dirty="0" err="1"/>
              <a:t>Hàm</a:t>
            </a:r>
            <a:r>
              <a:rPr lang="en-US" dirty="0"/>
              <a:t> </a:t>
            </a:r>
            <a:r>
              <a:rPr lang="en-US" dirty="0" err="1"/>
              <a:t>tự</a:t>
            </a:r>
            <a:r>
              <a:rPr lang="en-US" dirty="0"/>
              <a:t> </a:t>
            </a:r>
            <a:r>
              <a:rPr lang="en-US" dirty="0" err="1"/>
              <a:t>tương</a:t>
            </a:r>
            <a:r>
              <a:rPr lang="en-US" dirty="0"/>
              <a:t> </a:t>
            </a:r>
            <a:r>
              <a:rPr lang="en-US" dirty="0" err="1"/>
              <a:t>quan</a:t>
            </a:r>
            <a:r>
              <a:rPr lang="en-US" dirty="0"/>
              <a:t> </a:t>
            </a:r>
            <a:r>
              <a:rPr lang="en-US" dirty="0" err="1"/>
              <a:t>từng</a:t>
            </a:r>
            <a:r>
              <a:rPr lang="en-US" dirty="0"/>
              <a:t> </a:t>
            </a:r>
            <a:r>
              <a:rPr lang="en-US" dirty="0" err="1"/>
              <a:t>phần</a:t>
            </a:r>
            <a:r>
              <a:rPr lang="en-US" dirty="0"/>
              <a:t> PACF</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EAFB20-4884-B716-E351-103059D7F4ED}"/>
                  </a:ext>
                </a:extLst>
              </p:cNvPr>
              <p:cNvSpPr txBox="1"/>
              <p:nvPr/>
            </p:nvSpPr>
            <p:spPr>
              <a:xfrm>
                <a:off x="308296" y="2030277"/>
                <a:ext cx="8198603" cy="3550011"/>
              </a:xfrm>
              <a:prstGeom prst="rect">
                <a:avLst/>
              </a:prstGeom>
              <a:noFill/>
            </p:spPr>
            <p:txBody>
              <a:bodyPr wrap="square" rtlCol="0">
                <a:spAutoFit/>
              </a:bodyPr>
              <a:lstStyle/>
              <a:p>
                <a:pPr indent="228600">
                  <a:lnSpc>
                    <a:spcPct val="107000"/>
                  </a:lnSpc>
                  <a:spcAft>
                    <a:spcPts val="800"/>
                  </a:spcAft>
                </a:pPr>
                <a:r>
                  <a:rPr lang="en-US" kern="100" dirty="0" err="1">
                    <a:latin typeface="Times New Roman" panose="02020603050405020304" pitchFamily="18" charset="0"/>
                    <a:cs typeface="Times New Roman" panose="02020603050405020304" pitchFamily="18" charset="0"/>
                  </a:rPr>
                  <a:t>Dưới</a:t>
                </a:r>
                <a:r>
                  <a:rPr lang="en-US" kern="100" dirty="0">
                    <a:latin typeface="Times New Roman" panose="02020603050405020304" pitchFamily="18" charset="0"/>
                    <a:cs typeface="Times New Roman" panose="02020603050405020304" pitchFamily="18" charset="0"/>
                  </a:rPr>
                  <a:t> </a:t>
                </a:r>
                <a:r>
                  <a:rPr lang="en-US" kern="100" dirty="0" err="1">
                    <a:latin typeface="Times New Roman" panose="02020603050405020304" pitchFamily="18" charset="0"/>
                    <a:cs typeface="Times New Roman" panose="02020603050405020304" pitchFamily="18" charset="0"/>
                  </a:rPr>
                  <a:t>đây</a:t>
                </a:r>
                <a:r>
                  <a:rPr lang="en-US" kern="100" dirty="0">
                    <a:latin typeface="Times New Roman" panose="02020603050405020304" pitchFamily="18" charset="0"/>
                    <a:cs typeface="Times New Roman" panose="02020603050405020304" pitchFamily="18" charset="0"/>
                  </a:rPr>
                  <a:t> là </a:t>
                </a:r>
                <a:r>
                  <a:rPr lang="en-US" kern="100" dirty="0" err="1">
                    <a:latin typeface="Times New Roman" panose="02020603050405020304" pitchFamily="18" charset="0"/>
                    <a:cs typeface="Times New Roman" panose="02020603050405020304" pitchFamily="18" charset="0"/>
                  </a:rPr>
                  <a:t>phương</a:t>
                </a:r>
                <a:r>
                  <a:rPr lang="en-US" kern="100" dirty="0">
                    <a:latin typeface="Times New Roman" panose="02020603050405020304" pitchFamily="18" charset="0"/>
                    <a:cs typeface="Times New Roman" panose="02020603050405020304" pitchFamily="18" charset="0"/>
                  </a:rPr>
                  <a:t> </a:t>
                </a:r>
                <a:r>
                  <a:rPr lang="en-US" kern="100" dirty="0" err="1">
                    <a:latin typeface="Times New Roman" panose="02020603050405020304" pitchFamily="18" charset="0"/>
                    <a:cs typeface="Times New Roman" panose="02020603050405020304" pitchFamily="18" charset="0"/>
                  </a:rPr>
                  <a:t>pháp</a:t>
                </a:r>
                <a:r>
                  <a:rPr lang="en-US" kern="100" dirty="0">
                    <a:latin typeface="Times New Roman" panose="02020603050405020304" pitchFamily="18" charset="0"/>
                    <a:cs typeface="Times New Roman" panose="02020603050405020304" pitchFamily="18" charset="0"/>
                  </a:rPr>
                  <a:t> Durbin </a:t>
                </a:r>
                <a:r>
                  <a:rPr lang="en-US" kern="100" dirty="0" err="1">
                    <a:latin typeface="Times New Roman" panose="02020603050405020304" pitchFamily="18" charset="0"/>
                    <a:cs typeface="Times New Roman" panose="02020603050405020304" pitchFamily="18" charset="0"/>
                  </a:rPr>
                  <a:t>sử</a:t>
                </a:r>
                <a:r>
                  <a:rPr lang="en-US" kern="100" dirty="0">
                    <a:latin typeface="Times New Roman" panose="02020603050405020304" pitchFamily="18" charset="0"/>
                    <a:cs typeface="Times New Roman" panose="02020603050405020304" pitchFamily="18" charset="0"/>
                  </a:rPr>
                  <a:t> </a:t>
                </a:r>
                <a:r>
                  <a:rPr lang="en-US" kern="100" dirty="0" err="1">
                    <a:latin typeface="Times New Roman" panose="02020603050405020304" pitchFamily="18" charset="0"/>
                    <a:cs typeface="Times New Roman" panose="02020603050405020304" pitchFamily="18" charset="0"/>
                  </a:rPr>
                  <a:t>dụng</a:t>
                </a:r>
                <a:r>
                  <a:rPr lang="en-US" kern="100" dirty="0">
                    <a:latin typeface="Times New Roman" panose="02020603050405020304" pitchFamily="18" charset="0"/>
                    <a:cs typeface="Times New Roman" panose="02020603050405020304" pitchFamily="18" charset="0"/>
                  </a:rPr>
                  <a:t> </a:t>
                </a:r>
                <a:r>
                  <a:rPr lang="en-US" kern="100" dirty="0" err="1">
                    <a:latin typeface="Times New Roman" panose="02020603050405020304" pitchFamily="18" charset="0"/>
                    <a:cs typeface="Times New Roman" panose="02020603050405020304" pitchFamily="18" charset="0"/>
                  </a:rPr>
                  <a:t>cho</a:t>
                </a:r>
                <a:r>
                  <a:rPr lang="en-US" kern="100" dirty="0">
                    <a:latin typeface="Times New Roman" panose="02020603050405020304" pitchFamily="18" charset="0"/>
                    <a:cs typeface="Times New Roman" panose="02020603050405020304" pitchFamily="18" charset="0"/>
                  </a:rPr>
                  <a:t> 3 độ </a:t>
                </a:r>
                <a:r>
                  <a:rPr lang="en-US" kern="100" dirty="0" err="1">
                    <a:latin typeface="Times New Roman" panose="02020603050405020304" pitchFamily="18" charset="0"/>
                    <a:cs typeface="Times New Roman" panose="02020603050405020304" pitchFamily="18" charset="0"/>
                  </a:rPr>
                  <a:t>trễ</a:t>
                </a:r>
                <a:r>
                  <a:rPr lang="en-US" kern="100" dirty="0">
                    <a:latin typeface="Times New Roman" panose="02020603050405020304" pitchFamily="18" charset="0"/>
                    <a:cs typeface="Times New Roman" panose="02020603050405020304" pitchFamily="18" charset="0"/>
                  </a:rPr>
                  <a:t> đầu </a:t>
                </a:r>
                <a:r>
                  <a:rPr lang="en-US" kern="100" dirty="0" err="1">
                    <a:latin typeface="Times New Roman" panose="02020603050405020304" pitchFamily="18" charset="0"/>
                    <a:cs typeface="Times New Roman" panose="02020603050405020304" pitchFamily="18" charset="0"/>
                  </a:rPr>
                  <a:t>tiên</a:t>
                </a:r>
                <a:r>
                  <a:rPr lang="en-US" kern="1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vi-VN" b="1" i="1" kern="100" dirty="0">
                    <a:latin typeface="Times New Roman" panose="02020603050405020304" pitchFamily="18" charset="0"/>
                    <a:ea typeface="Calibri" panose="020F0502020204030204" pitchFamily="34" charset="0"/>
                    <a:cs typeface="Times New Roman" panose="02020603050405020304" pitchFamily="18" charset="0"/>
                  </a:rPr>
                  <a:t>Độ trễ 1 </a:t>
                </a:r>
                <a:r>
                  <a:rPr lang="vi-VN" kern="100" dirty="0">
                    <a:latin typeface="Times New Roman" panose="02020603050405020304" pitchFamily="18" charset="0"/>
                    <a:ea typeface="Calibri" panose="020F0502020204030204" pitchFamily="34" charset="0"/>
                    <a:cs typeface="Times New Roman" panose="02020603050405020304" pitchFamily="18" charset="0"/>
                  </a:rPr>
                  <a:t>: Khởi tạo, giá trị của hàm tự tương quan từng phần tại độ trễ 1 có cùng giá trị với hàm tự tương quan tại độ trễ 1 vì không có trung gian giữa các quan sát kết tiếp : C_11  = r_1</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vi-VN" b="1" i="1" dirty="0">
                    <a:latin typeface="Times New Roman" panose="02020603050405020304" pitchFamily="18" charset="0"/>
                    <a:ea typeface="Calibri" panose="020F0502020204030204" pitchFamily="34" charset="0"/>
                  </a:rPr>
                  <a:t>Độ trễ 2 </a:t>
                </a:r>
                <a:r>
                  <a:rPr lang="vi-VN" dirty="0">
                    <a:latin typeface="Times New Roman" panose="02020603050405020304" pitchFamily="18" charset="0"/>
                    <a:ea typeface="Calibri" panose="020F0502020204030204" pitchFamily="34" charset="0"/>
                  </a:rPr>
                  <a:t>: Hai giá trị C_22 và C_21 được tính dựa vào hàm tự tương quan r_2 và r_1, cùng với hàm tự tương quan từng phần trước đó</a:t>
                </a:r>
                <a:endParaRPr lang="en-US" dirty="0">
                  <a:latin typeface="Times New Roman" panose="02020603050405020304" pitchFamily="18" charset="0"/>
                  <a:ea typeface="Calibri" panose="020F0502020204030204" pitchFamily="34" charset="0"/>
                </a:endParaRPr>
              </a:p>
              <a:p>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22</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22</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den>
                      </m:f>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21</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11</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11</m:t>
                          </m:r>
                        </m:sub>
                      </m:sSub>
                    </m:oMath>
                  </m:oMathPara>
                </a14:m>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48EAFB20-4884-B716-E351-103059D7F4ED}"/>
                  </a:ext>
                </a:extLst>
              </p:cNvPr>
              <p:cNvSpPr txBox="1">
                <a:spLocks noRot="1" noChangeAspect="1" noMove="1" noResize="1" noEditPoints="1" noAdjustHandles="1" noChangeArrowheads="1" noChangeShapeType="1" noTextEdit="1"/>
              </p:cNvSpPr>
              <p:nvPr/>
            </p:nvSpPr>
            <p:spPr>
              <a:xfrm>
                <a:off x="308296" y="2030277"/>
                <a:ext cx="8198603" cy="3550011"/>
              </a:xfrm>
              <a:prstGeom prst="rect">
                <a:avLst/>
              </a:prstGeom>
              <a:blipFill>
                <a:blip r:embed="rId2"/>
                <a:stretch>
                  <a:fillRect l="-521" t="-859" r="-818"/>
                </a:stretch>
              </a:blipFill>
            </p:spPr>
            <p:txBody>
              <a:bodyPr/>
              <a:lstStyle/>
              <a:p>
                <a:r>
                  <a:rPr lang="en-US">
                    <a:noFill/>
                  </a:rPr>
                  <a:t> </a:t>
                </a:r>
              </a:p>
            </p:txBody>
          </p:sp>
        </mc:Fallback>
      </mc:AlternateContent>
    </p:spTree>
    <p:extLst>
      <p:ext uri="{BB962C8B-B14F-4D97-AF65-F5344CB8AC3E}">
        <p14:creationId xmlns:p14="http://schemas.microsoft.com/office/powerpoint/2010/main" val="1142160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TotalTime>
  <Words>1098</Words>
  <Application>Microsoft Office PowerPoint</Application>
  <PresentationFormat>On-screen Show (4:3)</PresentationFormat>
  <Paragraphs>96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Ebrima</vt:lpstr>
      <vt:lpstr>Lato</vt:lpstr>
      <vt:lpstr>Times New Roman</vt:lpstr>
      <vt:lpstr>Wingdings</vt:lpstr>
      <vt:lpstr>Office Theme</vt:lpstr>
      <vt:lpstr>PowerPoint Presentation</vt:lpstr>
      <vt:lpstr>Báo Cáo</vt:lpstr>
      <vt:lpstr>PowerPoint Presentation</vt:lpstr>
      <vt:lpstr>Sơ đồ khối mô hình</vt:lpstr>
      <vt:lpstr>Hàm tự tương quan ACF</vt:lpstr>
      <vt:lpstr>Hàm tự tương quan ACF</vt:lpstr>
      <vt:lpstr>Hàm tự tương quan ACF</vt:lpstr>
      <vt:lpstr>Hàm tự tương quan từng phần PACF</vt:lpstr>
      <vt:lpstr>Hàm tự tương quan từng phần PACF</vt:lpstr>
      <vt:lpstr>Hàm tự tương quan từng phần PACF</vt:lpstr>
      <vt:lpstr>Hàm tự tương quan từng phần PACF</vt:lpstr>
      <vt:lpstr>Mô hình AR(p)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Ron Phan</cp:lastModifiedBy>
  <cp:revision>15</cp:revision>
  <dcterms:created xsi:type="dcterms:W3CDTF">2021-05-28T04:32:00Z</dcterms:created>
  <dcterms:modified xsi:type="dcterms:W3CDTF">2023-10-31T10:12:16Z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BAB5926D6E824D43A1FC332A0996483E_12</vt:lpwstr>
  </property>
  <property fmtid="{D5CDD505-2E9C-101B-9397-08002B2CF9AE}" pid="3" name="KSOProductBuildVer">
    <vt:lpwstr>1033-12.2.0.13266</vt:lpwstr>
  </property>
</Properties>
</file>