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051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318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354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90998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4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29623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47991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1101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4643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589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623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498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235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30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099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462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7AE8-A86C-4B89-B1AA-BED4644B0B29}" type="datetimeFigureOut">
              <a:rPr lang="en-NG" smtClean="0"/>
              <a:t>20/07/2025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32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Cafe Rewards Offers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Insights on Engagement, Segmentation, and Offer Performance</a:t>
            </a:r>
          </a:p>
          <a:p>
            <a:r>
              <a:t>Presented by: Asoegwu Chinonso</a:t>
            </a:r>
          </a:p>
          <a:p>
            <a: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Conduct A/B tests for underperforming discount offers</a:t>
            </a:r>
          </a:p>
          <a:p>
            <a:r>
              <a:rPr dirty="0"/>
              <a:t>Refine segmentation with behavior analytics</a:t>
            </a:r>
          </a:p>
          <a:p>
            <a:r>
              <a:rPr dirty="0"/>
              <a:t>Monitor offer performance monthly and adjust campaigns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Contact: asorchinonso@gmail.com</a:t>
            </a:r>
          </a:p>
          <a:p>
            <a:r>
              <a:rPr dirty="0"/>
              <a:t>Portfolio:</a:t>
            </a:r>
            <a:r>
              <a:rPr lang="en-US" dirty="0"/>
              <a:t> datascienceportfol.io/Iamphenomenal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NG" dirty="0"/>
              <a:t>lamphenomenal.github.io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dashboard analyzes how customers respond to various cafe reward offers.</a:t>
            </a:r>
          </a:p>
          <a:p>
            <a:r>
              <a:rPr sz="2400" dirty="0"/>
              <a:t>It explores customer demographics, offer performance, and transaction trends.</a:t>
            </a:r>
          </a:p>
          <a:p>
            <a:r>
              <a:rPr sz="2400" dirty="0"/>
              <a:t>Key engagement metric: 75% Click-Through Rate (CTR)</a:t>
            </a:r>
          </a:p>
          <a:p>
            <a:r>
              <a:rPr sz="2400" dirty="0"/>
              <a:t>Objective: Identify which offers and segments drive conversions.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3235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dirty="0"/>
              <a:t>Key Metrics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81200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rgbClr val="FFFFFF"/>
                </a:solidFill>
              </a:rPr>
              <a:t>Reach</a:t>
            </a:r>
          </a:p>
          <a:p>
            <a:pPr algn="ctr"/>
            <a:r>
              <a:rPr sz="1400">
                <a:solidFill>
                  <a:srgbClr val="FFFFFF"/>
                </a:solidFill>
              </a:rPr>
              <a:t>14.8K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27120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srgbClr val="FFFFFF"/>
                </a:solidFill>
              </a:rPr>
              <a:t>Impressions</a:t>
            </a:r>
          </a:p>
          <a:p>
            <a:pPr algn="ctr"/>
            <a:r>
              <a:rPr sz="1400" dirty="0">
                <a:solidFill>
                  <a:srgbClr val="FFFFFF"/>
                </a:solidFill>
              </a:rPr>
              <a:t>66.5K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73039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srgbClr val="FFFFFF"/>
                </a:solidFill>
              </a:rPr>
              <a:t>Views</a:t>
            </a:r>
          </a:p>
          <a:p>
            <a:pPr algn="ctr"/>
            <a:r>
              <a:rPr sz="1400" dirty="0">
                <a:solidFill>
                  <a:srgbClr val="FFFFFF"/>
                </a:solidFill>
              </a:rPr>
              <a:t>49.9K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18960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rgbClr val="FFFFFF"/>
                </a:solidFill>
              </a:rPr>
              <a:t>CTR</a:t>
            </a:r>
          </a:p>
          <a:p>
            <a:pPr algn="ctr"/>
            <a:r>
              <a:rPr sz="1400">
                <a:solidFill>
                  <a:srgbClr val="FFFFFF"/>
                </a:solidFill>
              </a:rPr>
              <a:t>75.0%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64880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srgbClr val="FFFFFF"/>
                </a:solidFill>
              </a:rPr>
              <a:t>Offer-Linked Purchases</a:t>
            </a:r>
          </a:p>
          <a:p>
            <a:pPr algn="ctr"/>
            <a:r>
              <a:rPr sz="1400" dirty="0">
                <a:solidFill>
                  <a:srgbClr val="FFFFFF"/>
                </a:solidFill>
              </a:rPr>
              <a:t>38.0K</a:t>
            </a:r>
            <a:endParaRPr lang="en-US" sz="1400" dirty="0">
              <a:solidFill>
                <a:srgbClr val="FFFFFF"/>
              </a:solidFill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(27.3% of total purchases)</a:t>
            </a:r>
            <a:endParaRPr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Demographic</a:t>
            </a:r>
            <a:r>
              <a:rPr lang="en-US" dirty="0"/>
              <a:t> Engagement</a:t>
            </a:r>
            <a:r>
              <a:rPr dirty="0"/>
              <a:t>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1"/>
            <a:ext cx="4114800" cy="4525963"/>
          </a:xfrm>
        </p:spPr>
        <p:txBody>
          <a:bodyPr>
            <a:normAutofit/>
          </a:bodyPr>
          <a:lstStyle/>
          <a:p>
            <a:r>
              <a:rPr sz="2400" dirty="0"/>
              <a:t>Gender: 57% </a:t>
            </a:r>
            <a:r>
              <a:rPr lang="en-US" sz="2400" dirty="0"/>
              <a:t>M</a:t>
            </a:r>
            <a:r>
              <a:rPr sz="2400" dirty="0"/>
              <a:t>ale (8,484), 4</a:t>
            </a:r>
            <a:r>
              <a:rPr lang="en-US" sz="2400" dirty="0"/>
              <a:t>1</a:t>
            </a:r>
            <a:r>
              <a:rPr sz="2400" dirty="0"/>
              <a:t>% </a:t>
            </a:r>
            <a:r>
              <a:rPr lang="en-US" sz="2400" dirty="0"/>
              <a:t>Fem</a:t>
            </a:r>
            <a:r>
              <a:rPr sz="2400" dirty="0"/>
              <a:t>ale</a:t>
            </a:r>
          </a:p>
          <a:p>
            <a:r>
              <a:rPr sz="2400" dirty="0"/>
              <a:t>Income: Most engaged = Mid-income</a:t>
            </a:r>
          </a:p>
          <a:p>
            <a:r>
              <a:rPr sz="2400" dirty="0"/>
              <a:t>Age Group: </a:t>
            </a:r>
            <a:r>
              <a:rPr lang="en-US" sz="2400" dirty="0"/>
              <a:t>50</a:t>
            </a:r>
            <a:r>
              <a:rPr sz="2400" dirty="0"/>
              <a:t>–</a:t>
            </a:r>
            <a:r>
              <a:rPr lang="en-US" sz="2400" dirty="0"/>
              <a:t>64</a:t>
            </a:r>
            <a:r>
              <a:rPr sz="2400" dirty="0"/>
              <a:t> yrs are most active</a:t>
            </a:r>
            <a:endParaRPr lang="en-US" sz="2400" dirty="0"/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419A7-6321-985A-1D1F-BB821017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77" y="1811216"/>
            <a:ext cx="3947747" cy="3482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36477"/>
          </a:xfrm>
        </p:spPr>
        <p:txBody>
          <a:bodyPr>
            <a:normAutofit/>
          </a:bodyPr>
          <a:lstStyle/>
          <a:p>
            <a:r>
              <a:rPr dirty="0"/>
              <a:t>Engagement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747846"/>
            <a:ext cx="8229600" cy="1378317"/>
          </a:xfrm>
        </p:spPr>
        <p:txBody>
          <a:bodyPr>
            <a:normAutofit lnSpcReduction="10000"/>
          </a:bodyPr>
          <a:lstStyle/>
          <a:p>
            <a:r>
              <a:rPr sz="2400" dirty="0"/>
              <a:t>Offers Viewed vs. Transactions Over Time</a:t>
            </a:r>
          </a:p>
          <a:p>
            <a:r>
              <a:rPr sz="2400" dirty="0"/>
              <a:t>Peaks align with campaign launches</a:t>
            </a:r>
          </a:p>
          <a:p>
            <a:r>
              <a:rPr sz="2400" dirty="0"/>
              <a:t>Followed by rise in transactions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83ADE-013F-5DF8-5434-DB802D1E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1"/>
            <a:ext cx="8027378" cy="3604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Channel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1"/>
            <a:ext cx="4114800" cy="4525963"/>
          </a:xfrm>
        </p:spPr>
        <p:txBody>
          <a:bodyPr>
            <a:normAutofit/>
          </a:bodyPr>
          <a:lstStyle/>
          <a:p>
            <a:r>
              <a:rPr sz="2400" dirty="0"/>
              <a:t>Channels: WEMS, EMS, WEM, WE</a:t>
            </a:r>
          </a:p>
          <a:p>
            <a:r>
              <a:rPr sz="2400" dirty="0"/>
              <a:t>Highest CTR: WEMS (96%)</a:t>
            </a:r>
          </a:p>
          <a:p>
            <a:r>
              <a:rPr sz="2400" dirty="0"/>
              <a:t>EMS and WEMS outperform others in both CTR and Offer Completion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4AED5-5F51-80F8-8FCA-C7C80573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22" y="1417639"/>
            <a:ext cx="3711262" cy="2804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5170A-0886-31D0-0E43-E8462EB1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22" y="4328425"/>
            <a:ext cx="2865368" cy="662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Offer Type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1"/>
            <a:ext cx="4114800" cy="4525963"/>
          </a:xfrm>
        </p:spPr>
        <p:txBody>
          <a:bodyPr>
            <a:normAutofit/>
          </a:bodyPr>
          <a:lstStyle/>
          <a:p>
            <a:r>
              <a:rPr sz="2400" dirty="0"/>
              <a:t>BOGO offers: CTR &gt; </a:t>
            </a:r>
            <a:r>
              <a:rPr lang="en-US" sz="2400" dirty="0"/>
              <a:t>83</a:t>
            </a:r>
            <a:r>
              <a:rPr sz="2400" dirty="0"/>
              <a:t>% consistently</a:t>
            </a:r>
          </a:p>
          <a:p>
            <a:r>
              <a:rPr sz="2400" dirty="0"/>
              <a:t>Discounts: Mixed results</a:t>
            </a:r>
          </a:p>
          <a:p>
            <a:r>
              <a:rPr sz="2400" dirty="0"/>
              <a:t>Informational: High CTR (</a:t>
            </a:r>
            <a:r>
              <a:rPr lang="en-US" sz="2400" dirty="0"/>
              <a:t>7</a:t>
            </a:r>
            <a:r>
              <a:rPr sz="2400" dirty="0"/>
              <a:t>0.%) but 0% completion</a:t>
            </a:r>
            <a:r>
              <a:rPr lang="en-US" sz="2400" dirty="0"/>
              <a:t>, s</a:t>
            </a:r>
            <a:r>
              <a:rPr sz="2400" dirty="0"/>
              <a:t>uggests strong interest but lack of 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15922-EE90-10E4-9D61-665770D3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25" y="1417638"/>
            <a:ext cx="3459780" cy="3321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99E70-8174-28FB-F791-E4864ABE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925" y="4991422"/>
            <a:ext cx="2865368" cy="662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1546"/>
            <a:ext cx="8229600" cy="861646"/>
          </a:xfrm>
        </p:spPr>
        <p:txBody>
          <a:bodyPr>
            <a:normAutofit/>
          </a:bodyPr>
          <a:lstStyle/>
          <a:p>
            <a:r>
              <a:rPr dirty="0"/>
              <a:t>Top Performing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40" y="4422533"/>
            <a:ext cx="8229600" cy="1738801"/>
          </a:xfrm>
        </p:spPr>
        <p:txBody>
          <a:bodyPr>
            <a:normAutofit lnSpcReduction="10000"/>
          </a:bodyPr>
          <a:lstStyle/>
          <a:p>
            <a:r>
              <a:rPr sz="1800" dirty="0">
                <a:latin typeface="+mj-lt"/>
              </a:rPr>
              <a:t>bogo2, bogo</a:t>
            </a:r>
            <a:r>
              <a:rPr lang="en-US" sz="1800" dirty="0">
                <a:latin typeface="+mj-lt"/>
              </a:rPr>
              <a:t>4</a:t>
            </a:r>
            <a:r>
              <a:rPr sz="1800" dirty="0">
                <a:latin typeface="+mj-lt"/>
              </a:rPr>
              <a:t>, </a:t>
            </a:r>
            <a:r>
              <a:rPr lang="en-US" sz="1800" dirty="0">
                <a:latin typeface="+mj-lt"/>
              </a:rPr>
              <a:t>discount2, discout3</a:t>
            </a:r>
            <a:r>
              <a:rPr sz="1800" dirty="0">
                <a:latin typeface="+mj-lt"/>
              </a:rPr>
              <a:t>: CTR &gt; 95%</a:t>
            </a:r>
            <a:endParaRPr lang="en-US" sz="1800" dirty="0">
              <a:latin typeface="+mj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discount3: Best completion rate, this could be as a result of moderate difficulty and longer duration.</a:t>
            </a:r>
            <a:endParaRPr sz="1600" dirty="0">
              <a:latin typeface="+mj-lt"/>
            </a:endParaRPr>
          </a:p>
          <a:p>
            <a:r>
              <a:rPr sz="1800" dirty="0">
                <a:latin typeface="+mj-lt"/>
              </a:rPr>
              <a:t>bogo3: Best balance of difficulty, reward, and CTR</a:t>
            </a:r>
          </a:p>
          <a:p>
            <a:r>
              <a:rPr sz="1800" dirty="0">
                <a:latin typeface="+mj-lt"/>
              </a:rPr>
              <a:t>High-performing offers concentrated in EMS/WEMS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23DFD-5CCE-D483-9AE9-4A4ED186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40" y="923192"/>
            <a:ext cx="7193903" cy="32540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15" y="1417639"/>
            <a:ext cx="8229600" cy="4525963"/>
          </a:xfrm>
        </p:spPr>
        <p:txBody>
          <a:bodyPr>
            <a:normAutofit/>
          </a:bodyPr>
          <a:lstStyle/>
          <a:p>
            <a:r>
              <a:rPr sz="2400" dirty="0"/>
              <a:t>Focus on BOGO offers via WEMS/EMS</a:t>
            </a:r>
          </a:p>
          <a:p>
            <a:r>
              <a:rPr sz="2400" dirty="0"/>
              <a:t>Improve follow-through messaging on Informational offers</a:t>
            </a:r>
          </a:p>
          <a:p>
            <a:r>
              <a:rPr sz="2400" dirty="0"/>
              <a:t>Target Mid-income, Female, 35–44 years for higher conversion</a:t>
            </a:r>
            <a:r>
              <a:rPr lang="en-US" sz="2400" dirty="0"/>
              <a:t>.</a:t>
            </a:r>
          </a:p>
          <a:p>
            <a:r>
              <a:rPr lang="en-US" sz="2400" dirty="0"/>
              <a:t>Offers can be sent as frequently as twice a week, with the same success rate and customer engagement.</a:t>
            </a:r>
          </a:p>
          <a:p>
            <a:r>
              <a:rPr lang="en-US" sz="2400" dirty="0"/>
              <a:t>Launch offers suitable for the affordability of low-income customers.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366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Cafe Rewards Offers Dashboard</vt:lpstr>
      <vt:lpstr>Executive Summary</vt:lpstr>
      <vt:lpstr>PowerPoint Presentation</vt:lpstr>
      <vt:lpstr>Demographic Engagement Breakdown</vt:lpstr>
      <vt:lpstr>Engagement Trend Over Time</vt:lpstr>
      <vt:lpstr>Channel Performance</vt:lpstr>
      <vt:lpstr>Offer Type Performance</vt:lpstr>
      <vt:lpstr>Top Performing Offers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Iamphenomenal</dc:creator>
  <cp:lastModifiedBy>Iamphenomenal</cp:lastModifiedBy>
  <cp:revision>1</cp:revision>
  <dcterms:created xsi:type="dcterms:W3CDTF">2025-07-20T16:48:45Z</dcterms:created>
  <dcterms:modified xsi:type="dcterms:W3CDTF">2025-07-20T16:57:02Z</dcterms:modified>
</cp:coreProperties>
</file>