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306" r:id="rId13"/>
    <p:sldId id="269" r:id="rId14"/>
    <p:sldId id="266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307" r:id="rId24"/>
    <p:sldId id="279" r:id="rId25"/>
    <p:sldId id="280" r:id="rId26"/>
    <p:sldId id="281" r:id="rId27"/>
    <p:sldId id="282" r:id="rId28"/>
    <p:sldId id="283" r:id="rId29"/>
    <p:sldId id="284" r:id="rId30"/>
    <p:sldId id="267" r:id="rId31"/>
    <p:sldId id="285" r:id="rId32"/>
    <p:sldId id="287" r:id="rId33"/>
    <p:sldId id="286" r:id="rId34"/>
    <p:sldId id="288" r:id="rId35"/>
    <p:sldId id="289" r:id="rId36"/>
    <p:sldId id="290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custDataLst>
    <p:tags r:id="rId5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gs" Target="tags/tag1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E6E8-931A-44CA-A8AD-B727025FCA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0B1B-EE4B-4AC5-A62B-6BF769866E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E6E8-931A-44CA-A8AD-B727025FCA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0B1B-EE4B-4AC5-A62B-6BF769866E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E6E8-931A-44CA-A8AD-B727025FCA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0B1B-EE4B-4AC5-A62B-6BF769866E5C}" type="slidenum">
              <a:rPr lang="zh-CN" altLang="en-US" smtClean="0"/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E6E8-931A-44CA-A8AD-B727025FCA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0B1B-EE4B-4AC5-A62B-6BF769866E5C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E6E8-931A-44CA-A8AD-B727025FCA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0B1B-EE4B-4AC5-A62B-6BF769866E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E6E8-931A-44CA-A8AD-B727025FCA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0B1B-EE4B-4AC5-A62B-6BF769866E5C}" type="slidenum">
              <a:rPr lang="zh-CN" altLang="en-US" smtClean="0"/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E6E8-931A-44CA-A8AD-B727025FCA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0B1B-EE4B-4AC5-A62B-6BF769866E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E6E8-931A-44CA-A8AD-B727025FCA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0B1B-EE4B-4AC5-A62B-6BF769866E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E6E8-931A-44CA-A8AD-B727025FCA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0B1B-EE4B-4AC5-A62B-6BF769866E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E6E8-931A-44CA-A8AD-B727025FCA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0B1B-EE4B-4AC5-A62B-6BF769866E5C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E6E8-931A-44CA-A8AD-B727025FCA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0B1B-EE4B-4AC5-A62B-6BF769866E5C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4FFE6E8-931A-44CA-A8AD-B727025FCA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5C0B1B-EE4B-4AC5-A62B-6BF769866E5C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简单程序设计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语言程序设计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常量，如</a:t>
            </a:r>
            <a:r>
              <a:rPr lang="en-US" altLang="zh-CN" dirty="0" smtClean="0"/>
              <a:t>3.1415926</a:t>
            </a:r>
            <a:endParaRPr lang="en-US" altLang="zh-CN" dirty="0" smtClean="0"/>
          </a:p>
          <a:p>
            <a:r>
              <a:rPr lang="zh-CN" altLang="en-US" dirty="0" smtClean="0">
                <a:latin typeface="宋体" panose="02010600030101010101" pitchFamily="2" charset="-122"/>
              </a:rPr>
              <a:t>例</a:t>
            </a:r>
            <a:r>
              <a:rPr lang="en-US" altLang="zh-CN" dirty="0">
                <a:latin typeface="宋体" panose="02010600030101010101" pitchFamily="2" charset="-122"/>
              </a:rPr>
              <a:t>:"CHINA"</a:t>
            </a:r>
            <a:br>
              <a:rPr lang="en-US" altLang="zh-CN" dirty="0">
                <a:latin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</a:rPr>
              <a:t>     "a"</a:t>
            </a:r>
            <a:br>
              <a:rPr lang="en-US" altLang="zh-CN" dirty="0">
                <a:latin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</a:rPr>
              <a:t>     'a'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注意：</a:t>
            </a:r>
            <a:r>
              <a:rPr lang="en-US" altLang="zh-CN" dirty="0">
                <a:latin typeface="宋体" panose="02010600030101010101" pitchFamily="2" charset="-122"/>
              </a:rPr>
              <a:t>char  c;</a:t>
            </a:r>
            <a:br>
              <a:rPr lang="en-US" altLang="zh-CN" dirty="0">
                <a:latin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</a:rPr>
              <a:t>      c</a:t>
            </a:r>
            <a:r>
              <a:rPr lang="en-US" altLang="zh-CN" dirty="0" smtClean="0">
                <a:latin typeface="宋体" panose="02010600030101010101" pitchFamily="2" charset="-122"/>
              </a:rPr>
              <a:t>=“a”;</a:t>
            </a:r>
            <a:r>
              <a:rPr lang="zh-CN" altLang="en-US" dirty="0" smtClean="0">
                <a:latin typeface="宋体" panose="02010600030101010101" pitchFamily="2" charset="-122"/>
              </a:rPr>
              <a:t>错误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2.2.2  </a:t>
            </a:r>
            <a:r>
              <a:rPr lang="zh-CN" altLang="en-US" dirty="0" smtClean="0"/>
              <a:t>常量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先声明，后使用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>
                <a:latin typeface="宋体" panose="02010600030101010101" pitchFamily="2" charset="-122"/>
                <a:sym typeface="+mn-ea"/>
              </a:rPr>
              <a:t>auto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：</a:t>
            </a:r>
            <a:r>
              <a:rPr lang="zh-CN" altLang="en-US" smtClean="0">
                <a:latin typeface="宋体" panose="02010600030101010101" pitchFamily="2" charset="-122"/>
                <a:sym typeface="+mn-ea"/>
              </a:rPr>
              <a:t>属于临时性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存储，其存储空间可以被若干变量多次覆盖使用。</a:t>
            </a:r>
            <a:endParaRPr lang="zh-CN" altLang="en-US" dirty="0">
              <a:latin typeface="宋体" panose="02010600030101010101" pitchFamily="2" charset="-122"/>
              <a:sym typeface="+mn-ea"/>
            </a:endParaRPr>
          </a:p>
          <a:p>
            <a:r>
              <a:rPr lang="en-US" altLang="zh-CN" dirty="0">
                <a:latin typeface="宋体" panose="02010600030101010101" pitchFamily="2" charset="-122"/>
                <a:sym typeface="+mn-ea"/>
              </a:rPr>
              <a:t>register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：存放在通用寄存器中</a:t>
            </a:r>
            <a:endParaRPr lang="zh-CN" altLang="en-US" dirty="0">
              <a:latin typeface="宋体" panose="02010600030101010101" pitchFamily="2" charset="-122"/>
              <a:sym typeface="+mn-ea"/>
            </a:endParaRPr>
          </a:p>
          <a:p>
            <a:r>
              <a:rPr lang="en-US" altLang="zh-CN" dirty="0">
                <a:latin typeface="宋体" panose="02010600030101010101" pitchFamily="2" charset="-122"/>
                <a:sym typeface="+mn-ea"/>
              </a:rPr>
              <a:t>extern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：在所有函数和程序段中都可引用</a:t>
            </a:r>
            <a:endParaRPr lang="zh-CN" altLang="en-US" dirty="0">
              <a:latin typeface="宋体" panose="02010600030101010101" pitchFamily="2" charset="-122"/>
              <a:sym typeface="+mn-ea"/>
            </a:endParaRPr>
          </a:p>
          <a:p>
            <a:r>
              <a:rPr lang="en-US" altLang="zh-CN" dirty="0">
                <a:latin typeface="宋体" panose="02010600030101010101" pitchFamily="2" charset="-122"/>
                <a:sym typeface="+mn-ea"/>
              </a:rPr>
              <a:t>static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：在内存中是以固定地址存放的，在整个程序运行期间都有效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2.2.3  </a:t>
            </a:r>
            <a:r>
              <a:rPr lang="zh-CN" altLang="en-US" dirty="0" smtClean="0">
                <a:sym typeface="+mn-ea"/>
              </a:rPr>
              <a:t>变量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变量的初始化，</a:t>
            </a:r>
            <a:r>
              <a:rPr lang="zh-CN" altLang="en-US" dirty="0" smtClean="0">
                <a:latin typeface="宋体" panose="02010600030101010101" pitchFamily="2" charset="-122"/>
              </a:rPr>
              <a:t>例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</a:rPr>
              <a:t>int</a:t>
            </a:r>
            <a:r>
              <a:rPr lang="en-US" altLang="zh-CN" dirty="0">
                <a:latin typeface="宋体" panose="02010600030101010101" pitchFamily="2" charset="-122"/>
              </a:rPr>
              <a:t> a=3;</a:t>
            </a:r>
            <a:br>
              <a:rPr lang="en-US" altLang="zh-CN" dirty="0">
                <a:latin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</a:rPr>
              <a:t> double f=3.56;</a:t>
            </a:r>
            <a:br>
              <a:rPr lang="en-US" altLang="zh-CN" dirty="0">
                <a:latin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</a:rPr>
              <a:t> char c='a';</a:t>
            </a:r>
            <a:br>
              <a:rPr lang="en-US" altLang="zh-CN" dirty="0">
                <a:latin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</a:rPr>
              <a:t>int</a:t>
            </a:r>
            <a:r>
              <a:rPr lang="en-US" altLang="zh-CN" dirty="0">
                <a:latin typeface="宋体" panose="02010600030101010101" pitchFamily="2" charset="-122"/>
              </a:rPr>
              <a:t> c(5);</a:t>
            </a:r>
            <a:endParaRPr lang="en-US" altLang="zh-CN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2.2.3  </a:t>
            </a:r>
            <a:r>
              <a:rPr lang="zh-CN" altLang="en-US" dirty="0"/>
              <a:t>变量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 float PI=3.1415925;</a:t>
            </a:r>
            <a:endParaRPr lang="en-US" altLang="zh-CN" dirty="0" smtClean="0"/>
          </a:p>
          <a:p>
            <a:r>
              <a:rPr lang="zh-CN" altLang="en-US" dirty="0" smtClean="0"/>
              <a:t>只读变量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2.2.4  </a:t>
            </a:r>
            <a:r>
              <a:rPr lang="zh-CN" altLang="en-US" dirty="0" smtClean="0"/>
              <a:t>符号常量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有</a:t>
            </a:r>
            <a:r>
              <a:rPr lang="en-US" altLang="zh-CN" dirty="0">
                <a:latin typeface="宋体" panose="02010600030101010101" pitchFamily="2" charset="-122"/>
              </a:rPr>
              <a:t>10</a:t>
            </a:r>
            <a:r>
              <a:rPr lang="zh-CN" altLang="en-US" dirty="0">
                <a:latin typeface="宋体" panose="02010600030101010101" pitchFamily="2" charset="-122"/>
              </a:rPr>
              <a:t>种复合运算符：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</a:rPr>
              <a:t>+=, -=, *=, /=, %=,</a:t>
            </a:r>
            <a:br>
              <a:rPr lang="en-US" altLang="zh-CN" dirty="0">
                <a:latin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</a:rPr>
              <a:t>&lt;&lt;=,&gt;&gt;=,&amp;=,^=,|= </a:t>
            </a:r>
            <a:endParaRPr lang="en-US" altLang="zh-CN" dirty="0">
              <a:latin typeface="宋体" panose="02010600030101010101" pitchFamily="2" charset="-122"/>
            </a:endParaRPr>
          </a:p>
          <a:p>
            <a:pPr algn="l">
              <a:lnSpc>
                <a:spcPct val="120000"/>
              </a:lnSpc>
              <a:buSzTx/>
            </a:pPr>
            <a:r>
              <a:rPr lang="zh-CN" altLang="en-US" dirty="0">
                <a:latin typeface="宋体" panose="02010600030101010101" pitchFamily="2" charset="-122"/>
              </a:rPr>
              <a:t>例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</a:rPr>
              <a:t>a+=3 等价于 a=a+3</a:t>
            </a:r>
            <a:br>
              <a:rPr lang="en-US" altLang="zh-CN" dirty="0">
                <a:latin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</a:rPr>
              <a:t>x*=y+8 等价于 x=x*(y+8)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2.2.5  </a:t>
            </a:r>
            <a:r>
              <a:rPr lang="zh-CN" altLang="en-US" dirty="0"/>
              <a:t>运算符与表达式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基本算术运算符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  </a:t>
            </a:r>
            <a:r>
              <a:rPr lang="en-US" altLang="zh-CN" dirty="0">
                <a:latin typeface="宋体" panose="02010600030101010101" pitchFamily="2" charset="-122"/>
              </a:rPr>
              <a:t>+  -  *  /</a:t>
            </a:r>
            <a:r>
              <a:rPr lang="zh-CN" altLang="en-US" sz="2400" dirty="0">
                <a:latin typeface="宋体" panose="02010600030101010101" pitchFamily="2" charset="-122"/>
              </a:rPr>
              <a:t>(若整数相除，结果取整)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%（取余，操作数为整数）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优先级与结合性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先乘除，后加减，同级自左至右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++, --</a:t>
            </a:r>
            <a:r>
              <a:rPr lang="zh-CN" altLang="en-US" dirty="0">
                <a:latin typeface="宋体" panose="02010600030101010101" pitchFamily="2" charset="-122"/>
              </a:rPr>
              <a:t>（自增、自减）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例：</a:t>
            </a:r>
            <a:r>
              <a:rPr lang="en-US" altLang="zh-CN" dirty="0" err="1">
                <a:latin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</a:rPr>
              <a:t>++;    --j</a:t>
            </a:r>
            <a:r>
              <a:rPr lang="en-US" altLang="zh-CN" dirty="0" smtClean="0">
                <a:latin typeface="宋体" panose="02010600030101010101" pitchFamily="2" charset="-122"/>
              </a:rPr>
              <a:t>;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2.2.5  </a:t>
            </a:r>
            <a:r>
              <a:rPr lang="zh-CN" altLang="en-US" dirty="0"/>
              <a:t>运算符与表达式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格式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571500" lvl="1" indent="0">
              <a:buNone/>
            </a:pPr>
            <a:r>
              <a:rPr lang="zh-CN" altLang="en-US" sz="2400" u="sng" dirty="0">
                <a:latin typeface="宋体" panose="02010600030101010101" pitchFamily="2" charset="-122"/>
              </a:rPr>
              <a:t>表达式</a:t>
            </a:r>
            <a:r>
              <a:rPr lang="en-US" altLang="zh-CN" sz="2400" u="sng" dirty="0">
                <a:latin typeface="宋体" panose="02010600030101010101" pitchFamily="2" charset="-122"/>
              </a:rPr>
              <a:t>1</a:t>
            </a:r>
            <a:r>
              <a:rPr lang="zh-CN" altLang="en-US" sz="2400" u="sng" dirty="0">
                <a:latin typeface="宋体" panose="02010600030101010101" pitchFamily="2" charset="-122"/>
              </a:rPr>
              <a:t>，表达式</a:t>
            </a:r>
            <a:r>
              <a:rPr lang="en-US" altLang="zh-CN" sz="2400" u="sng" dirty="0">
                <a:latin typeface="宋体" panose="02010600030101010101" pitchFamily="2" charset="-122"/>
              </a:rPr>
              <a:t>2</a:t>
            </a:r>
            <a:endParaRPr lang="en-US" altLang="zh-CN" sz="3600" u="sng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求解顺序及结果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571500" lvl="1" indent="0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先求解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，再求解</a:t>
            </a:r>
            <a:r>
              <a:rPr lang="en-US" altLang="zh-CN" sz="2400" dirty="0"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，最终结果为表达式</a:t>
            </a:r>
            <a:r>
              <a:rPr lang="en-US" altLang="zh-CN" sz="2400" dirty="0"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的值</a:t>
            </a:r>
            <a:endParaRPr lang="zh-CN" altLang="en-US" sz="3600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例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571500" lvl="1" indent="0">
              <a:buNone/>
            </a:pPr>
            <a:r>
              <a:rPr lang="en-US" altLang="zh-CN" sz="2400" u="sng" dirty="0">
                <a:latin typeface="宋体" panose="02010600030101010101" pitchFamily="2" charset="-122"/>
              </a:rPr>
              <a:t>a=3*5</a:t>
            </a:r>
            <a:r>
              <a:rPr lang="en-US" altLang="zh-CN" sz="2400" dirty="0">
                <a:latin typeface="宋体" panose="02010600030101010101" pitchFamily="2" charset="-122"/>
              </a:rPr>
              <a:t> , </a:t>
            </a:r>
            <a:r>
              <a:rPr lang="en-US" altLang="zh-CN" sz="2400" u="sng" dirty="0">
                <a:latin typeface="宋体" panose="02010600030101010101" pitchFamily="2" charset="-122"/>
              </a:rPr>
              <a:t>a*4</a:t>
            </a:r>
            <a:r>
              <a:rPr lang="en-US" altLang="zh-CN" sz="2400" dirty="0">
                <a:latin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</a:rPr>
              <a:t>最终结果为</a:t>
            </a:r>
            <a:r>
              <a:rPr lang="en-US" altLang="zh-CN" sz="2400" dirty="0" smtClean="0">
                <a:latin typeface="宋体" panose="02010600030101010101" pitchFamily="2" charset="-122"/>
              </a:rPr>
              <a:t>60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2.2.5  </a:t>
            </a:r>
            <a:r>
              <a:rPr lang="zh-CN" altLang="en-US" dirty="0"/>
              <a:t>运算符与表达式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关系运算是比较简单的一种逻辑运算，优先次序为：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 &lt;    &lt;=    &gt;    &gt;=      ==     !=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关系表达式是一种最简单的逻辑表达式，其结果类型为 bool，值只能为 true 或 false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例如：a&gt;b，c&lt;=a+b，x+y==3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2.2.5  </a:t>
            </a:r>
            <a:r>
              <a:rPr lang="zh-CN" altLang="en-US" dirty="0"/>
              <a:t>运算符与表达式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逻辑运算符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zh-CN" altLang="en-US" dirty="0">
                <a:latin typeface="宋体" panose="02010600030101010101" pitchFamily="2" charset="-122"/>
              </a:rPr>
              <a:t>        !</a:t>
            </a:r>
            <a:r>
              <a:rPr lang="zh-CN" altLang="en-US" sz="2400" dirty="0">
                <a:latin typeface="宋体" panose="02010600030101010101" pitchFamily="2" charset="-122"/>
              </a:rPr>
              <a:t>(非)   </a:t>
            </a:r>
            <a:r>
              <a:rPr lang="zh-CN" altLang="en-US" dirty="0">
                <a:latin typeface="宋体" panose="02010600030101010101" pitchFamily="2" charset="-122"/>
              </a:rPr>
              <a:t>&amp;&amp;</a:t>
            </a:r>
            <a:r>
              <a:rPr lang="zh-CN" altLang="en-US" sz="2400" dirty="0">
                <a:latin typeface="宋体" panose="02010600030101010101" pitchFamily="2" charset="-122"/>
              </a:rPr>
              <a:t>(与)   </a:t>
            </a:r>
            <a:r>
              <a:rPr lang="zh-CN" altLang="en-US" dirty="0">
                <a:latin typeface="宋体" panose="02010600030101010101" pitchFamily="2" charset="-122"/>
              </a:rPr>
              <a:t>||</a:t>
            </a:r>
            <a:r>
              <a:rPr lang="zh-CN" altLang="en-US" sz="2400" dirty="0">
                <a:latin typeface="宋体" panose="02010600030101010101" pitchFamily="2" charset="-122"/>
              </a:rPr>
              <a:t>(或)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zh-CN" altLang="en-US" sz="2400" dirty="0">
                <a:latin typeface="宋体" panose="02010600030101010101" pitchFamily="2" charset="-122"/>
              </a:rPr>
              <a:t>优先次序：   高        →        低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逻辑表达式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zh-CN" altLang="en-US" dirty="0">
                <a:latin typeface="宋体" panose="02010600030101010101" pitchFamily="2" charset="-122"/>
              </a:rPr>
              <a:t> 例如：(a&gt;b)&amp;&amp;(x&gt;y)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zh-CN" altLang="en-US" dirty="0">
                <a:latin typeface="宋体" panose="02010600030101010101" pitchFamily="2" charset="-122"/>
              </a:rPr>
              <a:t> 其结果类型为 bool，值只能为 true</a:t>
            </a:r>
            <a:r>
              <a:rPr lang="zh-CN" altLang="en-US" dirty="0">
                <a:latin typeface="宋体" panose="02010600030101010101" pitchFamily="2" charset="-122"/>
              </a:rPr>
              <a:t> 或 false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2.2.5  </a:t>
            </a:r>
            <a:r>
              <a:rPr lang="zh-CN" altLang="en-US" dirty="0"/>
              <a:t>运算符与表达式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一般形式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None/>
            </a:pPr>
            <a:r>
              <a:rPr lang="zh-CN" altLang="en-US" dirty="0">
                <a:latin typeface="宋体" panose="02010600030101010101" pitchFamily="2" charset="-122"/>
              </a:rPr>
              <a:t>表达式</a:t>
            </a:r>
            <a:r>
              <a:rPr lang="en-US" altLang="zh-CN" dirty="0">
                <a:latin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？表达式</a:t>
            </a:r>
            <a:r>
              <a:rPr lang="en-US" altLang="zh-CN" dirty="0">
                <a:latin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</a:rPr>
              <a:t>：表达式</a:t>
            </a:r>
            <a:r>
              <a:rPr lang="en-US" altLang="zh-CN" dirty="0">
                <a:latin typeface="宋体" panose="02010600030101010101" pitchFamily="2" charset="-122"/>
              </a:rPr>
              <a:t>3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None/>
            </a:pPr>
            <a:r>
              <a:rPr lang="zh-CN" altLang="en-US" dirty="0">
                <a:latin typeface="宋体" panose="02010600030101010101" pitchFamily="2" charset="-122"/>
              </a:rPr>
              <a:t>表达式</a:t>
            </a:r>
            <a:r>
              <a:rPr lang="en-US" altLang="zh-CN" dirty="0">
                <a:latin typeface="宋体" panose="02010600030101010101" pitchFamily="2" charset="-122"/>
              </a:rPr>
              <a:t>1 </a:t>
            </a:r>
            <a:r>
              <a:rPr lang="zh-CN" altLang="en-US" dirty="0">
                <a:latin typeface="宋体" panose="02010600030101010101" pitchFamily="2" charset="-122"/>
              </a:rPr>
              <a:t>必须是 </a:t>
            </a:r>
            <a:r>
              <a:rPr lang="en-US" altLang="zh-CN" dirty="0">
                <a:latin typeface="宋体" panose="02010600030101010101" pitchFamily="2" charset="-122"/>
              </a:rPr>
              <a:t>bool </a:t>
            </a:r>
            <a:r>
              <a:rPr lang="zh-CN" altLang="en-US" dirty="0">
                <a:latin typeface="宋体" panose="02010600030101010101" pitchFamily="2" charset="-122"/>
              </a:rPr>
              <a:t>类型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执行顺序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zh-CN" altLang="en-US" dirty="0">
                <a:latin typeface="宋体" panose="02010600030101010101" pitchFamily="2" charset="-122"/>
              </a:rPr>
              <a:t>先求解表达式</a:t>
            </a:r>
            <a:r>
              <a:rPr lang="zh-CN" altLang="en-US" dirty="0">
                <a:latin typeface="宋体" panose="02010600030101010101" pitchFamily="2" charset="-122"/>
              </a:rPr>
              <a:t>1，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zh-CN" altLang="en-US" dirty="0">
                <a:latin typeface="宋体" panose="02010600030101010101" pitchFamily="2" charset="-122"/>
              </a:rPr>
              <a:t>若表达式1的值为true，则求解表达式2，表达式</a:t>
            </a:r>
            <a:r>
              <a:rPr lang="zh-CN" altLang="en-US" dirty="0">
                <a:latin typeface="宋体" panose="02010600030101010101" pitchFamily="2" charset="-122"/>
              </a:rPr>
              <a:t>2的值为最终结果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zh-CN" altLang="en-US" dirty="0">
                <a:latin typeface="宋体" panose="02010600030101010101" pitchFamily="2" charset="-122"/>
              </a:rPr>
              <a:t>若表达式1的值为false，则求解表达式3，表达式</a:t>
            </a:r>
            <a:r>
              <a:rPr lang="zh-CN" altLang="en-US" dirty="0">
                <a:latin typeface="宋体" panose="02010600030101010101" pitchFamily="2" charset="-122"/>
              </a:rPr>
              <a:t>3的值为最终结果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zh-CN" altLang="en-US" dirty="0">
                <a:latin typeface="宋体" panose="02010600030101010101" pitchFamily="2" charset="-122"/>
              </a:rPr>
              <a:t>例： </a:t>
            </a:r>
            <a:r>
              <a:rPr lang="en-US" altLang="zh-CN" dirty="0">
                <a:latin typeface="宋体" panose="02010600030101010101" pitchFamily="2" charset="-122"/>
              </a:rPr>
              <a:t>x=a&gt;b? a:b</a:t>
            </a:r>
            <a:r>
              <a:rPr lang="en-US" altLang="zh-CN" dirty="0" smtClean="0">
                <a:latin typeface="宋体" panose="02010600030101010101" pitchFamily="2" charset="-122"/>
              </a:rPr>
              <a:t>;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2.2.5  </a:t>
            </a:r>
            <a:r>
              <a:rPr lang="zh-CN" altLang="en-US" dirty="0"/>
              <a:t>运算符与表达式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C++</a:t>
            </a:r>
            <a:r>
              <a:rPr lang="zh-CN" altLang="en-US" dirty="0">
                <a:latin typeface="宋体" panose="02010600030101010101" pitchFamily="2" charset="-122"/>
              </a:rPr>
              <a:t>是从</a:t>
            </a:r>
            <a:r>
              <a:rPr lang="en-US" altLang="zh-CN" dirty="0">
                <a:latin typeface="宋体" panose="02010600030101010101" pitchFamily="2" charset="-122"/>
              </a:rPr>
              <a:t>C</a:t>
            </a:r>
            <a:r>
              <a:rPr lang="zh-CN" altLang="en-US" dirty="0">
                <a:latin typeface="宋体" panose="02010600030101010101" pitchFamily="2" charset="-122"/>
              </a:rPr>
              <a:t>语言发展演变而来的，首先是一个更好的</a:t>
            </a:r>
            <a:r>
              <a:rPr lang="en-US" altLang="zh-CN" dirty="0">
                <a:latin typeface="宋体" panose="02010600030101010101" pitchFamily="2" charset="-122"/>
              </a:rPr>
              <a:t>C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引入了类的机制，最初的</a:t>
            </a:r>
            <a:r>
              <a:rPr lang="en-US" altLang="zh-CN" dirty="0">
                <a:latin typeface="宋体" panose="02010600030101010101" pitchFamily="2" charset="-122"/>
              </a:rPr>
              <a:t>C++</a:t>
            </a:r>
            <a:r>
              <a:rPr lang="zh-CN" altLang="en-US" dirty="0">
                <a:latin typeface="宋体" panose="02010600030101010101" pitchFamily="2" charset="-122"/>
              </a:rPr>
              <a:t>被称为“带类的</a:t>
            </a:r>
            <a:r>
              <a:rPr lang="en-US" altLang="zh-CN" dirty="0">
                <a:latin typeface="宋体" panose="02010600030101010101" pitchFamily="2" charset="-122"/>
              </a:rPr>
              <a:t>C”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1983</a:t>
            </a:r>
            <a:r>
              <a:rPr lang="zh-CN" altLang="en-US" dirty="0">
                <a:latin typeface="宋体" panose="02010600030101010101" pitchFamily="2" charset="-122"/>
              </a:rPr>
              <a:t>年正式取名为</a:t>
            </a:r>
            <a:r>
              <a:rPr lang="en-US" altLang="zh-CN" dirty="0">
                <a:latin typeface="宋体" panose="02010600030101010101" pitchFamily="2" charset="-122"/>
              </a:rPr>
              <a:t>C++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从</a:t>
            </a:r>
            <a:r>
              <a:rPr lang="en-US" altLang="zh-CN" dirty="0">
                <a:latin typeface="宋体" panose="02010600030101010101" pitchFamily="2" charset="-122"/>
              </a:rPr>
              <a:t>1989</a:t>
            </a:r>
            <a:r>
              <a:rPr lang="zh-CN" altLang="en-US" dirty="0">
                <a:latin typeface="宋体" panose="02010600030101010101" pitchFamily="2" charset="-122"/>
              </a:rPr>
              <a:t>年开始</a:t>
            </a:r>
            <a:r>
              <a:rPr lang="en-US" altLang="zh-CN" dirty="0">
                <a:latin typeface="宋体" panose="02010600030101010101" pitchFamily="2" charset="-122"/>
              </a:rPr>
              <a:t>C++</a:t>
            </a:r>
            <a:r>
              <a:rPr lang="zh-CN" altLang="en-US" dirty="0">
                <a:latin typeface="宋体" panose="02010600030101010101" pitchFamily="2" charset="-122"/>
              </a:rPr>
              <a:t>语言的标准化工作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于</a:t>
            </a:r>
            <a:r>
              <a:rPr lang="en-US" altLang="zh-CN" dirty="0">
                <a:latin typeface="宋体" panose="02010600030101010101" pitchFamily="2" charset="-122"/>
              </a:rPr>
              <a:t>1994</a:t>
            </a:r>
            <a:r>
              <a:rPr lang="zh-CN" altLang="en-US" dirty="0">
                <a:latin typeface="宋体" panose="02010600030101010101" pitchFamily="2" charset="-122"/>
              </a:rPr>
              <a:t>年制定了</a:t>
            </a:r>
            <a:r>
              <a:rPr lang="en-US" altLang="zh-CN" dirty="0">
                <a:latin typeface="宋体" panose="02010600030101010101" pitchFamily="2" charset="-122"/>
              </a:rPr>
              <a:t>ANSI C++</a:t>
            </a:r>
            <a:r>
              <a:rPr lang="zh-CN" altLang="en-US" dirty="0">
                <a:latin typeface="宋体" panose="02010600030101010101" pitchFamily="2" charset="-122"/>
              </a:rPr>
              <a:t>标准草案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于</a:t>
            </a:r>
            <a:r>
              <a:rPr lang="en-US" altLang="zh-CN" dirty="0">
                <a:latin typeface="宋体" panose="02010600030101010101" pitchFamily="2" charset="-122"/>
              </a:rPr>
              <a:t>1998</a:t>
            </a:r>
            <a:r>
              <a:rPr lang="zh-CN" altLang="en-US" dirty="0">
                <a:latin typeface="宋体" panose="02010600030101010101" pitchFamily="2" charset="-122"/>
              </a:rPr>
              <a:t>年</a:t>
            </a:r>
            <a:r>
              <a:rPr lang="en-US" altLang="zh-CN" dirty="0">
                <a:latin typeface="宋体" panose="02010600030101010101" pitchFamily="2" charset="-122"/>
              </a:rPr>
              <a:t>11</a:t>
            </a:r>
            <a:r>
              <a:rPr lang="zh-CN" altLang="en-US" dirty="0">
                <a:latin typeface="宋体" panose="02010600030101010101" pitchFamily="2" charset="-122"/>
              </a:rPr>
              <a:t>月被国际标准化组织（</a:t>
            </a:r>
            <a:r>
              <a:rPr lang="en-US" altLang="zh-CN" dirty="0">
                <a:latin typeface="宋体" panose="02010600030101010101" pitchFamily="2" charset="-122"/>
              </a:rPr>
              <a:t>ISO</a:t>
            </a:r>
            <a:r>
              <a:rPr lang="zh-CN" altLang="en-US" dirty="0">
                <a:latin typeface="宋体" panose="02010600030101010101" pitchFamily="2" charset="-122"/>
              </a:rPr>
              <a:t>）批准为国际标准，成为目前的</a:t>
            </a:r>
            <a:r>
              <a:rPr lang="en-US" altLang="zh-CN" dirty="0">
                <a:latin typeface="宋体" panose="02010600030101010101" pitchFamily="2" charset="-122"/>
              </a:rPr>
              <a:t>C</a:t>
            </a:r>
            <a:r>
              <a:rPr lang="en-US" altLang="zh-CN" dirty="0" smtClean="0">
                <a:latin typeface="宋体" panose="02010600030101010101" pitchFamily="2" charset="-122"/>
              </a:rPr>
              <a:t>++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 C++</a:t>
            </a:r>
            <a:r>
              <a:rPr lang="zh-CN" altLang="en-US" dirty="0" smtClean="0"/>
              <a:t>语言概述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注意：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buClr>
                <a:schemeClr val="tx1"/>
              </a:buClr>
            </a:pPr>
            <a:r>
              <a:rPr lang="zh-CN" altLang="en-US" sz="2400" dirty="0">
                <a:latin typeface="宋体" panose="02010600030101010101" pitchFamily="2" charset="-122"/>
              </a:rPr>
              <a:t>条件运算符优先级高于赋值运算符，低于逻辑运算符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lvl="1">
              <a:buClr>
                <a:schemeClr val="tx1"/>
              </a:buClr>
            </a:pPr>
            <a:r>
              <a:rPr lang="zh-CN" altLang="en-US" sz="2400" dirty="0">
                <a:latin typeface="宋体" panose="02010600030101010101" pitchFamily="2" charset="-122"/>
              </a:rPr>
              <a:t>表达式2、3的类型可以不同，条件表达式的最终类型为 2 和 3 中较高的类型。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例： x=a&gt;b? a:b;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2.2.5  </a:t>
            </a:r>
            <a:r>
              <a:rPr lang="zh-CN" altLang="en-US" dirty="0"/>
              <a:t>运算符与表达式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sz="2600" dirty="0">
                <a:latin typeface="宋体" panose="02010600030101010101" pitchFamily="2" charset="-122"/>
              </a:rPr>
              <a:t>语法形式</a:t>
            </a:r>
            <a:br>
              <a:rPr lang="zh-CN" altLang="en-US" sz="2600" dirty="0">
                <a:latin typeface="宋体" panose="02010600030101010101" pitchFamily="2" charset="-122"/>
              </a:rPr>
            </a:br>
            <a:r>
              <a:rPr lang="zh-CN" altLang="en-US" sz="2600" dirty="0">
                <a:latin typeface="宋体" panose="02010600030101010101" pitchFamily="2" charset="-122"/>
              </a:rPr>
              <a:t>sizeof (类型名)</a:t>
            </a:r>
            <a:br>
              <a:rPr lang="zh-CN" altLang="en-US" sz="2600" dirty="0">
                <a:latin typeface="宋体" panose="02010600030101010101" pitchFamily="2" charset="-122"/>
              </a:rPr>
            </a:br>
            <a:r>
              <a:rPr lang="zh-CN" altLang="en-US" sz="2600" dirty="0">
                <a:latin typeface="宋体" panose="02010600030101010101" pitchFamily="2" charset="-122"/>
              </a:rPr>
              <a:t>或 sizeof</a:t>
            </a:r>
            <a:r>
              <a:rPr lang="zh-CN" altLang="en-US" sz="2600" dirty="0">
                <a:latin typeface="宋体" panose="02010600030101010101" pitchFamily="2" charset="-122"/>
              </a:rPr>
              <a:t> (表达式)</a:t>
            </a:r>
            <a:endParaRPr lang="zh-CN" altLang="en-US" sz="2600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600" dirty="0">
                <a:latin typeface="宋体" panose="02010600030101010101" pitchFamily="2" charset="-122"/>
              </a:rPr>
              <a:t>结果值：</a:t>
            </a:r>
            <a:br>
              <a:rPr lang="zh-CN" altLang="en-US" sz="2600" dirty="0">
                <a:latin typeface="宋体" panose="02010600030101010101" pitchFamily="2" charset="-122"/>
              </a:rPr>
            </a:br>
            <a:r>
              <a:rPr lang="zh-CN" altLang="en-US" sz="2600" dirty="0">
                <a:latin typeface="宋体" panose="02010600030101010101" pitchFamily="2" charset="-122"/>
              </a:rPr>
              <a:t>“类型名”所指定的类型或“表达式”的结果类型所占的字节数。</a:t>
            </a:r>
            <a:endParaRPr lang="zh-CN" altLang="en-US" sz="2600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600" dirty="0">
                <a:latin typeface="宋体" panose="02010600030101010101" pitchFamily="2" charset="-122"/>
              </a:rPr>
              <a:t>例：</a:t>
            </a:r>
            <a:endParaRPr lang="zh-CN" altLang="en-US" sz="26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1133475" lvl="1">
              <a:lnSpc>
                <a:spcPct val="110000"/>
              </a:lnSpc>
              <a:buNone/>
            </a:pPr>
            <a:r>
              <a:rPr lang="en-US" altLang="zh-CN" sz="2600" b="1" dirty="0" err="1">
                <a:latin typeface="宋体" panose="02010600030101010101" pitchFamily="2" charset="-122"/>
              </a:rPr>
              <a:t>sizeof</a:t>
            </a:r>
            <a:r>
              <a:rPr lang="en-US" altLang="zh-CN" sz="2600" b="1" dirty="0">
                <a:latin typeface="宋体" panose="02010600030101010101" pitchFamily="2" charset="-122"/>
              </a:rPr>
              <a:t>(short)</a:t>
            </a:r>
            <a:endParaRPr lang="en-US" altLang="zh-CN" sz="2600" b="1" dirty="0">
              <a:latin typeface="宋体" panose="02010600030101010101" pitchFamily="2" charset="-122"/>
            </a:endParaRPr>
          </a:p>
          <a:p>
            <a:pPr marL="1133475" lvl="1">
              <a:lnSpc>
                <a:spcPct val="110000"/>
              </a:lnSpc>
              <a:buNone/>
            </a:pPr>
            <a:r>
              <a:rPr lang="en-US" altLang="zh-CN" sz="2600" b="1" dirty="0" err="1">
                <a:latin typeface="宋体" panose="02010600030101010101" pitchFamily="2" charset="-122"/>
              </a:rPr>
              <a:t>sizeof</a:t>
            </a:r>
            <a:r>
              <a:rPr lang="en-US" altLang="zh-CN" sz="2600" b="1" dirty="0">
                <a:latin typeface="宋体" panose="02010600030101010101" pitchFamily="2" charset="-122"/>
              </a:rPr>
              <a:t>(x</a:t>
            </a:r>
            <a:r>
              <a:rPr lang="en-US" altLang="zh-CN" sz="2600" b="1" dirty="0" smtClean="0">
                <a:latin typeface="宋体" panose="02010600030101010101" pitchFamily="2" charset="-122"/>
              </a:rPr>
              <a:t>)</a:t>
            </a:r>
            <a:endParaRPr lang="en-US" altLang="zh-CN" sz="2600" b="1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2.2.5  </a:t>
            </a:r>
            <a:r>
              <a:rPr lang="zh-CN" altLang="en-US" dirty="0"/>
              <a:t>运算符与表达式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运算规则</a:t>
            </a:r>
            <a:endParaRPr lang="zh-CN" altLang="en-US" dirty="0">
              <a:latin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将两个运算量的每一个位进行逻辑与操作</a:t>
            </a:r>
            <a:endParaRPr lang="zh-CN" altLang="en-US" dirty="0">
              <a:latin typeface="宋体" panose="02010600030101010101" pitchFamily="2" charset="-122"/>
              <a:sym typeface="+mn-ea"/>
            </a:endParaRPr>
          </a:p>
          <a:p>
            <a:pPr defTabSz="762000">
              <a:lnSpc>
                <a:spcPct val="70000"/>
              </a:lnSpc>
            </a:pP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举例：计算 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3 &amp; 5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 defTabSz="762000">
              <a:lnSpc>
                <a:spcPct val="7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   3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：    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0 0 0 0 0 0 1 1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 defTabSz="762000">
              <a:lnSpc>
                <a:spcPct val="7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   5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：</a:t>
            </a:r>
            <a:r>
              <a:rPr lang="en-US" altLang="zh-CN" sz="2400" u="sng" dirty="0">
                <a:latin typeface="宋体" panose="02010600030101010101" pitchFamily="2" charset="-122"/>
                <a:sym typeface="+mn-ea"/>
              </a:rPr>
              <a:t>(&amp;) 0 0 0 0 0 1 0 1</a:t>
            </a:r>
            <a:endParaRPr lang="en-US" altLang="zh-CN" sz="2400" u="sng" dirty="0">
              <a:latin typeface="宋体" panose="02010600030101010101" pitchFamily="2" charset="-122"/>
            </a:endParaRPr>
          </a:p>
          <a:p>
            <a:pPr lvl="1" defTabSz="762000">
              <a:lnSpc>
                <a:spcPct val="7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3 &amp; 5:     0 0 0 0 0 0 0 1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用途：将某一位置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0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，其他位不变。例如：将char型变量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a的最低位置0: a=a&amp;0xfe;</a:t>
            </a:r>
            <a:endParaRPr lang="zh-CN" altLang="en-US" dirty="0">
              <a:latin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取指定位。例如：有char c; int a;</a:t>
            </a:r>
            <a:endParaRPr lang="zh-CN" altLang="en-US" dirty="0">
              <a:latin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取出a的低字节，置于c中：c=a&amp;0xff;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2.2.5  </a:t>
            </a:r>
            <a:r>
              <a:rPr lang="zh-CN" altLang="en-US" dirty="0">
                <a:sym typeface="+mn-ea"/>
              </a:rPr>
              <a:t>运算符与表达式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运算规则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将两个运算量的每一个位进行逻辑</a:t>
            </a:r>
            <a:r>
              <a:rPr lang="zh-CN" altLang="en-US" dirty="0">
                <a:latin typeface="宋体" panose="02010600030101010101" pitchFamily="2" charset="-122"/>
              </a:rPr>
              <a:t>或操作</a:t>
            </a:r>
            <a:endParaRPr lang="zh-CN" altLang="en-US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举例：计算 </a:t>
            </a:r>
            <a:r>
              <a:rPr lang="en-US" altLang="zh-CN" dirty="0">
                <a:latin typeface="宋体" panose="02010600030101010101" pitchFamily="2" charset="-122"/>
              </a:rPr>
              <a:t>3 | 5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3</a:t>
            </a:r>
            <a:r>
              <a:rPr lang="zh-CN" altLang="en-US" dirty="0">
                <a:latin typeface="宋体" panose="02010600030101010101" pitchFamily="2" charset="-122"/>
              </a:rPr>
              <a:t>：    </a:t>
            </a:r>
            <a:r>
              <a:rPr lang="en-US" altLang="zh-CN" dirty="0">
                <a:latin typeface="宋体" panose="02010600030101010101" pitchFamily="2" charset="-122"/>
              </a:rPr>
              <a:t>0 0 0 0 0 0 1 1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5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  <a:r>
              <a:rPr lang="en-US" altLang="zh-CN" u="sng" dirty="0">
                <a:latin typeface="宋体" panose="02010600030101010101" pitchFamily="2" charset="-122"/>
              </a:rPr>
              <a:t>(|) 0 0 0 0 0 1 0 1</a:t>
            </a:r>
            <a:endParaRPr lang="en-US" altLang="zh-CN" u="sng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latin typeface="宋体" panose="02010600030101010101" pitchFamily="2" charset="-122"/>
              </a:rPr>
              <a:t>3 | 5:     0 0 0 0 0 1 1 1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用途：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将某些位置</a:t>
            </a:r>
            <a:r>
              <a:rPr lang="en-US" altLang="zh-CN" dirty="0">
                <a:latin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，其他位不变。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zh-CN" altLang="en-US" dirty="0">
                <a:latin typeface="宋体" panose="02010600030101010101" pitchFamily="2" charset="-122"/>
              </a:rPr>
              <a:t>例如：将 int 型变量 a 的低字节置 1 ：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zh-CN" altLang="en-US" dirty="0">
                <a:latin typeface="宋体" panose="02010600030101010101" pitchFamily="2" charset="-122"/>
              </a:rPr>
              <a:t>         a = a | 0xff;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2.2.5  </a:t>
            </a:r>
            <a:r>
              <a:rPr lang="zh-CN" altLang="en-US" dirty="0"/>
              <a:t>运算符与表达式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762000">
              <a:lnSpc>
                <a:spcPct val="105000"/>
              </a:lnSpc>
              <a:tabLst>
                <a:tab pos="2286000" algn="l"/>
              </a:tabLst>
            </a:pPr>
            <a:r>
              <a:rPr lang="zh-CN" altLang="en-US" dirty="0">
                <a:latin typeface="宋体" panose="02010600030101010101" pitchFamily="2" charset="-122"/>
              </a:rPr>
              <a:t>运算规则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defTabSz="762000">
              <a:lnSpc>
                <a:spcPct val="105000"/>
              </a:lnSpc>
              <a:tabLst>
                <a:tab pos="2286000" algn="l"/>
              </a:tabLst>
            </a:pPr>
            <a:r>
              <a:rPr lang="zh-CN" altLang="en-US" dirty="0">
                <a:latin typeface="宋体" panose="02010600030101010101" pitchFamily="2" charset="-122"/>
              </a:rPr>
              <a:t>两个操作数进行异或：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zh-CN" altLang="en-US" dirty="0">
                <a:latin typeface="宋体" panose="02010600030101010101" pitchFamily="2" charset="-122"/>
              </a:rPr>
              <a:t>若对应位</a:t>
            </a:r>
            <a:r>
              <a:rPr lang="zh-CN" altLang="en-US" sz="2400" dirty="0">
                <a:latin typeface="宋体" panose="02010600030101010101" pitchFamily="2" charset="-122"/>
              </a:rPr>
              <a:t>相同，则结果该位为 0，</a:t>
            </a:r>
            <a:br>
              <a:rPr lang="zh-CN" altLang="en-US" sz="2400" dirty="0">
                <a:latin typeface="宋体" panose="02010600030101010101" pitchFamily="2" charset="-122"/>
              </a:rPr>
            </a:br>
            <a:r>
              <a:rPr lang="zh-CN" altLang="en-US" sz="2400" dirty="0">
                <a:latin typeface="宋体" panose="02010600030101010101" pitchFamily="2" charset="-122"/>
              </a:rPr>
              <a:t>若对应位不同，则结果该位为 1，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defTabSz="762000">
              <a:lnSpc>
                <a:spcPct val="105000"/>
              </a:lnSpc>
              <a:tabLst>
                <a:tab pos="2286000" algn="l"/>
              </a:tabLst>
            </a:pPr>
            <a:r>
              <a:rPr lang="zh-CN" altLang="en-US" dirty="0">
                <a:latin typeface="宋体" panose="02010600030101010101" pitchFamily="2" charset="-122"/>
              </a:rPr>
              <a:t>举例：计算 </a:t>
            </a:r>
            <a:r>
              <a:rPr lang="en-US" altLang="zh-CN" dirty="0">
                <a:latin typeface="宋体" panose="02010600030101010101" pitchFamily="2" charset="-122"/>
              </a:rPr>
              <a:t>071^052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 defTabSz="762000">
              <a:lnSpc>
                <a:spcPct val="105000"/>
              </a:lnSpc>
              <a:buNone/>
              <a:tabLst>
                <a:tab pos="2286000" algn="l"/>
              </a:tabLst>
            </a:pPr>
            <a:r>
              <a:rPr lang="en-US" altLang="zh-CN" dirty="0">
                <a:latin typeface="宋体" panose="02010600030101010101" pitchFamily="2" charset="-122"/>
              </a:rPr>
              <a:t>        071:   	0 0 1 1 1 0 0 1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 defTabSz="762000">
              <a:lnSpc>
                <a:spcPct val="105000"/>
              </a:lnSpc>
              <a:buNone/>
              <a:tabLst>
                <a:tab pos="2286000" algn="l"/>
              </a:tabLst>
            </a:pPr>
            <a:r>
              <a:rPr lang="en-US" altLang="zh-CN" dirty="0">
                <a:latin typeface="宋体" panose="02010600030101010101" pitchFamily="2" charset="-122"/>
              </a:rPr>
              <a:t>        052</a:t>
            </a:r>
            <a:r>
              <a:rPr lang="zh-CN" altLang="en-US" dirty="0">
                <a:latin typeface="宋体" panose="02010600030101010101" pitchFamily="2" charset="-122"/>
              </a:rPr>
              <a:t>：  </a:t>
            </a:r>
            <a:r>
              <a:rPr lang="en-US" altLang="zh-CN" u="sng" dirty="0">
                <a:latin typeface="宋体" panose="02010600030101010101" pitchFamily="2" charset="-122"/>
              </a:rPr>
              <a:t>(^) 0 0 1 0 1 0 1 0</a:t>
            </a:r>
            <a:endParaRPr lang="en-US" altLang="zh-CN" u="sng" dirty="0">
              <a:latin typeface="宋体" panose="02010600030101010101" pitchFamily="2" charset="-122"/>
            </a:endParaRPr>
          </a:p>
          <a:p>
            <a:pPr lvl="1" defTabSz="762000">
              <a:lnSpc>
                <a:spcPct val="105000"/>
              </a:lnSpc>
              <a:buNone/>
              <a:tabLst>
                <a:tab pos="2286000" algn="l"/>
              </a:tabLst>
            </a:pPr>
            <a:r>
              <a:rPr lang="en-US" altLang="zh-CN" dirty="0">
                <a:latin typeface="宋体" panose="02010600030101010101" pitchFamily="2" charset="-122"/>
              </a:rPr>
              <a:t>     071^052 : 	0 0 0 1 0 0 1 </a:t>
            </a:r>
            <a:r>
              <a:rPr lang="en-US" altLang="zh-CN" dirty="0" smtClean="0">
                <a:latin typeface="宋体" panose="02010600030101010101" pitchFamily="2" charset="-122"/>
              </a:rPr>
              <a:t>1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2.2.5  </a:t>
            </a:r>
            <a:r>
              <a:rPr lang="zh-CN" altLang="en-US" dirty="0"/>
              <a:t>运算符与表达式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用途：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10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使特定位翻转（与</a:t>
            </a:r>
            <a:r>
              <a:rPr lang="en-US" altLang="zh-CN" dirty="0">
                <a:latin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</a:rPr>
              <a:t>异或保持原值，与</a:t>
            </a:r>
            <a:r>
              <a:rPr lang="en-US" altLang="zh-CN" dirty="0">
                <a:latin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异或取反）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105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  例如：要使 </a:t>
            </a:r>
            <a:r>
              <a:rPr lang="zh-CN" altLang="en-US" dirty="0">
                <a:latin typeface="宋体" panose="02010600030101010101" pitchFamily="2" charset="-122"/>
              </a:rPr>
              <a:t>01111010 低四位翻转：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105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	 	0 1 1 1 1 0 1 0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105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(^)</a:t>
            </a:r>
            <a:r>
              <a:rPr lang="en-US" altLang="zh-CN" u="sng" dirty="0">
                <a:latin typeface="宋体" panose="02010600030101010101" pitchFamily="2" charset="-122"/>
              </a:rPr>
              <a:t>	0 0 0 0 1 1 1 1</a:t>
            </a:r>
            <a:endParaRPr lang="en-US" altLang="zh-CN" u="sng" dirty="0">
              <a:latin typeface="宋体" panose="02010600030101010101" pitchFamily="2" charset="-122"/>
            </a:endParaRPr>
          </a:p>
          <a:p>
            <a:pPr lvl="1">
              <a:lnSpc>
                <a:spcPct val="105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			0 1 1 1 0 1 0 </a:t>
            </a:r>
            <a:r>
              <a:rPr lang="en-US" altLang="zh-CN" dirty="0" smtClean="0">
                <a:latin typeface="宋体" panose="02010600030101010101" pitchFamily="2" charset="-122"/>
              </a:rPr>
              <a:t>1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2.2.5  </a:t>
            </a:r>
            <a:r>
              <a:rPr lang="zh-CN" altLang="en-US" dirty="0"/>
              <a:t>运算符与表达式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单目运算符，对一个二进制数按位取反。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140000"/>
              </a:lnSpc>
              <a:buNone/>
            </a:pPr>
            <a:r>
              <a:rPr lang="zh-CN" altLang="en-US" sz="3200" dirty="0">
                <a:latin typeface="宋体" panose="02010600030101010101" pitchFamily="2" charset="-122"/>
              </a:rPr>
              <a:t>例： </a:t>
            </a:r>
            <a:r>
              <a:rPr lang="en-US" altLang="zh-CN" sz="3200" dirty="0">
                <a:latin typeface="宋体" panose="02010600030101010101" pitchFamily="2" charset="-122"/>
              </a:rPr>
              <a:t>025</a:t>
            </a:r>
            <a:r>
              <a:rPr lang="zh-CN" altLang="en-US" sz="3200" dirty="0">
                <a:latin typeface="宋体" panose="02010600030101010101" pitchFamily="2" charset="-122"/>
              </a:rPr>
              <a:t>：</a:t>
            </a:r>
            <a:r>
              <a:rPr lang="en-US" altLang="zh-CN" sz="3200" dirty="0">
                <a:latin typeface="宋体" panose="02010600030101010101" pitchFamily="2" charset="-122"/>
              </a:rPr>
              <a:t>0000000000010101</a:t>
            </a:r>
            <a:endParaRPr lang="en-US" altLang="zh-CN" sz="3200" dirty="0">
              <a:latin typeface="宋体" panose="02010600030101010101" pitchFamily="2" charset="-122"/>
            </a:endParaRPr>
          </a:p>
          <a:p>
            <a:pPr lvl="1">
              <a:lnSpc>
                <a:spcPct val="140000"/>
              </a:lnSpc>
              <a:buNone/>
            </a:pPr>
            <a:r>
              <a:rPr lang="en-US" altLang="zh-CN" sz="3200" dirty="0">
                <a:latin typeface="宋体" panose="02010600030101010101" pitchFamily="2" charset="-122"/>
              </a:rPr>
              <a:t>    ~025</a:t>
            </a:r>
            <a:r>
              <a:rPr lang="zh-CN" altLang="en-US" sz="3200" dirty="0">
                <a:latin typeface="宋体" panose="02010600030101010101" pitchFamily="2" charset="-122"/>
              </a:rPr>
              <a:t>：</a:t>
            </a:r>
            <a:r>
              <a:rPr lang="en-US" altLang="zh-CN" sz="3200" dirty="0" smtClean="0">
                <a:latin typeface="宋体" panose="02010600030101010101" pitchFamily="2" charset="-122"/>
              </a:rPr>
              <a:t>1111111111101010</a:t>
            </a:r>
            <a:endParaRPr lang="en-US" altLang="zh-CN" sz="3200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2.2.5  </a:t>
            </a:r>
            <a:r>
              <a:rPr lang="zh-CN" altLang="en-US" dirty="0"/>
              <a:t>运算符与表达式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2500"/>
          </a:bodyPr>
          <a:lstStyle/>
          <a:p>
            <a:r>
              <a:rPr lang="zh-CN" altLang="en-US" sz="3600" dirty="0">
                <a:latin typeface="宋体" panose="02010600030101010101" pitchFamily="2" charset="-122"/>
              </a:rPr>
              <a:t>左移运算（</a:t>
            </a:r>
            <a:r>
              <a:rPr lang="en-US" altLang="zh-CN" sz="3600" dirty="0">
                <a:latin typeface="宋体" panose="02010600030101010101" pitchFamily="2" charset="-122"/>
              </a:rPr>
              <a:t>&lt;&lt;</a:t>
            </a:r>
            <a:r>
              <a:rPr lang="zh-CN" altLang="en-US" sz="3600" dirty="0">
                <a:latin typeface="宋体" panose="02010600030101010101" pitchFamily="2" charset="-122"/>
              </a:rPr>
              <a:t>）</a:t>
            </a:r>
            <a:endParaRPr lang="zh-CN" altLang="en-US" sz="3600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sz="3200" dirty="0">
                <a:latin typeface="宋体" panose="02010600030101010101" pitchFamily="2" charset="-122"/>
              </a:rPr>
              <a:t>左移后，低位补</a:t>
            </a:r>
            <a:r>
              <a:rPr lang="zh-CN" altLang="en-US" sz="3600" dirty="0">
                <a:latin typeface="宋体" panose="02010600030101010101" pitchFamily="2" charset="-122"/>
              </a:rPr>
              <a:t>0，高位舍弃。</a:t>
            </a:r>
            <a:endParaRPr lang="zh-CN" altLang="en-US" sz="3600" dirty="0">
              <a:latin typeface="宋体" panose="02010600030101010101" pitchFamily="2" charset="-122"/>
            </a:endParaRPr>
          </a:p>
          <a:p>
            <a:r>
              <a:rPr lang="zh-CN" altLang="en-US" sz="3600" dirty="0">
                <a:latin typeface="宋体" panose="02010600030101010101" pitchFamily="2" charset="-122"/>
              </a:rPr>
              <a:t>右移运算（</a:t>
            </a:r>
            <a:r>
              <a:rPr lang="zh-CN" altLang="en-US" sz="3600" dirty="0">
                <a:latin typeface="宋体" panose="02010600030101010101" pitchFamily="2" charset="-122"/>
              </a:rPr>
              <a:t>&gt;&gt;）</a:t>
            </a:r>
            <a:endParaRPr lang="zh-CN" altLang="en-US" sz="3600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sz="3600" dirty="0">
                <a:latin typeface="宋体" panose="02010600030101010101" pitchFamily="2" charset="-122"/>
              </a:rPr>
              <a:t>右移后，</a:t>
            </a:r>
            <a:endParaRPr lang="zh-CN" altLang="en-US" sz="3600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sz="3600" dirty="0">
                <a:latin typeface="宋体" panose="02010600030101010101" pitchFamily="2" charset="-122"/>
              </a:rPr>
              <a:t>低位：舍弃</a:t>
            </a:r>
            <a:endParaRPr lang="zh-CN" altLang="en-US" sz="3600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sz="3600" dirty="0">
                <a:latin typeface="宋体" panose="02010600030101010101" pitchFamily="2" charset="-122"/>
              </a:rPr>
              <a:t>高位：无符号数：补0</a:t>
            </a:r>
            <a:endParaRPr lang="zh-CN" altLang="en-US" sz="3600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sz="3600" dirty="0">
                <a:latin typeface="宋体" panose="02010600030101010101" pitchFamily="2" charset="-122"/>
              </a:rPr>
              <a:t>      有符号数：补“符号位”</a:t>
            </a:r>
            <a:endParaRPr lang="zh-CN" altLang="en-US" sz="32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2.2.5  </a:t>
            </a:r>
            <a:r>
              <a:rPr lang="zh-CN" altLang="en-US" dirty="0"/>
              <a:t>运算符与表达式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2.2.5  </a:t>
            </a:r>
            <a:r>
              <a:rPr lang="zh-CN" altLang="en-US" dirty="0"/>
              <a:t>运算符与表达式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81200" y="1844675"/>
            <a:ext cx="5943600" cy="4784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3000" smtClean="0">
                <a:latin typeface="宋体" panose="02010600030101010101" pitchFamily="2" charset="-122"/>
              </a:rPr>
              <a:t>++</a:t>
            </a:r>
            <a:r>
              <a:rPr lang="zh-CN" altLang="en-US" sz="3000" smtClean="0">
                <a:latin typeface="宋体" panose="02010600030101010101" pitchFamily="2" charset="-122"/>
              </a:rPr>
              <a:t>，</a:t>
            </a:r>
            <a:r>
              <a:rPr lang="en-US" altLang="zh-CN" sz="3000" smtClean="0">
                <a:latin typeface="宋体" panose="02010600030101010101" pitchFamily="2" charset="-122"/>
              </a:rPr>
              <a:t>--</a:t>
            </a:r>
            <a:r>
              <a:rPr lang="zh-CN" altLang="en-US" sz="3000" smtClean="0">
                <a:latin typeface="宋体" panose="02010600030101010101" pitchFamily="2" charset="-122"/>
              </a:rPr>
              <a:t>，</a:t>
            </a:r>
            <a:r>
              <a:rPr lang="en-US" altLang="zh-CN" sz="3000" smtClean="0">
                <a:latin typeface="宋体" panose="02010600030101010101" pitchFamily="2" charset="-122"/>
              </a:rPr>
              <a:t>sizeof</a:t>
            </a:r>
            <a:endParaRPr lang="en-US" altLang="zh-CN" sz="3000" smtClean="0">
              <a:latin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3000" smtClean="0">
                <a:latin typeface="宋体" panose="02010600030101010101" pitchFamily="2" charset="-122"/>
              </a:rPr>
              <a:t>*, /, %</a:t>
            </a:r>
            <a:endParaRPr lang="en-US" altLang="zh-CN" sz="3000" smtClean="0">
              <a:latin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3000" smtClean="0">
                <a:latin typeface="宋体" panose="02010600030101010101" pitchFamily="2" charset="-122"/>
              </a:rPr>
              <a:t>+, -</a:t>
            </a:r>
            <a:endParaRPr lang="en-US" altLang="zh-CN" sz="3000" smtClean="0">
              <a:latin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3000" smtClean="0">
                <a:latin typeface="宋体" panose="02010600030101010101" pitchFamily="2" charset="-122"/>
              </a:rPr>
              <a:t>==, !=</a:t>
            </a:r>
            <a:endParaRPr lang="en-US" altLang="zh-CN" sz="3000" smtClean="0">
              <a:latin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zh-CN" altLang="en-US" sz="3000" smtClean="0">
                <a:latin typeface="宋体" panose="02010600030101010101" pitchFamily="2" charset="-122"/>
              </a:rPr>
              <a:t>位运算</a:t>
            </a:r>
            <a:endParaRPr lang="zh-CN" altLang="en-US" sz="3000" smtClean="0">
              <a:latin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3000" smtClean="0">
                <a:latin typeface="宋体" panose="02010600030101010101" pitchFamily="2" charset="-122"/>
              </a:rPr>
              <a:t>&amp;&amp;</a:t>
            </a:r>
            <a:endParaRPr lang="en-US" altLang="zh-CN" sz="3000" smtClean="0">
              <a:latin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3000" smtClean="0">
                <a:latin typeface="宋体" panose="02010600030101010101" pitchFamily="2" charset="-122"/>
              </a:rPr>
              <a:t>||</a:t>
            </a:r>
            <a:endParaRPr lang="en-US" altLang="zh-CN" sz="3000" smtClean="0">
              <a:latin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3000" smtClean="0">
                <a:latin typeface="宋体" panose="02010600030101010101" pitchFamily="2" charset="-122"/>
              </a:rPr>
              <a:t>?:</a:t>
            </a:r>
            <a:endParaRPr lang="en-US" altLang="zh-CN" sz="3000" smtClean="0">
              <a:latin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zh-CN" altLang="en-US" sz="3000" smtClean="0">
                <a:latin typeface="宋体" panose="02010600030101010101" pitchFamily="2" charset="-122"/>
              </a:rPr>
              <a:t>赋值运算</a:t>
            </a:r>
            <a:endParaRPr lang="zh-CN" altLang="en-US" sz="3000" smtClean="0">
              <a:latin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zh-CN" altLang="en-US" sz="3000" smtClean="0">
                <a:latin typeface="宋体" panose="02010600030101010101" pitchFamily="2" charset="-122"/>
              </a:rPr>
              <a:t>逗号运算</a:t>
            </a:r>
            <a:endParaRPr lang="zh-CN" altLang="en-US" sz="3000" dirty="0" smtClean="0">
              <a:latin typeface="宋体" panose="02010600030101010101" pitchFamily="2" charset="-122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6172200" y="1828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324600" y="6019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/>
              <a:t>低</a:t>
            </a:r>
            <a:endParaRPr lang="zh-CN" altLang="en-US" sz="2400" b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324600" y="1676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/>
              <a:t>高</a:t>
            </a:r>
            <a:endParaRPr lang="zh-CN" altLang="en-US" sz="2400" b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不同类型数据进行混合运算时，</a:t>
            </a:r>
            <a:r>
              <a:rPr lang="en-US" altLang="zh-CN" dirty="0">
                <a:latin typeface="宋体" panose="02010600030101010101" pitchFamily="2" charset="-122"/>
              </a:rPr>
              <a:t>C++</a:t>
            </a:r>
            <a:r>
              <a:rPr lang="zh-CN" altLang="en-US" dirty="0">
                <a:latin typeface="宋体" panose="02010600030101010101" pitchFamily="2" charset="-122"/>
              </a:rPr>
              <a:t>编译器会自动进行类型转换。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为了避免不同的数据类型在运算中出现类型问题，应尽量使用同种类型数据。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可以采用强制类型转换：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571500" lvl="1" indent="0">
              <a:lnSpc>
                <a:spcPct val="9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例如：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</a:rPr>
              <a:t>float c;</a:t>
            </a:r>
            <a:br>
              <a:rPr lang="en-US" altLang="zh-CN" dirty="0">
                <a:latin typeface="宋体" panose="02010600030101010101" pitchFamily="2" charset="-122"/>
              </a:rPr>
            </a:br>
            <a:r>
              <a:rPr lang="en-US" altLang="zh-CN" dirty="0" err="1">
                <a:latin typeface="宋体" panose="02010600030101010101" pitchFamily="2" charset="-122"/>
              </a:rPr>
              <a:t>int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</a:rPr>
              <a:t>a,b</a:t>
            </a:r>
            <a:r>
              <a:rPr lang="en-US" altLang="zh-CN" dirty="0">
                <a:latin typeface="宋体" panose="02010600030101010101" pitchFamily="2" charset="-122"/>
              </a:rPr>
              <a:t>;</a:t>
            </a:r>
            <a:br>
              <a:rPr lang="en-US" altLang="zh-CN" dirty="0">
                <a:latin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</a:rPr>
              <a:t>c=float(a)/float(b); 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571500" lvl="1" indent="0">
              <a:lnSpc>
                <a:spcPct val="9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或 </a:t>
            </a:r>
            <a:r>
              <a:rPr lang="en-US" altLang="zh-CN" dirty="0">
                <a:latin typeface="宋体" panose="02010600030101010101" pitchFamily="2" charset="-122"/>
              </a:rPr>
              <a:t>c=(float)a/(float)b; 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中常用的显式强制类型转换</a:t>
            </a:r>
            <a:r>
              <a:rPr lang="en-US" altLang="zh-CN" dirty="0" err="1" smtClean="0"/>
              <a:t>static_cast</a:t>
            </a:r>
            <a:r>
              <a:rPr lang="en-US" altLang="zh-CN" dirty="0" smtClean="0"/>
              <a:t>&lt;float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2.2.5  </a:t>
            </a:r>
            <a:r>
              <a:rPr lang="zh-CN" altLang="en-US" dirty="0" smtClean="0"/>
              <a:t>运算符与表达式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全面兼容</a:t>
            </a:r>
            <a:r>
              <a:rPr lang="en-US" altLang="zh-CN" dirty="0">
                <a:latin typeface="宋体" panose="02010600030101010101" pitchFamily="2" charset="-122"/>
              </a:rPr>
              <a:t>C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它保持了</a:t>
            </a:r>
            <a:r>
              <a:rPr lang="en-US" altLang="zh-CN" dirty="0">
                <a:latin typeface="宋体" panose="02010600030101010101" pitchFamily="2" charset="-122"/>
              </a:rPr>
              <a:t>C</a:t>
            </a:r>
            <a:r>
              <a:rPr lang="zh-CN" altLang="en-US" dirty="0">
                <a:latin typeface="宋体" panose="02010600030101010101" pitchFamily="2" charset="-122"/>
              </a:rPr>
              <a:t>的简洁、高效和接近汇编语言等特点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对</a:t>
            </a:r>
            <a:r>
              <a:rPr lang="en-US" altLang="zh-CN" dirty="0">
                <a:latin typeface="宋体" panose="02010600030101010101" pitchFamily="2" charset="-122"/>
              </a:rPr>
              <a:t>C</a:t>
            </a:r>
            <a:r>
              <a:rPr lang="zh-CN" altLang="en-US" dirty="0">
                <a:latin typeface="宋体" panose="02010600030101010101" pitchFamily="2" charset="-122"/>
              </a:rPr>
              <a:t>的类型系统进行了改革和扩充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</a:rPr>
              <a:t>C++</a:t>
            </a:r>
            <a:r>
              <a:rPr lang="zh-CN" altLang="en-US" dirty="0">
                <a:latin typeface="宋体" panose="02010600030101010101" pitchFamily="2" charset="-122"/>
              </a:rPr>
              <a:t>也支持面向过程的程序设计，不是一个纯正的面向对象的语言</a:t>
            </a:r>
            <a:endParaRPr lang="zh-CN" altLang="en-US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支持面向对象的</a:t>
            </a:r>
            <a:r>
              <a:rPr lang="zh-CN" altLang="en-US" dirty="0" smtClean="0">
                <a:latin typeface="宋体" panose="02010600030101010101" pitchFamily="2" charset="-122"/>
              </a:rPr>
              <a:t>方法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2.1.2</a:t>
            </a:r>
            <a:r>
              <a:rPr lang="en-US" altLang="zh-CN" dirty="0"/>
              <a:t> </a:t>
            </a:r>
            <a:r>
              <a:rPr lang="en-US" altLang="zh-CN" dirty="0" smtClean="0"/>
              <a:t> C</a:t>
            </a:r>
            <a:r>
              <a:rPr lang="en-US" altLang="zh-CN" dirty="0"/>
              <a:t>++</a:t>
            </a:r>
            <a:r>
              <a:rPr lang="zh-CN" altLang="en-US" dirty="0"/>
              <a:t>的特点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声明语句</a:t>
            </a:r>
            <a:endParaRPr lang="zh-CN" altLang="en-US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表达式语句</a:t>
            </a:r>
            <a:endParaRPr lang="zh-CN" altLang="en-US" dirty="0">
              <a:latin typeface="宋体" panose="02010600030101010101" pitchFamily="2" charset="-122"/>
            </a:endParaRPr>
          </a:p>
          <a:p>
            <a:pPr algn="l">
              <a:buSzTx/>
            </a:pPr>
            <a:r>
              <a:rPr lang="zh-CN" altLang="en-US" dirty="0">
                <a:latin typeface="宋体" panose="02010600030101010101" pitchFamily="2" charset="-122"/>
              </a:rPr>
              <a:t>选择语句</a:t>
            </a:r>
            <a:endParaRPr lang="zh-CN" altLang="en-US" dirty="0">
              <a:latin typeface="宋体" panose="02010600030101010101" pitchFamily="2" charset="-122"/>
            </a:endParaRPr>
          </a:p>
          <a:p>
            <a:pPr algn="l">
              <a:buSzTx/>
            </a:pPr>
            <a:r>
              <a:rPr lang="zh-CN" altLang="en-US" dirty="0">
                <a:latin typeface="宋体" panose="02010600030101010101" pitchFamily="2" charset="-122"/>
              </a:rPr>
              <a:t>循环语句</a:t>
            </a:r>
            <a:endParaRPr lang="zh-CN" altLang="en-US" dirty="0">
              <a:latin typeface="宋体" panose="02010600030101010101" pitchFamily="2" charset="-122"/>
            </a:endParaRPr>
          </a:p>
          <a:p>
            <a:pPr algn="l">
              <a:buSzTx/>
            </a:pPr>
            <a:r>
              <a:rPr lang="zh-CN" altLang="en-US" dirty="0">
                <a:latin typeface="宋体" panose="02010600030101010101" pitchFamily="2" charset="-122"/>
              </a:rPr>
              <a:t>跳转语句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复合语句</a:t>
            </a:r>
            <a:endParaRPr lang="zh-CN" altLang="en-US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标号语句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2.2.6 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格式：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marL="571500" lvl="1" indent="0">
              <a:lnSpc>
                <a:spcPct val="90000"/>
              </a:lnSpc>
              <a:buNone/>
            </a:pPr>
            <a:r>
              <a:rPr lang="zh-CN" altLang="en-US" sz="2800" u="sng" dirty="0">
                <a:latin typeface="宋体" panose="02010600030101010101" pitchFamily="2" charset="-122"/>
              </a:rPr>
              <a:t>表达式；</a:t>
            </a:r>
            <a:endParaRPr lang="zh-CN" altLang="en-US" sz="2800" u="sng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表达式语句与表达式的区别：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marL="571500" lvl="1" indent="0">
              <a:lnSpc>
                <a:spcPct val="90000"/>
              </a:lnSpc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表达式可以包含在其他表达式中，而语句不可。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marL="571500" lvl="1" indent="0">
              <a:lnSpc>
                <a:spcPct val="90000"/>
              </a:lnSpc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例如：if ((a=b)&gt;0) t=a;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marL="571500" lvl="1" indent="0">
              <a:lnSpc>
                <a:spcPct val="90000"/>
              </a:lnSpc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不可写为：if ((a=b;)&gt;0) t=a;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2.2.6  </a:t>
            </a:r>
            <a:r>
              <a:rPr lang="zh-CN" altLang="en-US" dirty="0"/>
              <a:t>语句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将多个语句用一对大括号包围，便构成一个复合语句</a:t>
            </a:r>
            <a:endParaRPr lang="zh-CN" altLang="en-US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例如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latin typeface="宋体" panose="02010600030101010101" pitchFamily="2" charset="-122"/>
              </a:rPr>
              <a:t>{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latin typeface="宋体" panose="02010600030101010101" pitchFamily="2" charset="-122"/>
              </a:rPr>
              <a:t>		sum=</a:t>
            </a:r>
            <a:r>
              <a:rPr lang="en-US" altLang="zh-CN" dirty="0" err="1">
                <a:latin typeface="宋体" panose="02010600030101010101" pitchFamily="2" charset="-122"/>
              </a:rPr>
              <a:t>sum+i</a:t>
            </a:r>
            <a:r>
              <a:rPr lang="en-US" altLang="zh-CN" dirty="0">
                <a:latin typeface="宋体" panose="02010600030101010101" pitchFamily="2" charset="-122"/>
              </a:rPr>
              <a:t>;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latin typeface="宋体" panose="02010600030101010101" pitchFamily="2" charset="-122"/>
              </a:rPr>
              <a:t>		</a:t>
            </a:r>
            <a:r>
              <a:rPr lang="en-US" altLang="zh-CN" dirty="0" err="1">
                <a:latin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</a:rPr>
              <a:t>++;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latin typeface="宋体" panose="02010600030101010101" pitchFamily="2" charset="-122"/>
              </a:rPr>
              <a:t>}	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2.2.6  </a:t>
            </a:r>
            <a:r>
              <a:rPr lang="zh-CN" altLang="en-US" dirty="0"/>
              <a:t>语句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600" dirty="0">
                <a:latin typeface="宋体" panose="02010600030101010101" pitchFamily="2" charset="-122"/>
              </a:rPr>
              <a:t>向标准输出设备（显示器）输出</a:t>
            </a:r>
            <a:endParaRPr lang="zh-CN" altLang="en-US" sz="3600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sz="3200" dirty="0">
                <a:latin typeface="宋体" panose="02010600030101010101" pitchFamily="2" charset="-122"/>
              </a:rPr>
              <a:t>例：</a:t>
            </a:r>
            <a:r>
              <a:rPr lang="en-US" altLang="zh-CN" sz="3200" dirty="0" err="1">
                <a:latin typeface="宋体" panose="02010600030101010101" pitchFamily="2" charset="-122"/>
              </a:rPr>
              <a:t>int</a:t>
            </a:r>
            <a:r>
              <a:rPr lang="en-US" altLang="zh-CN" sz="3200" dirty="0">
                <a:latin typeface="宋体" panose="02010600030101010101" pitchFamily="2" charset="-122"/>
              </a:rPr>
              <a:t> x;</a:t>
            </a:r>
            <a:endParaRPr lang="en-US" altLang="zh-CN" sz="3200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3200" dirty="0">
                <a:latin typeface="宋体" panose="02010600030101010101" pitchFamily="2" charset="-122"/>
              </a:rPr>
              <a:t>    </a:t>
            </a:r>
            <a:r>
              <a:rPr lang="en-US" altLang="zh-CN" sz="3200" dirty="0" err="1">
                <a:latin typeface="宋体" panose="02010600030101010101" pitchFamily="2" charset="-122"/>
              </a:rPr>
              <a:t>cout</a:t>
            </a:r>
            <a:r>
              <a:rPr lang="en-US" altLang="zh-CN" sz="3200" dirty="0">
                <a:latin typeface="宋体" panose="02010600030101010101" pitchFamily="2" charset="-122"/>
              </a:rPr>
              <a:t>&lt;&lt;"x="&lt;&lt;x;</a:t>
            </a:r>
            <a:endParaRPr lang="en-US" altLang="zh-CN" sz="3200" dirty="0">
              <a:latin typeface="宋体" panose="02010600030101010101" pitchFamily="2" charset="-122"/>
            </a:endParaRPr>
          </a:p>
          <a:p>
            <a:r>
              <a:rPr lang="zh-CN" altLang="en-US" sz="3600" dirty="0">
                <a:latin typeface="宋体" panose="02010600030101010101" pitchFamily="2" charset="-122"/>
              </a:rPr>
              <a:t>从标准输入设备（键盘）输入</a:t>
            </a:r>
            <a:endParaRPr lang="zh-CN" altLang="en-US" sz="3600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sz="3200" dirty="0">
                <a:latin typeface="宋体" panose="02010600030101010101" pitchFamily="2" charset="-122"/>
              </a:rPr>
              <a:t>例：</a:t>
            </a:r>
            <a:r>
              <a:rPr lang="en-US" altLang="zh-CN" sz="3200" dirty="0" err="1">
                <a:latin typeface="宋体" panose="02010600030101010101" pitchFamily="2" charset="-122"/>
              </a:rPr>
              <a:t>int</a:t>
            </a:r>
            <a:r>
              <a:rPr lang="en-US" altLang="zh-CN" sz="3200" dirty="0">
                <a:latin typeface="宋体" panose="02010600030101010101" pitchFamily="2" charset="-122"/>
              </a:rPr>
              <a:t> x;</a:t>
            </a:r>
            <a:endParaRPr lang="en-US" altLang="zh-CN" sz="3200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3200" dirty="0">
                <a:latin typeface="宋体" panose="02010600030101010101" pitchFamily="2" charset="-122"/>
              </a:rPr>
              <a:t>    </a:t>
            </a:r>
            <a:r>
              <a:rPr lang="en-US" altLang="zh-CN" sz="3200" dirty="0" err="1">
                <a:latin typeface="宋体" panose="02010600030101010101" pitchFamily="2" charset="-122"/>
              </a:rPr>
              <a:t>cin</a:t>
            </a:r>
            <a:r>
              <a:rPr lang="en-US" altLang="zh-CN" sz="3200" dirty="0">
                <a:latin typeface="宋体" panose="02010600030101010101" pitchFamily="2" charset="-122"/>
              </a:rPr>
              <a:t>&gt;&gt;x;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 </a:t>
            </a:r>
            <a:r>
              <a:rPr lang="zh-CN" altLang="en-US" dirty="0" smtClean="0"/>
              <a:t>数据的输入输出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顺序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zh-CN" altLang="en-US" dirty="0" smtClean="0"/>
              <a:t>分支结构</a:t>
            </a:r>
            <a:endParaRPr lang="en-US" altLang="zh-CN" dirty="0" smtClean="0"/>
          </a:p>
          <a:p>
            <a:r>
              <a:rPr lang="zh-CN" altLang="en-US" dirty="0" smtClean="0"/>
              <a:t>循环</a:t>
            </a:r>
            <a:r>
              <a:rPr lang="zh-CN" altLang="en-US" dirty="0"/>
              <a:t>结构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 </a:t>
            </a:r>
            <a:r>
              <a:rPr lang="zh-CN" altLang="en-US" dirty="0" smtClean="0"/>
              <a:t>算法</a:t>
            </a:r>
            <a:r>
              <a:rPr lang="zh-CN" altLang="en-US" dirty="0"/>
              <a:t>的基本控制结构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2-2 </a:t>
            </a:r>
            <a:r>
              <a:rPr lang="zh-CN" altLang="zh-CN" b="1" dirty="0"/>
              <a:t>输入一个年份，判断是否闰年。所谓闰年是指，可以被4整除而不能被100整除，或者能被400整除的年份</a:t>
            </a:r>
            <a:endParaRPr lang="zh-CN" altLang="zh-CN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2.4.1 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语句实现选择结构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2-3 </a:t>
            </a:r>
            <a:r>
              <a:rPr lang="zh-CN" altLang="zh-CN" b="1" dirty="0"/>
              <a:t>比较两个数的大小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2.4.2  </a:t>
            </a:r>
            <a:r>
              <a:rPr lang="zh-CN" altLang="en-US" dirty="0" smtClean="0"/>
              <a:t>多重选择结构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一般形式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if(   )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if(   ) </a:t>
            </a:r>
            <a:r>
              <a:rPr lang="zh-CN" altLang="en-US" sz="2400" dirty="0">
                <a:latin typeface="宋体" panose="02010600030101010101" pitchFamily="2" charset="-122"/>
              </a:rPr>
              <a:t>语句 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 else </a:t>
            </a:r>
            <a:r>
              <a:rPr lang="zh-CN" altLang="en-US" sz="2400" dirty="0">
                <a:latin typeface="宋体" panose="02010600030101010101" pitchFamily="2" charset="-122"/>
              </a:rPr>
              <a:t>语句 </a:t>
            </a:r>
            <a:r>
              <a:rPr lang="en-US" altLang="zh-CN" sz="2400" dirty="0">
                <a:latin typeface="宋体" panose="02010600030101010101" pitchFamily="2" charset="-122"/>
              </a:rPr>
              <a:t>2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else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if(   ) </a:t>
            </a:r>
            <a:r>
              <a:rPr lang="zh-CN" altLang="en-US" sz="2400" dirty="0">
                <a:latin typeface="宋体" panose="02010600030101010101" pitchFamily="2" charset="-122"/>
              </a:rPr>
              <a:t>语句 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 else </a:t>
            </a:r>
            <a:r>
              <a:rPr lang="zh-CN" altLang="en-US" sz="2400" dirty="0">
                <a:latin typeface="宋体" panose="02010600030101010101" pitchFamily="2" charset="-122"/>
              </a:rPr>
              <a:t>语句 </a:t>
            </a:r>
            <a:r>
              <a:rPr lang="en-US" altLang="zh-CN" sz="2400" dirty="0" smtClean="0">
                <a:latin typeface="宋体" panose="02010600030101010101" pitchFamily="2" charset="-122"/>
              </a:rPr>
              <a:t>4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2.4.2  </a:t>
            </a:r>
            <a:r>
              <a:rPr lang="zh-CN" altLang="en-US" dirty="0"/>
              <a:t>多重选择结构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2-4 </a:t>
            </a:r>
            <a:r>
              <a:rPr lang="zh-CN" altLang="zh-CN" b="1" dirty="0"/>
              <a:t>输入一个</a:t>
            </a:r>
            <a:r>
              <a:rPr lang="en-US" altLang="zh-CN" b="1" dirty="0"/>
              <a:t>0~6</a:t>
            </a:r>
            <a:r>
              <a:rPr lang="zh-CN" altLang="zh-CN" b="1" dirty="0"/>
              <a:t>之间的整数，转换成星期输出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2.4.2  </a:t>
            </a:r>
            <a:r>
              <a:rPr lang="zh-CN" altLang="en-US" dirty="0"/>
              <a:t>多重选择结构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2-5 </a:t>
            </a:r>
            <a:r>
              <a:rPr lang="zh-CN" altLang="zh-CN" b="1" dirty="0"/>
              <a:t>求自然数</a:t>
            </a:r>
            <a:r>
              <a:rPr lang="en-US" altLang="zh-CN" b="1" dirty="0"/>
              <a:t>1~10</a:t>
            </a:r>
            <a:r>
              <a:rPr lang="zh-CN" altLang="zh-CN" b="1" dirty="0"/>
              <a:t>之</a:t>
            </a:r>
            <a:r>
              <a:rPr lang="zh-CN" altLang="zh-CN" b="1" dirty="0" smtClean="0"/>
              <a:t>和</a:t>
            </a:r>
            <a:endParaRPr lang="en-US" altLang="zh-CN" b="1" dirty="0" smtClean="0"/>
          </a:p>
          <a:p>
            <a:r>
              <a:rPr lang="zh-CN" altLang="zh-CN" b="1" dirty="0"/>
              <a:t>例</a:t>
            </a:r>
            <a:r>
              <a:rPr lang="en-US" altLang="zh-CN" b="1" dirty="0"/>
              <a:t>2-6 </a:t>
            </a:r>
            <a:r>
              <a:rPr lang="zh-CN" altLang="zh-CN" b="1" dirty="0"/>
              <a:t>输入一个整数，将各位数字反转后</a:t>
            </a:r>
            <a:r>
              <a:rPr lang="zh-CN" altLang="zh-CN" b="1" dirty="0" smtClean="0"/>
              <a:t>输出</a:t>
            </a:r>
            <a:endParaRPr lang="en-US" altLang="zh-CN" b="1" dirty="0" smtClean="0"/>
          </a:p>
          <a:p>
            <a:r>
              <a:rPr lang="zh-CN" altLang="zh-CN" b="1" dirty="0"/>
              <a:t>例</a:t>
            </a:r>
            <a:r>
              <a:rPr lang="en-US" altLang="zh-CN" b="1" dirty="0"/>
              <a:t>2-7 </a:t>
            </a:r>
            <a:r>
              <a:rPr lang="zh-CN" altLang="zh-CN" b="1" dirty="0"/>
              <a:t>用</a:t>
            </a:r>
            <a:r>
              <a:rPr lang="en-US" altLang="zh-CN" b="1" dirty="0"/>
              <a:t>do…while</a:t>
            </a:r>
            <a:r>
              <a:rPr lang="zh-CN" altLang="zh-CN" b="1" dirty="0"/>
              <a:t>语句编程，求自然数</a:t>
            </a:r>
            <a:r>
              <a:rPr lang="en-US" altLang="zh-CN" b="1" dirty="0"/>
              <a:t>1~10</a:t>
            </a:r>
            <a:r>
              <a:rPr lang="zh-CN" altLang="zh-CN" b="1" dirty="0"/>
              <a:t>之</a:t>
            </a:r>
            <a:r>
              <a:rPr lang="zh-CN" altLang="zh-CN" b="1" dirty="0" smtClean="0"/>
              <a:t>和</a:t>
            </a:r>
            <a:endParaRPr lang="en-US" altLang="zh-CN" b="1" dirty="0" smtClean="0"/>
          </a:p>
          <a:p>
            <a:r>
              <a:rPr lang="zh-CN" altLang="zh-CN" b="1" dirty="0"/>
              <a:t>例</a:t>
            </a:r>
            <a:r>
              <a:rPr lang="en-US" altLang="zh-CN" b="1" dirty="0"/>
              <a:t>2-8 </a:t>
            </a:r>
            <a:r>
              <a:rPr lang="zh-CN" altLang="zh-CN" b="1" dirty="0"/>
              <a:t>输入一个整数，求出它的所有因子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2.4.3  </a:t>
            </a:r>
            <a:r>
              <a:rPr lang="zh-CN" altLang="en-US" dirty="0" smtClean="0"/>
              <a:t>循环结构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2-1 </a:t>
            </a:r>
            <a:r>
              <a:rPr lang="zh-CN" altLang="zh-CN" b="1" dirty="0"/>
              <a:t>一个简单的</a:t>
            </a:r>
            <a:r>
              <a:rPr lang="en-US" altLang="zh-CN" b="1" dirty="0"/>
              <a:t>C++</a:t>
            </a:r>
            <a:r>
              <a:rPr lang="zh-CN" altLang="zh-CN" b="1" dirty="0"/>
              <a:t>程序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2.1.3  </a:t>
            </a:r>
            <a:r>
              <a:rPr lang="en-US" altLang="zh-CN" dirty="0"/>
              <a:t>C++</a:t>
            </a:r>
            <a:r>
              <a:rPr lang="zh-CN" altLang="en-US" dirty="0"/>
              <a:t>程序实例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2-9</a:t>
            </a:r>
            <a:endParaRPr lang="en-US" altLang="zh-CN" dirty="0" smtClean="0"/>
          </a:p>
          <a:p>
            <a:pPr algn="just">
              <a:lnSpc>
                <a:spcPct val="102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</a:rPr>
              <a:t>                       *</a:t>
            </a:r>
            <a:endParaRPr lang="en-US" altLang="zh-CN" dirty="0">
              <a:latin typeface="宋体" panose="02010600030101010101" pitchFamily="2" charset="-122"/>
            </a:endParaRPr>
          </a:p>
          <a:p>
            <a:pPr algn="just">
              <a:lnSpc>
                <a:spcPct val="102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               ***</a:t>
            </a:r>
            <a:endParaRPr lang="en-US" altLang="zh-CN" dirty="0">
              <a:latin typeface="宋体" panose="02010600030101010101" pitchFamily="2" charset="-122"/>
            </a:endParaRPr>
          </a:p>
          <a:p>
            <a:pPr algn="just">
              <a:lnSpc>
                <a:spcPct val="102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             *****</a:t>
            </a:r>
            <a:endParaRPr lang="en-US" altLang="zh-CN" dirty="0">
              <a:latin typeface="宋体" panose="02010600030101010101" pitchFamily="2" charset="-122"/>
            </a:endParaRPr>
          </a:p>
          <a:p>
            <a:pPr algn="just">
              <a:lnSpc>
                <a:spcPct val="102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           *******</a:t>
            </a:r>
            <a:endParaRPr lang="en-US" altLang="zh-CN" dirty="0">
              <a:latin typeface="宋体" panose="02010600030101010101" pitchFamily="2" charset="-122"/>
            </a:endParaRPr>
          </a:p>
          <a:p>
            <a:pPr algn="just">
              <a:lnSpc>
                <a:spcPct val="102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           *****</a:t>
            </a:r>
            <a:endParaRPr lang="en-US" altLang="zh-CN" dirty="0">
              <a:latin typeface="宋体" panose="02010600030101010101" pitchFamily="2" charset="-122"/>
            </a:endParaRPr>
          </a:p>
          <a:p>
            <a:pPr algn="just">
              <a:lnSpc>
                <a:spcPct val="102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           ***</a:t>
            </a:r>
            <a:endParaRPr lang="en-US" altLang="zh-CN" dirty="0">
              <a:latin typeface="宋体" panose="02010600030101010101" pitchFamily="2" charset="-122"/>
            </a:endParaRPr>
          </a:p>
          <a:p>
            <a:pPr algn="just">
              <a:lnSpc>
                <a:spcPct val="102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           *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2.4.4  </a:t>
            </a:r>
            <a:r>
              <a:rPr lang="zh-CN" altLang="en-US" dirty="0" smtClean="0"/>
              <a:t>循环结构与选择结构的嵌套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例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2-10 </a:t>
            </a:r>
            <a:r>
              <a:rPr lang="zh-CN" altLang="en-US" dirty="0" smtClean="0">
                <a:latin typeface="宋体" panose="02010600030101010101" pitchFamily="2" charset="-122"/>
              </a:rPr>
              <a:t>读入</a:t>
            </a:r>
            <a:r>
              <a:rPr lang="zh-CN" altLang="en-US" dirty="0">
                <a:latin typeface="宋体" panose="02010600030101010101" pitchFamily="2" charset="-122"/>
              </a:rPr>
              <a:t>一系列整数，统计出正整数个数</a:t>
            </a:r>
            <a:r>
              <a:rPr lang="en-US" altLang="zh-CN" dirty="0" err="1">
                <a:latin typeface="宋体" panose="02010600030101010101" pitchFamily="2" charset="-122"/>
              </a:rPr>
              <a:t>i</a:t>
            </a:r>
            <a:r>
              <a:rPr lang="zh-CN" altLang="en-US" dirty="0">
                <a:latin typeface="宋体" panose="02010600030101010101" pitchFamily="2" charset="-122"/>
              </a:rPr>
              <a:t>和负整数个数</a:t>
            </a:r>
            <a:r>
              <a:rPr lang="en-US" altLang="zh-CN" dirty="0">
                <a:latin typeface="宋体" panose="02010600030101010101" pitchFamily="2" charset="-122"/>
              </a:rPr>
              <a:t>j,</a:t>
            </a:r>
            <a:r>
              <a:rPr lang="zh-CN" altLang="en-US" dirty="0">
                <a:latin typeface="宋体" panose="02010600030101010101" pitchFamily="2" charset="-122"/>
              </a:rPr>
              <a:t>读入</a:t>
            </a:r>
            <a:r>
              <a:rPr lang="en-US" altLang="zh-CN" dirty="0">
                <a:latin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</a:rPr>
              <a:t>则结束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2.4.4  </a:t>
            </a:r>
            <a:r>
              <a:rPr lang="zh-CN" altLang="en-US" dirty="0"/>
              <a:t>循环结构与选择结构的嵌套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</a:rPr>
              <a:t>break</a:t>
            </a:r>
            <a:r>
              <a:rPr lang="zh-CN" altLang="en-US" dirty="0">
                <a:latin typeface="宋体" panose="02010600030101010101" pitchFamily="2" charset="-122"/>
              </a:rPr>
              <a:t>语句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459105" lvl="1" indent="-1905">
              <a:buClr>
                <a:schemeClr val="tx1"/>
              </a:buClr>
              <a:buNone/>
            </a:pPr>
            <a:r>
              <a:rPr lang="zh-CN" altLang="en-US" dirty="0">
                <a:latin typeface="宋体" panose="02010600030101010101" pitchFamily="2" charset="-122"/>
              </a:rPr>
              <a:t>使程序从循环体和</a:t>
            </a:r>
            <a:r>
              <a:rPr lang="en-US" altLang="zh-CN" dirty="0">
                <a:latin typeface="宋体" panose="02010600030101010101" pitchFamily="2" charset="-122"/>
              </a:rPr>
              <a:t>switch</a:t>
            </a:r>
            <a:r>
              <a:rPr lang="zh-CN" altLang="en-US" dirty="0">
                <a:latin typeface="宋体" panose="02010600030101010101" pitchFamily="2" charset="-122"/>
              </a:rPr>
              <a:t>语句内跳出，继续执行逻辑上的下一条语句。不宜用在别处。</a:t>
            </a:r>
            <a:endParaRPr lang="zh-CN" altLang="en-US" dirty="0">
              <a:latin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</a:rPr>
              <a:t>continue </a:t>
            </a:r>
            <a:r>
              <a:rPr lang="zh-CN" altLang="en-US" dirty="0">
                <a:latin typeface="宋体" panose="02010600030101010101" pitchFamily="2" charset="-122"/>
              </a:rPr>
              <a:t>语句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459105" lvl="1" indent="-1905">
              <a:buClr>
                <a:schemeClr val="tx1"/>
              </a:buClr>
              <a:buNone/>
            </a:pPr>
            <a:r>
              <a:rPr lang="zh-CN" altLang="en-US" dirty="0">
                <a:latin typeface="宋体" panose="02010600030101010101" pitchFamily="2" charset="-122"/>
              </a:rPr>
              <a:t>结束本次循环，接着判断是否执行下一次循环。</a:t>
            </a:r>
            <a:endParaRPr lang="zh-CN" altLang="en-US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2.4.5  </a:t>
            </a:r>
            <a:r>
              <a:rPr lang="zh-CN" altLang="en-US" dirty="0" smtClean="0"/>
              <a:t>其他控制语句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为一个已有的数据类型另外命名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语法形式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typedef  已有类型名  新类型名表;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例如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typedef double area,volume;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area a;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volume v;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 </a:t>
            </a:r>
            <a:r>
              <a:rPr lang="zh-CN" altLang="en-US" dirty="0" smtClean="0"/>
              <a:t>自定义数据类型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只要将需要的变量值一一列举出来，便构成了一个枚举类型。</a:t>
            </a:r>
            <a:endParaRPr lang="zh-CN" altLang="en-US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枚举类型的声明形式如下：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400" dirty="0" err="1">
                <a:latin typeface="宋体" panose="02010600030101010101" pitchFamily="2" charset="-122"/>
              </a:rPr>
              <a:t>enum</a:t>
            </a: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枚举类型名  </a:t>
            </a:r>
            <a:r>
              <a:rPr lang="en-US" altLang="zh-CN" sz="2400" dirty="0">
                <a:latin typeface="宋体" panose="02010600030101010101" pitchFamily="2" charset="-122"/>
              </a:rPr>
              <a:t>{</a:t>
            </a:r>
            <a:r>
              <a:rPr lang="zh-CN" altLang="en-US" sz="2400" dirty="0">
                <a:latin typeface="宋体" panose="02010600030101010101" pitchFamily="2" charset="-122"/>
              </a:rPr>
              <a:t>枚举元素（变量值列表）</a:t>
            </a:r>
            <a:r>
              <a:rPr lang="en-US" altLang="zh-CN" sz="2400" dirty="0">
                <a:latin typeface="宋体" panose="02010600030101010101" pitchFamily="2" charset="-122"/>
              </a:rPr>
              <a:t>};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例如：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400" dirty="0" err="1">
                <a:latin typeface="宋体" panose="02010600030101010101" pitchFamily="2" charset="-122"/>
              </a:rPr>
              <a:t>enum</a:t>
            </a:r>
            <a:r>
              <a:rPr lang="en-US" altLang="zh-CN" sz="2400" dirty="0">
                <a:latin typeface="宋体" panose="02010600030101010101" pitchFamily="2" charset="-122"/>
              </a:rPr>
              <a:t> weekday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{</a:t>
            </a:r>
            <a:r>
              <a:rPr lang="en-US" altLang="zh-CN" sz="2400" dirty="0" err="1">
                <a:latin typeface="宋体" panose="02010600030101010101" pitchFamily="2" charset="-122"/>
              </a:rPr>
              <a:t>sun,mon,tue,wed,thu,fri,sat</a:t>
            </a:r>
            <a:r>
              <a:rPr lang="en-US" altLang="zh-CN" sz="2400" dirty="0" smtClean="0">
                <a:latin typeface="宋体" panose="02010600030101010101" pitchFamily="2" charset="-122"/>
              </a:rPr>
              <a:t>};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2.5.2  </a:t>
            </a:r>
            <a:r>
              <a:rPr lang="zh-CN" altLang="en-US" dirty="0" smtClean="0"/>
              <a:t>枚举类型</a:t>
            </a:r>
            <a:r>
              <a:rPr lang="en-US" altLang="zh-CN" dirty="0" err="1" smtClean="0"/>
              <a:t>enum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2500"/>
          </a:bodyPr>
          <a:lstStyle/>
          <a:p>
            <a:pPr>
              <a:lnSpc>
                <a:spcPct val="90000"/>
              </a:lnSpc>
            </a:pPr>
            <a:r>
              <a:rPr lang="zh-CN" altLang="en-US" sz="3000" dirty="0">
                <a:latin typeface="宋体" panose="02010600030101010101" pitchFamily="2" charset="-122"/>
              </a:rPr>
              <a:t>枚举类型应用说明：</a:t>
            </a:r>
            <a:endParaRPr lang="zh-CN" altLang="en-US" sz="3000" dirty="0">
              <a:latin typeface="宋体" panose="02010600030101010101" pitchFamily="2" charset="-122"/>
            </a:endParaRPr>
          </a:p>
          <a:p>
            <a:pPr marL="782955" lvl="1" indent="-325755">
              <a:lnSpc>
                <a:spcPct val="90000"/>
              </a:lnSpc>
            </a:pPr>
            <a:r>
              <a:rPr lang="zh-CN" altLang="en-US" sz="2600" dirty="0">
                <a:latin typeface="宋体" panose="02010600030101010101" pitchFamily="2" charset="-122"/>
              </a:rPr>
              <a:t>对枚举元素按常量处理，不能对它们赋值。例如，不能写：</a:t>
            </a:r>
            <a:r>
              <a:rPr lang="en-US" altLang="zh-CN" sz="2600" dirty="0">
                <a:latin typeface="宋体" panose="02010600030101010101" pitchFamily="2" charset="-122"/>
              </a:rPr>
              <a:t>sun=0;</a:t>
            </a:r>
            <a:endParaRPr lang="en-US" altLang="zh-CN" sz="2600" dirty="0">
              <a:latin typeface="宋体" panose="02010600030101010101" pitchFamily="2" charset="-122"/>
            </a:endParaRPr>
          </a:p>
          <a:p>
            <a:pPr marL="782955" lvl="1" indent="-325755">
              <a:lnSpc>
                <a:spcPct val="90000"/>
              </a:lnSpc>
            </a:pPr>
            <a:r>
              <a:rPr lang="zh-CN" altLang="en-US" sz="2600" dirty="0">
                <a:latin typeface="宋体" panose="02010600030101010101" pitchFamily="2" charset="-122"/>
              </a:rPr>
              <a:t>枚举元素具有默认值，它们依次为： </a:t>
            </a:r>
            <a:r>
              <a:rPr lang="en-US" altLang="zh-CN" sz="2600" dirty="0">
                <a:latin typeface="宋体" panose="02010600030101010101" pitchFamily="2" charset="-122"/>
              </a:rPr>
              <a:t>0,1,2,......</a:t>
            </a:r>
            <a:r>
              <a:rPr lang="zh-CN" altLang="en-US" sz="2600" dirty="0">
                <a:latin typeface="宋体" panose="02010600030101010101" pitchFamily="2" charset="-122"/>
              </a:rPr>
              <a:t>。</a:t>
            </a:r>
            <a:endParaRPr lang="zh-CN" altLang="en-US" sz="2600" dirty="0">
              <a:latin typeface="宋体" panose="02010600030101010101" pitchFamily="2" charset="-122"/>
            </a:endParaRPr>
          </a:p>
          <a:p>
            <a:pPr marL="782955" lvl="1" indent="-325755">
              <a:lnSpc>
                <a:spcPct val="90000"/>
              </a:lnSpc>
            </a:pPr>
            <a:r>
              <a:rPr lang="zh-CN" altLang="en-US" sz="2600" dirty="0">
                <a:latin typeface="宋体" panose="02010600030101010101" pitchFamily="2" charset="-122"/>
              </a:rPr>
              <a:t>也可以在声明时另行指定枚举元素的值，如：</a:t>
            </a:r>
            <a:endParaRPr lang="zh-CN" altLang="en-US" sz="2600" dirty="0">
              <a:latin typeface="宋体" panose="02010600030101010101" pitchFamily="2" charset="-122"/>
            </a:endParaRPr>
          </a:p>
          <a:p>
            <a:pPr marL="1125855" lvl="2">
              <a:lnSpc>
                <a:spcPct val="90000"/>
              </a:lnSpc>
              <a:buNone/>
            </a:pPr>
            <a:r>
              <a:rPr lang="en-US" altLang="zh-CN" dirty="0" err="1">
                <a:latin typeface="宋体" panose="02010600030101010101" pitchFamily="2" charset="-122"/>
              </a:rPr>
              <a:t>enum</a:t>
            </a:r>
            <a:r>
              <a:rPr lang="en-US" altLang="zh-CN" dirty="0">
                <a:latin typeface="宋体" panose="02010600030101010101" pitchFamily="2" charset="-122"/>
              </a:rPr>
              <a:t> weekday{sun=7,mon=1,tue,wed,thu,fri,sat};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782955" lvl="1" indent="-325755">
              <a:lnSpc>
                <a:spcPct val="90000"/>
              </a:lnSpc>
            </a:pPr>
            <a:r>
              <a:rPr lang="zh-CN" altLang="en-US" sz="2600" dirty="0">
                <a:latin typeface="宋体" panose="02010600030101010101" pitchFamily="2" charset="-122"/>
              </a:rPr>
              <a:t>枚举值可以进行关系运算</a:t>
            </a:r>
            <a:endParaRPr lang="zh-CN" altLang="en-US" sz="2600" dirty="0">
              <a:latin typeface="宋体" panose="02010600030101010101" pitchFamily="2" charset="-122"/>
            </a:endParaRPr>
          </a:p>
          <a:p>
            <a:pPr marL="782955" lvl="1" indent="-325755">
              <a:lnSpc>
                <a:spcPct val="90000"/>
              </a:lnSpc>
            </a:pPr>
            <a:r>
              <a:rPr lang="zh-CN" altLang="en-US" sz="2600" dirty="0">
                <a:latin typeface="宋体" panose="02010600030101010101" pitchFamily="2" charset="-122"/>
              </a:rPr>
              <a:t>整数值不能直接赋给枚举变量</a:t>
            </a:r>
            <a:endParaRPr lang="zh-CN" altLang="en-US" sz="2600" dirty="0">
              <a:latin typeface="宋体" panose="02010600030101010101" pitchFamily="2" charset="-122"/>
            </a:endParaRPr>
          </a:p>
          <a:p>
            <a:pPr marL="782955" lvl="1" indent="-325755">
              <a:lnSpc>
                <a:spcPct val="90000"/>
              </a:lnSpc>
            </a:pPr>
            <a:r>
              <a:rPr lang="zh-CN" altLang="en-US" sz="2600" dirty="0">
                <a:latin typeface="宋体" panose="02010600030101010101" pitchFamily="2" charset="-122"/>
              </a:rPr>
              <a:t>如需要将整数赋值给枚举变量，应进行强制类型转换</a:t>
            </a:r>
            <a:endParaRPr lang="zh-CN" altLang="en-US" sz="2600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2.5.2  </a:t>
            </a:r>
            <a:r>
              <a:rPr lang="zh-CN" altLang="en-US" dirty="0"/>
              <a:t>枚举类型</a:t>
            </a:r>
            <a:r>
              <a:rPr lang="en-US" altLang="zh-CN" dirty="0" err="1"/>
              <a:t>enum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 smtClean="0"/>
              <a:t>2-11  </a:t>
            </a:r>
            <a:r>
              <a:rPr lang="zh-CN" altLang="en-US" dirty="0" smtClean="0">
                <a:latin typeface="宋体" panose="02010600030101010101" pitchFamily="2" charset="-122"/>
              </a:rPr>
              <a:t>设</a:t>
            </a:r>
            <a:r>
              <a:rPr lang="zh-CN" altLang="en-US" dirty="0">
                <a:latin typeface="宋体" panose="02010600030101010101" pitchFamily="2" charset="-122"/>
              </a:rPr>
              <a:t>某次体育比赛的结果有四种可能：胜（</a:t>
            </a:r>
            <a:r>
              <a:rPr lang="en-US" altLang="zh-CN" dirty="0">
                <a:latin typeface="宋体" panose="02010600030101010101" pitchFamily="2" charset="-122"/>
              </a:rPr>
              <a:t>win</a:t>
            </a:r>
            <a:r>
              <a:rPr lang="zh-CN" altLang="en-US" dirty="0">
                <a:latin typeface="宋体" panose="02010600030101010101" pitchFamily="2" charset="-122"/>
              </a:rPr>
              <a:t>）、负（</a:t>
            </a:r>
            <a:r>
              <a:rPr lang="en-US" altLang="zh-CN" dirty="0">
                <a:latin typeface="宋体" panose="02010600030101010101" pitchFamily="2" charset="-122"/>
              </a:rPr>
              <a:t>lose</a:t>
            </a:r>
            <a:r>
              <a:rPr lang="zh-CN" altLang="en-US" dirty="0">
                <a:latin typeface="宋体" panose="02010600030101010101" pitchFamily="2" charset="-122"/>
              </a:rPr>
              <a:t>）、平局（</a:t>
            </a:r>
            <a:r>
              <a:rPr lang="en-US" altLang="zh-CN" dirty="0">
                <a:latin typeface="宋体" panose="02010600030101010101" pitchFamily="2" charset="-122"/>
              </a:rPr>
              <a:t>tie</a:t>
            </a:r>
            <a:r>
              <a:rPr lang="zh-CN" altLang="en-US" dirty="0">
                <a:latin typeface="宋体" panose="02010600030101010101" pitchFamily="2" charset="-122"/>
              </a:rPr>
              <a:t>）、比赛取消（</a:t>
            </a:r>
            <a:r>
              <a:rPr lang="en-US" altLang="zh-CN" dirty="0">
                <a:latin typeface="宋体" panose="02010600030101010101" pitchFamily="2" charset="-122"/>
              </a:rPr>
              <a:t>cancel</a:t>
            </a:r>
            <a:r>
              <a:rPr lang="zh-CN" altLang="en-US" dirty="0">
                <a:latin typeface="宋体" panose="02010600030101010101" pitchFamily="2" charset="-122"/>
              </a:rPr>
              <a:t>），编写程序顺序输出这四种情况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2.5.2  </a:t>
            </a:r>
            <a:r>
              <a:rPr lang="zh-CN" altLang="en-US" dirty="0"/>
              <a:t>枚举类型</a:t>
            </a:r>
            <a:r>
              <a:rPr lang="en-US" altLang="zh-CN" dirty="0" err="1"/>
              <a:t>enum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大小写的英文字母：</a:t>
            </a:r>
            <a:r>
              <a:rPr lang="en-US" altLang="zh-CN" dirty="0">
                <a:latin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</a:rPr>
              <a:t>～</a:t>
            </a:r>
            <a:r>
              <a:rPr lang="en-US" altLang="zh-CN" dirty="0">
                <a:latin typeface="宋体" panose="02010600030101010101" pitchFamily="2" charset="-122"/>
              </a:rPr>
              <a:t>Z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</a:rPr>
              <a:t>～</a:t>
            </a:r>
            <a:r>
              <a:rPr lang="en-US" altLang="zh-CN" dirty="0">
                <a:latin typeface="宋体" panose="02010600030101010101" pitchFamily="2" charset="-122"/>
              </a:rPr>
              <a:t>z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数字字符：</a:t>
            </a:r>
            <a:r>
              <a:rPr lang="en-US" altLang="zh-CN" dirty="0">
                <a:latin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</a:rPr>
              <a:t>～</a:t>
            </a:r>
            <a:r>
              <a:rPr lang="en-US" altLang="zh-CN" dirty="0">
                <a:latin typeface="宋体" panose="02010600030101010101" pitchFamily="2" charset="-122"/>
              </a:rPr>
              <a:t>9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特殊字符：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666750" lvl="1" indent="0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空格	</a:t>
            </a:r>
            <a:r>
              <a:rPr lang="en-US" altLang="zh-CN" b="1" dirty="0">
                <a:latin typeface="宋体" panose="02010600030101010101" pitchFamily="2" charset="-122"/>
              </a:rPr>
              <a:t>!	#	%	^	&amp;	*</a:t>
            </a:r>
            <a:br>
              <a:rPr lang="en-US" altLang="zh-CN" b="1" dirty="0">
                <a:latin typeface="宋体" panose="02010600030101010101" pitchFamily="2" charset="-122"/>
              </a:rPr>
            </a:br>
            <a:r>
              <a:rPr lang="en-US" altLang="zh-CN" b="1" dirty="0">
                <a:latin typeface="宋体" panose="02010600030101010101" pitchFamily="2" charset="-122"/>
              </a:rPr>
              <a:t>	_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下划线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lang="en-US" altLang="zh-CN" b="1" dirty="0">
                <a:latin typeface="宋体" panose="02010600030101010101" pitchFamily="2" charset="-122"/>
              </a:rPr>
              <a:t>	+	=	-	~	&lt;	&gt;	/	\	'	"	;	.	,	()	[]	</a:t>
            </a:r>
            <a:r>
              <a:rPr lang="en-US" altLang="zh-CN" b="1" dirty="0" smtClean="0">
                <a:latin typeface="宋体" panose="02010600030101010101" pitchFamily="2" charset="-122"/>
              </a:rPr>
              <a:t>{}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2.1.4  </a:t>
            </a:r>
            <a:r>
              <a:rPr lang="zh-CN" altLang="en-US" dirty="0" smtClean="0"/>
              <a:t>字符集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关键字：</a:t>
            </a:r>
            <a:r>
              <a:rPr lang="zh-CN" altLang="en-US" dirty="0">
                <a:latin typeface="宋体" panose="02010600030101010101" pitchFamily="2" charset="-122"/>
              </a:rPr>
              <a:t>C++预定义的单词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标识符：</a:t>
            </a:r>
            <a:r>
              <a:rPr lang="zh-CN" altLang="en-US" dirty="0">
                <a:latin typeface="宋体" panose="02010600030101010101" pitchFamily="2" charset="-122"/>
              </a:rPr>
              <a:t>程序员声明的单词，它命名程序正文中的一些实体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文字：</a:t>
            </a:r>
            <a:r>
              <a:rPr lang="zh-CN" altLang="en-US" dirty="0">
                <a:latin typeface="宋体" panose="02010600030101010101" pitchFamily="2" charset="-122"/>
              </a:rPr>
              <a:t>在程序中直接使用符号表示的数据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操作符：</a:t>
            </a:r>
            <a:r>
              <a:rPr lang="zh-CN" altLang="en-US" dirty="0">
                <a:latin typeface="宋体" panose="02010600030101010101" pitchFamily="2" charset="-122"/>
              </a:rPr>
              <a:t>用于实现各种运算的符号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分隔符：</a:t>
            </a:r>
            <a:r>
              <a:rPr lang="zh-CN" altLang="en-US" sz="2400" dirty="0">
                <a:latin typeface="宋体" panose="02010600030101010101" pitchFamily="2" charset="-122"/>
              </a:rPr>
              <a:t>()   {}   ,    :    ;  </a:t>
            </a:r>
            <a:br>
              <a:rPr lang="zh-CN" altLang="en-US" sz="2400" dirty="0">
                <a:latin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</a:rPr>
              <a:t>    </a:t>
            </a:r>
            <a:r>
              <a:rPr lang="zh-CN" altLang="en-US" dirty="0">
                <a:latin typeface="宋体" panose="02010600030101010101" pitchFamily="2" charset="-122"/>
              </a:rPr>
              <a:t>用于分隔各个词法记号或程序正文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空白符：</a:t>
            </a:r>
            <a:r>
              <a:rPr lang="zh-CN" altLang="en-US" dirty="0">
                <a:latin typeface="宋体" panose="02010600030101010101" pitchFamily="2" charset="-122"/>
              </a:rPr>
              <a:t>空格、制表符（TAB键产生的字符）、换行符（Enter键所产生的字符）和注释的</a:t>
            </a:r>
            <a:r>
              <a:rPr lang="zh-CN" altLang="en-US" dirty="0">
                <a:latin typeface="宋体" panose="02010600030101010101" pitchFamily="2" charset="-122"/>
              </a:rPr>
              <a:t>总称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2.1.5  </a:t>
            </a:r>
            <a:r>
              <a:rPr lang="zh-CN" altLang="en-US" dirty="0" smtClean="0"/>
              <a:t>词法</a:t>
            </a:r>
            <a:r>
              <a:rPr lang="zh-CN" altLang="en-US" dirty="0"/>
              <a:t>记号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标识符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以</a:t>
            </a:r>
            <a:r>
              <a:rPr lang="zh-CN" altLang="en-US" dirty="0"/>
              <a:t>大写字母、小写字母或</a:t>
            </a:r>
            <a:r>
              <a:rPr lang="zh-CN" altLang="en-US" dirty="0" smtClean="0"/>
              <a:t>下划线</a:t>
            </a:r>
            <a:r>
              <a:rPr lang="en-US" altLang="zh-CN" dirty="0" smtClean="0"/>
              <a:t>_</a:t>
            </a:r>
            <a:r>
              <a:rPr lang="zh-CN" altLang="en-US" dirty="0" smtClean="0"/>
              <a:t>开始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可以由大写字母、小写字母、</a:t>
            </a:r>
            <a:r>
              <a:rPr lang="zh-CN" altLang="en-US" dirty="0" smtClean="0"/>
              <a:t>下划线</a:t>
            </a:r>
            <a:r>
              <a:rPr lang="en-US" altLang="zh-CN" dirty="0" smtClean="0"/>
              <a:t>_</a:t>
            </a:r>
            <a:r>
              <a:rPr lang="zh-CN" altLang="en-US" dirty="0" smtClean="0"/>
              <a:t>或</a:t>
            </a:r>
            <a:r>
              <a:rPr lang="zh-CN" altLang="en-US" dirty="0"/>
              <a:t>数字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9</a:t>
            </a:r>
            <a:r>
              <a:rPr lang="zh-CN" altLang="en-US" dirty="0"/>
              <a:t>组成。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大写字母和小写字母代表不同的</a:t>
            </a:r>
            <a:r>
              <a:rPr lang="zh-CN" altLang="en-US" dirty="0" smtClean="0"/>
              <a:t>标识符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2.1.5  </a:t>
            </a:r>
            <a:r>
              <a:rPr lang="zh-CN" altLang="en-US" dirty="0"/>
              <a:t>词法记号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bool</a:t>
            </a:r>
            <a:endParaRPr lang="en-US" altLang="zh-CN" dirty="0" smtClean="0"/>
          </a:p>
          <a:p>
            <a:r>
              <a:rPr lang="en-US" altLang="zh-CN" dirty="0" smtClean="0"/>
              <a:t>char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endParaRPr lang="en-US" altLang="zh-CN" dirty="0" smtClean="0"/>
          </a:p>
          <a:p>
            <a:r>
              <a:rPr lang="en-US" altLang="zh-CN" dirty="0" smtClean="0"/>
              <a:t>float</a:t>
            </a:r>
            <a:endParaRPr lang="en-US" altLang="zh-CN" dirty="0" smtClean="0"/>
          </a:p>
          <a:p>
            <a:r>
              <a:rPr lang="en-US" altLang="zh-CN" dirty="0" smtClean="0"/>
              <a:t>double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相同，详细见表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 </a:t>
            </a:r>
            <a:r>
              <a:rPr lang="zh-CN" altLang="en-US" dirty="0" smtClean="0"/>
              <a:t>基本数据类型和表达式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lnSpc>
                <a:spcPct val="90000"/>
              </a:lnSpc>
              <a:buNone/>
              <a:tabLst>
                <a:tab pos="2114550" algn="l"/>
                <a:tab pos="3886200" algn="l"/>
                <a:tab pos="5086350" algn="l"/>
              </a:tabLst>
              <a:defRPr/>
            </a:pPr>
            <a:r>
              <a:rPr lang="zh-CN" altLang="en-US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类型	说明符 	位数	数值范围	</a:t>
            </a:r>
            <a:endParaRPr lang="zh-CN" altLang="en-US" u="sng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marL="400050">
              <a:lnSpc>
                <a:spcPct val="90000"/>
              </a:lnSpc>
              <a:buNone/>
              <a:tabLst>
                <a:tab pos="2114550" algn="l"/>
                <a:tab pos="3886200" algn="l"/>
                <a:tab pos="5086350" algn="l"/>
              </a:tabLst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短整	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short	16	-32768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～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32767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marL="400050">
              <a:lnSpc>
                <a:spcPct val="90000"/>
              </a:lnSpc>
              <a:buNone/>
              <a:tabLst>
                <a:tab pos="2114550" algn="l"/>
                <a:tab pos="3886200" algn="l"/>
                <a:tab pos="5086350" algn="l"/>
              </a:tabLst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基本 	 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	32  	-2</a:t>
            </a:r>
            <a:r>
              <a:rPr lang="en-US" altLang="zh-CN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31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～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(2</a:t>
            </a:r>
            <a:r>
              <a:rPr lang="en-US" altLang="zh-CN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31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-1)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marL="400050">
              <a:lnSpc>
                <a:spcPct val="90000"/>
              </a:lnSpc>
              <a:buNone/>
              <a:tabLst>
                <a:tab pos="2114550" algn="l"/>
                <a:tab pos="3886200" algn="l"/>
                <a:tab pos="5086350" algn="l"/>
              </a:tabLst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长整	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long	32	-2</a:t>
            </a:r>
            <a:r>
              <a:rPr lang="en-US" altLang="zh-CN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31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～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(2</a:t>
            </a:r>
            <a:r>
              <a:rPr lang="en-US" altLang="zh-CN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31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-1)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marL="400050">
              <a:lnSpc>
                <a:spcPct val="90000"/>
              </a:lnSpc>
              <a:buNone/>
              <a:tabLst>
                <a:tab pos="2114550" algn="l"/>
                <a:tab pos="3886200" algn="l"/>
                <a:tab pos="5086350" algn="l"/>
              </a:tabLst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无符号</a:t>
            </a:r>
            <a:b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</a:b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unsigned short	16	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～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65535 </a:t>
            </a:r>
            <a:b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</a:b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unsigned [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]	32	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～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(2</a:t>
            </a:r>
            <a:r>
              <a:rPr lang="en-US" altLang="zh-CN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32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-1)</a:t>
            </a:r>
            <a:b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</a:b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unsigned long	32	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～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(2</a:t>
            </a:r>
            <a:r>
              <a:rPr lang="en-US" altLang="zh-CN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32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-1)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2.2.1  </a:t>
            </a:r>
            <a:r>
              <a:rPr lang="zh-CN" altLang="en-US" dirty="0" smtClean="0"/>
              <a:t>基本数据类型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23b3de2d-210d-4ffb-8e1f-12947f76b398"/>
  <p:tag name="COMMONDATA" val="eyJoZGlkIjoiOTNkYTYwNjllMWIzZWJkZmIwNzAyZWI5OTFkY2NkZDE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4628</Words>
  <Application>WPS 演示</Application>
  <PresentationFormat>全屏显示(4:3)</PresentationFormat>
  <Paragraphs>364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0" baseType="lpstr">
      <vt:lpstr>Arial</vt:lpstr>
      <vt:lpstr>宋体</vt:lpstr>
      <vt:lpstr>Wingdings</vt:lpstr>
      <vt:lpstr>Symbol</vt:lpstr>
      <vt:lpstr>Candara</vt:lpstr>
      <vt:lpstr>华文新魏</vt:lpstr>
      <vt:lpstr>Segoe Print</vt:lpstr>
      <vt:lpstr>华文楷体</vt:lpstr>
      <vt:lpstr>微软雅黑</vt:lpstr>
      <vt:lpstr>Arial Unicode MS</vt:lpstr>
      <vt:lpstr>Calibri</vt:lpstr>
      <vt:lpstr>Times New Roman</vt:lpstr>
      <vt:lpstr>隶书</vt:lpstr>
      <vt:lpstr>波形</vt:lpstr>
      <vt:lpstr>第2章  C++简单程序设计</vt:lpstr>
      <vt:lpstr>2.1  C++语言概述</vt:lpstr>
      <vt:lpstr>2.1.2  C++的特点</vt:lpstr>
      <vt:lpstr>2.1.3  C++程序实例</vt:lpstr>
      <vt:lpstr>2.1.4  字符集</vt:lpstr>
      <vt:lpstr>2.1.5  词法记号</vt:lpstr>
      <vt:lpstr>2.1.5  词法记号</vt:lpstr>
      <vt:lpstr>2.2  基本数据类型和表达式</vt:lpstr>
      <vt:lpstr>2.2.1  基本数据类型</vt:lpstr>
      <vt:lpstr>2.2.2  常量</vt:lpstr>
      <vt:lpstr>2.2.3  变量</vt:lpstr>
      <vt:lpstr>2.2.3  变量</vt:lpstr>
      <vt:lpstr>2.2.4  符号常量</vt:lpstr>
      <vt:lpstr>2.2.5  运算符与表达式</vt:lpstr>
      <vt:lpstr>2.2.5  运算符与表达式</vt:lpstr>
      <vt:lpstr>2.2.5  运算符与表达式</vt:lpstr>
      <vt:lpstr>2.2.5  运算符与表达式</vt:lpstr>
      <vt:lpstr>2.2.5  运算符与表达式</vt:lpstr>
      <vt:lpstr>2.2.5  运算符与表达式</vt:lpstr>
      <vt:lpstr>2.2.5  运算符与表达式</vt:lpstr>
      <vt:lpstr>2.2.5  运算符与表达式</vt:lpstr>
      <vt:lpstr>2.2.5  运算符与表达式</vt:lpstr>
      <vt:lpstr>2.2.5  运算符与表达式</vt:lpstr>
      <vt:lpstr>2.2.5  运算符与表达式</vt:lpstr>
      <vt:lpstr>2.2.5  运算符与表达式</vt:lpstr>
      <vt:lpstr>2.2.5  运算符与表达式</vt:lpstr>
      <vt:lpstr>2.2.5  运算符与表达式</vt:lpstr>
      <vt:lpstr>2.2.5  运算符与表达式</vt:lpstr>
      <vt:lpstr>2.2.5  运算符与表达式</vt:lpstr>
      <vt:lpstr>2.2.6  语句</vt:lpstr>
      <vt:lpstr>2.2.6  语句</vt:lpstr>
      <vt:lpstr>2.2.6  语句</vt:lpstr>
      <vt:lpstr>2.3  数据的输入输出</vt:lpstr>
      <vt:lpstr>2.4  算法的基本控制结构</vt:lpstr>
      <vt:lpstr>2.4.1  用if语句实现选择结构</vt:lpstr>
      <vt:lpstr>2.4.2  多重选择结构</vt:lpstr>
      <vt:lpstr>2.4.2  多重选择结构</vt:lpstr>
      <vt:lpstr>2.4.2  多重选择结构</vt:lpstr>
      <vt:lpstr>2.4.3  循环结构</vt:lpstr>
      <vt:lpstr>2.4.4  循环结构与选择结构的嵌套</vt:lpstr>
      <vt:lpstr>2.4.4  循环结构与选择结构的嵌套</vt:lpstr>
      <vt:lpstr>2.4.5  其他控制语句</vt:lpstr>
      <vt:lpstr>2.5  自定义数据类型</vt:lpstr>
      <vt:lpstr>2.5.2  枚举类型enum</vt:lpstr>
      <vt:lpstr>2.5.2  枚举类型enum</vt:lpstr>
      <vt:lpstr>2.5.2  枚举类型enum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C++简单程序设计</dc:title>
  <dc:creator>dm</dc:creator>
  <cp:lastModifiedBy>殷建</cp:lastModifiedBy>
  <cp:revision>24</cp:revision>
  <dcterms:created xsi:type="dcterms:W3CDTF">2018-03-02T01:33:00Z</dcterms:created>
  <dcterms:modified xsi:type="dcterms:W3CDTF">2022-09-17T23:50:48Z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3B197D74F4044D21845C115297C4B0AB</vt:lpwstr>
  </property>
  <property fmtid="{D5CDD505-2E9C-101B-9397-08002B2CF9AE}" pid="3" name="KSOProductBuildVer">
    <vt:lpwstr>2052-11.1.0.12358</vt:lpwstr>
  </property>
</Properties>
</file>