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BF7CAA7-8090-47BE-89D4-1C2C496942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10BCF39-A801-48A4-ADD6-BD91BA71689F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3-7 </a:t>
            </a:r>
            <a:r>
              <a:rPr lang="zh-CN" altLang="en-US" dirty="0"/>
              <a:t>输入两个整数，求平方和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114300"/>
            <a:r>
              <a:rPr lang="zh-CN" altLang="en-US" sz="2800" dirty="0">
                <a:latin typeface="宋体" panose="02010600030101010101" pitchFamily="2" charset="-122"/>
              </a:rPr>
              <a:t>函数直接或间接地调用自身，称为递归调用。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114300" indent="-114300"/>
            <a:r>
              <a:rPr lang="zh-CN" altLang="en-US" sz="2800" dirty="0">
                <a:latin typeface="宋体" panose="02010600030101010101" pitchFamily="2" charset="-122"/>
              </a:rPr>
              <a:t>递归过程的两个阶段：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400050" lvl="1" indent="-171450"/>
            <a:r>
              <a:rPr lang="zh-CN" altLang="en-US" sz="2400" dirty="0">
                <a:latin typeface="宋体" panose="02010600030101010101" pitchFamily="2" charset="-122"/>
              </a:rPr>
              <a:t>递推：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400050" lvl="1" indent="-17145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4!=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4×3!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3!=3×2!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2!=2×1!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1!=1×0!</a:t>
            </a:r>
            <a:r>
              <a:rPr lang="en-US" altLang="zh-CN" sz="2400" dirty="0">
                <a:solidFill>
                  <a:srgbClr val="FFFF66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0!=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" indent="-114300"/>
            <a:r>
              <a:rPr lang="zh-CN" altLang="en-US" sz="2800" dirty="0"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latin typeface="宋体" panose="02010600030101010101" pitchFamily="2" charset="-122"/>
              </a:rPr>
              <a:t>3-8  </a:t>
            </a:r>
            <a:r>
              <a:rPr lang="zh-CN" altLang="en-US" sz="2800" dirty="0">
                <a:latin typeface="宋体" panose="02010600030101010101" pitchFamily="2" charset="-122"/>
              </a:rPr>
              <a:t>求</a:t>
            </a:r>
            <a:r>
              <a:rPr lang="en-US" altLang="zh-CN" sz="2800" dirty="0">
                <a:latin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宋体" panose="02010600030101010101" pitchFamily="2" charset="-122"/>
              </a:rPr>
              <a:t>!</a:t>
            </a: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3-9  </a:t>
            </a:r>
            <a:r>
              <a:rPr lang="zh-CN" altLang="en-US" dirty="0" smtClean="0">
                <a:latin typeface="宋体" panose="02010600030101010101" pitchFamily="2" charset="-122"/>
              </a:rPr>
              <a:t>用</a:t>
            </a:r>
            <a:r>
              <a:rPr lang="zh-CN" altLang="en-US" dirty="0">
                <a:latin typeface="宋体" panose="02010600030101010101" pitchFamily="2" charset="-122"/>
              </a:rPr>
              <a:t>递归法计算从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个人中选择</a:t>
            </a:r>
            <a:r>
              <a:rPr lang="en-US" altLang="zh-CN" dirty="0">
                <a:latin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</a:rPr>
              <a:t>个人组成一个委员会的不同组合</a:t>
            </a:r>
            <a:r>
              <a:rPr lang="zh-CN" altLang="en-US" dirty="0" smtClean="0">
                <a:latin typeface="宋体" panose="02010600030101010101" pitchFamily="2" charset="-122"/>
              </a:rPr>
              <a:t>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分析：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个人里选</a:t>
            </a:r>
            <a:r>
              <a:rPr lang="en-US" altLang="zh-CN" dirty="0">
                <a:latin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</a:rPr>
              <a:t>个人的组合数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</a:rPr>
              <a:t>个人里选</a:t>
            </a:r>
            <a:r>
              <a:rPr lang="en-US" altLang="zh-CN" dirty="0">
                <a:latin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</a:rPr>
              <a:t>个人的组合数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</a:rPr>
              <a:t>个人里选</a:t>
            </a:r>
            <a:r>
              <a:rPr lang="en-US" altLang="zh-CN" dirty="0">
                <a:latin typeface="宋体" panose="02010600030101010101" pitchFamily="2" charset="-122"/>
              </a:rPr>
              <a:t>k-1</a:t>
            </a:r>
            <a:r>
              <a:rPr lang="zh-CN" altLang="en-US" dirty="0">
                <a:latin typeface="宋体" panose="02010600030101010101" pitchFamily="2" charset="-122"/>
              </a:rPr>
              <a:t>个人的组合数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</a:rPr>
              <a:t>n==k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k==0</a:t>
            </a:r>
            <a:r>
              <a:rPr lang="zh-CN" altLang="en-US" dirty="0">
                <a:latin typeface="宋体" panose="02010600030101010101" pitchFamily="2" charset="-122"/>
              </a:rPr>
              <a:t>时，组合数为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3-10  </a:t>
            </a:r>
            <a:r>
              <a:rPr lang="zh-CN" altLang="en-US" dirty="0" smtClean="0"/>
              <a:t>汉</a:t>
            </a:r>
            <a:r>
              <a:rPr lang="zh-CN" altLang="en-US" dirty="0"/>
              <a:t>诺塔问题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在函数被调用时才分配形参的存储单元。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实参可以是常量、变量或表达式。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实参类型必须与形参相符。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传递时是传递参数值，即单向传递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 </a:t>
            </a:r>
            <a:r>
              <a:rPr lang="zh-CN" altLang="en-US" dirty="0" smtClean="0"/>
              <a:t>函数参数的传递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值传递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 smtClean="0"/>
              <a:t>3-11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函数参数的传递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引用</a:t>
            </a:r>
            <a:r>
              <a:rPr lang="zh-CN" altLang="en-US" sz="2800" dirty="0">
                <a:latin typeface="宋体" panose="02010600030101010101" pitchFamily="2" charset="-122"/>
              </a:rPr>
              <a:t>传递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228600" indent="-228600">
              <a:lnSpc>
                <a:spcPct val="8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引用</a:t>
            </a:r>
            <a:r>
              <a:rPr lang="en-US" altLang="zh-CN" sz="2800" dirty="0">
                <a:latin typeface="宋体" panose="02010600030101010101" pitchFamily="2" charset="-122"/>
              </a:rPr>
              <a:t>(&amp;)</a:t>
            </a:r>
            <a:r>
              <a:rPr lang="zh-CN" altLang="en-US" sz="2800" dirty="0">
                <a:latin typeface="宋体" panose="02010600030101010101" pitchFamily="2" charset="-122"/>
              </a:rPr>
              <a:t>是标识符的别名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例如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342900" lvl="1" indent="0">
              <a:lnSpc>
                <a:spcPct val="85000"/>
              </a:lnSpc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i,j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&amp;</a:t>
            </a:r>
            <a:r>
              <a:rPr lang="en-US" altLang="zh-CN" sz="2400" dirty="0" err="1">
                <a:latin typeface="宋体" panose="02010600030101010101" pitchFamily="2" charset="-122"/>
              </a:rPr>
              <a:t>ri</a:t>
            </a:r>
            <a:r>
              <a:rPr lang="en-US" altLang="zh-CN" sz="2400" dirty="0">
                <a:latin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    //</a:t>
            </a:r>
            <a:r>
              <a:rPr lang="zh-CN" altLang="en-US" sz="2400" dirty="0">
                <a:latin typeface="宋体" panose="02010600030101010101" pitchFamily="2" charset="-122"/>
              </a:rPr>
              <a:t>建立一个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zh-CN" altLang="en-US" sz="2400" dirty="0">
                <a:latin typeface="宋体" panose="02010600030101010101" pitchFamily="2" charset="-122"/>
              </a:rPr>
              <a:t>型的引用</a:t>
            </a:r>
            <a:r>
              <a:rPr lang="en-US" altLang="zh-CN" sz="2400" dirty="0" err="1">
                <a:latin typeface="宋体" panose="02010600030101010101" pitchFamily="2" charset="-122"/>
              </a:rPr>
              <a:t>ri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并将其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</a:rPr>
              <a:t>初始化为变量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的一个别名</a:t>
            </a:r>
            <a:br>
              <a:rPr lang="en-US" altLang="en-US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j=10;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 err="1">
                <a:latin typeface="宋体" panose="02010600030101010101" pitchFamily="2" charset="-122"/>
              </a:rPr>
              <a:t>ri</a:t>
            </a:r>
            <a:r>
              <a:rPr lang="en-US" altLang="zh-CN" sz="2400" dirty="0">
                <a:latin typeface="宋体" panose="02010600030101010101" pitchFamily="2" charset="-122"/>
              </a:rPr>
              <a:t>=j;//</a:t>
            </a:r>
            <a:r>
              <a:rPr lang="zh-CN" altLang="en-US" sz="2400" dirty="0">
                <a:latin typeface="宋体" panose="02010600030101010101" pitchFamily="2" charset="-122"/>
              </a:rPr>
              <a:t>相当于 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</a:rPr>
              <a:t>=j</a:t>
            </a:r>
            <a:r>
              <a:rPr lang="en-US" altLang="zh-CN" sz="2400" dirty="0" smtClean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函数参数的传递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声明一个引用时，必须同时对它进行初始化，使它指向一个已存在的对象。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228600" indent="-228600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一旦一个引用被初始化后，就不能改为指向其它对象。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228600" indent="-228600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引用可以作为形参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void swap(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&amp; a,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&amp; b) </a:t>
            </a:r>
            <a:r>
              <a:rPr lang="en-US" altLang="zh-CN" dirty="0" smtClean="0">
                <a:latin typeface="宋体" panose="02010600030101010101" pitchFamily="2" charset="-122"/>
              </a:rPr>
              <a:t>{...}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228600" indent="-228600">
              <a:lnSpc>
                <a:spcPct val="85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3-12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228600" indent="-228600">
              <a:lnSpc>
                <a:spcPct val="85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3-13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函数参数的传递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声明时使用关键字 </a:t>
            </a:r>
            <a:r>
              <a:rPr lang="en-US" altLang="zh-CN" dirty="0">
                <a:latin typeface="宋体" panose="02010600030101010101" pitchFamily="2" charset="-122"/>
              </a:rPr>
              <a:t>inline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编译时在调用处用函数体进行替换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节省了参数传递、控制转移等开销。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注意：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内联函数体内不能有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循环语句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switch</a:t>
            </a:r>
            <a:r>
              <a:rPr lang="zh-CN" altLang="en-US" dirty="0">
                <a:latin typeface="宋体" panose="02010600030101010101" pitchFamily="2" charset="-122"/>
              </a:rPr>
              <a:t>语句。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内联函数的定义必须出现在内联函数第一次被调用之前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3-14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 </a:t>
            </a:r>
            <a:r>
              <a:rPr lang="zh-CN" altLang="en-US" dirty="0" smtClean="0"/>
              <a:t>内联函数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函数在声明时可以预先给出默认的形参值，调用时如给出实参，则采用实参值，否则采用预先给出的默认形参值。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例如：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add(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x=5,int y=6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3-15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 </a:t>
            </a:r>
            <a:r>
              <a:rPr lang="zh-CN" altLang="en-US" dirty="0" smtClean="0"/>
              <a:t>带默认形参值的函数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函数是面向对象程序设计中，对功能的抽象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函数定义的语法形式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类型标识符  函数名（形式参数表）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语句序列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 smtClean="0"/>
              <a:t>函数的定义与使用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允许功能相近的函数在相同的作用域内以相同函数名声明，从而形成重载。方便使用，便于记忆。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add(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x,int</a:t>
            </a:r>
            <a:r>
              <a:rPr lang="en-US" altLang="zh-CN" dirty="0">
                <a:latin typeface="宋体" panose="02010600030101010101" pitchFamily="2" charset="-122"/>
              </a:rPr>
              <a:t> y</a:t>
            </a:r>
            <a:r>
              <a:rPr lang="en-US" altLang="zh-CN" dirty="0">
                <a:latin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</a:rPr>
              <a:t>add(float </a:t>
            </a:r>
            <a:r>
              <a:rPr lang="en-US" altLang="zh-CN" dirty="0" err="1">
                <a:latin typeface="宋体" panose="02010600030101010101" pitchFamily="2" charset="-122"/>
              </a:rPr>
              <a:t>x,float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en-US" altLang="zh-CN" dirty="0" smtClean="0">
                <a:latin typeface="宋体" panose="02010600030101010101" pitchFamily="2" charset="-122"/>
              </a:rPr>
              <a:t>);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3-16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 </a:t>
            </a:r>
            <a:r>
              <a:rPr lang="zh-CN" altLang="en-US" dirty="0" smtClean="0"/>
              <a:t>函数的重载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形式参数表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3200" noProof="1">
                <a:latin typeface="宋体" panose="02010600030101010101" pitchFamily="2" charset="-122"/>
              </a:rPr>
              <a:t>&lt;type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1</a:t>
            </a:r>
            <a:r>
              <a:rPr lang="en-US" altLang="zh-CN" sz="3200" noProof="1">
                <a:latin typeface="宋体" panose="02010600030101010101" pitchFamily="2" charset="-122"/>
              </a:rPr>
              <a:t>&gt; name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1</a:t>
            </a:r>
            <a:r>
              <a:rPr lang="en-US" altLang="zh-CN" sz="3200" noProof="1">
                <a:latin typeface="宋体" panose="02010600030101010101" pitchFamily="2" charset="-122"/>
              </a:rPr>
              <a:t>, &lt;type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2</a:t>
            </a:r>
            <a:r>
              <a:rPr lang="en-US" altLang="zh-CN" sz="3200" noProof="1">
                <a:latin typeface="宋体" panose="02010600030101010101" pitchFamily="2" charset="-122"/>
              </a:rPr>
              <a:t>&gt; name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2</a:t>
            </a:r>
            <a:r>
              <a:rPr lang="en-US" altLang="zh-CN" sz="3200" noProof="1">
                <a:latin typeface="宋体" panose="02010600030101010101" pitchFamily="2" charset="-122"/>
              </a:rPr>
              <a:t>, ..., &lt;type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n</a:t>
            </a:r>
            <a:r>
              <a:rPr lang="en-US" altLang="zh-CN" sz="3200" noProof="1">
                <a:latin typeface="宋体" panose="02010600030101010101" pitchFamily="2" charset="-122"/>
              </a:rPr>
              <a:t>&gt; name</a:t>
            </a:r>
            <a:r>
              <a:rPr lang="en-US" altLang="zh-CN" sz="3200" baseline="-25000" noProof="1">
                <a:latin typeface="宋体" panose="02010600030101010101" pitchFamily="2" charset="-122"/>
              </a:rPr>
              <a:t>n</a:t>
            </a:r>
            <a:endParaRPr lang="en-US" altLang="zh-CN" sz="3200" baseline="-25000" noProof="1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函数的返回值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由 </a:t>
            </a:r>
            <a:r>
              <a:rPr lang="en-US" altLang="zh-CN" dirty="0">
                <a:latin typeface="宋体" panose="02010600030101010101" pitchFamily="2" charset="-122"/>
              </a:rPr>
              <a:t>return </a:t>
            </a:r>
            <a:r>
              <a:rPr lang="zh-CN" altLang="en-US" dirty="0">
                <a:latin typeface="宋体" panose="02010600030101010101" pitchFamily="2" charset="-122"/>
              </a:rPr>
              <a:t>语句给出，例如：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return  0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无返回值的函数（</a:t>
            </a:r>
            <a:r>
              <a:rPr lang="en-US" altLang="zh-CN" dirty="0">
                <a:latin typeface="宋体" panose="02010600030101010101" pitchFamily="2" charset="-122"/>
              </a:rPr>
              <a:t>void</a:t>
            </a:r>
            <a:r>
              <a:rPr lang="zh-CN" altLang="en-US" dirty="0">
                <a:latin typeface="宋体" panose="02010600030101010101" pitchFamily="2" charset="-122"/>
              </a:rPr>
              <a:t>类型），不必写</a:t>
            </a:r>
            <a:r>
              <a:rPr lang="en-US" altLang="zh-CN" dirty="0">
                <a:latin typeface="宋体" panose="02010600030101010101" pitchFamily="2" charset="-122"/>
              </a:rPr>
              <a:t>return</a:t>
            </a:r>
            <a:r>
              <a:rPr lang="zh-CN" altLang="en-US" dirty="0" smtClean="0">
                <a:latin typeface="宋体" panose="02010600030101010101" pitchFamily="2" charset="-122"/>
              </a:rPr>
              <a:t>语句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 </a:t>
            </a:r>
            <a:r>
              <a:rPr lang="zh-CN" altLang="en-US" dirty="0" smtClean="0"/>
              <a:t>函数的定义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调用前先声明函数原型：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在调用函数中，或程序文件中所有函数之外，按如下形式说明：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类型标识符 被调用函数名（含类型说明的形参表）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;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调用形式 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函数名（实参列表）</a:t>
            </a:r>
            <a:r>
              <a:rPr lang="zh-CN" altLang="en-US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endParaRPr lang="zh-CN" altLang="en-US" u="sng" dirty="0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嵌套调用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函数可以嵌套调用，但不允许嵌套定义。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递归调用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函数直接或间接调用自身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3-1  </a:t>
            </a:r>
            <a:r>
              <a:rPr lang="zh-CN" altLang="en-US" dirty="0" smtClean="0"/>
              <a:t>编写一个求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次方的函数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/>
              <a:t>3-2  </a:t>
            </a:r>
            <a:r>
              <a:rPr lang="zh-CN" altLang="en-US" dirty="0" smtClean="0"/>
              <a:t>输入一个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位二进制数，将其转换为十进制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 smtClean="0"/>
              <a:t>3-3  </a:t>
            </a:r>
            <a:r>
              <a:rPr lang="zh-CN" altLang="en-US" dirty="0" smtClean="0"/>
              <a:t>编写</a:t>
            </a:r>
            <a:r>
              <a:rPr lang="zh-CN" altLang="en-US" dirty="0"/>
              <a:t>程序求</a:t>
            </a:r>
            <a:r>
              <a:rPr lang="en-US" altLang="zh-CN" dirty="0"/>
              <a:t>π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 smtClean="0"/>
              <a:t>3-4 </a:t>
            </a:r>
            <a:r>
              <a:rPr lang="zh-CN" altLang="en-US" sz="2800" dirty="0" smtClean="0">
                <a:latin typeface="宋体" panose="02010600030101010101" pitchFamily="2" charset="-122"/>
              </a:rPr>
              <a:t>寻找</a:t>
            </a:r>
            <a:r>
              <a:rPr lang="zh-CN" altLang="en-US" sz="2800" dirty="0">
                <a:latin typeface="宋体" panose="02010600030101010101" pitchFamily="2" charset="-122"/>
              </a:rPr>
              <a:t>并输出</a:t>
            </a:r>
            <a:r>
              <a:rPr lang="en-US" altLang="zh-CN" sz="2800" dirty="0">
                <a:latin typeface="宋体" panose="02010600030101010101" pitchFamily="2" charset="-122"/>
              </a:rPr>
              <a:t>11~999</a:t>
            </a:r>
            <a:r>
              <a:rPr lang="zh-CN" altLang="en-US" sz="2800" dirty="0">
                <a:latin typeface="宋体" panose="02010600030101010101" pitchFamily="2" charset="-122"/>
              </a:rPr>
              <a:t>之间的数</a:t>
            </a:r>
            <a:r>
              <a:rPr lang="en-US" altLang="zh-CN" sz="2800" dirty="0"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，它满足</a:t>
            </a:r>
            <a:r>
              <a:rPr lang="en-US" altLang="zh-CN" sz="2800" dirty="0"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均为回文数。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回文：各位数字左右对称的整数。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例如：</a:t>
            </a:r>
            <a:r>
              <a:rPr lang="en-US" altLang="zh-CN" sz="2400" dirty="0">
                <a:latin typeface="宋体" panose="02010600030101010101" pitchFamily="2" charset="-122"/>
              </a:rPr>
              <a:t>11</a:t>
            </a:r>
            <a:r>
              <a:rPr lang="zh-CN" altLang="en-US" sz="2400" dirty="0">
                <a:latin typeface="宋体" panose="02010600030101010101" pitchFamily="2" charset="-122"/>
              </a:rPr>
              <a:t>满足上述条件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11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=121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11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</a:rPr>
              <a:t>=1331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3-5</a:t>
            </a:r>
            <a:r>
              <a:rPr lang="zh-CN" altLang="en-US" dirty="0">
                <a:latin typeface="宋体" panose="02010600030101010101" pitchFamily="2" charset="-122"/>
              </a:rPr>
              <a:t>计算如下公式，并输出结果：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</a:rPr>
              <a:t>其中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的值由键盘输入。</a:t>
            </a:r>
            <a:r>
              <a:rPr lang="en-US" altLang="zh-CN" dirty="0">
                <a:latin typeface="宋体" panose="02010600030101010101" pitchFamily="2" charset="-122"/>
              </a:rPr>
              <a:t>sin x</a:t>
            </a:r>
            <a:r>
              <a:rPr lang="zh-CN" altLang="en-US" dirty="0">
                <a:latin typeface="宋体" panose="02010600030101010101" pitchFamily="2" charset="-122"/>
              </a:rPr>
              <a:t>的近似值按如下公式计算，计算精度为</a:t>
            </a:r>
            <a:r>
              <a:rPr lang="en-US" altLang="zh-CN" dirty="0">
                <a:latin typeface="宋体" panose="02010600030101010101" pitchFamily="2" charset="-122"/>
              </a:rPr>
              <a:t>10</a:t>
            </a:r>
            <a:r>
              <a:rPr lang="en-US" altLang="zh-CN" baseline="30000" dirty="0">
                <a:latin typeface="宋体" panose="02010600030101010101" pitchFamily="2" charset="-122"/>
              </a:rPr>
              <a:t>-6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172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733256"/>
            <a:ext cx="56769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3-6 </a:t>
            </a:r>
            <a:r>
              <a:rPr lang="zh-CN" altLang="en-US" dirty="0" smtClean="0"/>
              <a:t>投</a:t>
            </a:r>
            <a:r>
              <a:rPr lang="zh-CN" altLang="en-US" dirty="0"/>
              <a:t>骰子的随机</a:t>
            </a:r>
            <a:r>
              <a:rPr lang="zh-CN" altLang="en-US" dirty="0" smtClean="0"/>
              <a:t>游戏</a:t>
            </a:r>
            <a:endParaRPr lang="en-US" altLang="zh-CN" dirty="0" smtClean="0"/>
          </a:p>
          <a:p>
            <a:pPr marL="0" indent="457200" algn="just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每个骰子有六面，点数分别为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</a:rPr>
              <a:t>。游戏者在程序开始时输入一个无符号整数，作为产生随机数的种子。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每轮投两次骰子，第一轮如果和数为</a:t>
            </a:r>
            <a:r>
              <a:rPr lang="en-US" altLang="zh-CN" dirty="0">
                <a:latin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则为胜，游戏结束；和数为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</a:rPr>
              <a:t>则为负，游戏结束；和数为其它值则将此值作为自己的点数，继续第二轮、第三轮</a:t>
            </a:r>
            <a:r>
              <a:rPr lang="en-US" altLang="zh-CN" dirty="0">
                <a:latin typeface="宋体" panose="02010600030101010101" pitchFamily="2" charset="-122"/>
              </a:rPr>
              <a:t>...</a:t>
            </a:r>
            <a:r>
              <a:rPr lang="zh-CN" altLang="en-US" dirty="0">
                <a:latin typeface="宋体" panose="02010600030101010101" pitchFamily="2" charset="-122"/>
              </a:rPr>
              <a:t>直到某轮的和数等于点数则取胜，若在此前出现和数为</a:t>
            </a:r>
            <a:r>
              <a:rPr lang="en-US" altLang="zh-CN" dirty="0">
                <a:latin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</a:rPr>
              <a:t>则为负。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 err="1">
                <a:latin typeface="宋体" panose="02010600030101010101" pitchFamily="2" charset="-122"/>
              </a:rPr>
              <a:t>rolldice</a:t>
            </a:r>
            <a:r>
              <a:rPr lang="zh-CN" altLang="en-US" dirty="0">
                <a:latin typeface="宋体" panose="02010600030101010101" pitchFamily="2" charset="-122"/>
              </a:rPr>
              <a:t>函数负责模拟投骰子、计算和数并输出</a:t>
            </a:r>
            <a:r>
              <a:rPr lang="zh-CN" altLang="en-US" dirty="0" smtClean="0">
                <a:latin typeface="宋体" panose="02010600030101010101" pitchFamily="2" charset="-122"/>
              </a:rPr>
              <a:t>和数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  <p:grpSp>
        <p:nvGrpSpPr>
          <p:cNvPr id="7" name="Group 1050"/>
          <p:cNvGrpSpPr/>
          <p:nvPr/>
        </p:nvGrpSpPr>
        <p:grpSpPr bwMode="auto">
          <a:xfrm>
            <a:off x="1295400" y="1905000"/>
            <a:ext cx="7178675" cy="3733800"/>
            <a:chOff x="998" y="1392"/>
            <a:chExt cx="4522" cy="2352"/>
          </a:xfrm>
        </p:grpSpPr>
        <p:sp>
          <p:nvSpPr>
            <p:cNvPr id="8" name="Text Box 1030"/>
            <p:cNvSpPr txBox="1">
              <a:spLocks noChangeArrowheads="1"/>
            </p:cNvSpPr>
            <p:nvPr/>
          </p:nvSpPr>
          <p:spPr bwMode="auto">
            <a:xfrm>
              <a:off x="998" y="1456"/>
              <a:ext cx="106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main()</a:t>
              </a:r>
              <a:endParaRPr lang="en-US" altLang="zh-CN" sz="28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宋体" panose="02010600030101010101" pitchFamily="2" charset="-122"/>
                </a:rPr>
                <a:t>调</a:t>
              </a:r>
              <a:r>
                <a:rPr lang="en-US" altLang="zh-CN" sz="2800" b="0">
                  <a:latin typeface="宋体" panose="02010600030101010101" pitchFamily="2" charset="-122"/>
                </a:rPr>
                <a:t>fun()</a:t>
              </a:r>
              <a:endParaRPr lang="en-US" altLang="zh-CN" sz="28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宋体" panose="02010600030101010101" pitchFamily="2" charset="-122"/>
                </a:rPr>
                <a:t>结束</a:t>
              </a:r>
              <a:endParaRPr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9" name="Text Box 1031"/>
            <p:cNvSpPr txBox="1">
              <a:spLocks noChangeArrowheads="1"/>
            </p:cNvSpPr>
            <p:nvPr/>
          </p:nvSpPr>
          <p:spPr bwMode="auto">
            <a:xfrm>
              <a:off x="4830" y="1540"/>
              <a:ext cx="69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宋体" panose="02010600030101010101" pitchFamily="2" charset="-122"/>
                </a:rPr>
                <a:t>fun()</a:t>
              </a:r>
              <a:endParaRPr lang="en-US" altLang="zh-CN" sz="24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返回</a:t>
              </a:r>
              <a:endParaRPr lang="zh-CN" altLang="en-US" sz="2400" b="0">
                <a:latin typeface="宋体" panose="02010600030101010101" pitchFamily="2" charset="-122"/>
              </a:endParaRPr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>
              <a:off x="1379" y="1912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33"/>
            <p:cNvSpPr>
              <a:spLocks noChangeShapeType="1"/>
            </p:cNvSpPr>
            <p:nvPr/>
          </p:nvSpPr>
          <p:spPr bwMode="auto">
            <a:xfrm>
              <a:off x="1379" y="2641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34"/>
            <p:cNvSpPr>
              <a:spLocks noChangeShapeType="1"/>
            </p:cNvSpPr>
            <p:nvPr/>
          </p:nvSpPr>
          <p:spPr bwMode="auto">
            <a:xfrm flipV="1">
              <a:off x="2060" y="1941"/>
              <a:ext cx="58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35"/>
            <p:cNvSpPr>
              <a:spLocks noChangeShapeType="1"/>
            </p:cNvSpPr>
            <p:nvPr/>
          </p:nvSpPr>
          <p:spPr bwMode="auto">
            <a:xfrm flipH="1" flipV="1">
              <a:off x="1919" y="2587"/>
              <a:ext cx="718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5112" y="1912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37"/>
            <p:cNvSpPr txBox="1">
              <a:spLocks noChangeArrowheads="1"/>
            </p:cNvSpPr>
            <p:nvPr/>
          </p:nvSpPr>
          <p:spPr bwMode="auto">
            <a:xfrm>
              <a:off x="1136" y="1927"/>
              <a:ext cx="2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①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16" name="Text Box 1038"/>
            <p:cNvSpPr txBox="1">
              <a:spLocks noChangeArrowheads="1"/>
            </p:cNvSpPr>
            <p:nvPr/>
          </p:nvSpPr>
          <p:spPr bwMode="auto">
            <a:xfrm>
              <a:off x="2136" y="1890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②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5143" y="2273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④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2167" y="2912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⑥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1150" y="2638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⑦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2700" y="1392"/>
              <a:ext cx="962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保存：</a:t>
              </a:r>
              <a:endParaRPr lang="zh-CN" altLang="en-US" sz="2400" b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返回地址</a:t>
              </a:r>
              <a:endParaRPr lang="zh-CN" altLang="en-US" sz="2400" b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当前现场</a:t>
              </a:r>
              <a:endParaRPr lang="zh-CN" altLang="en-US" sz="2400" b="0">
                <a:latin typeface="宋体" panose="02010600030101010101" pitchFamily="2" charset="-122"/>
              </a:endParaRPr>
            </a:p>
          </p:txBody>
        </p:sp>
        <p:sp>
          <p:nvSpPr>
            <p:cNvPr id="21" name="Line 1043"/>
            <p:cNvSpPr>
              <a:spLocks noChangeShapeType="1"/>
            </p:cNvSpPr>
            <p:nvPr/>
          </p:nvSpPr>
          <p:spPr bwMode="auto">
            <a:xfrm>
              <a:off x="3799" y="1812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044"/>
            <p:cNvSpPr txBox="1">
              <a:spLocks noChangeArrowheads="1"/>
            </p:cNvSpPr>
            <p:nvPr/>
          </p:nvSpPr>
          <p:spPr bwMode="auto">
            <a:xfrm>
              <a:off x="4303" y="1470"/>
              <a:ext cx="22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③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23" name="Line 1045"/>
            <p:cNvSpPr>
              <a:spLocks noChangeShapeType="1"/>
            </p:cNvSpPr>
            <p:nvPr/>
          </p:nvSpPr>
          <p:spPr bwMode="auto">
            <a:xfrm flipH="1">
              <a:off x="4032" y="3291"/>
              <a:ext cx="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2640" y="2759"/>
              <a:ext cx="1344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恢复：</a:t>
              </a:r>
              <a:endParaRPr lang="zh-CN" altLang="en-US" sz="2400" b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主调程序现场</a:t>
              </a:r>
              <a:endParaRPr lang="zh-CN" altLang="en-US" sz="2400" b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宋体" panose="02010600030101010101" pitchFamily="2" charset="-122"/>
                </a:rPr>
                <a:t>返回地址</a:t>
              </a:r>
              <a:endParaRPr lang="zh-CN" altLang="en-US" sz="2400" b="0">
                <a:latin typeface="宋体" panose="02010600030101010101" pitchFamily="2" charset="-122"/>
              </a:endParaRPr>
            </a:p>
          </p:txBody>
        </p:sp>
        <p:sp>
          <p:nvSpPr>
            <p:cNvPr id="25" name="Text Box 1047"/>
            <p:cNvSpPr txBox="1">
              <a:spLocks noChangeArrowheads="1"/>
            </p:cNvSpPr>
            <p:nvPr/>
          </p:nvSpPr>
          <p:spPr bwMode="auto">
            <a:xfrm>
              <a:off x="4287" y="2930"/>
              <a:ext cx="2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⑤</a:t>
              </a:r>
              <a:endParaRPr lang="en-US" altLang="zh-CN" sz="28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函数的调用</a:t>
            </a:r>
            <a:endParaRPr lang="zh-CN" altLang="en-US" dirty="0"/>
          </a:p>
        </p:txBody>
      </p:sp>
      <p:sp>
        <p:nvSpPr>
          <p:cNvPr id="7" name="Text Box 2054"/>
          <p:cNvSpPr txBox="1">
            <a:spLocks noChangeArrowheads="1"/>
          </p:cNvSpPr>
          <p:nvPr/>
        </p:nvSpPr>
        <p:spPr bwMode="auto">
          <a:xfrm>
            <a:off x="1676400" y="2209800"/>
            <a:ext cx="1673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宋体" panose="02010600030101010101" pitchFamily="2" charset="-122"/>
              </a:rPr>
              <a:t>main{}</a:t>
            </a:r>
            <a:endParaRPr lang="en-US" altLang="zh-CN" sz="2800" b="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宋体" panose="02010600030101010101" pitchFamily="2" charset="-122"/>
              </a:rPr>
              <a:t>调</a:t>
            </a:r>
            <a:r>
              <a:rPr lang="en-US" altLang="zh-CN" sz="2800" b="0" dirty="0">
                <a:latin typeface="宋体" panose="02010600030101010101" pitchFamily="2" charset="-122"/>
              </a:rPr>
              <a:t>fun1()</a:t>
            </a:r>
            <a:endParaRPr lang="en-US" altLang="zh-CN" sz="2800" b="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宋体" panose="02010600030101010101" pitchFamily="2" charset="-122"/>
              </a:rPr>
              <a:t>结束</a:t>
            </a:r>
            <a:endParaRPr lang="zh-CN" altLang="en-US" sz="2800" b="0" dirty="0">
              <a:latin typeface="宋体" panose="02010600030101010101" pitchFamily="2" charset="-122"/>
            </a:endParaRPr>
          </a:p>
        </p:txBody>
      </p:sp>
      <p:sp>
        <p:nvSpPr>
          <p:cNvPr id="8" name="Text Box 2055"/>
          <p:cNvSpPr txBox="1">
            <a:spLocks noChangeArrowheads="1"/>
          </p:cNvSpPr>
          <p:nvPr/>
        </p:nvSpPr>
        <p:spPr bwMode="auto">
          <a:xfrm>
            <a:off x="4268788" y="2209800"/>
            <a:ext cx="1673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fun1()</a:t>
            </a: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宋体" panose="02010600030101010101" pitchFamily="2" charset="-122"/>
              </a:rPr>
              <a:t>调</a:t>
            </a:r>
            <a:r>
              <a:rPr lang="en-US" altLang="zh-CN" sz="2800" b="0">
                <a:latin typeface="宋体" panose="02010600030101010101" pitchFamily="2" charset="-122"/>
              </a:rPr>
              <a:t>fun2()</a:t>
            </a: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宋体" panose="02010600030101010101" pitchFamily="2" charset="-122"/>
              </a:rPr>
              <a:t>返回</a:t>
            </a:r>
            <a:endParaRPr lang="zh-CN" altLang="en-US" sz="2800" b="0">
              <a:latin typeface="宋体" panose="02010600030101010101" pitchFamily="2" charset="-122"/>
            </a:endParaRPr>
          </a:p>
        </p:txBody>
      </p:sp>
      <p:sp>
        <p:nvSpPr>
          <p:cNvPr id="9" name="Text Box 2056"/>
          <p:cNvSpPr txBox="1">
            <a:spLocks noChangeArrowheads="1"/>
          </p:cNvSpPr>
          <p:nvPr/>
        </p:nvSpPr>
        <p:spPr bwMode="auto">
          <a:xfrm>
            <a:off x="6861175" y="2209800"/>
            <a:ext cx="1673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fun2()</a:t>
            </a: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宋体" panose="02010600030101010101" pitchFamily="2" charset="-122"/>
              </a:rPr>
              <a:t>返回</a:t>
            </a:r>
            <a:endParaRPr lang="zh-CN" altLang="en-US" sz="2800" b="0">
              <a:latin typeface="宋体" panose="02010600030101010101" pitchFamily="2" charset="-122"/>
            </a:endParaRPr>
          </a:p>
        </p:txBody>
      </p:sp>
      <p:sp>
        <p:nvSpPr>
          <p:cNvPr id="10" name="Line 2057"/>
          <p:cNvSpPr>
            <a:spLocks noChangeShapeType="1"/>
          </p:cNvSpPr>
          <p:nvPr/>
        </p:nvSpPr>
        <p:spPr bwMode="auto">
          <a:xfrm>
            <a:off x="2179638" y="2782888"/>
            <a:ext cx="0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058"/>
          <p:cNvSpPr>
            <a:spLocks noChangeShapeType="1"/>
          </p:cNvSpPr>
          <p:nvPr/>
        </p:nvSpPr>
        <p:spPr bwMode="auto">
          <a:xfrm>
            <a:off x="2179638" y="3700463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059"/>
          <p:cNvSpPr>
            <a:spLocks noChangeShapeType="1"/>
          </p:cNvSpPr>
          <p:nvPr/>
        </p:nvSpPr>
        <p:spPr bwMode="auto">
          <a:xfrm flipV="1">
            <a:off x="3167063" y="2743200"/>
            <a:ext cx="1100137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060"/>
          <p:cNvSpPr>
            <a:spLocks noChangeShapeType="1"/>
          </p:cNvSpPr>
          <p:nvPr/>
        </p:nvSpPr>
        <p:spPr bwMode="auto">
          <a:xfrm flipH="1" flipV="1">
            <a:off x="3082925" y="3630613"/>
            <a:ext cx="1184275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061"/>
          <p:cNvSpPr>
            <a:spLocks noChangeShapeType="1"/>
          </p:cNvSpPr>
          <p:nvPr/>
        </p:nvSpPr>
        <p:spPr bwMode="auto">
          <a:xfrm>
            <a:off x="4819650" y="2782888"/>
            <a:ext cx="0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062"/>
          <p:cNvSpPr>
            <a:spLocks noChangeShapeType="1"/>
          </p:cNvSpPr>
          <p:nvPr/>
        </p:nvSpPr>
        <p:spPr bwMode="auto">
          <a:xfrm>
            <a:off x="4819650" y="3700463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063"/>
          <p:cNvSpPr>
            <a:spLocks noChangeShapeType="1"/>
          </p:cNvSpPr>
          <p:nvPr/>
        </p:nvSpPr>
        <p:spPr bwMode="auto">
          <a:xfrm flipV="1">
            <a:off x="5665788" y="2667000"/>
            <a:ext cx="1268412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64"/>
          <p:cNvSpPr>
            <a:spLocks noChangeShapeType="1"/>
          </p:cNvSpPr>
          <p:nvPr/>
        </p:nvSpPr>
        <p:spPr bwMode="auto">
          <a:xfrm>
            <a:off x="7297738" y="2782888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65"/>
          <p:cNvSpPr>
            <a:spLocks noChangeShapeType="1"/>
          </p:cNvSpPr>
          <p:nvPr/>
        </p:nvSpPr>
        <p:spPr bwMode="auto">
          <a:xfrm flipH="1" flipV="1">
            <a:off x="5707063" y="3665538"/>
            <a:ext cx="1150937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066"/>
          <p:cNvSpPr txBox="1">
            <a:spLocks noChangeArrowheads="1"/>
          </p:cNvSpPr>
          <p:nvPr/>
        </p:nvSpPr>
        <p:spPr bwMode="auto">
          <a:xfrm>
            <a:off x="1752600" y="2801938"/>
            <a:ext cx="3222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①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0" name="Text Box 2067"/>
          <p:cNvSpPr txBox="1">
            <a:spLocks noChangeArrowheads="1"/>
          </p:cNvSpPr>
          <p:nvPr/>
        </p:nvSpPr>
        <p:spPr bwMode="auto">
          <a:xfrm>
            <a:off x="3409950" y="2755900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②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1" name="Text Box 2068"/>
          <p:cNvSpPr txBox="1">
            <a:spLocks noChangeArrowheads="1"/>
          </p:cNvSpPr>
          <p:nvPr/>
        </p:nvSpPr>
        <p:spPr bwMode="auto">
          <a:xfrm>
            <a:off x="4900613" y="277812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③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2" name="Text Box 2069"/>
          <p:cNvSpPr txBox="1">
            <a:spLocks noChangeArrowheads="1"/>
          </p:cNvSpPr>
          <p:nvPr/>
        </p:nvSpPr>
        <p:spPr bwMode="auto">
          <a:xfrm>
            <a:off x="4860925" y="371792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⑦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3" name="Text Box 2070"/>
          <p:cNvSpPr txBox="1">
            <a:spLocks noChangeArrowheads="1"/>
          </p:cNvSpPr>
          <p:nvPr/>
        </p:nvSpPr>
        <p:spPr bwMode="auto">
          <a:xfrm>
            <a:off x="5969000" y="277812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④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4" name="Text Box 2071"/>
          <p:cNvSpPr txBox="1">
            <a:spLocks noChangeArrowheads="1"/>
          </p:cNvSpPr>
          <p:nvPr/>
        </p:nvSpPr>
        <p:spPr bwMode="auto">
          <a:xfrm>
            <a:off x="7339013" y="3236913"/>
            <a:ext cx="301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⑤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5" name="Text Box 2072"/>
          <p:cNvSpPr txBox="1">
            <a:spLocks noChangeArrowheads="1"/>
          </p:cNvSpPr>
          <p:nvPr/>
        </p:nvSpPr>
        <p:spPr bwMode="auto">
          <a:xfrm>
            <a:off x="6089650" y="401637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⑥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6" name="Text Box 2073"/>
          <p:cNvSpPr txBox="1">
            <a:spLocks noChangeArrowheads="1"/>
          </p:cNvSpPr>
          <p:nvPr/>
        </p:nvSpPr>
        <p:spPr bwMode="auto">
          <a:xfrm>
            <a:off x="3470275" y="401637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⑧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sp>
        <p:nvSpPr>
          <p:cNvPr id="27" name="Text Box 2074"/>
          <p:cNvSpPr txBox="1">
            <a:spLocks noChangeArrowheads="1"/>
          </p:cNvSpPr>
          <p:nvPr/>
        </p:nvSpPr>
        <p:spPr bwMode="auto">
          <a:xfrm>
            <a:off x="1752600" y="3695700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latin typeface="宋体" panose="02010600030101010101" pitchFamily="2" charset="-122"/>
              </a:rPr>
              <a:t>⑨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1823</Words>
  <Application>WPS 演示</Application>
  <PresentationFormat>全屏显示(4:3)</PresentationFormat>
  <Paragraphs>209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波形</vt:lpstr>
      <vt:lpstr>第3章  函数</vt:lpstr>
      <vt:lpstr>3.1  函数的定义与使用</vt:lpstr>
      <vt:lpstr>3.1.1  函数的定义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3.1.2  函数的调用</vt:lpstr>
      <vt:lpstr>3.1.3  函数参数的传递</vt:lpstr>
      <vt:lpstr>3.1.3  函数参数的传递</vt:lpstr>
      <vt:lpstr>3.1.3  函数参数的传递</vt:lpstr>
      <vt:lpstr>3.1.3  函数参数的传递</vt:lpstr>
      <vt:lpstr>3.2  内联函数</vt:lpstr>
      <vt:lpstr>3.3  带默认形参值的函数</vt:lpstr>
      <vt:lpstr>3.4  函数的重载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函数</dc:title>
  <dc:creator>dm</dc:creator>
  <cp:lastModifiedBy>殷建</cp:lastModifiedBy>
  <cp:revision>10</cp:revision>
  <dcterms:created xsi:type="dcterms:W3CDTF">2018-03-02T02:32:00Z</dcterms:created>
  <dcterms:modified xsi:type="dcterms:W3CDTF">2021-11-29T23:18:53Z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1DC9D2D07DE54670B5136D06791C67E8</vt:lpwstr>
  </property>
  <property fmtid="{D5CDD505-2E9C-101B-9397-08002B2CF9AE}" pid="3" name="KSOProductBuildVer">
    <vt:lpwstr>2052-11.1.0.11115</vt:lpwstr>
  </property>
</Properties>
</file>