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7" r:id="rId33"/>
    <p:sldId id="288" r:id="rId34"/>
    <p:sldId id="286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9" r:id="rId53"/>
    <p:sldId id="306" r:id="rId54"/>
    <p:sldId id="307" r:id="rId55"/>
    <p:sldId id="308" r:id="rId56"/>
    <p:sldId id="310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类与对象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1" indent="0">
              <a:lnSpc>
                <a:spcPct val="9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class  Clock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114300" lvl="1" indent="0">
              <a:lnSpc>
                <a:spcPct val="9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{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11430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zh-CN" sz="2400" dirty="0">
                <a:latin typeface="宋体" panose="02010600030101010101" pitchFamily="2" charset="-122"/>
                <a:sym typeface="+mn-ea"/>
              </a:rPr>
              <a:t>private: 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114300" lvl="1" indent="0">
              <a:lnSpc>
                <a:spcPct val="9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  <a:sym typeface="+mn-ea"/>
              </a:rPr>
              <a:t>   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int Hour,Minute,Second;</a:t>
            </a:r>
            <a:endParaRPr lang="zh-CN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14300" lvl="1" indent="0">
              <a:lnSpc>
                <a:spcPct val="9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 public: 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114300" lvl="1" indent="0">
              <a:lnSpc>
                <a:spcPct val="9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   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void</a:t>
            </a:r>
            <a:r>
              <a:rPr lang="zh-CN" altLang="zh-CN" sz="2400" dirty="0">
                <a:latin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SetTime(int NewH,int NewM,int NewS);</a:t>
            </a:r>
            <a:br>
              <a:rPr lang="zh-CN" altLang="zh-CN" sz="2400" dirty="0">
                <a:latin typeface="宋体" panose="02010600030101010101" pitchFamily="2" charset="-122"/>
              </a:rPr>
            </a:br>
            <a:r>
              <a:rPr lang="zh-CN" altLang="zh-CN" sz="2400" dirty="0">
                <a:latin typeface="宋体" panose="02010600030101010101" pitchFamily="2" charset="-122"/>
              </a:rPr>
              <a:t>   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void</a:t>
            </a:r>
            <a:r>
              <a:rPr lang="zh-CN" altLang="zh-CN" sz="2400" dirty="0">
                <a:latin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ShowTime();</a:t>
            </a:r>
            <a:endParaRPr lang="zh-CN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14300" lvl="1" indent="0">
              <a:lnSpc>
                <a:spcPct val="9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}</a:t>
            </a: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;</a:t>
            </a:r>
            <a:endParaRPr lang="zh-CN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 </a:t>
            </a:r>
            <a:r>
              <a:rPr lang="zh-CN" altLang="en-US" dirty="0"/>
              <a:t>类的定义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private</a:t>
            </a:r>
            <a:r>
              <a:rPr lang="zh-CN" altLang="en-US" dirty="0" smtClean="0"/>
              <a:t>成员</a:t>
            </a:r>
            <a:r>
              <a:rPr lang="en-US" altLang="zh-CN" dirty="0" smtClean="0"/>
              <a:t>:</a:t>
            </a:r>
            <a:r>
              <a:rPr lang="zh-CN" altLang="en-US" dirty="0" smtClean="0"/>
              <a:t>只能被类中的成员访问</a:t>
            </a:r>
            <a:endParaRPr lang="en-US" altLang="zh-CN" dirty="0" smtClean="0"/>
          </a:p>
          <a:p>
            <a:r>
              <a:rPr lang="en-US" altLang="zh-CN" dirty="0" smtClean="0"/>
              <a:t>public</a:t>
            </a:r>
            <a:r>
              <a:rPr lang="zh-CN" altLang="en-US" dirty="0" smtClean="0"/>
              <a:t>成员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从外部可以访问，类的访问接口</a:t>
            </a:r>
            <a:endParaRPr lang="en-US" altLang="zh-CN" dirty="0" smtClean="0"/>
          </a:p>
          <a:p>
            <a:r>
              <a:rPr lang="en-US" altLang="zh-CN" dirty="0" smtClean="0"/>
              <a:t>Protected</a:t>
            </a:r>
            <a:r>
              <a:rPr lang="zh-CN" altLang="en-US" dirty="0" smtClean="0"/>
              <a:t>成员</a:t>
            </a:r>
            <a:r>
              <a:rPr lang="en-US" altLang="zh-CN" dirty="0" smtClean="0"/>
              <a:t>:</a:t>
            </a:r>
            <a:r>
              <a:rPr lang="zh-CN" altLang="en-US" dirty="0" smtClean="0"/>
              <a:t>只能被该类的继承类访问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4.2.2  </a:t>
            </a:r>
            <a:r>
              <a:rPr lang="zh-CN" altLang="en-US" dirty="0" smtClean="0"/>
              <a:t>类成员的访问控制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>
                <a:latin typeface="宋体" panose="02010600030101010101" pitchFamily="2" charset="-122"/>
              </a:rPr>
              <a:t>类的对象是该类的某一特定实体，即类类型的变量。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声明形式：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 类名  对象名；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indent="-457200"/>
            <a:r>
              <a:rPr lang="zh-CN" altLang="en-US" dirty="0">
                <a:latin typeface="宋体" panose="02010600030101010101" pitchFamily="2" charset="-122"/>
              </a:rPr>
              <a:t>例：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zh-CN" altLang="zh-CN" dirty="0">
                <a:latin typeface="宋体" panose="02010600030101010101" pitchFamily="2" charset="-122"/>
              </a:rPr>
              <a:t>Clock  myClock</a:t>
            </a:r>
            <a:r>
              <a:rPr lang="zh-CN" altLang="zh-CN" dirty="0" smtClean="0">
                <a:latin typeface="宋体" panose="02010600030101010101" pitchFamily="2" charset="-122"/>
              </a:rPr>
              <a:t>;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4.2.3 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在类中说明原型，可以直接在类中给出函数体，也可以在类外给出函数体实现，并在函数名前使用</a:t>
            </a:r>
            <a:r>
              <a:rPr lang="zh-CN" altLang="en-US" dirty="0">
                <a:solidFill>
                  <a:srgbClr val="0000FF"/>
                </a:solidFill>
              </a:rPr>
              <a:t>类名</a:t>
            </a:r>
            <a:r>
              <a:rPr lang="zh-CN" altLang="en-US" dirty="0"/>
              <a:t>加以</a:t>
            </a:r>
            <a:r>
              <a:rPr lang="zh-CN" altLang="en-US" dirty="0" smtClean="0"/>
              <a:t>限定</a:t>
            </a:r>
            <a:endParaRPr lang="en-US" altLang="zh-CN" dirty="0" smtClean="0"/>
          </a:p>
          <a:p>
            <a:r>
              <a:rPr lang="zh-CN" altLang="en-US" dirty="0"/>
              <a:t>在成员函数中直接访问（使用）数据成员</a:t>
            </a:r>
            <a:endParaRPr lang="en-US" altLang="zh-CN" dirty="0"/>
          </a:p>
          <a:p>
            <a:r>
              <a:rPr lang="zh-CN" altLang="en-US" dirty="0"/>
              <a:t>可以在成员函数中调用其他成员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4.2.4  </a:t>
            </a:r>
            <a:r>
              <a:rPr lang="zh-CN" altLang="en-US" dirty="0" smtClean="0"/>
              <a:t>类的成员函数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为了提高运行时的效率，对于较简单的函数可以声明为内联形式。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内联函数体中不要有复杂结构（如循环语句和</a:t>
            </a:r>
            <a:r>
              <a:rPr lang="zh-CN" altLang="zh-CN" dirty="0"/>
              <a:t>switch</a:t>
            </a:r>
            <a:r>
              <a:rPr lang="zh-CN" altLang="en-US" dirty="0"/>
              <a:t>语句）。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在类中声明内联成员函数的方式：</a:t>
            </a:r>
            <a:endParaRPr lang="zh-CN" alt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将函数体放在类的声明中。</a:t>
            </a:r>
            <a:endParaRPr lang="zh-CN" alt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使用</a:t>
            </a:r>
            <a:r>
              <a:rPr lang="zh-CN" altLang="zh-CN" dirty="0"/>
              <a:t>inline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4.2.4  </a:t>
            </a:r>
            <a:r>
              <a:rPr lang="zh-CN" altLang="en-US" dirty="0"/>
              <a:t>类的成员函数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303780"/>
            <a:ext cx="7408545" cy="4104005"/>
          </a:xfrm>
        </p:spPr>
        <p:txBody>
          <a:bodyPr>
            <a:noAutofit/>
          </a:bodyPr>
          <a:lstStyle/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class  Clock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private: 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int Hour, Minute, Second;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public: 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void Init(int initH,int initM ,int initS)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{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  Hour=initH; Minute=initM; 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  Second=initS;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} 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void SetTime(int NewH, int NewM, int NewS);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void ShowTime();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};</a:t>
            </a:r>
            <a:r>
              <a:rPr lang="en-US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zh-CN" altLang="zh-CN" sz="1700" b="1" dirty="0">
              <a:solidFill>
                <a:srgbClr val="5072C0"/>
              </a:solidFill>
              <a:latin typeface="宋体" panose="02010600030101010101" pitchFamily="2" charset="-122"/>
            </a:endParaRPr>
          </a:p>
          <a:p>
            <a:endParaRPr lang="zh-CN" altLang="zh-CN" sz="900" b="1" dirty="0">
              <a:solidFill>
                <a:srgbClr val="5072C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4.2.4  </a:t>
            </a:r>
            <a:r>
              <a:rPr lang="zh-CN" altLang="en-US" dirty="0"/>
              <a:t>类的成员函数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class Clock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{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 public: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    void Init(int initH,int initM ,int initS);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    void SetTime(int NewH, int NewM, int NewS);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private: 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    int Hour, Minute, Second;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};</a:t>
            </a:r>
            <a:endParaRPr lang="zh-CN" altLang="zh-CN" b="1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4.2.4  </a:t>
            </a:r>
            <a:r>
              <a:rPr lang="zh-CN" altLang="en-US" dirty="0"/>
              <a:t>类的成员函数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None/>
            </a:pPr>
            <a:r>
              <a:rPr altLang="zh-CN" dirty="0">
                <a:latin typeface="宋体" panose="02010600030101010101" pitchFamily="2" charset="-122"/>
              </a:rPr>
              <a:t>inline void Clock::Init(int initH,int initM ,int initS)</a:t>
            </a:r>
            <a:endParaRPr altLang="zh-CN" dirty="0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altLang="zh-CN" dirty="0">
                <a:latin typeface="宋体" panose="02010600030101010101" pitchFamily="2" charset="-122"/>
              </a:rPr>
              <a:t>{</a:t>
            </a:r>
            <a:endParaRPr altLang="zh-CN" dirty="0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altLang="zh-CN" dirty="0">
                <a:latin typeface="宋体" panose="02010600030101010101" pitchFamily="2" charset="-122"/>
              </a:rPr>
              <a:t>    Hour=initH; </a:t>
            </a:r>
            <a:endParaRPr altLang="zh-CN" dirty="0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altLang="zh-CN" dirty="0">
                <a:latin typeface="宋体" panose="02010600030101010101" pitchFamily="2" charset="-122"/>
              </a:rPr>
              <a:t>    Minute=initM; </a:t>
            </a:r>
            <a:endParaRPr altLang="zh-CN" dirty="0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altLang="zh-CN" dirty="0">
                <a:latin typeface="宋体" panose="02010600030101010101" pitchFamily="2" charset="-122"/>
              </a:rPr>
              <a:t>    Second=initS;</a:t>
            </a:r>
            <a:endParaRPr altLang="zh-CN" dirty="0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altLang="zh-CN" dirty="0">
                <a:latin typeface="宋体" panose="02010600030101010101" pitchFamily="2" charset="-122"/>
              </a:rPr>
              <a:t>}</a:t>
            </a:r>
            <a:endParaRPr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4.2.4  </a:t>
            </a:r>
            <a:r>
              <a:rPr lang="zh-CN" altLang="en-US" dirty="0"/>
              <a:t>类的成员函数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4-1 </a:t>
            </a:r>
            <a:r>
              <a:rPr lang="zh-CN" altLang="zh-CN" b="1" dirty="0"/>
              <a:t>时钟程序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4.2.5   </a:t>
            </a:r>
            <a:r>
              <a:rPr lang="zh-CN" altLang="en-US" dirty="0" smtClean="0"/>
              <a:t>程序实例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类似于变量，使用时需要对对象进行初始化，不再使用时需要销毁对象，由于这个工作每次都要进行，所以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使用构造函数和析构函数来完成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 </a:t>
            </a:r>
            <a:r>
              <a:rPr lang="zh-CN" altLang="en-US" dirty="0" smtClean="0"/>
              <a:t>构造函数和析构函数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抽象：是</a:t>
            </a:r>
            <a:r>
              <a:rPr lang="zh-CN" altLang="en-US" dirty="0"/>
              <a:t>对具体对象（问题）进行概括，抽出这一类对象的公共性质并加以描述的过程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4.1  </a:t>
            </a:r>
            <a:r>
              <a:rPr lang="zh-CN" altLang="en-US" dirty="0" smtClean="0"/>
              <a:t>面向对象程序设计的基本特点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构造函数的作用是在对象被创建时使用特定的值构造对象，或者说将对象</a:t>
            </a:r>
            <a:r>
              <a:rPr lang="zh-CN" altLang="en-US" dirty="0">
                <a:solidFill>
                  <a:srgbClr val="0000FF"/>
                </a:solidFill>
              </a:rPr>
              <a:t>初始化</a:t>
            </a:r>
            <a:r>
              <a:rPr lang="zh-CN" altLang="en-US" dirty="0"/>
              <a:t>为一个特定的状态。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在对象创建时由</a:t>
            </a:r>
            <a:r>
              <a:rPr lang="zh-CN" altLang="en-US" dirty="0">
                <a:solidFill>
                  <a:srgbClr val="0000FF"/>
                </a:solidFill>
              </a:rPr>
              <a:t>系统自动调用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无参数的构造函数称为</a:t>
            </a:r>
            <a:r>
              <a:rPr lang="zh-CN" altLang="en-US" dirty="0">
                <a:solidFill>
                  <a:srgbClr val="0000FF"/>
                </a:solidFill>
              </a:rPr>
              <a:t>默认构造函数</a:t>
            </a:r>
            <a:r>
              <a:rPr lang="zh-CN" altLang="en-US" dirty="0"/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如果程序中未声明，则系统自动产生出一个</a:t>
            </a:r>
            <a:r>
              <a:rPr lang="zh-CN" altLang="en-US" dirty="0">
                <a:solidFill>
                  <a:srgbClr val="0000FF"/>
                </a:solidFill>
              </a:rPr>
              <a:t>默认形式</a:t>
            </a:r>
            <a:r>
              <a:rPr lang="zh-CN" altLang="en-US" dirty="0"/>
              <a:t>的构造函数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允许为</a:t>
            </a:r>
            <a:r>
              <a:rPr lang="zh-CN" altLang="en-US" dirty="0">
                <a:solidFill>
                  <a:srgbClr val="0000FF"/>
                </a:solidFill>
              </a:rPr>
              <a:t>内联</a:t>
            </a:r>
            <a:r>
              <a:rPr lang="zh-CN" altLang="en-US" dirty="0"/>
              <a:t>函数、</a:t>
            </a:r>
            <a:r>
              <a:rPr lang="zh-CN" altLang="en-US" dirty="0">
                <a:solidFill>
                  <a:srgbClr val="0000FF"/>
                </a:solidFill>
              </a:rPr>
              <a:t>重载</a:t>
            </a:r>
            <a:r>
              <a:rPr lang="zh-CN" altLang="en-US" dirty="0"/>
              <a:t>函数、</a:t>
            </a:r>
            <a:r>
              <a:rPr lang="zh-CN" altLang="en-US" dirty="0">
                <a:solidFill>
                  <a:srgbClr val="0000FF"/>
                </a:solidFill>
              </a:rPr>
              <a:t>带默认形参值</a:t>
            </a:r>
            <a:r>
              <a:rPr lang="zh-CN" altLang="en-US" dirty="0"/>
              <a:t>的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 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Clock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{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public: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Clock();不带参数的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构造函数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	Clock(int NewH,int NewM,int NewS);//带参构造函数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	Clock(int NewH=0,int NewM=0,int NewS=0);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	void SetTime(int NewH,int NewM,int NewS);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	void ShowTime();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private: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	int Hour,Minute,Second</a:t>
            </a:r>
            <a:r>
              <a:rPr lang="zh-CN" altLang="en-US" dirty="0" smtClean="0">
                <a:latin typeface="宋体" panose="02010600030101010101" pitchFamily="2" charset="-122"/>
              </a:rPr>
              <a:t>;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}</a:t>
            </a:r>
            <a:r>
              <a:rPr lang="zh-CN" altLang="en-US" dirty="0">
                <a:latin typeface="宋体" panose="02010600030101010101" pitchFamily="2" charset="-122"/>
              </a:rPr>
              <a:t>;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</a:t>
            </a:r>
            <a:r>
              <a:rPr lang="zh-CN" altLang="en-US" dirty="0"/>
              <a:t>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7500"/>
          </a:bodyPr>
          <a:lstStyle/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构造函数的实现：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Clock::Clock(int NewH, int NewM, int NewS)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{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Hour= NewH;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	Minute= NewM;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	Second= NewS;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}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Clock::Clock(int NewH, int NewM, int NewS)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Hour（NewH）,Minute（NewM）,Second（NewS）//初始化表列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{ cout &lt;&lt;Hour &lt;&lt; "/" &lt;&lt; Minute &lt;&lt; "/" &lt;&lt; Second; 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</a:t>
            </a:r>
            <a:r>
              <a:rPr lang="zh-CN" altLang="en-US" dirty="0"/>
              <a:t>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如果类中</a:t>
            </a:r>
            <a:r>
              <a:rPr lang="zh-CN" altLang="en-US" dirty="0">
                <a:solidFill>
                  <a:srgbClr val="0000FF"/>
                </a:solidFill>
              </a:rPr>
              <a:t>声明了构造函数</a:t>
            </a:r>
            <a:r>
              <a:rPr lang="zh-CN" altLang="en-US" dirty="0"/>
              <a:t>，无论是否带有参数，编译器不会自动生成隐含的构造函数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问题：</a:t>
            </a:r>
            <a:endParaRPr lang="zh-CN" altLang="en-US" dirty="0"/>
          </a:p>
          <a:p>
            <a:pPr>
              <a:buNone/>
              <a:defRPr/>
            </a:pPr>
            <a:r>
              <a:rPr lang="zh-CN" altLang="en-US" dirty="0"/>
              <a:t>1. 构造函数能不能定义在私有部分？</a:t>
            </a:r>
            <a:endParaRPr lang="zh-CN" altLang="en-US" dirty="0"/>
          </a:p>
          <a:p>
            <a:pPr>
              <a:buNone/>
              <a:defRPr/>
            </a:pPr>
            <a:r>
              <a:rPr lang="zh-CN" altLang="en-US" dirty="0"/>
              <a:t>2. </a:t>
            </a:r>
            <a:r>
              <a:rPr lang="zh-CN" altLang="en-US" dirty="0">
                <a:sym typeface="Arial" panose="020B0604020202020204" pitchFamily="34" charset="0"/>
              </a:rPr>
              <a:t>Clock(int NewH=0,int NewM=0,int NewS=0)</a:t>
            </a:r>
            <a:r>
              <a:rPr lang="zh-CN" altLang="en-US" dirty="0" smtClean="0">
                <a:sym typeface="Arial" panose="020B0604020202020204" pitchFamily="34" charset="0"/>
              </a:rPr>
              <a:t>;</a:t>
            </a:r>
            <a:endParaRPr lang="zh-CN" altLang="en-US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</a:t>
            </a:r>
            <a:r>
              <a:rPr lang="zh-CN" altLang="en-US" dirty="0"/>
              <a:t>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sz="2000" dirty="0"/>
              <a:t>产生二义性</a:t>
            </a:r>
            <a:endParaRPr lang="zh-CN" altLang="en-US" sz="2000" dirty="0"/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class X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	public: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600" dirty="0">
                <a:solidFill>
                  <a:srgbClr val="FFFF99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		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X();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		X(int i = 0);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	...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};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void f()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600" dirty="0">
                <a:solidFill>
                  <a:srgbClr val="FFFF99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X one(10);//正确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	X two;//错误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</a:t>
            </a:r>
            <a:r>
              <a:rPr lang="zh-CN" altLang="en-US" dirty="0"/>
              <a:t>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351155">
              <a:buNone/>
            </a:pPr>
            <a:r>
              <a:rPr lang="zh-CN" altLang="en-US" dirty="0">
                <a:latin typeface="宋体" panose="02010600030101010101" pitchFamily="2" charset="-122"/>
              </a:rPr>
              <a:t>拷贝构造函数是一种特殊的构造函数，其形参为本类的对象引用</a:t>
            </a:r>
            <a:r>
              <a:rPr lang="zh-CN" altLang="en-US" dirty="0" smtClean="0">
                <a:latin typeface="宋体" panose="02010600030101010101" pitchFamily="2" charset="-122"/>
              </a:rPr>
              <a:t>。作用</a:t>
            </a:r>
            <a:r>
              <a:rPr lang="zh-CN" altLang="en-US" dirty="0">
                <a:latin typeface="宋体" panose="02010600030101010101" pitchFamily="2" charset="-122"/>
              </a:rPr>
              <a:t>是用已经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存在的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对象</a:t>
            </a:r>
            <a:r>
              <a:rPr lang="zh-CN" altLang="en-US" dirty="0" smtClean="0">
                <a:latin typeface="宋体" panose="02010600030101010101" pitchFamily="2" charset="-122"/>
              </a:rPr>
              <a:t>去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初始化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同类的一个新对象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class 类名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{ public :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类名（形参）；//构造函数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类名（类名 &amp;对象名）；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//拷贝构造函数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    ...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}；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类名::类（类名 &amp;对象名）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//拷贝构造函数的实现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{    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函数</a:t>
            </a:r>
            <a:r>
              <a:rPr lang="zh-CN" altLang="en-US" sz="2400" dirty="0">
                <a:latin typeface="宋体" panose="02010600030101010101" pitchFamily="2" charset="-122"/>
              </a:rPr>
              <a:t>体    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}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4.3.2  </a:t>
            </a:r>
            <a:r>
              <a:rPr lang="zh-CN" altLang="en-US" dirty="0" smtClean="0"/>
              <a:t>复制构造</a:t>
            </a:r>
            <a:r>
              <a:rPr lang="zh-CN" altLang="en-US" dirty="0"/>
              <a:t>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679450">
              <a:lnSpc>
                <a:spcPct val="120000"/>
              </a:lnSpc>
              <a:buNone/>
            </a:pPr>
            <a:r>
              <a:rPr lang="zh-CN" altLang="en-US" dirty="0"/>
              <a:t>如果程序员没有为类声明拷贝初始化构造函数，则编译器自己生成一个默认的拷贝构造函数。</a:t>
            </a:r>
            <a:endParaRPr lang="zh-CN" altLang="en-US" dirty="0"/>
          </a:p>
          <a:p>
            <a:pPr marL="0" indent="679450">
              <a:lnSpc>
                <a:spcPct val="120000"/>
              </a:lnSpc>
              <a:buNone/>
            </a:pPr>
            <a:r>
              <a:rPr lang="zh-CN" altLang="en-US" dirty="0"/>
              <a:t>这个构造函数执行的功能是：用</a:t>
            </a:r>
            <a:r>
              <a:rPr lang="zh-CN" altLang="en-US" dirty="0">
                <a:solidFill>
                  <a:srgbClr val="0000FF"/>
                </a:solidFill>
              </a:rPr>
              <a:t>作为初始值的对象</a:t>
            </a:r>
            <a:r>
              <a:rPr lang="zh-CN" altLang="en-US" dirty="0"/>
              <a:t>的每个</a:t>
            </a:r>
            <a:r>
              <a:rPr lang="zh-CN" altLang="en-US" dirty="0">
                <a:solidFill>
                  <a:srgbClr val="0000FF"/>
                </a:solidFill>
              </a:rPr>
              <a:t>数据成员</a:t>
            </a:r>
            <a:r>
              <a:rPr lang="zh-CN" altLang="en-US" dirty="0"/>
              <a:t>的值，初始化</a:t>
            </a:r>
            <a:r>
              <a:rPr lang="zh-CN" altLang="en-US" dirty="0">
                <a:solidFill>
                  <a:srgbClr val="0000FF"/>
                </a:solidFill>
              </a:rPr>
              <a:t>将要建立的对象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对应数据成员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 </a:t>
            </a:r>
            <a:r>
              <a:rPr lang="zh-CN" altLang="en-US" dirty="0"/>
              <a:t>复制构造函数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4-2 Point</a:t>
            </a:r>
            <a:r>
              <a:rPr lang="zh-CN" altLang="zh-CN" b="1" dirty="0"/>
              <a:t>类程序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 </a:t>
            </a:r>
            <a:r>
              <a:rPr lang="zh-CN" altLang="en-US" dirty="0"/>
              <a:t>复制构造函数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完成对象被删除前的一些清理工作。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在对象的生存期结束的时刻系统自动调用它，然后再释放此对象所属的空间。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如果程序中未声明析构函数，编译器将自动产生一个默认的析构函数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4.3.3  </a:t>
            </a:r>
            <a:r>
              <a:rPr lang="zh-CN" altLang="en-US" dirty="0" smtClean="0"/>
              <a:t>析</a:t>
            </a:r>
            <a:r>
              <a:rPr lang="zh-CN" altLang="en-US" dirty="0"/>
              <a:t>构函数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 smtClean="0"/>
              <a:t>4-3  </a:t>
            </a:r>
            <a:r>
              <a:rPr lang="zh-CN" altLang="en-US" dirty="0" smtClean="0"/>
              <a:t>一</a:t>
            </a:r>
            <a:r>
              <a:rPr lang="zh-CN" altLang="en-US" dirty="0"/>
              <a:t>圆形游泳池如图所示，现在需在其周围建一圆形过道，并在其四周围上栅栏。栅栏价格为</a:t>
            </a:r>
            <a:r>
              <a:rPr lang="zh-CN" altLang="zh-CN" dirty="0"/>
              <a:t>35</a:t>
            </a:r>
            <a:r>
              <a:rPr lang="zh-CN" altLang="en-US" dirty="0"/>
              <a:t>元</a:t>
            </a:r>
            <a:r>
              <a:rPr lang="zh-CN" altLang="zh-CN" dirty="0"/>
              <a:t>/</a:t>
            </a:r>
            <a:r>
              <a:rPr lang="zh-CN" altLang="en-US" dirty="0"/>
              <a:t>米，过道造价为</a:t>
            </a:r>
            <a:r>
              <a:rPr lang="zh-CN" altLang="zh-CN" dirty="0"/>
              <a:t>20</a:t>
            </a:r>
            <a:r>
              <a:rPr lang="zh-CN" altLang="en-US" dirty="0"/>
              <a:t>元</a:t>
            </a:r>
            <a:r>
              <a:rPr lang="zh-CN" altLang="zh-CN" dirty="0"/>
              <a:t>/</a:t>
            </a:r>
            <a:r>
              <a:rPr lang="zh-CN" altLang="en-US" dirty="0"/>
              <a:t>平方米。过道宽度为</a:t>
            </a:r>
            <a:r>
              <a:rPr lang="zh-CN" altLang="zh-CN" dirty="0"/>
              <a:t>3</a:t>
            </a:r>
            <a:r>
              <a:rPr lang="zh-CN" altLang="en-US" dirty="0"/>
              <a:t>米，游泳池半径由键盘输入。要求编程计算并输出过道和栅栏的造价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4.3.3  </a:t>
            </a:r>
            <a:r>
              <a:rPr lang="zh-CN" altLang="en-US" dirty="0"/>
              <a:t>析构函数</a:t>
            </a:r>
            <a:endParaRPr lang="zh-CN" alt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505200" y="4343400"/>
            <a:ext cx="2057400" cy="2057400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962400" y="4800600"/>
            <a:ext cx="1143000" cy="11430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游泳池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257800" y="4495800"/>
            <a:ext cx="990600" cy="533400"/>
          </a:xfrm>
          <a:prstGeom prst="wedgeRectCallout">
            <a:avLst>
              <a:gd name="adj1" fmla="val -42787"/>
              <a:gd name="adj2" fmla="val 75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 dirty="0">
                <a:latin typeface="Times New Roman" panose="02020603050405020304" pitchFamily="18" charset="0"/>
              </a:rPr>
              <a:t>过道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数据抽象：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514350" lvl="1" indent="-171450">
              <a:lnSpc>
                <a:spcPct val="12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char *name,char *gender,int age,int </a:t>
            </a:r>
            <a:r>
              <a:rPr lang="zh-CN" altLang="zh-CN" dirty="0">
                <a:latin typeface="宋体" panose="02010600030101010101" pitchFamily="2" charset="-122"/>
              </a:rPr>
              <a:t>id</a:t>
            </a:r>
            <a:endParaRPr lang="zh-CN" altLang="zh-CN" dirty="0">
              <a:latin typeface="宋体" panose="02010600030101010101" pitchFamily="2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代码抽象：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514350" lvl="1" indent="-171450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生物属性角度：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zh-CN" dirty="0">
                <a:latin typeface="宋体" panose="02010600030101010101" pitchFamily="2" charset="-122"/>
              </a:rPr>
              <a:t>GetCloth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(),   Eat(),  Step(),…</a:t>
            </a:r>
            <a:endParaRPr lang="zh-CN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indent="-171450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社会属性角度：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zh-CN" dirty="0">
                <a:latin typeface="宋体" panose="02010600030101010101" pitchFamily="2" charset="-122"/>
              </a:rPr>
              <a:t>Work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(), Promote() ,</a:t>
            </a:r>
            <a:r>
              <a:rPr lang="zh-CN" altLang="zh-CN" dirty="0" smtClean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endParaRPr lang="zh-CN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4.1.1  </a:t>
            </a:r>
            <a:r>
              <a:rPr lang="zh-CN" altLang="en-US" dirty="0" smtClean="0"/>
              <a:t>抽象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复杂的问题通常都可以分解为简单问题的组合</a:t>
            </a:r>
            <a:endParaRPr lang="en-US" altLang="zh-CN" dirty="0" smtClean="0"/>
          </a:p>
          <a:p>
            <a:r>
              <a:rPr lang="zh-CN" altLang="en-US" dirty="0" smtClean="0"/>
              <a:t>类似于用零件组装设备，复杂对象可以由简单对象组合而成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/>
              <a:t>类中的成员数据包含另一个类的对象。</a:t>
            </a:r>
            <a:endParaRPr lang="zh-CN" altLang="en-US" dirty="0"/>
          </a:p>
          <a:p>
            <a:pPr>
              <a:lnSpc>
                <a:spcPct val="160000"/>
              </a:lnSpc>
            </a:pPr>
            <a:r>
              <a:rPr lang="zh-CN" altLang="en-US" dirty="0"/>
              <a:t>可以在已有抽象的基础上实现更复杂的抽象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 </a:t>
            </a:r>
            <a:r>
              <a:rPr lang="zh-CN" altLang="en-US" dirty="0" smtClean="0"/>
              <a:t>类的组合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原则：不仅要负责对本类中的基本类型成员数据赋初值，也要对对象成员初始化。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定义形式：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2600" dirty="0">
                <a:latin typeface="宋体" panose="02010600030101010101" pitchFamily="2" charset="-122"/>
              </a:rPr>
              <a:t>类名</a:t>
            </a:r>
            <a:r>
              <a:rPr lang="zh-CN" altLang="zh-CN" sz="2600" dirty="0">
                <a:latin typeface="宋体" panose="02010600030101010101" pitchFamily="2" charset="-122"/>
              </a:rPr>
              <a:t>::</a:t>
            </a:r>
            <a:r>
              <a:rPr lang="zh-CN" altLang="en-US" sz="2600" dirty="0">
                <a:latin typeface="宋体" panose="02010600030101010101" pitchFamily="2" charset="-122"/>
              </a:rPr>
              <a:t>类名</a:t>
            </a:r>
            <a:r>
              <a:rPr lang="zh-CN" altLang="zh-CN" sz="2600" dirty="0">
                <a:latin typeface="宋体" panose="02010600030101010101" pitchFamily="2" charset="-122"/>
              </a:rPr>
              <a:t>(</a:t>
            </a:r>
            <a:r>
              <a:rPr lang="zh-CN" altLang="en-US" sz="2600" dirty="0">
                <a:latin typeface="宋体" panose="02010600030101010101" pitchFamily="2" charset="-122"/>
              </a:rPr>
              <a:t>对象成员所需的形参，本类基本类型成员形参</a:t>
            </a:r>
            <a:r>
              <a:rPr lang="zh-CN" altLang="zh-CN" sz="2600" dirty="0">
                <a:latin typeface="宋体" panose="02010600030101010101" pitchFamily="2" charset="-122"/>
              </a:rPr>
              <a:t>):</a:t>
            </a:r>
            <a:r>
              <a:rPr lang="zh-CN" altLang="en-US" sz="2600" dirty="0">
                <a:latin typeface="宋体" panose="02010600030101010101" pitchFamily="2" charset="-122"/>
              </a:rPr>
              <a:t>对象</a:t>
            </a:r>
            <a:r>
              <a:rPr lang="zh-CN" altLang="zh-CN" sz="2600" dirty="0">
                <a:latin typeface="宋体" panose="02010600030101010101" pitchFamily="2" charset="-122"/>
              </a:rPr>
              <a:t>1(</a:t>
            </a:r>
            <a:r>
              <a:rPr lang="zh-CN" altLang="en-US" sz="2600" dirty="0">
                <a:latin typeface="宋体" panose="02010600030101010101" pitchFamily="2" charset="-122"/>
              </a:rPr>
              <a:t>参数</a:t>
            </a:r>
            <a:r>
              <a:rPr lang="zh-CN" altLang="zh-CN" sz="2600" dirty="0">
                <a:latin typeface="宋体" panose="02010600030101010101" pitchFamily="2" charset="-122"/>
              </a:rPr>
              <a:t>)</a:t>
            </a:r>
            <a:r>
              <a:rPr lang="zh-CN" altLang="en-US" sz="2600" dirty="0">
                <a:latin typeface="宋体" panose="02010600030101010101" pitchFamily="2" charset="-122"/>
              </a:rPr>
              <a:t>，对象</a:t>
            </a:r>
            <a:r>
              <a:rPr lang="zh-CN" altLang="zh-CN" sz="2600" dirty="0">
                <a:latin typeface="宋体" panose="02010600030101010101" pitchFamily="2" charset="-122"/>
              </a:rPr>
              <a:t>2(</a:t>
            </a:r>
            <a:r>
              <a:rPr lang="zh-CN" altLang="en-US" sz="2600" dirty="0">
                <a:latin typeface="宋体" panose="02010600030101010101" pitchFamily="2" charset="-122"/>
              </a:rPr>
              <a:t>参数</a:t>
            </a:r>
            <a:r>
              <a:rPr lang="zh-CN" altLang="zh-CN" sz="2600" dirty="0">
                <a:latin typeface="宋体" panose="02010600030101010101" pitchFamily="2" charset="-122"/>
              </a:rPr>
              <a:t>)</a:t>
            </a:r>
            <a:r>
              <a:rPr lang="zh-CN" altLang="en-US" sz="2600" dirty="0">
                <a:latin typeface="宋体" panose="02010600030101010101" pitchFamily="2" charset="-122"/>
              </a:rPr>
              <a:t>，</a:t>
            </a:r>
            <a:r>
              <a:rPr lang="zh-CN" altLang="zh-CN" sz="2600" dirty="0">
                <a:latin typeface="宋体" panose="02010600030101010101" pitchFamily="2" charset="-122"/>
              </a:rPr>
              <a:t>......</a:t>
            </a:r>
            <a:endParaRPr lang="zh-CN" altLang="zh-CN" sz="2600" dirty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zh-CN" sz="2600" dirty="0">
                <a:latin typeface="宋体" panose="02010600030101010101" pitchFamily="2" charset="-122"/>
              </a:rPr>
              <a:t>{  </a:t>
            </a:r>
            <a:r>
              <a:rPr lang="zh-CN" altLang="en-US" sz="2600" dirty="0">
                <a:latin typeface="宋体" panose="02010600030101010101" pitchFamily="2" charset="-122"/>
              </a:rPr>
              <a:t>本类初始化  </a:t>
            </a:r>
            <a:r>
              <a:rPr lang="zh-CN" altLang="zh-CN" sz="2600" dirty="0" smtClean="0">
                <a:latin typeface="宋体" panose="02010600030101010101" pitchFamily="2" charset="-122"/>
              </a:rPr>
              <a:t>}</a:t>
            </a:r>
            <a:endParaRPr lang="zh-CN" altLang="zh-CN" sz="26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en-US" dirty="0"/>
              <a:t>类的组合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zh-CN" altLang="en-US" dirty="0"/>
              <a:t>构造函数执行顺序：</a:t>
            </a:r>
            <a:endParaRPr lang="en-US" altLang="zh-CN" dirty="0"/>
          </a:p>
          <a:p>
            <a:pPr marL="514350" indent="-514350">
              <a:lnSpc>
                <a:spcPct val="105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/>
              <a:t>先调用内嵌对象的构造函数（</a:t>
            </a:r>
            <a:r>
              <a:rPr lang="zh-CN" altLang="en-US" dirty="0">
                <a:solidFill>
                  <a:srgbClr val="0000FF"/>
                </a:solidFill>
              </a:rPr>
              <a:t>按内嵌 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05000"/>
              </a:lnSpc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     </a:t>
            </a:r>
            <a:r>
              <a:rPr lang="zh-CN" altLang="en-US" dirty="0">
                <a:solidFill>
                  <a:srgbClr val="0000FF"/>
                </a:solidFill>
              </a:rPr>
              <a:t>时的声明顺序</a:t>
            </a:r>
            <a:r>
              <a:rPr lang="zh-CN" altLang="en-US" dirty="0"/>
              <a:t>，先声明者先构造）</a:t>
            </a:r>
            <a:endParaRPr lang="en-US" altLang="zh-CN" dirty="0"/>
          </a:p>
          <a:p>
            <a:pPr marL="0" indent="0">
              <a:lnSpc>
                <a:spcPct val="105000"/>
              </a:lnSpc>
              <a:buNone/>
              <a:defRPr/>
            </a:pPr>
            <a:r>
              <a:rPr lang="en-US" altLang="zh-CN" dirty="0"/>
              <a:t>2. </a:t>
            </a:r>
            <a:r>
              <a:rPr lang="zh-CN" altLang="en-US" dirty="0"/>
              <a:t>然后执行本类的构造函数的函数体。</a:t>
            </a:r>
            <a:endParaRPr lang="en-US" altLang="zh-CN" dirty="0"/>
          </a:p>
          <a:p>
            <a:pPr marL="0" indent="0">
              <a:lnSpc>
                <a:spcPct val="105000"/>
              </a:lnSpc>
              <a:buNone/>
              <a:defRPr/>
            </a:pPr>
            <a:endParaRPr lang="en-US" altLang="zh-CN" dirty="0"/>
          </a:p>
          <a:p>
            <a:pPr marL="0" indent="0">
              <a:lnSpc>
                <a:spcPct val="105000"/>
              </a:lnSpc>
              <a:buNone/>
              <a:defRPr/>
            </a:pPr>
            <a:r>
              <a:rPr lang="zh-CN" altLang="en-US" dirty="0"/>
              <a:t>注意：析构函数的调用顺序</a:t>
            </a:r>
            <a:r>
              <a:rPr lang="zh-CN" altLang="en-US" dirty="0" smtClean="0"/>
              <a:t>相反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en-US" dirty="0"/>
              <a:t>类的组合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4-4 </a:t>
            </a:r>
            <a:r>
              <a:rPr lang="zh-CN" altLang="zh-CN" b="1" dirty="0"/>
              <a:t>类的组合，线段类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en-US" dirty="0"/>
              <a:t>类的组合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类间相互引用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A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{  public: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void f(B b);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};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B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{  public: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void g(A a);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};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FF"/>
                </a:solidFill>
              </a:rPr>
              <a:t>编译错误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 smtClean="0"/>
              <a:t>…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4.4.2  </a:t>
            </a:r>
            <a:r>
              <a:rPr lang="zh-CN" altLang="en-US" dirty="0" smtClean="0"/>
              <a:t>前向引用声明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类应该先声明，后使用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如果需要在某个类的声明之前，引用该类，则应进行</a:t>
            </a:r>
            <a:r>
              <a:rPr lang="zh-CN" altLang="en-US" dirty="0">
                <a:solidFill>
                  <a:srgbClr val="0000FF"/>
                </a:solidFill>
              </a:rPr>
              <a:t>前向引用声明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前向引用声明只为程序引入一个</a:t>
            </a:r>
            <a:r>
              <a:rPr lang="zh-CN" altLang="en-US" dirty="0">
                <a:solidFill>
                  <a:srgbClr val="0000FF"/>
                </a:solidFill>
              </a:rPr>
              <a:t>标识符</a:t>
            </a:r>
            <a:r>
              <a:rPr lang="zh-CN" altLang="en-US" dirty="0"/>
              <a:t>，但具体声明在其他地方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zh-CN" altLang="en-US" dirty="0"/>
              <a:t>前向引用声明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B;  //前向引用声明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A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{  public: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void f(B b);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void f(B); 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};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B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{  public: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void g(A a);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};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zh-CN" altLang="en-US" dirty="0"/>
              <a:t>前向引用声明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尽管使用了前向引用声明，但是在提供一个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完整的类声明</a:t>
            </a:r>
            <a:r>
              <a:rPr lang="zh-CN" altLang="en-US" sz="2800" dirty="0">
                <a:latin typeface="宋体" panose="02010600030101010101" pitchFamily="2" charset="-122"/>
              </a:rPr>
              <a:t>之前，不能声明该类的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对象</a:t>
            </a:r>
            <a:r>
              <a:rPr lang="zh-CN" altLang="en-US" sz="2800" dirty="0">
                <a:latin typeface="宋体" panose="02010600030101010101" pitchFamily="2" charset="-122"/>
              </a:rPr>
              <a:t>，也不能在内联成员函数中使用该类的对象。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2800" dirty="0">
                <a:solidFill>
                  <a:srgbClr val="5072C0"/>
                </a:solidFill>
                <a:latin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</a:rPr>
              <a:t>class B;  //前向引用声明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	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</a:rPr>
              <a:t>class A{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B b</a:t>
            </a:r>
            <a:r>
              <a:rPr lang="en-US" altLang="zh-CN" dirty="0">
                <a:latin typeface="宋体" panose="02010600030101010101" pitchFamily="2" charset="-122"/>
              </a:rPr>
              <a:t>;//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错误：类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的定义不完善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	};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	class B{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		A </a:t>
            </a:r>
            <a:r>
              <a:rPr lang="en-US" altLang="zh-CN" dirty="0" err="1">
                <a:latin typeface="宋体" panose="02010600030101010101" pitchFamily="2" charset="-122"/>
              </a:rPr>
              <a:t>a</a:t>
            </a:r>
            <a:r>
              <a:rPr lang="en-US" altLang="zh-CN" dirty="0">
                <a:latin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	}</a:t>
            </a:r>
            <a:r>
              <a:rPr lang="zh-CN" altLang="en-US" dirty="0" smtClean="0">
                <a:latin typeface="宋体" panose="02010600030101010101" pitchFamily="2" charset="-122"/>
              </a:rPr>
              <a:t>;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zh-CN" altLang="en-US" dirty="0"/>
              <a:t>前向引用声明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class </a:t>
            </a:r>
            <a:r>
              <a:rPr lang="zh-CN" altLang="en-US" dirty="0">
                <a:latin typeface="宋体" panose="02010600030101010101" pitchFamily="2" charset="-122"/>
              </a:rPr>
              <a:t>B;  //前向引用声明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zh-CN" altLang="en-US" dirty="0">
                <a:latin typeface="宋体" panose="02010600030101010101" pitchFamily="2" charset="-122"/>
              </a:rPr>
              <a:t>	class A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zh-CN" altLang="en-US" dirty="0">
                <a:latin typeface="宋体" panose="02010600030101010101" pitchFamily="2" charset="-122"/>
              </a:rPr>
              <a:t>	{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public: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    void method() {b.do();}//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错误：类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没定义完善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private: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    B &amp;b;//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经过前向引用声明可以声明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类的引用或指针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           B *p; </a:t>
            </a:r>
            <a:r>
              <a:rPr lang="en-US" altLang="zh-CN" dirty="0">
                <a:latin typeface="宋体" panose="02010600030101010101" pitchFamily="2" charset="-122"/>
              </a:rPr>
              <a:t>		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zh-CN" altLang="en-US" dirty="0">
                <a:latin typeface="宋体" panose="02010600030101010101" pitchFamily="2" charset="-122"/>
              </a:rPr>
              <a:t>	};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zh-CN" altLang="en-US" dirty="0">
                <a:latin typeface="宋体" panose="02010600030101010101" pitchFamily="2" charset="-122"/>
              </a:rPr>
              <a:t>	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zh-CN" altLang="en-US" dirty="0"/>
              <a:t>前向引用声明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SzTx/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B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zh-CN" altLang="en-US" dirty="0">
                <a:latin typeface="宋体" panose="02010600030101010101" pitchFamily="2" charset="-122"/>
              </a:rPr>
              <a:t>	{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public: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	void do() {…};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private: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	A &amp;a;//	</a:t>
            </a:r>
            <a:r>
              <a:rPr lang="zh-CN" altLang="en-US" dirty="0">
                <a:latin typeface="宋体" panose="02010600030101010101" pitchFamily="2" charset="-122"/>
              </a:rPr>
              <a:t>	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zh-CN" altLang="en-US" dirty="0">
                <a:latin typeface="宋体" panose="02010600030101010101" pitchFamily="2" charset="-122"/>
              </a:rPr>
              <a:t>}</a:t>
            </a:r>
            <a:r>
              <a:rPr lang="zh-CN" altLang="en-US" dirty="0" smtClean="0">
                <a:latin typeface="宋体" panose="02010600030101010101" pitchFamily="2" charset="-122"/>
              </a:rPr>
              <a:t>;</a:t>
            </a:r>
            <a:endParaRPr lang="en-US" altLang="zh-CN" dirty="0" smtClean="0"/>
          </a:p>
          <a:p>
            <a:r>
              <a:rPr lang="zh-CN" altLang="en-US" dirty="0" smtClean="0"/>
              <a:t>应该</a:t>
            </a:r>
            <a:r>
              <a:rPr lang="zh-CN" altLang="en-US" dirty="0"/>
              <a:t>记住：当你使用前向引用声明时，你只能使用</a:t>
            </a:r>
            <a:r>
              <a:rPr lang="zh-CN" altLang="en-US" dirty="0">
                <a:solidFill>
                  <a:srgbClr val="0000FF"/>
                </a:solidFill>
              </a:rPr>
              <a:t>被声明的符号</a:t>
            </a:r>
            <a:r>
              <a:rPr lang="zh-CN" altLang="en-US" dirty="0"/>
              <a:t>，而不能涉及</a:t>
            </a:r>
            <a:r>
              <a:rPr lang="zh-CN" altLang="en-US" dirty="0">
                <a:solidFill>
                  <a:srgbClr val="0000FF"/>
                </a:solidFill>
              </a:rPr>
              <a:t>类的任何细节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zh-CN" altLang="en-US" dirty="0"/>
              <a:t>前向引用声明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将抽象出的数据成员、代码成员相结合，将它们视为一个整体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4.1.2  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zh-CN" sz="2800" dirty="0">
                <a:latin typeface="宋体" panose="02010600030101010101" pitchFamily="2" charset="-122"/>
              </a:rPr>
              <a:t>UML语言是一种可视化的的面向对象建模语言。</a:t>
            </a:r>
            <a:endParaRPr lang="zh-CN" altLang="zh-CN" sz="2800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zh-CN" sz="2800" dirty="0">
                <a:latin typeface="宋体" panose="02010600030101010101" pitchFamily="2" charset="-122"/>
              </a:rPr>
              <a:t>UML有三个基本的</a:t>
            </a:r>
            <a:r>
              <a:rPr lang="zh-CN" altLang="zh-CN" sz="2800" dirty="0" smtClean="0">
                <a:latin typeface="宋体" panose="02010600030101010101" pitchFamily="2" charset="-122"/>
              </a:rPr>
              <a:t>部分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事物</a:t>
            </a:r>
            <a:r>
              <a:rPr lang="zh-CN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（Things</a:t>
            </a:r>
            <a:r>
              <a:rPr lang="zh-C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）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：</a:t>
            </a:r>
            <a:r>
              <a:rPr lang="zh-C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UML</a:t>
            </a:r>
            <a:r>
              <a:rPr lang="zh-CN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中重要的组成部分，在模型中属于最静态的部分，代表概念上的或物理上的</a:t>
            </a:r>
            <a:r>
              <a:rPr lang="zh-C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元素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关系</a:t>
            </a:r>
            <a:r>
              <a:rPr lang="zh-CN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（Relationships</a:t>
            </a: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：</a:t>
            </a: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关系</a:t>
            </a:r>
            <a:r>
              <a:rPr lang="zh-CN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把事物紧密联系在</a:t>
            </a: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一起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图</a:t>
            </a:r>
            <a:r>
              <a:rPr lang="zh-CN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（Diagrams</a:t>
            </a: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：</a:t>
            </a: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图</a:t>
            </a:r>
            <a:r>
              <a:rPr lang="zh-CN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是很多有相互相关的事物的</a:t>
            </a: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组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合</a:t>
            </a:r>
            <a:endParaRPr lang="zh-CN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 UML</a:t>
            </a:r>
            <a:r>
              <a:rPr lang="zh-CN" altLang="en-US" dirty="0" smtClean="0"/>
              <a:t>图形标识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4.5.2  UML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1676400"/>
            <a:ext cx="7239000" cy="477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dirty="0" smtClean="0">
                <a:latin typeface="宋体" panose="02010600030101010101" pitchFamily="2" charset="-122"/>
              </a:rPr>
              <a:t>举例：</a:t>
            </a:r>
            <a:r>
              <a:rPr lang="zh-CN" altLang="zh-CN" dirty="0" smtClean="0">
                <a:latin typeface="宋体" panose="02010600030101010101" pitchFamily="2" charset="-122"/>
              </a:rPr>
              <a:t>Clock</a:t>
            </a:r>
            <a:r>
              <a:rPr lang="zh-CN" altLang="en-US" dirty="0" smtClean="0">
                <a:latin typeface="宋体" panose="02010600030101010101" pitchFamily="2" charset="-122"/>
              </a:rPr>
              <a:t>类的完整表示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endParaRPr lang="zh-CN" altLang="zh-CN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endParaRPr lang="zh-CN" altLang="zh-CN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endParaRPr lang="zh-CN" altLang="zh-CN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endParaRPr lang="zh-CN" altLang="zh-CN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zh-CN" altLang="zh-CN" dirty="0" smtClean="0">
                <a:latin typeface="宋体" panose="02010600030101010101" pitchFamily="2" charset="-122"/>
              </a:rPr>
              <a:t>Clock</a:t>
            </a:r>
            <a:r>
              <a:rPr lang="zh-CN" altLang="en-US" dirty="0" smtClean="0">
                <a:latin typeface="宋体" panose="02010600030101010101" pitchFamily="2" charset="-122"/>
              </a:rPr>
              <a:t>类的简洁表示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  <p:grpSp>
        <p:nvGrpSpPr>
          <p:cNvPr id="8" name="Group 5"/>
          <p:cNvGrpSpPr/>
          <p:nvPr/>
        </p:nvGrpSpPr>
        <p:grpSpPr bwMode="auto">
          <a:xfrm>
            <a:off x="1752600" y="2204864"/>
            <a:ext cx="6210300" cy="1849438"/>
            <a:chOff x="0" y="0"/>
            <a:chExt cx="2074" cy="649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2074" cy="649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940" y="19"/>
              <a:ext cx="19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latin typeface="宋体" panose="02010600030101010101" pitchFamily="2" charset="-122"/>
                </a:rPr>
                <a:t>Clock</a:t>
              </a:r>
              <a:endParaRPr lang="zh-CN" altLang="zh-CN" sz="1800" b="0">
                <a:latin typeface="宋体" panose="02010600030101010101" pitchFamily="2" charset="-122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113"/>
              <a:ext cx="2074" cy="536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0" y="409"/>
              <a:ext cx="2074" cy="240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4" y="122"/>
              <a:ext cx="45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latin typeface="宋体" panose="02010600030101010101" pitchFamily="2" charset="-122"/>
                </a:rPr>
                <a:t>- Hour : int</a:t>
              </a:r>
              <a:endParaRPr lang="zh-CN" altLang="zh-CN" sz="1800" b="0">
                <a:latin typeface="宋体" panose="02010600030101010101" pitchFamily="2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" y="207"/>
              <a:ext cx="53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latin typeface="宋体" panose="02010600030101010101" pitchFamily="2" charset="-122"/>
                </a:rPr>
                <a:t>- Minute : int</a:t>
              </a:r>
              <a:endParaRPr lang="zh-CN" altLang="zh-CN" sz="1800" b="0">
                <a:latin typeface="宋体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4" y="292"/>
              <a:ext cx="53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latin typeface="宋体" panose="02010600030101010101" pitchFamily="2" charset="-122"/>
                </a:rPr>
                <a:t>- Second : int</a:t>
              </a:r>
              <a:endParaRPr lang="zh-CN" altLang="zh-CN" sz="1800" b="0">
                <a:latin typeface="宋体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4" y="461"/>
              <a:ext cx="72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latin typeface="宋体" panose="02010600030101010101" pitchFamily="2" charset="-122"/>
                </a:rPr>
                <a:t>+ ShowTime() : void</a:t>
              </a:r>
              <a:endParaRPr lang="zh-CN" altLang="zh-CN" sz="1800" b="0">
                <a:latin typeface="宋体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4" y="546"/>
              <a:ext cx="18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latin typeface="宋体" panose="02010600030101010101" pitchFamily="2" charset="-122"/>
                </a:rPr>
                <a:t>+ SetTime(NewH:int=0,NewM:int=0,NewS:int=0):void</a:t>
              </a:r>
              <a:endParaRPr lang="zh-CN" altLang="zh-CN" sz="1800" b="0">
                <a:latin typeface="宋体" panose="02010600030101010101" pitchFamily="2" charset="-122"/>
              </a:endParaRPr>
            </a:p>
          </p:txBody>
        </p:sp>
      </p:grpSp>
      <p:grpSp>
        <p:nvGrpSpPr>
          <p:cNvPr id="19" name="Group 16"/>
          <p:cNvGrpSpPr/>
          <p:nvPr/>
        </p:nvGrpSpPr>
        <p:grpSpPr bwMode="auto">
          <a:xfrm>
            <a:off x="2254250" y="4549259"/>
            <a:ext cx="4756150" cy="1624012"/>
            <a:chOff x="0" y="0"/>
            <a:chExt cx="2085" cy="654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2085" cy="654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688" y="63"/>
              <a:ext cx="724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latin typeface="宋体" panose="02010600030101010101" pitchFamily="2" charset="-122"/>
                </a:rPr>
                <a:t>Clock</a:t>
              </a:r>
              <a:endParaRPr lang="zh-CN" altLang="zh-CN" sz="1800" b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4.5.2  UML</a:t>
            </a:r>
            <a:r>
              <a:rPr lang="zh-CN" altLang="en-US" dirty="0"/>
              <a:t>类图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1905000"/>
            <a:ext cx="7239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依赖关系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zh-CN" dirty="0" smtClean="0"/>
          </a:p>
          <a:p>
            <a:endParaRPr lang="zh-CN" altLang="zh-CN" dirty="0" smtClean="0"/>
          </a:p>
          <a:p>
            <a:endParaRPr lang="zh-CN" altLang="zh-CN" dirty="0" smtClean="0"/>
          </a:p>
          <a:p>
            <a:pPr marL="571500" lvl="1" indent="0">
              <a:buFont typeface="Wingdings" panose="05000000000000000000" pitchFamily="2" charset="2"/>
              <a:buNone/>
            </a:pPr>
            <a:r>
              <a:rPr lang="zh-CN" altLang="en-US" dirty="0" smtClean="0"/>
              <a:t>图中的“类</a:t>
            </a:r>
            <a:r>
              <a:rPr lang="zh-CN" altLang="zh-CN" dirty="0" smtClean="0"/>
              <a:t>A”</a:t>
            </a:r>
            <a:r>
              <a:rPr lang="zh-CN" altLang="en-US" dirty="0" smtClean="0"/>
              <a:t>是源，“类</a:t>
            </a:r>
            <a:r>
              <a:rPr lang="zh-CN" altLang="zh-CN" dirty="0" smtClean="0"/>
              <a:t>B”</a:t>
            </a:r>
            <a:r>
              <a:rPr lang="zh-CN" altLang="en-US" dirty="0" smtClean="0"/>
              <a:t>是目标，表示“类</a:t>
            </a:r>
            <a:r>
              <a:rPr lang="zh-CN" altLang="zh-CN" dirty="0" smtClean="0"/>
              <a:t>A”</a:t>
            </a:r>
            <a:r>
              <a:rPr lang="zh-CN" altLang="en-US" dirty="0" smtClean="0"/>
              <a:t>使用了“类</a:t>
            </a:r>
            <a:r>
              <a:rPr lang="zh-CN" altLang="zh-CN" dirty="0" smtClean="0"/>
              <a:t>B”</a:t>
            </a:r>
            <a:r>
              <a:rPr lang="zh-CN" altLang="en-US" dirty="0" smtClean="0"/>
              <a:t>，或称“类</a:t>
            </a:r>
            <a:r>
              <a:rPr lang="zh-CN" altLang="zh-CN" dirty="0" smtClean="0"/>
              <a:t>A”</a:t>
            </a:r>
            <a:r>
              <a:rPr lang="zh-CN" altLang="en-US" dirty="0" smtClean="0"/>
              <a:t>依赖“类</a:t>
            </a:r>
            <a:r>
              <a:rPr lang="zh-CN" altLang="zh-CN" dirty="0" smtClean="0"/>
              <a:t>B”</a:t>
            </a:r>
            <a:endParaRPr lang="zh-CN" altLang="zh-CN" dirty="0" smtClean="0"/>
          </a:p>
        </p:txBody>
      </p:sp>
      <p:grpSp>
        <p:nvGrpSpPr>
          <p:cNvPr id="7" name="Group 4"/>
          <p:cNvGrpSpPr/>
          <p:nvPr/>
        </p:nvGrpSpPr>
        <p:grpSpPr bwMode="auto">
          <a:xfrm>
            <a:off x="1752600" y="3200400"/>
            <a:ext cx="6613525" cy="536575"/>
            <a:chOff x="0" y="0"/>
            <a:chExt cx="5796" cy="470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0" y="5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218" y="200"/>
              <a:ext cx="3360" cy="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578" y="0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563888" y="2665002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类与对象关系的图形标识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4.5.2  UML</a:t>
            </a:r>
            <a:r>
              <a:rPr lang="zh-CN" altLang="en-US" dirty="0"/>
              <a:t>类图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1905000"/>
            <a:ext cx="7239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作用关系</a:t>
            </a:r>
            <a:r>
              <a:rPr lang="zh-CN" altLang="zh-CN" smtClean="0">
                <a:latin typeface="宋体" panose="02010600030101010101" pitchFamily="2" charset="-122"/>
              </a:rPr>
              <a:t>——</a:t>
            </a:r>
            <a:r>
              <a:rPr lang="zh-CN" altLang="en-US" smtClean="0">
                <a:latin typeface="宋体" panose="02010600030101010101" pitchFamily="2" charset="-122"/>
              </a:rPr>
              <a:t>关联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zh-CN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zh-CN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zh-CN" smtClean="0">
              <a:latin typeface="宋体" panose="02010600030101010101" pitchFamily="2" charset="-122"/>
            </a:endParaRPr>
          </a:p>
          <a:p>
            <a:pPr marL="66675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图中的“重数</a:t>
            </a:r>
            <a:r>
              <a:rPr lang="zh-CN" altLang="zh-CN" smtClean="0">
                <a:latin typeface="宋体" panose="02010600030101010101" pitchFamily="2" charset="-122"/>
              </a:rPr>
              <a:t>A”</a:t>
            </a:r>
            <a:r>
              <a:rPr lang="zh-CN" altLang="en-US" smtClean="0">
                <a:latin typeface="宋体" panose="02010600030101010101" pitchFamily="2" charset="-122"/>
              </a:rPr>
              <a:t>决定了类</a:t>
            </a:r>
            <a:r>
              <a:rPr lang="zh-CN" altLang="zh-CN" smtClean="0">
                <a:latin typeface="宋体" panose="02010600030101010101" pitchFamily="2" charset="-122"/>
              </a:rPr>
              <a:t>B</a:t>
            </a:r>
            <a:r>
              <a:rPr lang="zh-CN" altLang="en-US" smtClean="0">
                <a:latin typeface="宋体" panose="02010600030101010101" pitchFamily="2" charset="-122"/>
              </a:rPr>
              <a:t>的每个对象与类</a:t>
            </a:r>
            <a:r>
              <a:rPr lang="zh-CN" altLang="zh-CN" smtClean="0">
                <a:latin typeface="宋体" panose="02010600030101010101" pitchFamily="2" charset="-122"/>
              </a:rPr>
              <a:t>A</a:t>
            </a:r>
            <a:r>
              <a:rPr lang="zh-CN" altLang="en-US" smtClean="0">
                <a:latin typeface="宋体" panose="02010600030101010101" pitchFamily="2" charset="-122"/>
              </a:rPr>
              <a:t>的多少个对象发生作用，同样“重数</a:t>
            </a:r>
            <a:r>
              <a:rPr lang="zh-CN" altLang="zh-CN" smtClean="0">
                <a:latin typeface="宋体" panose="02010600030101010101" pitchFamily="2" charset="-122"/>
              </a:rPr>
              <a:t>B”</a:t>
            </a:r>
            <a:r>
              <a:rPr lang="zh-CN" altLang="en-US" smtClean="0">
                <a:latin typeface="宋体" panose="02010600030101010101" pitchFamily="2" charset="-122"/>
              </a:rPr>
              <a:t>决定了类</a:t>
            </a:r>
            <a:r>
              <a:rPr lang="zh-CN" altLang="zh-CN" smtClean="0">
                <a:latin typeface="宋体" panose="02010600030101010101" pitchFamily="2" charset="-122"/>
              </a:rPr>
              <a:t>A</a:t>
            </a:r>
            <a:r>
              <a:rPr lang="zh-CN" altLang="en-US" smtClean="0">
                <a:latin typeface="宋体" panose="02010600030101010101" pitchFamily="2" charset="-122"/>
              </a:rPr>
              <a:t>的每个对象与类</a:t>
            </a:r>
            <a:r>
              <a:rPr lang="zh-CN" altLang="zh-CN" smtClean="0">
                <a:latin typeface="宋体" panose="02010600030101010101" pitchFamily="2" charset="-122"/>
              </a:rPr>
              <a:t>B</a:t>
            </a:r>
            <a:r>
              <a:rPr lang="zh-CN" altLang="en-US" smtClean="0">
                <a:latin typeface="宋体" panose="02010600030101010101" pitchFamily="2" charset="-122"/>
              </a:rPr>
              <a:t>的多少个对象发生作用。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  <p:grpSp>
        <p:nvGrpSpPr>
          <p:cNvPr id="7" name="Group 4"/>
          <p:cNvGrpSpPr/>
          <p:nvPr/>
        </p:nvGrpSpPr>
        <p:grpSpPr bwMode="auto">
          <a:xfrm>
            <a:off x="2286000" y="2667000"/>
            <a:ext cx="4953000" cy="990600"/>
            <a:chOff x="0" y="0"/>
            <a:chExt cx="2688" cy="39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0" y="118"/>
              <a:ext cx="487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87" y="199"/>
              <a:ext cx="17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04" y="0"/>
              <a:ext cx="4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重数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201" y="118"/>
              <a:ext cx="487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714" y="0"/>
              <a:ext cx="4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重数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504" y="199"/>
              <a:ext cx="40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798" y="199"/>
              <a:ext cx="3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126" y="0"/>
              <a:ext cx="40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000" b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4.5.2  UML</a:t>
            </a:r>
            <a:r>
              <a:rPr lang="zh-CN" altLang="en-US" dirty="0"/>
              <a:t>类图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8025" y="1772920"/>
            <a:ext cx="7239000" cy="53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包含关系</a:t>
            </a:r>
            <a:r>
              <a:rPr lang="zh-CN" altLang="zh-CN" smtClean="0">
                <a:latin typeface="宋体" panose="02010600030101010101" pitchFamily="2" charset="-122"/>
              </a:rPr>
              <a:t>——</a:t>
            </a:r>
            <a:r>
              <a:rPr lang="zh-CN" altLang="en-US" smtClean="0"/>
              <a:t>聚集和组合</a:t>
            </a:r>
            <a:endParaRPr lang="zh-CN" altLang="en-US" smtClean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1332230" y="2492693"/>
            <a:ext cx="5486400" cy="1957387"/>
            <a:chOff x="0" y="0"/>
            <a:chExt cx="3456" cy="1233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" y="0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0" y="1006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20" y="228"/>
              <a:ext cx="131" cy="15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385" y="365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51" y="243"/>
              <a:ext cx="75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重数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8" y="797"/>
              <a:ext cx="75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重数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20" y="651"/>
              <a:ext cx="80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236" y="0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227" y="1003"/>
              <a:ext cx="757" cy="2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2547" y="227"/>
              <a:ext cx="130" cy="151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2612" y="364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677" y="212"/>
              <a:ext cx="7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重数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665" y="787"/>
              <a:ext cx="7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重数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646" y="606"/>
              <a:ext cx="81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000" b="0">
                <a:latin typeface="宋体" panose="02010600030101010101" pitchFamily="2" charset="-122"/>
              </a:endParaRPr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898525" y="4694555"/>
            <a:ext cx="68580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 dirty="0">
                <a:latin typeface="Times New Roman" panose="02020603050405020304" pitchFamily="18" charset="0"/>
              </a:rPr>
              <a:t>聚集表示类之间的关系是整体与部分的关系，</a:t>
            </a:r>
            <a:r>
              <a:rPr lang="zh-CN" altLang="en-US" sz="2400" b="0" dirty="0">
                <a:latin typeface="宋体" panose="02010600030101010101" pitchFamily="2" charset="-122"/>
              </a:rPr>
              <a:t>“</a:t>
            </a:r>
            <a:r>
              <a:rPr lang="zh-CN" altLang="en-US" sz="2400" b="0" dirty="0">
                <a:latin typeface="Times New Roman" panose="02020603050405020304" pitchFamily="18" charset="0"/>
              </a:rPr>
              <a:t>包含</a:t>
            </a:r>
            <a:r>
              <a:rPr lang="zh-CN" altLang="en-US" sz="2400" b="0" dirty="0">
                <a:latin typeface="宋体" panose="02010600030101010101" pitchFamily="2" charset="-122"/>
              </a:rPr>
              <a:t>”</a:t>
            </a:r>
            <a:r>
              <a:rPr lang="zh-CN" altLang="en-US" sz="2400" b="0" dirty="0">
                <a:latin typeface="Times New Roman" panose="02020603050405020304" pitchFamily="18" charset="0"/>
              </a:rPr>
              <a:t>、</a:t>
            </a:r>
            <a:r>
              <a:rPr lang="zh-CN" altLang="en-US" sz="2400" b="0" dirty="0">
                <a:latin typeface="宋体" panose="02010600030101010101" pitchFamily="2" charset="-122"/>
              </a:rPr>
              <a:t>“</a:t>
            </a:r>
            <a:r>
              <a:rPr lang="zh-CN" altLang="en-US" sz="2400" b="0" dirty="0">
                <a:latin typeface="Times New Roman" panose="02020603050405020304" pitchFamily="18" charset="0"/>
              </a:rPr>
              <a:t>组成</a:t>
            </a:r>
            <a:r>
              <a:rPr lang="zh-CN" altLang="en-US" sz="2400" b="0" dirty="0">
                <a:latin typeface="宋体" panose="02010600030101010101" pitchFamily="2" charset="-122"/>
              </a:rPr>
              <a:t>”</a:t>
            </a:r>
            <a:r>
              <a:rPr lang="zh-CN" altLang="en-US" sz="2400" b="0" dirty="0">
                <a:latin typeface="Times New Roman" panose="02020603050405020304" pitchFamily="18" charset="0"/>
              </a:rPr>
              <a:t>、</a:t>
            </a:r>
            <a:r>
              <a:rPr lang="zh-CN" altLang="en-US" sz="2400" b="0" dirty="0">
                <a:latin typeface="宋体" panose="02010600030101010101" pitchFamily="2" charset="-122"/>
              </a:rPr>
              <a:t>“</a:t>
            </a:r>
            <a:r>
              <a:rPr lang="zh-CN" altLang="en-US" sz="2400" b="0" dirty="0">
                <a:latin typeface="Times New Roman" panose="02020603050405020304" pitchFamily="18" charset="0"/>
              </a:rPr>
              <a:t>分为</a:t>
            </a:r>
            <a:r>
              <a:rPr lang="zh-CN" altLang="zh-CN" sz="2400" b="0" dirty="0">
                <a:latin typeface="宋体" panose="02010600030101010101" pitchFamily="2" charset="-122"/>
              </a:rPr>
              <a:t>……</a:t>
            </a:r>
            <a:r>
              <a:rPr lang="zh-CN" altLang="en-US" sz="2400" b="0" dirty="0">
                <a:latin typeface="Times New Roman" panose="02020603050405020304" pitchFamily="18" charset="0"/>
              </a:rPr>
              <a:t>部分</a:t>
            </a:r>
            <a:r>
              <a:rPr lang="zh-CN" altLang="en-US" sz="2400" b="0" dirty="0">
                <a:latin typeface="宋体" panose="02010600030101010101" pitchFamily="2" charset="-122"/>
              </a:rPr>
              <a:t>”</a:t>
            </a:r>
            <a:r>
              <a:rPr lang="zh-CN" altLang="en-US" sz="2400" b="0" dirty="0">
                <a:latin typeface="Times New Roman" panose="02020603050405020304" pitchFamily="18" charset="0"/>
              </a:rPr>
              <a:t>等都是聚集关系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。</a:t>
            </a:r>
            <a:endParaRPr lang="zh-CN" altLang="en-US" sz="2400" b="0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 dirty="0">
                <a:latin typeface="Times New Roman" panose="02020603050405020304" pitchFamily="18" charset="0"/>
              </a:rPr>
              <a:t>组合是一种简单的聚集形式，用实心菱形</a:t>
            </a:r>
            <a:r>
              <a:rPr lang="zh-CN" altLang="en-US" sz="2400" b="0" dirty="0">
                <a:latin typeface="Times New Roman" panose="02020603050405020304" pitchFamily="18" charset="0"/>
              </a:rPr>
              <a:t>表示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4.5.2  UML</a:t>
            </a:r>
            <a:r>
              <a:rPr lang="zh-CN" altLang="en-US" dirty="0"/>
              <a:t>类图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95400" y="1905000"/>
            <a:ext cx="7239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继承关系</a:t>
            </a:r>
            <a:r>
              <a:rPr lang="zh-CN" altLang="zh-CN" smtClean="0">
                <a:latin typeface="宋体" panose="02010600030101010101" pitchFamily="2" charset="-122"/>
              </a:rPr>
              <a:t>——</a:t>
            </a:r>
            <a:r>
              <a:rPr lang="zh-CN" altLang="en-US" smtClean="0"/>
              <a:t>泛化</a:t>
            </a:r>
            <a:endParaRPr lang="zh-CN" altLang="en-US" smtClean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1676400" y="2971800"/>
            <a:ext cx="5943600" cy="2268538"/>
            <a:chOff x="0" y="0"/>
            <a:chExt cx="4684" cy="1786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882" y="0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父类 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466" y="10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父类 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0" y="1321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子类 </a:t>
              </a:r>
              <a:r>
                <a:rPr lang="zh-CN" altLang="zh-CN" sz="2000" b="0">
                  <a:latin typeface="宋体" panose="02010600030101010101" pitchFamily="2" charset="-122"/>
                </a:rPr>
                <a:t>1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646" y="1318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子类 </a:t>
              </a:r>
              <a:r>
                <a:rPr lang="zh-CN" altLang="zh-CN" sz="2000" b="0">
                  <a:latin typeface="宋体" panose="02010600030101010101" pitchFamily="2" charset="-122"/>
                </a:rPr>
                <a:t>2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1402" y="473"/>
              <a:ext cx="168" cy="18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990" y="505"/>
              <a:ext cx="168" cy="18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470" y="673"/>
              <a:ext cx="1176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630" y="673"/>
              <a:ext cx="861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3297" y="704"/>
              <a:ext cx="777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4.5.2  UML</a:t>
            </a:r>
            <a:r>
              <a:rPr lang="zh-CN" altLang="en-US" dirty="0"/>
              <a:t>类图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95400" y="1905000"/>
            <a:ext cx="7239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zh-CN" altLang="zh-CN" smtClean="0"/>
              <a:t>UML</a:t>
            </a:r>
            <a:r>
              <a:rPr lang="zh-CN" altLang="en-US" smtClean="0"/>
              <a:t>图形上，注释表示为带有褶角的矩形，然后用虚线连接到</a:t>
            </a:r>
            <a:r>
              <a:rPr lang="zh-CN" altLang="zh-CN" smtClean="0"/>
              <a:t>UML</a:t>
            </a:r>
            <a:r>
              <a:rPr lang="zh-CN" altLang="en-US" smtClean="0"/>
              <a:t>的其他元素上，它是一种用于在图中附加文字注释的机制。</a:t>
            </a:r>
            <a:endParaRPr lang="zh-CN" altLang="en-US" smtClean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4800600" y="4038600"/>
            <a:ext cx="1981200" cy="1050925"/>
            <a:chOff x="0" y="0"/>
            <a:chExt cx="1248" cy="662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0" y="0"/>
              <a:ext cx="1248" cy="662"/>
              <a:chOff x="0" y="0"/>
              <a:chExt cx="1465" cy="777"/>
            </a:xfrm>
          </p:grpSpPr>
          <p:sp>
            <p:nvSpPr>
              <p:cNvPr id="8" name="未知"/>
              <p:cNvSpPr/>
              <p:nvPr/>
            </p:nvSpPr>
            <p:spPr bwMode="auto">
              <a:xfrm>
                <a:off x="0" y="0"/>
                <a:ext cx="1465" cy="777"/>
              </a:xfrm>
              <a:custGeom>
                <a:avLst/>
                <a:gdLst>
                  <a:gd name="T0" fmla="*/ 0 w 306"/>
                  <a:gd name="T1" fmla="*/ 0 h 162"/>
                  <a:gd name="T2" fmla="*/ 2147483647 w 306"/>
                  <a:gd name="T3" fmla="*/ 0 h 162"/>
                  <a:gd name="T4" fmla="*/ 2147483647 w 306"/>
                  <a:gd name="T5" fmla="*/ 2147483647 h 162"/>
                  <a:gd name="T6" fmla="*/ 2147483647 w 306"/>
                  <a:gd name="T7" fmla="*/ 2147483647 h 162"/>
                  <a:gd name="T8" fmla="*/ 0 w 306"/>
                  <a:gd name="T9" fmla="*/ 2147483647 h 162"/>
                  <a:gd name="T10" fmla="*/ 0 w 306"/>
                  <a:gd name="T11" fmla="*/ 0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6"/>
                  <a:gd name="T19" fmla="*/ 0 h 162"/>
                  <a:gd name="T20" fmla="*/ 306 w 306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6" h="162">
                    <a:moveTo>
                      <a:pt x="0" y="0"/>
                    </a:moveTo>
                    <a:lnTo>
                      <a:pt x="270" y="0"/>
                    </a:lnTo>
                    <a:lnTo>
                      <a:pt x="306" y="36"/>
                    </a:lnTo>
                    <a:lnTo>
                      <a:pt x="306" y="162"/>
                    </a:lnTo>
                    <a:lnTo>
                      <a:pt x="0" y="162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未知"/>
              <p:cNvSpPr/>
              <p:nvPr/>
            </p:nvSpPr>
            <p:spPr bwMode="auto">
              <a:xfrm>
                <a:off x="1293" y="0"/>
                <a:ext cx="172" cy="173"/>
              </a:xfrm>
              <a:custGeom>
                <a:avLst/>
                <a:gdLst>
                  <a:gd name="T0" fmla="*/ 0 w 36"/>
                  <a:gd name="T1" fmla="*/ 0 h 36"/>
                  <a:gd name="T2" fmla="*/ 0 w 36"/>
                  <a:gd name="T3" fmla="*/ 2147483647 h 36"/>
                  <a:gd name="T4" fmla="*/ 2147483647 w 36"/>
                  <a:gd name="T5" fmla="*/ 2147483647 h 36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6"/>
                  <a:gd name="T11" fmla="*/ 36 w 3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6">
                    <a:moveTo>
                      <a:pt x="0" y="0"/>
                    </a:moveTo>
                    <a:lnTo>
                      <a:pt x="0" y="36"/>
                    </a:lnTo>
                    <a:lnTo>
                      <a:pt x="36" y="36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6" y="144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注释文字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2819400" y="5105400"/>
            <a:ext cx="19812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51325" y="6040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语言的结构体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Struct</a:t>
            </a:r>
            <a:r>
              <a:rPr lang="en-US" altLang="zh-CN" dirty="0"/>
              <a:t> Student{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string name;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char sex;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age;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};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C++</a:t>
            </a:r>
            <a:r>
              <a:rPr lang="zh-CN" altLang="en-US" dirty="0"/>
              <a:t>保持和</a:t>
            </a:r>
            <a:r>
              <a:rPr lang="en-US" altLang="zh-CN" dirty="0"/>
              <a:t>C</a:t>
            </a:r>
            <a:r>
              <a:rPr lang="zh-CN" altLang="en-US" dirty="0"/>
              <a:t>的兼容，满足面向对象程序设计的要求，保留了</a:t>
            </a:r>
            <a:r>
              <a:rPr lang="en-US" altLang="zh-CN" dirty="0" err="1"/>
              <a:t>struct</a:t>
            </a:r>
            <a:r>
              <a:rPr lang="zh-CN" altLang="en-US" dirty="0" smtClean="0"/>
              <a:t>关键字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 </a:t>
            </a:r>
            <a:r>
              <a:rPr lang="zh-CN" altLang="en-US" dirty="0" smtClean="0"/>
              <a:t>结构体和联合体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语言的结构体与</a:t>
            </a:r>
            <a:r>
              <a:rPr lang="en-US" altLang="zh-CN" dirty="0"/>
              <a:t>C++</a:t>
            </a:r>
            <a:r>
              <a:rPr lang="zh-CN" altLang="en-US" dirty="0"/>
              <a:t>结构体的不同</a:t>
            </a:r>
            <a:endParaRPr lang="en-US" altLang="zh-CN" dirty="0"/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</a:t>
            </a:r>
            <a:r>
              <a:rPr lang="zh-CN" altLang="en-US" dirty="0"/>
              <a:t>结构体只有数据，没有函数；</a:t>
            </a:r>
            <a:r>
              <a:rPr lang="en-US" altLang="zh-CN" dirty="0"/>
              <a:t>C++</a:t>
            </a:r>
            <a:r>
              <a:rPr lang="zh-CN" altLang="en-US" dirty="0"/>
              <a:t>可以有函数（包括</a:t>
            </a:r>
            <a:r>
              <a:rPr lang="zh-CN" altLang="en-US" dirty="0">
                <a:solidFill>
                  <a:srgbClr val="0000FF"/>
                </a:solidFill>
              </a:rPr>
              <a:t>构造函数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析构函数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</a:t>
            </a:r>
            <a:r>
              <a:rPr lang="zh-CN" altLang="en-US" dirty="0"/>
              <a:t>结构体中没有访问控制属性，全部成员是</a:t>
            </a:r>
            <a:r>
              <a:rPr lang="zh-CN" altLang="en-US" dirty="0">
                <a:solidFill>
                  <a:srgbClr val="0000FF"/>
                </a:solidFill>
              </a:rPr>
              <a:t>公有</a:t>
            </a:r>
            <a:r>
              <a:rPr lang="zh-CN" altLang="en-US" dirty="0"/>
              <a:t>的；</a:t>
            </a:r>
            <a:r>
              <a:rPr lang="en-US" altLang="zh-CN" dirty="0"/>
              <a:t>C++</a:t>
            </a:r>
            <a:r>
              <a:rPr lang="zh-CN" altLang="en-US" dirty="0"/>
              <a:t>结构体有公有、私有和保护性的访问控制属性</a:t>
            </a:r>
            <a:endParaRPr lang="en-US" altLang="zh-CN" dirty="0"/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</a:t>
            </a:r>
            <a:r>
              <a:rPr lang="zh-CN" altLang="en-US" dirty="0"/>
              <a:t>结构体不能被继承，不支持包含多态；</a:t>
            </a:r>
            <a:r>
              <a:rPr lang="en-US" altLang="zh-CN" dirty="0"/>
              <a:t> C++</a:t>
            </a:r>
            <a:r>
              <a:rPr lang="zh-CN" altLang="en-US" dirty="0"/>
              <a:t>结构体可以继承，支持包含</a:t>
            </a:r>
            <a:r>
              <a:rPr lang="zh-CN" altLang="en-US" dirty="0" smtClean="0"/>
              <a:t>多态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结构体和联合体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/>
              <a:t>结构体是一种特殊形态的类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结构体与类的唯一区别在于默认的访问控制属性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zh-CN" altLang="en-US" dirty="0"/>
              <a:t>结构体名称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公有成员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protected: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保护型成员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private: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私有成员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};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结构体和联合体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</a:t>
            </a:r>
            <a:r>
              <a:rPr lang="zh-CN" altLang="zh-CN" dirty="0"/>
              <a:t>C++</a:t>
            </a:r>
            <a:r>
              <a:rPr lang="zh-CN" altLang="en-US" dirty="0"/>
              <a:t>中支持层次分类的一种机制，允许程序员在保持原有类特性的基础上，进行更具体的说明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4.1.3  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对于结构体，习惯于将其数据成员设置为共有的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定义结构体的目的只是将不同类型的数据组合成一个整体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类型名 变量名 </a:t>
            </a:r>
            <a:r>
              <a:rPr lang="en-US" altLang="zh-CN" dirty="0"/>
              <a:t>= {</a:t>
            </a:r>
            <a:r>
              <a:rPr lang="zh-CN" altLang="en-US" dirty="0"/>
              <a:t>成员数据</a:t>
            </a:r>
            <a:r>
              <a:rPr lang="en-US" altLang="zh-CN" dirty="0"/>
              <a:t>1</a:t>
            </a:r>
            <a:r>
              <a:rPr lang="zh-CN" altLang="en-US" dirty="0"/>
              <a:t>初值， 成员数据</a:t>
            </a:r>
            <a:r>
              <a:rPr lang="en-US" altLang="zh-CN" dirty="0"/>
              <a:t>2</a:t>
            </a:r>
            <a:r>
              <a:rPr lang="zh-CN" altLang="en-US" dirty="0"/>
              <a:t>初值，</a:t>
            </a:r>
            <a:r>
              <a:rPr lang="en-US" altLang="zh-CN" dirty="0"/>
              <a:t>……}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Student </a:t>
            </a:r>
            <a:r>
              <a:rPr lang="en-US" altLang="zh-CN" dirty="0" err="1"/>
              <a:t>stu</a:t>
            </a:r>
            <a:r>
              <a:rPr lang="en-US" altLang="zh-CN" dirty="0"/>
              <a:t> = {97001, ”Lin </a:t>
            </a:r>
            <a:r>
              <a:rPr lang="en-US" altLang="zh-CN" dirty="0" err="1"/>
              <a:t>Lin</a:t>
            </a:r>
            <a:r>
              <a:rPr lang="en-US" altLang="zh-CN" dirty="0"/>
              <a:t>”, ’F’, 19}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结构体和联合体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4-7  </a:t>
            </a:r>
            <a:r>
              <a:rPr lang="zh-CN" altLang="en-US" dirty="0" smtClean="0"/>
              <a:t>用结构体表示学生的基本信息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结构体和联合体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/>
              <a:t>一组数据中的任何两个数据不会同时有效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联合体的定义：</a:t>
            </a: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union </a:t>
            </a:r>
            <a:r>
              <a:rPr lang="zh-CN" altLang="en-US" dirty="0"/>
              <a:t>联合体名称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公有成员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protected: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保护型成员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private: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私有成员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};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4.6.2  </a:t>
            </a:r>
            <a:r>
              <a:rPr lang="zh-CN" altLang="en-US" dirty="0" smtClean="0"/>
              <a:t>联合体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4.6.2  </a:t>
            </a:r>
            <a:r>
              <a:rPr lang="zh-CN" altLang="en-US" dirty="0"/>
              <a:t>联合体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4114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smtClean="0"/>
              <a:t>union Mark{</a:t>
            </a:r>
            <a:endParaRPr lang="en-US" altLang="zh-CN" sz="2400" b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smtClean="0"/>
              <a:t>char grade</a:t>
            </a:r>
            <a:r>
              <a:rPr lang="zh-CN" altLang="en-US" sz="2400" b="0" smtClean="0"/>
              <a:t>；</a:t>
            </a:r>
            <a:endParaRPr lang="en-US" altLang="zh-CN" sz="2400" b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smtClean="0"/>
              <a:t>bool pass</a:t>
            </a:r>
            <a:r>
              <a:rPr lang="zh-CN" altLang="en-US" sz="2400" b="0" smtClean="0"/>
              <a:t>；</a:t>
            </a:r>
            <a:endParaRPr lang="en-US" altLang="zh-CN" sz="2400" b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smtClean="0"/>
              <a:t>int percent</a:t>
            </a:r>
            <a:r>
              <a:rPr lang="zh-CN" altLang="en-US" sz="2400" b="0" smtClean="0"/>
              <a:t>；</a:t>
            </a:r>
            <a:endParaRPr lang="en-US" altLang="zh-CN" sz="2400" b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smtClean="0"/>
              <a:t>}</a:t>
            </a:r>
            <a:endParaRPr lang="zh-CN" altLang="en-US" sz="2400" b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03350" y="4508500"/>
            <a:ext cx="1081088" cy="433388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03350" y="4941888"/>
            <a:ext cx="1081088" cy="431800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03350" y="5805488"/>
            <a:ext cx="1081088" cy="431800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03350" y="5373688"/>
            <a:ext cx="1081088" cy="431800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17650" y="4048125"/>
            <a:ext cx="8524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Mark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11863" y="4508500"/>
            <a:ext cx="1081087" cy="433388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011863" y="4941888"/>
            <a:ext cx="1081087" cy="431800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011863" y="5805488"/>
            <a:ext cx="1081087" cy="431800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011863" y="5373688"/>
            <a:ext cx="1081087" cy="431800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987675" y="4508500"/>
            <a:ext cx="1079500" cy="433388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427538" y="4508500"/>
            <a:ext cx="1081087" cy="433388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cxnSp>
        <p:nvCxnSpPr>
          <p:cNvPr id="16" name="直接箭头连接符 16"/>
          <p:cNvCxnSpPr>
            <a:cxnSpLocks noChangeShapeType="1"/>
          </p:cNvCxnSpPr>
          <p:nvPr/>
        </p:nvCxnSpPr>
        <p:spPr bwMode="auto">
          <a:xfrm>
            <a:off x="2484438" y="4508500"/>
            <a:ext cx="503237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7"/>
          <p:cNvCxnSpPr>
            <a:cxnSpLocks noChangeShapeType="1"/>
          </p:cNvCxnSpPr>
          <p:nvPr/>
        </p:nvCxnSpPr>
        <p:spPr bwMode="auto">
          <a:xfrm>
            <a:off x="2484438" y="4941888"/>
            <a:ext cx="503237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9"/>
          <p:cNvCxnSpPr>
            <a:cxnSpLocks noChangeShapeType="1"/>
          </p:cNvCxnSpPr>
          <p:nvPr/>
        </p:nvCxnSpPr>
        <p:spPr bwMode="auto">
          <a:xfrm>
            <a:off x="4067175" y="4508500"/>
            <a:ext cx="360363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20"/>
          <p:cNvCxnSpPr>
            <a:cxnSpLocks noChangeShapeType="1"/>
          </p:cNvCxnSpPr>
          <p:nvPr/>
        </p:nvCxnSpPr>
        <p:spPr bwMode="auto">
          <a:xfrm>
            <a:off x="4067175" y="4941888"/>
            <a:ext cx="360363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21"/>
          <p:cNvCxnSpPr>
            <a:cxnSpLocks noChangeShapeType="1"/>
          </p:cNvCxnSpPr>
          <p:nvPr/>
        </p:nvCxnSpPr>
        <p:spPr bwMode="auto">
          <a:xfrm>
            <a:off x="5508625" y="4508500"/>
            <a:ext cx="503238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2"/>
          <p:cNvCxnSpPr>
            <a:cxnSpLocks noChangeShapeType="1"/>
          </p:cNvCxnSpPr>
          <p:nvPr/>
        </p:nvCxnSpPr>
        <p:spPr bwMode="auto">
          <a:xfrm>
            <a:off x="5508625" y="4941888"/>
            <a:ext cx="503238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3071813" y="4048125"/>
            <a:ext cx="868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grade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4513263" y="4048125"/>
            <a:ext cx="714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pass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6003925" y="4048125"/>
            <a:ext cx="1089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percent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联合体中的成员共用一组内存单元</a:t>
            </a:r>
            <a:endParaRPr lang="en-US" altLang="zh-CN" dirty="0"/>
          </a:p>
          <a:p>
            <a:r>
              <a:rPr lang="zh-CN" altLang="en-US" dirty="0"/>
              <a:t>变量所占内存长度是各最长的成员占的内存长度。</a:t>
            </a:r>
            <a:endParaRPr lang="zh-CN" altLang="en-US" dirty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4-8  </a:t>
            </a:r>
            <a:r>
              <a:rPr lang="zh-CN" altLang="en-US" dirty="0" smtClean="0"/>
              <a:t>使用联合体保存成绩信息，并且输出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4.6.2  </a:t>
            </a:r>
            <a:r>
              <a:rPr lang="zh-CN" altLang="en-US" dirty="0"/>
              <a:t>联合体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4-9 </a:t>
            </a:r>
            <a:r>
              <a:rPr lang="zh-CN" altLang="zh-CN" b="1" dirty="0"/>
              <a:t>银行账户管理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 </a:t>
            </a:r>
            <a:r>
              <a:rPr lang="zh-CN" altLang="en-US" dirty="0" smtClean="0"/>
              <a:t>综合实例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多态：同一名称，不同的功能实现方式。</a:t>
            </a:r>
            <a:endParaRPr lang="zh-CN" altLang="en-US" dirty="0"/>
          </a:p>
          <a:p>
            <a:pPr>
              <a:lnSpc>
                <a:spcPct val="160000"/>
              </a:lnSpc>
            </a:pPr>
            <a:r>
              <a:rPr lang="zh-CN" altLang="en-US" dirty="0"/>
              <a:t>目的：达到行为标识统一，减少程序中标识符的个数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4.1.4  </a:t>
            </a:r>
            <a:r>
              <a:rPr lang="zh-CN" altLang="en-US" dirty="0" smtClean="0"/>
              <a:t>多态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类是具有</a:t>
            </a:r>
            <a:r>
              <a:rPr lang="zh-CN" altLang="en-US" dirty="0">
                <a:solidFill>
                  <a:srgbClr val="0000FF"/>
                </a:solidFill>
              </a:rPr>
              <a:t>相同属性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行为</a:t>
            </a:r>
            <a:r>
              <a:rPr lang="zh-CN" altLang="en-US" dirty="0"/>
              <a:t>的一组对象的集合，它为属于该类的全部对象提供了</a:t>
            </a:r>
            <a:r>
              <a:rPr lang="zh-CN" altLang="en-US" dirty="0">
                <a:solidFill>
                  <a:srgbClr val="0000FF"/>
                </a:solidFill>
              </a:rPr>
              <a:t>统一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抽象描述</a:t>
            </a:r>
            <a:r>
              <a:rPr lang="zh-CN" altLang="en-US" dirty="0"/>
              <a:t>，其内部包括</a:t>
            </a:r>
            <a:r>
              <a:rPr lang="zh-CN" altLang="en-US" dirty="0">
                <a:solidFill>
                  <a:srgbClr val="0000FF"/>
                </a:solidFill>
              </a:rPr>
              <a:t>属性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行为</a:t>
            </a:r>
            <a:r>
              <a:rPr lang="zh-CN" altLang="en-US" dirty="0"/>
              <a:t>两个主要</a:t>
            </a:r>
            <a:r>
              <a:rPr lang="zh-CN" altLang="en-US" dirty="0" smtClean="0"/>
              <a:t>部分</a:t>
            </a:r>
            <a:endParaRPr lang="zh-CN" altLang="en-US" dirty="0"/>
          </a:p>
          <a:p>
            <a:r>
              <a:rPr lang="zh-CN" altLang="en-US" dirty="0"/>
              <a:t>利用类可以实现数据的</a:t>
            </a:r>
            <a:r>
              <a:rPr lang="zh-CN" altLang="en-US" dirty="0">
                <a:solidFill>
                  <a:srgbClr val="0000FF"/>
                </a:solidFill>
              </a:rPr>
              <a:t>封装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隐藏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继承</a:t>
            </a:r>
            <a:r>
              <a:rPr lang="zh-CN" altLang="en-US" dirty="0"/>
              <a:t>与</a:t>
            </a:r>
            <a:r>
              <a:rPr lang="zh-CN" altLang="en-US" dirty="0" smtClean="0">
                <a:solidFill>
                  <a:srgbClr val="0000FF"/>
                </a:solidFill>
              </a:rPr>
              <a:t>派生</a:t>
            </a:r>
            <a:endParaRPr lang="zh-CN" altLang="en-US" dirty="0"/>
          </a:p>
          <a:p>
            <a:r>
              <a:rPr lang="zh-CN" altLang="en-US" dirty="0"/>
              <a:t>利用类易于编写大型复杂程序，其模块化程度比</a:t>
            </a:r>
            <a:r>
              <a:rPr lang="zh-CN" altLang="zh-CN" dirty="0"/>
              <a:t>C</a:t>
            </a:r>
            <a:r>
              <a:rPr lang="zh-CN" altLang="en-US" dirty="0"/>
              <a:t>中采用函数更高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 </a:t>
            </a:r>
            <a:r>
              <a:rPr lang="zh-CN" altLang="en-US" dirty="0" smtClean="0"/>
              <a:t>类与对象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类是一种用户自定义类型，声明形式：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类名称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{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00050" lvl="1">
              <a:spcBef>
                <a:spcPct val="0"/>
              </a:spcBef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</a:rPr>
              <a:t>数据成员</a:t>
            </a:r>
            <a:r>
              <a:rPr lang="en-US" altLang="zh-CN" dirty="0" smtClean="0">
                <a:latin typeface="宋体" panose="02010600030101010101" pitchFamily="2" charset="-122"/>
              </a:rPr>
              <a:t>——</a:t>
            </a:r>
            <a:r>
              <a:rPr lang="zh-CN" altLang="en-US" dirty="0" smtClean="0">
                <a:latin typeface="宋体" panose="02010600030101010101" pitchFamily="2" charset="-122"/>
              </a:rPr>
              <a:t>属性；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>
              <a:spcBef>
                <a:spcPct val="0"/>
              </a:spcBef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</a:rPr>
              <a:t>函数成员</a:t>
            </a:r>
            <a:r>
              <a:rPr lang="en-US" altLang="zh-CN" dirty="0" smtClean="0">
                <a:latin typeface="宋体" panose="02010600030101010101" pitchFamily="2" charset="-122"/>
              </a:rPr>
              <a:t>——</a:t>
            </a:r>
            <a:r>
              <a:rPr lang="zh-CN" altLang="en-US" dirty="0" smtClean="0">
                <a:latin typeface="宋体" panose="02010600030101010101" pitchFamily="2" charset="-122"/>
              </a:rPr>
              <a:t>行为；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00050" lvl="1">
              <a:spcBef>
                <a:spcPct val="0"/>
              </a:spcBef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};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4.2.1  </a:t>
            </a:r>
            <a:r>
              <a:rPr lang="zh-CN" altLang="en-US" dirty="0" smtClean="0"/>
              <a:t>类的定义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钟表抽象</a:t>
            </a:r>
            <a:r>
              <a:rPr lang="en-US" altLang="zh-CN" dirty="0" smtClean="0">
                <a:latin typeface="宋体" panose="02010600030101010101" pitchFamily="2" charset="-122"/>
              </a:rPr>
              <a:t>Clock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数据抽象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>
              <a:buNone/>
            </a:pPr>
            <a:r>
              <a:rPr lang="zh-CN" altLang="zh-CN" dirty="0">
                <a:latin typeface="宋体" panose="02010600030101010101" pitchFamily="2" charset="-122"/>
              </a:rPr>
              <a:t>int Hour,int Minute,int Second</a:t>
            </a:r>
            <a:endParaRPr lang="zh-CN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代码抽象：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>
              <a:buNone/>
            </a:pPr>
            <a:r>
              <a:rPr lang="zh-CN" altLang="zh-CN" dirty="0">
                <a:latin typeface="宋体" panose="02010600030101010101" pitchFamily="2" charset="-122"/>
              </a:rPr>
              <a:t>SetTime(),ShowTime</a:t>
            </a:r>
            <a:r>
              <a:rPr lang="zh-CN" altLang="zh-CN" dirty="0" smtClean="0">
                <a:latin typeface="宋体" panose="02010600030101010101" pitchFamily="2" charset="-122"/>
              </a:rPr>
              <a:t>()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 </a:t>
            </a:r>
            <a:r>
              <a:rPr lang="zh-CN" altLang="en-US" dirty="0"/>
              <a:t>类的定义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5550</Words>
  <Application>WPS 演示</Application>
  <PresentationFormat>全屏显示(4:3)</PresentationFormat>
  <Paragraphs>516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Arial</vt:lpstr>
      <vt:lpstr>宋体</vt:lpstr>
      <vt:lpstr>Wingdings</vt:lpstr>
      <vt:lpstr>Symbol</vt:lpstr>
      <vt:lpstr>Candara</vt:lpstr>
      <vt:lpstr>华文新魏</vt:lpstr>
      <vt:lpstr>Segoe Print</vt:lpstr>
      <vt:lpstr>华文楷体</vt:lpstr>
      <vt:lpstr>微软雅黑</vt:lpstr>
      <vt:lpstr>Arial Unicode MS</vt:lpstr>
      <vt:lpstr>Calibri</vt:lpstr>
      <vt:lpstr>Times New Roman</vt:lpstr>
      <vt:lpstr>波形</vt:lpstr>
      <vt:lpstr>第4章  类与对象</vt:lpstr>
      <vt:lpstr>4.1  面向对象程序设计的基本特点</vt:lpstr>
      <vt:lpstr>4.1.1  抽象</vt:lpstr>
      <vt:lpstr>4.1.2  封装</vt:lpstr>
      <vt:lpstr>4.1.3  继承</vt:lpstr>
      <vt:lpstr>4.1.4  多态</vt:lpstr>
      <vt:lpstr>4.2  类与对象</vt:lpstr>
      <vt:lpstr>4.2.1  类的定义</vt:lpstr>
      <vt:lpstr>4.2.1  类的定义</vt:lpstr>
      <vt:lpstr>4.2.1  类的定义</vt:lpstr>
      <vt:lpstr>4.2.2  类成员的访问控制</vt:lpstr>
      <vt:lpstr>4.2.3  对象</vt:lpstr>
      <vt:lpstr>4.2.4  类的成员函数</vt:lpstr>
      <vt:lpstr>4.2.4  类的成员函数</vt:lpstr>
      <vt:lpstr>4.2.4  类的成员函数</vt:lpstr>
      <vt:lpstr>4.2.4  类的成员函数</vt:lpstr>
      <vt:lpstr>4.2.4  类的成员函数</vt:lpstr>
      <vt:lpstr>4.2.5   程序实例</vt:lpstr>
      <vt:lpstr>4.3  构造函数和析构函数</vt:lpstr>
      <vt:lpstr>4.3.1  构造函数</vt:lpstr>
      <vt:lpstr>4.3.1  构造函数</vt:lpstr>
      <vt:lpstr>4.3.1  构造函数</vt:lpstr>
      <vt:lpstr>4.3.1  构造函数</vt:lpstr>
      <vt:lpstr>4.3.1  构造函数</vt:lpstr>
      <vt:lpstr>4.3.2  复制构造函数</vt:lpstr>
      <vt:lpstr>4.3.2  复制构造函数</vt:lpstr>
      <vt:lpstr>4.3.2  复制构造函数</vt:lpstr>
      <vt:lpstr>4.3.3  析构函数</vt:lpstr>
      <vt:lpstr>4.3.3  析构函数</vt:lpstr>
      <vt:lpstr>4.4  类的组合</vt:lpstr>
      <vt:lpstr>4.4  类的组合</vt:lpstr>
      <vt:lpstr>4.4  类的组合</vt:lpstr>
      <vt:lpstr>4.4  类的组合</vt:lpstr>
      <vt:lpstr>4.4.2  前向引用声明</vt:lpstr>
      <vt:lpstr>4.4.2  前向引用声明</vt:lpstr>
      <vt:lpstr>4.4.2  前向引用声明</vt:lpstr>
      <vt:lpstr>4.4.2  前向引用声明</vt:lpstr>
      <vt:lpstr>4.4.2  前向引用声明</vt:lpstr>
      <vt:lpstr>4.4.2  前向引用声明</vt:lpstr>
      <vt:lpstr>4.5  UML图形标识</vt:lpstr>
      <vt:lpstr>4.5.2  UML类图</vt:lpstr>
      <vt:lpstr>4.5.2  UML类图</vt:lpstr>
      <vt:lpstr>4.5.2  UML类图</vt:lpstr>
      <vt:lpstr>4.5.2  UML类图</vt:lpstr>
      <vt:lpstr>4.5.2  UML类图</vt:lpstr>
      <vt:lpstr>4.5.2  UML类图</vt:lpstr>
      <vt:lpstr>4.6  结构体和联合体</vt:lpstr>
      <vt:lpstr>4.6  结构体和联合体</vt:lpstr>
      <vt:lpstr>4.6  结构体和联合体</vt:lpstr>
      <vt:lpstr>4.6  结构体和联合体</vt:lpstr>
      <vt:lpstr>4.6  结构体和联合体</vt:lpstr>
      <vt:lpstr>4.6.2  联合体</vt:lpstr>
      <vt:lpstr>4.6.2  联合体</vt:lpstr>
      <vt:lpstr>4.6.2  联合体</vt:lpstr>
      <vt:lpstr>4.7  综合实例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类与对象</dc:title>
  <dc:creator>dm</dc:creator>
  <cp:lastModifiedBy>殷建</cp:lastModifiedBy>
  <cp:revision>20</cp:revision>
  <dcterms:created xsi:type="dcterms:W3CDTF">2018-03-02T07:16:00Z</dcterms:created>
  <dcterms:modified xsi:type="dcterms:W3CDTF">2021-12-13T07:35:03Z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DC4C00A027404FA38995BBF876F56C13</vt:lpwstr>
  </property>
  <property fmtid="{D5CDD505-2E9C-101B-9397-08002B2CF9AE}" pid="3" name="KSOProductBuildVer">
    <vt:lpwstr>2052-11.1.0.11115</vt:lpwstr>
  </property>
</Properties>
</file>