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6858000" type="screen4x3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gs" Target="tags/tag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F2C0-3B5C-4689-BAF2-9D6469F1EB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50FD-4503-4FC5-AD58-0ADDE6DB70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F2C0-3B5C-4689-BAF2-9D6469F1EB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50FD-4503-4FC5-AD58-0ADDE6DB70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F2C0-3B5C-4689-BAF2-9D6469F1EB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50FD-4503-4FC5-AD58-0ADDE6DB7063}" type="slidenum">
              <a:rPr lang="zh-CN" altLang="en-US" smtClean="0"/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F2C0-3B5C-4689-BAF2-9D6469F1EB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50FD-4503-4FC5-AD58-0ADDE6DB7063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F2C0-3B5C-4689-BAF2-9D6469F1EB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50FD-4503-4FC5-AD58-0ADDE6DB70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F2C0-3B5C-4689-BAF2-9D6469F1EB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50FD-4503-4FC5-AD58-0ADDE6DB7063}" type="slidenum">
              <a:rPr lang="zh-CN" altLang="en-US" smtClean="0"/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F2C0-3B5C-4689-BAF2-9D6469F1EB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50FD-4503-4FC5-AD58-0ADDE6DB70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F2C0-3B5C-4689-BAF2-9D6469F1EB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50FD-4503-4FC5-AD58-0ADDE6DB70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F2C0-3B5C-4689-BAF2-9D6469F1EB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50FD-4503-4FC5-AD58-0ADDE6DB70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F2C0-3B5C-4689-BAF2-9D6469F1EB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50FD-4503-4FC5-AD58-0ADDE6DB7063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F2C0-3B5C-4689-BAF2-9D6469F1EB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50FD-4503-4FC5-AD58-0ADDE6DB7063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4E7F2C0-3B5C-4689-BAF2-9D6469F1EB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F0B50FD-4503-4FC5-AD58-0ADDE6DB7063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 数据的共享与保护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语言程序设计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不在前述各个作用域中出现的声明，具有文件作用域，这样声明的标识符的作用域开始于声明点，结束于文件</a:t>
            </a:r>
            <a:r>
              <a:rPr lang="zh-CN" altLang="zh-CN" dirty="0" smtClean="0"/>
              <a:t>尾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5.1.1  </a:t>
            </a:r>
            <a:r>
              <a:rPr lang="zh-CN" altLang="en-US" dirty="0"/>
              <a:t>作用域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include &lt;</a:t>
            </a:r>
            <a:r>
              <a:rPr lang="en-US" altLang="zh-CN" dirty="0"/>
              <a:t>cstring&gt;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;//</a:t>
            </a:r>
            <a:r>
              <a:rPr lang="zh-CN" altLang="en-US" dirty="0"/>
              <a:t>在</a:t>
            </a:r>
            <a:r>
              <a:rPr lang="zh-CN" altLang="en-US" dirty="0">
                <a:solidFill>
                  <a:srgbClr val="0000FF"/>
                </a:solidFill>
              </a:rPr>
              <a:t>全局命名空间</a:t>
            </a:r>
            <a:r>
              <a:rPr lang="zh-CN" altLang="en-US" dirty="0"/>
              <a:t>中的全局变量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namespace Ns{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    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j;</a:t>
            </a:r>
            <a:r>
              <a:rPr lang="en-US" altLang="zh-CN" dirty="0"/>
              <a:t>//</a:t>
            </a:r>
            <a:r>
              <a:rPr lang="zh-CN" altLang="en-US" dirty="0"/>
              <a:t>在</a:t>
            </a:r>
            <a:r>
              <a:rPr lang="en-US" altLang="zh-CN" dirty="0"/>
              <a:t>Ns</a:t>
            </a:r>
            <a:r>
              <a:rPr lang="zh-CN" altLang="en-US" dirty="0"/>
              <a:t>命名空间中的全局变量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}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5.1.1  </a:t>
            </a:r>
            <a:r>
              <a:rPr lang="zh-CN" altLang="en-US" dirty="0"/>
              <a:t>作用域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例</a:t>
            </a:r>
            <a:r>
              <a:rPr lang="en-US" altLang="zh-CN" b="1" dirty="0"/>
              <a:t>5-1 </a:t>
            </a:r>
            <a:r>
              <a:rPr lang="zh-CN" altLang="zh-CN" b="1" dirty="0"/>
              <a:t>作用域实例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5.1.1  </a:t>
            </a:r>
            <a:r>
              <a:rPr lang="zh-CN" altLang="en-US" dirty="0"/>
              <a:t>作用域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204864"/>
            <a:ext cx="7408333" cy="3921299"/>
          </a:xfrm>
        </p:spPr>
        <p:txBody>
          <a:bodyPr/>
          <a:lstStyle/>
          <a:p>
            <a:r>
              <a:rPr lang="zh-CN" altLang="en-US" dirty="0"/>
              <a:t>可见性是从对标识符的引用的角度来谈的概念</a:t>
            </a:r>
            <a:endParaRPr lang="zh-CN" altLang="en-US" dirty="0"/>
          </a:p>
          <a:p>
            <a:r>
              <a:rPr lang="zh-CN" altLang="en-US" dirty="0"/>
              <a:t>可见性表示从内层作用域向外层作用域“看”时能看见什么。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如果标识在某处可见，则就可以在该处引用此标识符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5.1.2  </a:t>
            </a:r>
            <a:r>
              <a:rPr lang="zh-CN" altLang="en-US" dirty="0" smtClean="0"/>
              <a:t>可见性</a:t>
            </a:r>
            <a:endParaRPr lang="zh-CN" altLang="en-US" dirty="0"/>
          </a:p>
        </p:txBody>
      </p:sp>
      <p:grpSp>
        <p:nvGrpSpPr>
          <p:cNvPr id="4" name="Group 5"/>
          <p:cNvGrpSpPr/>
          <p:nvPr/>
        </p:nvGrpSpPr>
        <p:grpSpPr bwMode="auto">
          <a:xfrm>
            <a:off x="2781300" y="3429000"/>
            <a:ext cx="3581400" cy="1752600"/>
            <a:chOff x="0" y="0"/>
            <a:chExt cx="2256" cy="1104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0" y="1104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5"/>
            <p:cNvSpPr/>
            <p:nvPr/>
          </p:nvSpPr>
          <p:spPr bwMode="auto">
            <a:xfrm>
              <a:off x="336" y="288"/>
              <a:ext cx="1536" cy="816"/>
            </a:xfrm>
            <a:custGeom>
              <a:avLst/>
              <a:gdLst>
                <a:gd name="T0" fmla="*/ 0 w 1536"/>
                <a:gd name="T1" fmla="*/ 816 h 816"/>
                <a:gd name="T2" fmla="*/ 0 w 1536"/>
                <a:gd name="T3" fmla="*/ 0 h 816"/>
                <a:gd name="T4" fmla="*/ 1536 w 1536"/>
                <a:gd name="T5" fmla="*/ 0 h 816"/>
                <a:gd name="T6" fmla="*/ 1536 w 1536"/>
                <a:gd name="T7" fmla="*/ 816 h 8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6" h="816">
                  <a:moveTo>
                    <a:pt x="0" y="816"/>
                  </a:moveTo>
                  <a:lnTo>
                    <a:pt x="0" y="0"/>
                  </a:lnTo>
                  <a:lnTo>
                    <a:pt x="1536" y="0"/>
                  </a:lnTo>
                  <a:lnTo>
                    <a:pt x="1536" y="816"/>
                  </a:lnTo>
                </a:path>
              </a:pathLst>
            </a:custGeom>
            <a:noFill/>
            <a:ln w="9525" cmpd="sng">
              <a:solidFill>
                <a:schemeClr val="tx1"/>
              </a:solidFill>
              <a:beve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672" y="576"/>
              <a:ext cx="864" cy="528"/>
            </a:xfrm>
            <a:custGeom>
              <a:avLst/>
              <a:gdLst>
                <a:gd name="T0" fmla="*/ 0 w 864"/>
                <a:gd name="T1" fmla="*/ 528 h 528"/>
                <a:gd name="T2" fmla="*/ 0 w 864"/>
                <a:gd name="T3" fmla="*/ 0 h 528"/>
                <a:gd name="T4" fmla="*/ 864 w 864"/>
                <a:gd name="T5" fmla="*/ 0 h 528"/>
                <a:gd name="T6" fmla="*/ 864 w 864"/>
                <a:gd name="T7" fmla="*/ 528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4" h="528">
                  <a:moveTo>
                    <a:pt x="0" y="528"/>
                  </a:moveTo>
                  <a:lnTo>
                    <a:pt x="0" y="0"/>
                  </a:lnTo>
                  <a:lnTo>
                    <a:pt x="864" y="0"/>
                  </a:lnTo>
                  <a:lnTo>
                    <a:pt x="864" y="528"/>
                  </a:lnTo>
                </a:path>
              </a:pathLst>
            </a:custGeom>
            <a:noFill/>
            <a:ln w="9525" cmpd="sng">
              <a:solidFill>
                <a:schemeClr val="tx1"/>
              </a:solidFill>
              <a:beve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720" y="720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块作用域</a:t>
              </a:r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720" y="336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类作用域</a:t>
              </a:r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672" y="0"/>
              <a:ext cx="10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文件作用域</a:t>
              </a:r>
              <a:endParaRPr lang="zh-CN" altLang="zh-CN" sz="20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标识符应声明在先，引用在后。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在同一作用域中，不能声明同名的标识符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如果某个标识符在外层中声明，且在内层中没有同一标识符的声明，则该标识符在内层可见。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对于两个嵌套的作用域，如果在内层作用域内声明了与外层作用域中同名的标识符，则外层作用域的标识符在内层不可见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5.1.2  </a:t>
            </a:r>
            <a:r>
              <a:rPr lang="zh-CN" altLang="en-US" dirty="0"/>
              <a:t>可见性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Times New Roman" panose="02020603050405020304" pitchFamily="18" charset="0"/>
              </a:rPr>
              <a:t>对象从产生到结束的这段时间就是它的生存期</a:t>
            </a:r>
            <a:r>
              <a:rPr lang="zh-CN" altLang="zh-CN" dirty="0" smtClean="0">
                <a:latin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zh-CN" altLang="zh-CN" dirty="0" smtClean="0"/>
              <a:t>在</a:t>
            </a:r>
            <a:r>
              <a:rPr lang="zh-CN" altLang="zh-CN" dirty="0"/>
              <a:t>对象生存期内，对象将保持它的值，直到被更新为止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 </a:t>
            </a:r>
            <a:r>
              <a:rPr lang="zh-CN" altLang="en-US" dirty="0" smtClean="0"/>
              <a:t>对象的生存期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这种生存期与程序的运行期相同。</a:t>
            </a:r>
            <a:endParaRPr lang="zh-CN" altLang="en-US" dirty="0"/>
          </a:p>
          <a:p>
            <a:r>
              <a:rPr lang="zh-CN" altLang="en-US" dirty="0"/>
              <a:t>在文件作用域中声明的对象具有这种生存期。</a:t>
            </a:r>
            <a:endParaRPr lang="zh-CN" altLang="en-US" dirty="0"/>
          </a:p>
          <a:p>
            <a:r>
              <a:rPr lang="zh-CN" altLang="en-US" dirty="0"/>
              <a:t>在函数内部声明静态生存期对象，要冠以关键字</a:t>
            </a:r>
            <a:r>
              <a:rPr lang="en-US" altLang="zh-CN" dirty="0">
                <a:solidFill>
                  <a:srgbClr val="0000FF"/>
                </a:solidFill>
              </a:rPr>
              <a:t>static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#include&lt;</a:t>
            </a:r>
            <a:r>
              <a:rPr lang="en-US" altLang="zh-CN" sz="2400" dirty="0" err="1">
                <a:solidFill>
                  <a:srgbClr val="0000FF"/>
                </a:solidFill>
                <a:latin typeface="宋体" panose="02010600030101010101" pitchFamily="2" charset="-122"/>
              </a:rPr>
              <a:t>iostream.h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&gt;</a:t>
            </a:r>
            <a:endParaRPr lang="en-US" altLang="zh-CN" sz="24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400" dirty="0" err="1">
                <a:solidFill>
                  <a:srgbClr val="0000FF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=5;   //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文件作用域</a:t>
            </a:r>
            <a:endParaRPr lang="en-US" altLang="zh-CN" sz="24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void 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fun()</a:t>
            </a:r>
            <a:endParaRPr lang="en-US" altLang="zh-CN" sz="24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{</a:t>
            </a:r>
            <a:endParaRPr lang="en-US" altLang="zh-CN" sz="24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	static </a:t>
            </a:r>
            <a:r>
              <a:rPr lang="en-US" altLang="zh-CN" sz="2400" dirty="0" err="1">
                <a:solidFill>
                  <a:srgbClr val="0000FF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 j=0;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 //j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具有函数内部静态生存期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 k=2;</a:t>
            </a:r>
            <a:endParaRPr lang="en-US" altLang="zh-CN" sz="24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}</a:t>
            </a:r>
            <a:endParaRPr lang="en-US" altLang="zh-CN" sz="240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5.2.1  </a:t>
            </a:r>
            <a:r>
              <a:rPr lang="zh-CN" altLang="zh-CN" dirty="0"/>
              <a:t>静态生存期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None/>
            </a:pPr>
            <a:r>
              <a:rPr lang="en-US" altLang="zh-CN" sz="2400" dirty="0" err="1">
                <a:solidFill>
                  <a:srgbClr val="0000FF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 main()</a:t>
            </a:r>
            <a:endParaRPr lang="en-US" altLang="zh-CN" sz="24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{</a:t>
            </a:r>
            <a:endParaRPr lang="en-US" altLang="zh-CN" sz="24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400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&lt;&lt;“</a:t>
            </a:r>
            <a:r>
              <a:rPr lang="en-US" altLang="zh-CN" sz="2400" dirty="0" err="1">
                <a:solidFill>
                  <a:srgbClr val="0000FF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=“&lt;&lt;</a:t>
            </a:r>
            <a:r>
              <a:rPr lang="en-US" altLang="zh-CN" sz="2400" dirty="0" err="1">
                <a:solidFill>
                  <a:srgbClr val="0000FF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&lt;&lt;</a:t>
            </a:r>
            <a:r>
              <a:rPr lang="en-US" altLang="zh-CN" sz="2400" dirty="0" err="1">
                <a:solidFill>
                  <a:srgbClr val="0000FF"/>
                </a:solidFill>
                <a:latin typeface="宋体" panose="02010600030101010101" pitchFamily="2" charset="-122"/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;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//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具有全局静态生存期</a:t>
            </a:r>
            <a:endParaRPr lang="en-US" altLang="zh-CN" sz="24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 return 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0;</a:t>
            </a:r>
            <a:endParaRPr lang="en-US" altLang="zh-CN" sz="24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}</a:t>
            </a:r>
            <a:endParaRPr lang="en-US" altLang="zh-CN" sz="240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5.2.1  </a:t>
            </a:r>
            <a:r>
              <a:rPr lang="zh-CN" altLang="zh-CN" dirty="0"/>
              <a:t>静态生存期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块作用域中声明的，没有用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修饰的</a:t>
            </a:r>
            <a:r>
              <a:rPr lang="zh-CN" altLang="en-US" dirty="0"/>
              <a:t>对象是动态</a:t>
            </a:r>
            <a:r>
              <a:rPr lang="zh-CN" altLang="en-US" dirty="0" smtClean="0"/>
              <a:t>生存期对象</a:t>
            </a:r>
            <a:r>
              <a:rPr lang="zh-CN" altLang="en-US" dirty="0"/>
              <a:t>（习惯称局部生存期对象）。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开始于程序执行到声明点时，结束于命名该标识符的作用域结束处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5.2.2  </a:t>
            </a:r>
            <a:r>
              <a:rPr lang="zh-CN" altLang="zh-CN" dirty="0" smtClean="0"/>
              <a:t>动态</a:t>
            </a:r>
            <a:r>
              <a:rPr lang="zh-CN" altLang="zh-CN" dirty="0"/>
              <a:t>生存期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例</a:t>
            </a:r>
            <a:r>
              <a:rPr lang="en-US" altLang="zh-CN" b="1" dirty="0"/>
              <a:t>5-2 </a:t>
            </a:r>
            <a:r>
              <a:rPr lang="zh-CN" altLang="zh-CN" b="1" dirty="0"/>
              <a:t>变量的</a:t>
            </a:r>
            <a:r>
              <a:rPr lang="zh-CN" altLang="zh-CN" b="1" dirty="0" smtClean="0"/>
              <a:t>生命期</a:t>
            </a:r>
            <a:endParaRPr lang="en-US" altLang="zh-CN" b="1" dirty="0" smtClean="0"/>
          </a:p>
          <a:p>
            <a:r>
              <a:rPr lang="zh-CN" altLang="zh-CN" b="1" dirty="0"/>
              <a:t>例</a:t>
            </a:r>
            <a:r>
              <a:rPr lang="en-US" altLang="zh-CN" b="1" dirty="0"/>
              <a:t>5-3 </a:t>
            </a:r>
            <a:r>
              <a:rPr lang="zh-CN" altLang="zh-CN" b="1" dirty="0"/>
              <a:t>具有静态和动态生命期的时钟程序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5.2.2  </a:t>
            </a:r>
            <a:r>
              <a:rPr lang="zh-CN" altLang="zh-CN" dirty="0"/>
              <a:t>动态生存期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标识符的作用域：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</a:t>
            </a:r>
            <a:r>
              <a:rPr lang="zh-CN" altLang="en-US" dirty="0"/>
              <a:t>原型作用域</a:t>
            </a:r>
            <a:endParaRPr lang="en-US" altLang="zh-CN" dirty="0"/>
          </a:p>
          <a:p>
            <a:pPr lvl="1"/>
            <a:r>
              <a:rPr lang="zh-CN" altLang="en-US" dirty="0" smtClean="0"/>
              <a:t>局部作用域</a:t>
            </a:r>
            <a:endParaRPr lang="en-US" altLang="zh-CN" dirty="0"/>
          </a:p>
          <a:p>
            <a:pPr lvl="1"/>
            <a:r>
              <a:rPr lang="zh-CN" altLang="en-US" dirty="0"/>
              <a:t>类作用域</a:t>
            </a:r>
            <a:endParaRPr lang="en-US" altLang="zh-CN" dirty="0"/>
          </a:p>
          <a:p>
            <a:pPr lvl="1"/>
            <a:r>
              <a:rPr lang="zh-CN" altLang="en-US" dirty="0"/>
              <a:t>命名空间</a:t>
            </a:r>
            <a:r>
              <a:rPr lang="zh-CN" altLang="en-US" dirty="0" smtClean="0"/>
              <a:t>作用域（全局作用域）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 </a:t>
            </a:r>
            <a:r>
              <a:rPr lang="zh-CN" altLang="en-US" dirty="0" smtClean="0"/>
              <a:t>标识符的作用域与可见性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目的是为了实现对象之间的数据共享</a:t>
            </a:r>
            <a:endParaRPr lang="en-US" altLang="zh-CN" dirty="0" smtClean="0"/>
          </a:p>
          <a:p>
            <a:r>
              <a:rPr lang="zh-CN" altLang="en-US" dirty="0" smtClean="0"/>
              <a:t>虽然方便，但破坏了类的数据封装隐藏安全机制，应尽可能避免使用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 </a:t>
            </a:r>
            <a:r>
              <a:rPr lang="zh-CN" altLang="en-US" dirty="0" smtClean="0"/>
              <a:t>类的</a:t>
            </a:r>
            <a:r>
              <a:rPr lang="zh-CN" altLang="zh-CN" dirty="0" smtClean="0"/>
              <a:t>静态</a:t>
            </a:r>
            <a:r>
              <a:rPr lang="zh-CN" altLang="zh-CN" dirty="0"/>
              <a:t>成员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用关键字</a:t>
            </a:r>
            <a:r>
              <a:rPr lang="en-US" altLang="zh-CN" dirty="0" smtClean="0">
                <a:solidFill>
                  <a:schemeClr val="tx1"/>
                </a:solidFill>
              </a:rPr>
              <a:t>static</a:t>
            </a:r>
            <a:r>
              <a:rPr lang="zh-CN" altLang="en-US" dirty="0" smtClean="0">
                <a:solidFill>
                  <a:srgbClr val="0000FF"/>
                </a:solidFill>
              </a:rPr>
              <a:t>声明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该</a:t>
            </a:r>
            <a:r>
              <a:rPr lang="zh-CN" altLang="en-US" dirty="0">
                <a:solidFill>
                  <a:srgbClr val="0000FF"/>
                </a:solidFill>
              </a:rPr>
              <a:t>类的所有对象维护该成员的同一个</a:t>
            </a:r>
            <a:r>
              <a:rPr lang="zh-CN" altLang="en-US" dirty="0" smtClean="0">
                <a:solidFill>
                  <a:srgbClr val="0000FF"/>
                </a:solidFill>
              </a:rPr>
              <a:t>拷贝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必须</a:t>
            </a:r>
            <a:r>
              <a:rPr lang="zh-CN" altLang="en-US" dirty="0">
                <a:solidFill>
                  <a:srgbClr val="0000FF"/>
                </a:solidFill>
              </a:rPr>
              <a:t>在类外定义和初始化，用</a:t>
            </a:r>
            <a:r>
              <a:rPr lang="en-US" altLang="zh-CN" dirty="0">
                <a:solidFill>
                  <a:srgbClr val="0000FF"/>
                </a:solidFill>
              </a:rPr>
              <a:t>(::)</a:t>
            </a:r>
            <a:r>
              <a:rPr lang="zh-CN" altLang="en-US" dirty="0">
                <a:solidFill>
                  <a:srgbClr val="0000FF"/>
                </a:solidFill>
              </a:rPr>
              <a:t>来指明所属的</a:t>
            </a:r>
            <a:r>
              <a:rPr lang="zh-CN" altLang="en-US" dirty="0" smtClean="0">
                <a:solidFill>
                  <a:srgbClr val="0000FF"/>
                </a:solidFill>
              </a:rPr>
              <a:t>类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zh-CN" b="1" dirty="0"/>
              <a:t>例</a:t>
            </a:r>
            <a:r>
              <a:rPr lang="en-US" altLang="zh-CN" b="1" dirty="0"/>
              <a:t>5-4 </a:t>
            </a:r>
            <a:r>
              <a:rPr lang="zh-CN" altLang="zh-CN" b="1" dirty="0"/>
              <a:t>静态数据成员</a:t>
            </a:r>
            <a:r>
              <a:rPr lang="en-US" altLang="zh-CN" b="1" dirty="0"/>
              <a:t>Point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5.3.1  </a:t>
            </a:r>
            <a:r>
              <a:rPr lang="zh-CN" altLang="en-US" dirty="0" smtClean="0"/>
              <a:t>静态数据成员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专门用于访问类中的静态数据成员，不需要创建对象也能访问。</a:t>
            </a:r>
            <a:endParaRPr lang="en-US" altLang="zh-CN" dirty="0" smtClean="0"/>
          </a:p>
          <a:p>
            <a:r>
              <a:rPr lang="zh-CN" altLang="en-US" dirty="0" smtClean="0"/>
              <a:t>类外</a:t>
            </a:r>
            <a:r>
              <a:rPr lang="zh-CN" altLang="en-US" dirty="0"/>
              <a:t>代码可以使用类名和作用域操作符，或者通过对象名来调用静态成员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sz="2400" dirty="0" smtClean="0"/>
              <a:t>静态</a:t>
            </a:r>
            <a:r>
              <a:rPr lang="zh-CN" altLang="en-US" sz="2400" dirty="0"/>
              <a:t>成员函数只能直接引用属于该类的静态数据成员或静态成员</a:t>
            </a:r>
            <a:r>
              <a:rPr lang="zh-CN" altLang="en-US" sz="2400" dirty="0" smtClean="0"/>
              <a:t>函数</a:t>
            </a:r>
            <a:endParaRPr lang="en-US" altLang="zh-CN" sz="2400" dirty="0" smtClean="0"/>
          </a:p>
          <a:p>
            <a:r>
              <a:rPr lang="zh-CN" altLang="zh-CN" b="1" dirty="0"/>
              <a:t>例</a:t>
            </a:r>
            <a:r>
              <a:rPr lang="en-US" altLang="zh-CN" b="1" dirty="0"/>
              <a:t>5-5 </a:t>
            </a:r>
            <a:r>
              <a:rPr lang="zh-CN" altLang="zh-CN" b="1" dirty="0"/>
              <a:t>静态数据成员和静态成员函数</a:t>
            </a:r>
            <a:r>
              <a:rPr lang="en-US" altLang="zh-CN" b="1" dirty="0"/>
              <a:t>Point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5.3.2  </a:t>
            </a:r>
            <a:r>
              <a:rPr lang="zh-CN" altLang="en-US" dirty="0" smtClean="0"/>
              <a:t>静态函数成员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友元是</a:t>
            </a:r>
            <a:r>
              <a:rPr lang="en-US" altLang="zh-CN" dirty="0"/>
              <a:t>C++</a:t>
            </a:r>
            <a:r>
              <a:rPr lang="zh-CN" altLang="en-US" dirty="0"/>
              <a:t>提供的一种破坏数据封装和数据隐藏的机制。</a:t>
            </a:r>
            <a:endParaRPr lang="zh-CN" altLang="en-US" dirty="0"/>
          </a:p>
          <a:p>
            <a:r>
              <a:rPr lang="zh-CN" altLang="en-US" dirty="0"/>
              <a:t>通过将一个模块声明为另一个模块的友元，一个模块能够引用到另一个模块中本是被隐藏的信息。</a:t>
            </a:r>
            <a:endParaRPr lang="zh-CN" altLang="en-US" dirty="0"/>
          </a:p>
          <a:p>
            <a:r>
              <a:rPr lang="zh-CN" altLang="en-US" dirty="0"/>
              <a:t>可以使用友元函数和友元类。</a:t>
            </a:r>
            <a:endParaRPr lang="zh-CN" altLang="en-US" dirty="0"/>
          </a:p>
          <a:p>
            <a:r>
              <a:rPr lang="zh-CN" altLang="en-US" dirty="0"/>
              <a:t>为了确保数据的完整性，及数据封装与隐藏的原则，建议尽量不使用或少使用友</a:t>
            </a:r>
            <a:r>
              <a:rPr lang="zh-CN" altLang="en-US" dirty="0" smtClean="0"/>
              <a:t>元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 </a:t>
            </a:r>
            <a:r>
              <a:rPr lang="zh-CN" altLang="en-US" dirty="0" smtClean="0"/>
              <a:t>类的友元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友元函数是在类声明中由关键字</a:t>
            </a:r>
            <a:r>
              <a:rPr lang="en-US" altLang="zh-CN" dirty="0"/>
              <a:t>friend</a:t>
            </a:r>
            <a:r>
              <a:rPr lang="zh-CN" altLang="en-US" dirty="0"/>
              <a:t>修饰说明的非成员函数，在它的函数体中能够通过类的对象名访问 </a:t>
            </a:r>
            <a:r>
              <a:rPr lang="en-US" altLang="zh-CN" dirty="0"/>
              <a:t>private </a:t>
            </a:r>
            <a:r>
              <a:rPr lang="zh-CN" altLang="en-US" dirty="0"/>
              <a:t>和 </a:t>
            </a:r>
            <a:r>
              <a:rPr lang="en-US" altLang="zh-CN" dirty="0"/>
              <a:t>protected</a:t>
            </a:r>
            <a:r>
              <a:rPr lang="zh-CN" altLang="en-US" dirty="0"/>
              <a:t>成员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作用：增加灵活性，使程序员可以在封装和快速性方面做合理选择。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访问对象中的成员必须通过对象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zh-CN" b="1" dirty="0"/>
              <a:t>例</a:t>
            </a:r>
            <a:r>
              <a:rPr lang="en-US" altLang="zh-CN" b="1" dirty="0"/>
              <a:t>5-6 </a:t>
            </a:r>
            <a:r>
              <a:rPr lang="zh-CN" altLang="zh-CN" b="1" dirty="0"/>
              <a:t>使用友元函数计算两点距离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5.4.1  </a:t>
            </a:r>
            <a:r>
              <a:rPr lang="zh-CN" altLang="zh-CN" dirty="0" smtClean="0"/>
              <a:t>友</a:t>
            </a:r>
            <a:r>
              <a:rPr lang="zh-CN" altLang="zh-CN" dirty="0"/>
              <a:t>元函数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dirty="0"/>
              <a:t>若一个类为另一个类的友元，则此类的所有成员都能访问对方类的私有成员。</a:t>
            </a:r>
            <a:endParaRPr lang="zh-CN" altLang="en-US" dirty="0"/>
          </a:p>
          <a:p>
            <a:pPr>
              <a:lnSpc>
                <a:spcPct val="160000"/>
              </a:lnSpc>
            </a:pPr>
            <a:r>
              <a:rPr lang="zh-CN" altLang="en-US" dirty="0"/>
              <a:t>声明语法：将友元类名在另一个类中使用</a:t>
            </a:r>
            <a:r>
              <a:rPr lang="en-US" altLang="zh-CN" dirty="0">
                <a:solidFill>
                  <a:srgbClr val="0000FF"/>
                </a:solidFill>
              </a:rPr>
              <a:t>friend</a:t>
            </a:r>
            <a:r>
              <a:rPr lang="zh-CN" altLang="en-US" dirty="0"/>
              <a:t>修饰说明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5.4.2  </a:t>
            </a:r>
            <a:r>
              <a:rPr lang="zh-CN" altLang="zh-CN" dirty="0"/>
              <a:t>友元类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204864"/>
            <a:ext cx="7408333" cy="3921299"/>
          </a:xfrm>
        </p:spPr>
        <p:txBody>
          <a:bodyPr>
            <a:normAutofit lnSpcReduction="10000"/>
          </a:bodyPr>
          <a:lstStyle/>
          <a:p>
            <a:pPr>
              <a:lnSpc>
                <a:spcPct val="55000"/>
              </a:lnSpc>
              <a:buNone/>
            </a:pPr>
            <a:endParaRPr lang="en-US" altLang="zh-CN" dirty="0" smtClean="0">
              <a:latin typeface="宋体" panose="02010600030101010101" pitchFamily="2" charset="-122"/>
            </a:endParaRPr>
          </a:p>
          <a:p>
            <a:pPr>
              <a:lnSpc>
                <a:spcPct val="55000"/>
              </a:lnSpc>
              <a:buNone/>
            </a:pPr>
            <a:r>
              <a:rPr lang="en-US" altLang="zh-CN" dirty="0" smtClean="0">
                <a:latin typeface="宋体" panose="02010600030101010101" pitchFamily="2" charset="-122"/>
              </a:rPr>
              <a:t>class </a:t>
            </a:r>
            <a:r>
              <a:rPr lang="en-US" altLang="zh-CN" dirty="0">
                <a:latin typeface="宋体" panose="02010600030101010101" pitchFamily="2" charset="-122"/>
              </a:rPr>
              <a:t>A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55000"/>
              </a:lnSpc>
              <a:buNone/>
            </a:pPr>
            <a:r>
              <a:rPr lang="en-US" altLang="zh-CN" dirty="0">
                <a:latin typeface="宋体" panose="02010600030101010101" pitchFamily="2" charset="-122"/>
              </a:rPr>
              <a:t>{   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friend class B</a:t>
            </a:r>
            <a:r>
              <a:rPr lang="en-US" altLang="zh-CN" dirty="0">
                <a:latin typeface="宋体" panose="02010600030101010101" pitchFamily="2" charset="-122"/>
              </a:rPr>
              <a:t>;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55000"/>
              </a:lnSpc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public: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55000"/>
              </a:lnSpc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void Display()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55000"/>
              </a:lnSpc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 {</a:t>
            </a:r>
            <a:r>
              <a:rPr lang="en-US" altLang="zh-CN" dirty="0" err="1">
                <a:latin typeface="宋体" panose="02010600030101010101" pitchFamily="2" charset="-122"/>
              </a:rPr>
              <a:t>cout</a:t>
            </a:r>
            <a:r>
              <a:rPr lang="en-US" altLang="zh-CN" dirty="0">
                <a:latin typeface="宋体" panose="02010600030101010101" pitchFamily="2" charset="-122"/>
              </a:rPr>
              <a:t>&lt;&lt;x&lt;&lt;</a:t>
            </a:r>
            <a:r>
              <a:rPr lang="en-US" altLang="zh-CN" dirty="0" err="1">
                <a:latin typeface="宋体" panose="02010600030101010101" pitchFamily="2" charset="-122"/>
              </a:rPr>
              <a:t>endl</a:t>
            </a:r>
            <a:r>
              <a:rPr lang="en-US" altLang="zh-CN" dirty="0">
                <a:latin typeface="宋体" panose="02010600030101010101" pitchFamily="2" charset="-122"/>
              </a:rPr>
              <a:t>;}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55000"/>
              </a:lnSpc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private: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55000"/>
              </a:lnSpc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</a:t>
            </a:r>
            <a:r>
              <a:rPr lang="en-US" altLang="zh-CN" dirty="0" err="1">
                <a:latin typeface="宋体" panose="02010600030101010101" pitchFamily="2" charset="-122"/>
              </a:rPr>
              <a:t>int</a:t>
            </a:r>
            <a:r>
              <a:rPr lang="en-US" altLang="zh-CN" dirty="0">
                <a:latin typeface="宋体" panose="02010600030101010101" pitchFamily="2" charset="-122"/>
              </a:rPr>
              <a:t> x;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55000"/>
              </a:lnSpc>
              <a:buNone/>
            </a:pPr>
            <a:r>
              <a:rPr lang="en-US" altLang="zh-CN" dirty="0">
                <a:latin typeface="宋体" panose="02010600030101010101" pitchFamily="2" charset="-122"/>
              </a:rPr>
              <a:t>}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55000"/>
              </a:lnSpc>
              <a:buNone/>
            </a:pPr>
            <a:r>
              <a:rPr lang="en-US" altLang="zh-CN" dirty="0">
                <a:latin typeface="宋体" panose="02010600030101010101" pitchFamily="2" charset="-122"/>
              </a:rPr>
              <a:t>class B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55000"/>
              </a:lnSpc>
              <a:buNone/>
            </a:pPr>
            <a:r>
              <a:rPr lang="en-US" altLang="zh-CN" dirty="0">
                <a:latin typeface="宋体" panose="02010600030101010101" pitchFamily="2" charset="-122"/>
              </a:rPr>
              <a:t>{   public: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55000"/>
              </a:lnSpc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void Set(</a:t>
            </a:r>
            <a:r>
              <a:rPr lang="en-US" altLang="zh-CN" dirty="0" err="1">
                <a:latin typeface="宋体" panose="02010600030101010101" pitchFamily="2" charset="-122"/>
              </a:rPr>
              <a:t>int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</a:rPr>
              <a:t>);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55000"/>
              </a:lnSpc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void Display();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55000"/>
              </a:lnSpc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private: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55000"/>
              </a:lnSpc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A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</a:rPr>
              <a:t>a</a:t>
            </a:r>
            <a:r>
              <a:rPr lang="en-US" altLang="zh-CN" dirty="0">
                <a:latin typeface="宋体" panose="02010600030101010101" pitchFamily="2" charset="-122"/>
              </a:rPr>
              <a:t>;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55000"/>
              </a:lnSpc>
              <a:buNone/>
            </a:pPr>
            <a:r>
              <a:rPr lang="en-US" altLang="zh-CN" dirty="0" smtClean="0">
                <a:latin typeface="宋体" panose="02010600030101010101" pitchFamily="2" charset="-122"/>
              </a:rPr>
              <a:t>};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5.4.2  </a:t>
            </a:r>
            <a:r>
              <a:rPr lang="zh-CN" altLang="zh-CN" dirty="0"/>
              <a:t>友元类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>
                <a:latin typeface="宋体" panose="02010600030101010101" pitchFamily="2" charset="-122"/>
              </a:rPr>
              <a:t>void B::Set(int </a:t>
            </a:r>
            <a:r>
              <a:rPr lang="en-US" altLang="zh-CN" dirty="0" err="1">
                <a:latin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宋体" panose="02010600030101010101" pitchFamily="2" charset="-122"/>
              </a:rPr>
              <a:t>{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宋体" panose="02010600030101010101" pitchFamily="2" charset="-122"/>
              </a:rPr>
              <a:t>   </a:t>
            </a:r>
            <a:r>
              <a:rPr lang="en-US" altLang="zh-CN" dirty="0" err="1">
                <a:latin typeface="宋体" panose="02010600030101010101" pitchFamily="2" charset="-122"/>
              </a:rPr>
              <a:t>a.x</a:t>
            </a:r>
            <a:r>
              <a:rPr lang="en-US" altLang="zh-CN" dirty="0">
                <a:latin typeface="宋体" panose="02010600030101010101" pitchFamily="2" charset="-122"/>
              </a:rPr>
              <a:t>=</a:t>
            </a:r>
            <a:r>
              <a:rPr lang="en-US" altLang="zh-CN" dirty="0" err="1">
                <a:latin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</a:rPr>
              <a:t>;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宋体" panose="02010600030101010101" pitchFamily="2" charset="-122"/>
              </a:rPr>
              <a:t>}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宋体" panose="02010600030101010101" pitchFamily="2" charset="-122"/>
              </a:rPr>
              <a:t>void B::Display()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宋体" panose="02010600030101010101" pitchFamily="2" charset="-122"/>
              </a:rPr>
              <a:t>{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宋体" panose="02010600030101010101" pitchFamily="2" charset="-122"/>
              </a:rPr>
              <a:t>   </a:t>
            </a:r>
            <a:r>
              <a:rPr lang="en-US" altLang="zh-CN" dirty="0" err="1">
                <a:latin typeface="宋体" panose="02010600030101010101" pitchFamily="2" charset="-122"/>
              </a:rPr>
              <a:t>a.Display</a:t>
            </a:r>
            <a:r>
              <a:rPr lang="en-US" altLang="zh-CN" dirty="0">
                <a:latin typeface="宋体" panose="02010600030101010101" pitchFamily="2" charset="-122"/>
              </a:rPr>
              <a:t>();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 smtClean="0">
                <a:latin typeface="宋体" panose="02010600030101010101" pitchFamily="2" charset="-122"/>
              </a:rPr>
              <a:t>}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5.4.2  </a:t>
            </a:r>
            <a:r>
              <a:rPr lang="zh-CN" altLang="zh-CN" dirty="0"/>
              <a:t>友元类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友元关系是单向</a:t>
            </a:r>
            <a:r>
              <a:rPr lang="zh-CN" altLang="zh-CN" dirty="0" smtClean="0">
                <a:solidFill>
                  <a:srgbClr val="0000FF"/>
                </a:solidFill>
              </a:rPr>
              <a:t>的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/>
              <a:t>如果</a:t>
            </a:r>
            <a:r>
              <a:rPr lang="zh-CN" altLang="en-US" dirty="0"/>
              <a:t>声明</a:t>
            </a:r>
            <a:r>
              <a:rPr lang="en-US" altLang="zh-CN" dirty="0"/>
              <a:t>B</a:t>
            </a:r>
            <a:r>
              <a:rPr lang="zh-CN" altLang="en-US" dirty="0"/>
              <a:t>类是</a:t>
            </a:r>
            <a:r>
              <a:rPr lang="en-US" altLang="zh-CN" dirty="0"/>
              <a:t>A</a:t>
            </a:r>
            <a:r>
              <a:rPr lang="zh-CN" altLang="en-US" dirty="0"/>
              <a:t>类的友元，</a:t>
            </a:r>
            <a:r>
              <a:rPr lang="en-US" altLang="zh-CN" dirty="0"/>
              <a:t>B</a:t>
            </a:r>
            <a:r>
              <a:rPr lang="zh-CN" altLang="en-US" dirty="0"/>
              <a:t>类的成员函数就可以访问</a:t>
            </a:r>
            <a:r>
              <a:rPr lang="en-US" altLang="zh-CN" dirty="0"/>
              <a:t>A</a:t>
            </a:r>
            <a:r>
              <a:rPr lang="zh-CN" altLang="en-US" dirty="0"/>
              <a:t>类的私有和保护数据，但</a:t>
            </a:r>
            <a:r>
              <a:rPr lang="en-US" altLang="zh-CN" dirty="0"/>
              <a:t>A</a:t>
            </a:r>
            <a:r>
              <a:rPr lang="zh-CN" altLang="en-US" dirty="0"/>
              <a:t>类的成员函数却不能访问</a:t>
            </a:r>
            <a:r>
              <a:rPr lang="en-US" altLang="zh-CN" dirty="0"/>
              <a:t>B</a:t>
            </a:r>
            <a:r>
              <a:rPr lang="zh-CN" altLang="en-US" dirty="0"/>
              <a:t>类的私有、保护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/>
              <a:t>声明</a:t>
            </a:r>
            <a:r>
              <a:rPr lang="en-US" altLang="zh-CN" dirty="0"/>
              <a:t>B</a:t>
            </a:r>
            <a:r>
              <a:rPr lang="zh-CN" altLang="en-US" dirty="0"/>
              <a:t>类是</a:t>
            </a:r>
            <a:r>
              <a:rPr lang="en-US" altLang="zh-CN" dirty="0"/>
              <a:t>A</a:t>
            </a:r>
            <a:r>
              <a:rPr lang="zh-CN" altLang="en-US" dirty="0"/>
              <a:t>类的友元，</a:t>
            </a:r>
            <a:r>
              <a:rPr lang="en-US" altLang="zh-CN" dirty="0"/>
              <a:t>C</a:t>
            </a:r>
            <a:r>
              <a:rPr lang="zh-CN" altLang="en-US" dirty="0"/>
              <a:t>类又是</a:t>
            </a:r>
            <a:r>
              <a:rPr lang="en-US" altLang="zh-CN" dirty="0"/>
              <a:t>B</a:t>
            </a:r>
            <a:r>
              <a:rPr lang="zh-CN" altLang="en-US" dirty="0"/>
              <a:t>类的友元，但</a:t>
            </a:r>
            <a:r>
              <a:rPr lang="en-US" altLang="zh-CN" dirty="0"/>
              <a:t>C</a:t>
            </a:r>
            <a:r>
              <a:rPr lang="zh-CN" altLang="en-US" dirty="0"/>
              <a:t>类并非</a:t>
            </a:r>
            <a:r>
              <a:rPr lang="en-US" altLang="zh-CN" dirty="0"/>
              <a:t>A</a:t>
            </a:r>
            <a:r>
              <a:rPr lang="zh-CN" altLang="en-US" dirty="0"/>
              <a:t>类的友元。即</a:t>
            </a:r>
            <a:r>
              <a:rPr lang="en-US" altLang="zh-CN" dirty="0"/>
              <a:t>C</a:t>
            </a:r>
            <a:r>
              <a:rPr lang="zh-CN" altLang="en-US" dirty="0"/>
              <a:t>类的成员函数不能访问</a:t>
            </a:r>
            <a:r>
              <a:rPr lang="en-US" altLang="zh-CN" dirty="0"/>
              <a:t>A</a:t>
            </a:r>
            <a:r>
              <a:rPr lang="zh-CN" altLang="en-US" dirty="0"/>
              <a:t>类的私有、保护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5.4.2  </a:t>
            </a:r>
            <a:r>
              <a:rPr lang="zh-CN" altLang="zh-CN" dirty="0"/>
              <a:t>友元类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将数据</a:t>
            </a:r>
            <a:r>
              <a:rPr lang="zh-CN" altLang="en-US" dirty="0"/>
              <a:t>存储在局部对象中</a:t>
            </a:r>
            <a:r>
              <a:rPr lang="zh-CN" altLang="en-US" dirty="0" smtClean="0"/>
              <a:t>，可以通过</a:t>
            </a:r>
            <a:r>
              <a:rPr lang="zh-CN" altLang="en-US" dirty="0"/>
              <a:t>参数传递实现共享</a:t>
            </a:r>
            <a:r>
              <a:rPr lang="en-US" altLang="zh-CN" dirty="0"/>
              <a:t>——</a:t>
            </a:r>
            <a:r>
              <a:rPr lang="zh-CN" altLang="en-US" dirty="0"/>
              <a:t>函数间的参数传递。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数据存储在全局对象</a:t>
            </a:r>
            <a:r>
              <a:rPr lang="zh-CN" altLang="en-US" dirty="0" smtClean="0"/>
              <a:t>中，可以实现全局的共享。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将数据和使用数据的函数封装在类</a:t>
            </a:r>
            <a:r>
              <a:rPr lang="zh-CN" altLang="en-US" dirty="0" smtClean="0"/>
              <a:t>中，可以使用常量实现对象间的数据共享。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</a:t>
            </a:r>
            <a:r>
              <a:rPr lang="en-US" altLang="zh-CN" dirty="0" smtClean="0"/>
              <a:t> </a:t>
            </a:r>
            <a:r>
              <a:rPr lang="zh-CN" altLang="zh-CN" dirty="0" smtClean="0"/>
              <a:t>数据</a:t>
            </a:r>
            <a:r>
              <a:rPr lang="zh-CN" altLang="en-US" dirty="0" smtClean="0"/>
              <a:t>共享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</a:rPr>
              <a:t>函数原型中的参数，其作用域始于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</a:rPr>
              <a:t>"("</a:t>
            </a:r>
            <a:r>
              <a:rPr lang="zh-CN" altLang="en-US" dirty="0">
                <a:latin typeface="宋体" panose="02010600030101010101" pitchFamily="2" charset="-122"/>
              </a:rPr>
              <a:t>，结束于</a:t>
            </a:r>
            <a:r>
              <a:rPr lang="en-US" altLang="zh-CN" dirty="0">
                <a:latin typeface="宋体" panose="02010600030101010101" pitchFamily="2" charset="-122"/>
              </a:rPr>
              <a:t>")"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例如，设有下列原型声明：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double Area(double radius</a:t>
            </a:r>
            <a:r>
              <a:rPr lang="en-US" altLang="zh-CN" dirty="0" smtClean="0">
                <a:solidFill>
                  <a:srgbClr val="0000FF"/>
                </a:solidFill>
                <a:latin typeface="宋体" panose="02010600030101010101" pitchFamily="2" charset="-122"/>
              </a:rPr>
              <a:t>);</a:t>
            </a:r>
            <a:endParaRPr lang="en-US" altLang="zh-CN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5.1.1  </a:t>
            </a:r>
            <a:r>
              <a:rPr lang="zh-CN" altLang="en-US" dirty="0" smtClean="0"/>
              <a:t>作用域</a:t>
            </a:r>
            <a:endParaRPr lang="zh-CN" alt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 flipV="1">
            <a:off x="3707904" y="4725144"/>
            <a:ext cx="3733800" cy="1219200"/>
          </a:xfrm>
          <a:prstGeom prst="wedgeRoundRectCallout">
            <a:avLst>
              <a:gd name="adj1" fmla="val -45880"/>
              <a:gd name="adj2" fmla="val 6510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800" b="1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200" dirty="0">
                <a:latin typeface="宋体" panose="02010600030101010101" pitchFamily="2" charset="-122"/>
              </a:rPr>
              <a:t>radius </a:t>
            </a:r>
            <a:r>
              <a:rPr lang="zh-CN" altLang="en-US" sz="2200" dirty="0">
                <a:latin typeface="宋体" panose="02010600030101010101" pitchFamily="2" charset="-122"/>
              </a:rPr>
              <a:t>的作用域仅在于此，不能用于程序正文其他地方，因而可有可无。</a:t>
            </a:r>
            <a:endParaRPr lang="zh-CN" altLang="en-US" sz="2200" dirty="0">
              <a:latin typeface="宋体" panose="02010600030101010101" pitchFamily="2" charset="-122"/>
            </a:endParaRPr>
          </a:p>
        </p:txBody>
      </p:sp>
      <p:sp>
        <p:nvSpPr>
          <p:cNvPr id="5" name="AutoShape 4"/>
          <p:cNvSpPr/>
          <p:nvPr/>
        </p:nvSpPr>
        <p:spPr bwMode="auto">
          <a:xfrm rot="16200000">
            <a:off x="3758542" y="3594386"/>
            <a:ext cx="258763" cy="1656184"/>
          </a:xfrm>
          <a:prstGeom prst="leftBrace">
            <a:avLst>
              <a:gd name="adj1" fmla="val 72699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800" b="1">
                <a:solidFill>
                  <a:srgbClr val="99FF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常对象是这样的对象：它的数据成员在对象的整个生存期内值不能被改变</a:t>
            </a:r>
            <a:endParaRPr lang="en-US" altLang="zh-CN" dirty="0" smtClean="0"/>
          </a:p>
          <a:p>
            <a:pPr marL="274320" lvl="1"/>
            <a:r>
              <a:rPr lang="zh-CN" altLang="en-US" dirty="0" smtClean="0"/>
              <a:t>常对象必须进行初始化，而且不能被更新</a:t>
            </a:r>
            <a:endParaRPr lang="en-US" altLang="zh-CN" dirty="0" smtClean="0"/>
          </a:p>
          <a:p>
            <a:pPr marL="274320" lvl="1"/>
            <a:r>
              <a:rPr lang="en-US" altLang="zh-CN" sz="2400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const</a:t>
            </a:r>
            <a:r>
              <a:rPr lang="en-US" altLang="zh-CN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类名  对象名</a:t>
            </a:r>
            <a:endParaRPr lang="zh-CN" altLang="en-US" sz="24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5.5.1  </a:t>
            </a:r>
            <a:r>
              <a:rPr lang="zh-CN" altLang="en-US" dirty="0" smtClean="0"/>
              <a:t>常对象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CN" altLang="en-US" sz="2800" smtClean="0">
                <a:latin typeface="宋体" panose="02010600030101010101" pitchFamily="2" charset="-122"/>
              </a:rPr>
              <a:t>常</a:t>
            </a:r>
            <a:r>
              <a:rPr lang="zh-CN" altLang="en-US" sz="2800" dirty="0">
                <a:latin typeface="宋体" panose="02010600030101010101" pitchFamily="2" charset="-122"/>
              </a:rPr>
              <a:t>对象只能调用常成员函数。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800" dirty="0">
                <a:latin typeface="宋体" panose="02010600030101010101" pitchFamily="2" charset="-122"/>
              </a:rPr>
              <a:t>常成员函数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使用</a:t>
            </a:r>
            <a:r>
              <a:rPr lang="en-US" altLang="zh-CN" dirty="0" err="1">
                <a:solidFill>
                  <a:srgbClr val="0000FF"/>
                </a:solidFill>
                <a:latin typeface="宋体" panose="02010600030101010101" pitchFamily="2" charset="-122"/>
              </a:rPr>
              <a:t>const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关键字说明的函数。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常成员函数不更新对象的数据成员。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800" dirty="0">
                <a:latin typeface="宋体" panose="02010600030101010101" pitchFamily="2" charset="-122"/>
              </a:rPr>
              <a:t>常成员函数说明格式：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marL="457200" lvl="1" indent="0">
              <a:buNone/>
              <a:defRPr/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类型说明符  函数名（参数表）</a:t>
            </a:r>
            <a:r>
              <a:rPr lang="en-US" altLang="zh-CN" dirty="0" err="1">
                <a:solidFill>
                  <a:srgbClr val="0000FF"/>
                </a:solidFill>
                <a:latin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;</a:t>
            </a:r>
            <a:b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</a:b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这里，</a:t>
            </a:r>
            <a:r>
              <a:rPr lang="en-US" altLang="zh-CN" dirty="0" err="1">
                <a:solidFill>
                  <a:srgbClr val="0000FF"/>
                </a:solidFill>
                <a:latin typeface="宋体" panose="02010600030101010101" pitchFamily="2" charset="-122"/>
              </a:rPr>
              <a:t>const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是函数类型的一个组成部分，因此在实现部分也要带</a:t>
            </a:r>
            <a:r>
              <a:rPr lang="en-US" altLang="zh-CN" dirty="0" err="1">
                <a:solidFill>
                  <a:srgbClr val="0000FF"/>
                </a:solidFill>
                <a:latin typeface="宋体" panose="02010600030101010101" pitchFamily="2" charset="-122"/>
              </a:rPr>
              <a:t>const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关键字。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457200" lvl="1" indent="0">
              <a:buNone/>
              <a:defRPr/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类型说明符  函数名（参数表）</a:t>
            </a:r>
            <a:r>
              <a:rPr lang="en-US" altLang="zh-CN" dirty="0" err="1">
                <a:solidFill>
                  <a:srgbClr val="0000FF"/>
                </a:solidFill>
                <a:latin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 {}</a:t>
            </a:r>
            <a:endParaRPr lang="en-US" altLang="zh-CN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const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关键字可以被用于参与对重载函数的</a:t>
            </a:r>
            <a:r>
              <a:rPr lang="zh-CN" altLang="en-US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区分</a:t>
            </a:r>
            <a:endParaRPr lang="en-US" altLang="zh-CN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5.5.2  </a:t>
            </a:r>
            <a:r>
              <a:rPr lang="zh-CN" altLang="en-US" dirty="0" smtClean="0"/>
              <a:t>用</a:t>
            </a:r>
            <a:r>
              <a:rPr lang="en-US" altLang="zh-CN" dirty="0" err="1"/>
              <a:t>const</a:t>
            </a:r>
            <a:r>
              <a:rPr lang="zh-CN" altLang="en-US" dirty="0"/>
              <a:t>修饰的对象成员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例</a:t>
            </a:r>
            <a:r>
              <a:rPr lang="en-US" altLang="zh-CN" b="1" dirty="0"/>
              <a:t>5-7 </a:t>
            </a:r>
            <a:r>
              <a:rPr lang="zh-CN" altLang="zh-CN" b="1" dirty="0"/>
              <a:t>常成员函数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5.5.2  </a:t>
            </a:r>
            <a:r>
              <a:rPr lang="zh-CN" altLang="en-US" dirty="0"/>
              <a:t>用</a:t>
            </a:r>
            <a:r>
              <a:rPr lang="en-US" altLang="zh-CN" dirty="0" err="1"/>
              <a:t>const</a:t>
            </a:r>
            <a:r>
              <a:rPr lang="zh-CN" altLang="en-US" dirty="0"/>
              <a:t>修饰的对象成员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宋体" panose="02010600030101010101" pitchFamily="2" charset="-122"/>
              </a:rPr>
              <a:t>常数据成员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使用</a:t>
            </a:r>
            <a:r>
              <a:rPr lang="en-US" altLang="zh-CN" dirty="0" err="1">
                <a:solidFill>
                  <a:srgbClr val="0000FF"/>
                </a:solidFill>
                <a:latin typeface="宋体" panose="02010600030101010101" pitchFamily="2" charset="-122"/>
              </a:rPr>
              <a:t>const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说明的数据成员</a:t>
            </a:r>
            <a:endParaRPr lang="en-US" altLang="zh-CN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任何函数不能对其赋值</a:t>
            </a:r>
            <a:endParaRPr lang="en-US" altLang="zh-CN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构造函数对其初始化，只能通过初始化列表</a:t>
            </a:r>
            <a:endParaRPr lang="zh-CN" altLang="en-US" sz="24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5-8 </a:t>
            </a:r>
            <a:r>
              <a:rPr lang="zh-CN" altLang="en-US" dirty="0" smtClean="0"/>
              <a:t>常数据成员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const</a:t>
            </a:r>
            <a:r>
              <a:rPr lang="zh-CN" altLang="en-US" dirty="0"/>
              <a:t>修饰的对象成员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</a:rPr>
              <a:t>如果在声明引用时用</a:t>
            </a:r>
            <a:r>
              <a:rPr lang="en-US" altLang="zh-CN" sz="2800" dirty="0" err="1" smtClean="0">
                <a:latin typeface="宋体" panose="02010600030101010101" pitchFamily="2" charset="-122"/>
              </a:rPr>
              <a:t>const</a:t>
            </a:r>
            <a:r>
              <a:rPr lang="zh-CN" altLang="en-US" sz="2800" dirty="0" smtClean="0">
                <a:latin typeface="宋体" panose="02010600030101010101" pitchFamily="2" charset="-122"/>
              </a:rPr>
              <a:t>修饰，被声明的引用就是常引用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r>
              <a:rPr lang="zh-CN" altLang="en-US" sz="2800" dirty="0" smtClean="0">
                <a:latin typeface="宋体" panose="02010600030101010101" pitchFamily="2" charset="-122"/>
              </a:rPr>
              <a:t>常引用所引用的对象不能被更新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r>
              <a:rPr lang="zh-CN" altLang="en-US" sz="2800" dirty="0" smtClean="0">
                <a:latin typeface="宋体" panose="02010600030101010101" pitchFamily="2" charset="-122"/>
              </a:rPr>
              <a:t>主要做形参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r>
              <a:rPr lang="zh-CN" altLang="en-US" sz="2800" dirty="0" smtClean="0">
                <a:latin typeface="宋体" panose="02010600030101010101" pitchFamily="2" charset="-122"/>
              </a:rPr>
              <a:t>非常</a:t>
            </a:r>
            <a:r>
              <a:rPr lang="zh-CN" altLang="en-US" sz="2800" dirty="0">
                <a:latin typeface="宋体" panose="02010600030101010101" pitchFamily="2" charset="-122"/>
              </a:rPr>
              <a:t>引用只能绑定普通</a:t>
            </a:r>
            <a:r>
              <a:rPr lang="zh-CN" altLang="en-US" sz="2800" dirty="0" smtClean="0">
                <a:latin typeface="宋体" panose="02010600030101010101" pitchFamily="2" charset="-122"/>
              </a:rPr>
              <a:t>对象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r>
              <a:rPr lang="zh-CN" altLang="en-US" sz="2800" dirty="0" smtClean="0">
                <a:latin typeface="宋体" panose="02010600030101010101" pitchFamily="2" charset="-122"/>
              </a:rPr>
              <a:t>常</a:t>
            </a:r>
            <a:r>
              <a:rPr lang="zh-CN" altLang="en-US" sz="2800" dirty="0">
                <a:latin typeface="宋体" panose="02010600030101010101" pitchFamily="2" charset="-122"/>
              </a:rPr>
              <a:t>引用既能绑定普通对象，也能绑定常</a:t>
            </a:r>
            <a:r>
              <a:rPr lang="zh-CN" altLang="en-US" sz="2800" dirty="0" smtClean="0">
                <a:latin typeface="宋体" panose="02010600030101010101" pitchFamily="2" charset="-122"/>
              </a:rPr>
              <a:t>对象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r>
              <a:rPr lang="zh-CN" altLang="en-US" sz="2800" dirty="0" smtClean="0">
                <a:latin typeface="宋体" panose="02010600030101010101" pitchFamily="2" charset="-122"/>
              </a:rPr>
              <a:t>例</a:t>
            </a:r>
            <a:r>
              <a:rPr lang="en-US" altLang="zh-CN" sz="2800" dirty="0" smtClean="0">
                <a:latin typeface="宋体" panose="02010600030101010101" pitchFamily="2" charset="-122"/>
              </a:rPr>
              <a:t>5-9 </a:t>
            </a:r>
            <a:r>
              <a:rPr lang="zh-CN" altLang="en-US" sz="2800" dirty="0" smtClean="0">
                <a:latin typeface="宋体" panose="02010600030101010101" pitchFamily="2" charset="-122"/>
              </a:rPr>
              <a:t>常引用作形参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5.5.3  </a:t>
            </a:r>
            <a:r>
              <a:rPr lang="zh-CN" altLang="en-US" dirty="0" smtClean="0"/>
              <a:t>常引用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5-10 </a:t>
            </a:r>
            <a:r>
              <a:rPr lang="zh-CN" altLang="en-US" dirty="0" smtClean="0"/>
              <a:t>具有静态数据、函数成员的</a:t>
            </a:r>
            <a:r>
              <a:rPr lang="en-US" altLang="zh-CN" dirty="0" smtClean="0"/>
              <a:t>Point</a:t>
            </a:r>
            <a:r>
              <a:rPr lang="zh-CN" altLang="en-US" dirty="0" smtClean="0"/>
              <a:t>类，多文件组织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5.6  </a:t>
            </a:r>
            <a:r>
              <a:rPr lang="zh-CN" altLang="en-US" dirty="0" smtClean="0"/>
              <a:t>多文件结构和编译预处理命令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5-11  </a:t>
            </a:r>
            <a:r>
              <a:rPr lang="zh-CN" altLang="en-US" dirty="0" smtClean="0"/>
              <a:t>个人</a:t>
            </a:r>
            <a:r>
              <a:rPr lang="zh-CN" altLang="en-US" dirty="0"/>
              <a:t>银行账户管理程序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5.7  </a:t>
            </a:r>
            <a:r>
              <a:rPr lang="zh-CN" altLang="en-US" dirty="0" smtClean="0"/>
              <a:t>综合实例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5.1.1  </a:t>
            </a:r>
            <a:r>
              <a:rPr lang="zh-CN" altLang="en-US" dirty="0"/>
              <a:t>作用域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19200" y="1752600"/>
            <a:ext cx="72390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5000"/>
              </a:spcAft>
            </a:pPr>
            <a:r>
              <a:rPr lang="zh-CN" altLang="en-US" sz="2800" dirty="0" smtClean="0">
                <a:latin typeface="宋体" panose="02010600030101010101" pitchFamily="2" charset="-122"/>
              </a:rPr>
              <a:t>在块中声明的标识符，其作用域自</a:t>
            </a:r>
            <a:r>
              <a:rPr lang="zh-CN" altLang="en-US" sz="28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声明处</a:t>
            </a:r>
            <a:r>
              <a:rPr lang="zh-CN" altLang="en-US" sz="2800" dirty="0" smtClean="0">
                <a:latin typeface="宋体" panose="02010600030101010101" pitchFamily="2" charset="-122"/>
              </a:rPr>
              <a:t>起，</a:t>
            </a:r>
            <a:r>
              <a:rPr lang="zh-CN" altLang="en-US" sz="28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限于块中</a:t>
            </a:r>
            <a:r>
              <a:rPr lang="zh-CN" altLang="en-US" sz="2800" dirty="0" smtClean="0">
                <a:latin typeface="宋体" panose="02010600030101010101" pitchFamily="2" charset="-122"/>
              </a:rPr>
              <a:t>，例如：</a:t>
            </a:r>
            <a:endParaRPr lang="zh-CN" altLang="en-US" sz="2800" dirty="0" smtClean="0">
              <a:latin typeface="宋体" panose="02010600030101010101" pitchFamily="2" charset="-122"/>
            </a:endParaRPr>
          </a:p>
          <a:p>
            <a:pPr lvl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宋体" panose="02010600030101010101" pitchFamily="2" charset="-122"/>
              </a:rPr>
              <a:t>void fun(</a:t>
            </a:r>
            <a:r>
              <a:rPr lang="en-US" altLang="zh-CN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a)</a:t>
            </a:r>
            <a:endParaRPr lang="en-US" altLang="zh-CN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宋体" panose="02010600030101010101" pitchFamily="2" charset="-122"/>
              </a:rPr>
              <a:t>{  </a:t>
            </a:r>
            <a:endParaRPr lang="en-US" altLang="zh-CN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b(a);</a:t>
            </a:r>
            <a:endParaRPr lang="en-US" altLang="zh-CN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  {</a:t>
            </a:r>
            <a:r>
              <a:rPr lang="en-US" altLang="zh-CN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cin</a:t>
            </a:r>
            <a:r>
              <a:rPr lang="en-US" altLang="zh-CN" dirty="0" smtClean="0">
                <a:solidFill>
                  <a:srgbClr val="0000FF"/>
                </a:solidFill>
                <a:latin typeface="宋体" panose="02010600030101010101" pitchFamily="2" charset="-122"/>
              </a:rPr>
              <a:t>&gt;&gt;b;}</a:t>
            </a:r>
            <a:endParaRPr lang="en-US" altLang="zh-CN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  if (b&gt;0)</a:t>
            </a:r>
            <a:endParaRPr lang="en-US" altLang="zh-CN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  {</a:t>
            </a:r>
            <a:endParaRPr lang="en-US" altLang="zh-CN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c;</a:t>
            </a:r>
            <a:endParaRPr lang="en-US" altLang="zh-CN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    ......</a:t>
            </a:r>
            <a:endParaRPr lang="en-US" altLang="zh-CN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  }</a:t>
            </a:r>
            <a:endParaRPr lang="en-US" altLang="zh-CN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65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宋体" panose="02010600030101010101" pitchFamily="2" charset="-122"/>
              </a:rPr>
              <a:t>}</a:t>
            </a:r>
            <a:r>
              <a:rPr lang="en-US" altLang="zh-CN" dirty="0" smtClean="0">
                <a:latin typeface="宋体" panose="02010600030101010101" pitchFamily="2" charset="-122"/>
              </a:rPr>
              <a:t> </a:t>
            </a:r>
            <a:endParaRPr lang="en-US" altLang="zh-CN" dirty="0" smtClean="0">
              <a:latin typeface="宋体" panose="02010600030101010101" pitchFamily="2" charset="-122"/>
            </a:endParaRPr>
          </a:p>
        </p:txBody>
      </p:sp>
      <p:grpSp>
        <p:nvGrpSpPr>
          <p:cNvPr id="7" name="Group 5"/>
          <p:cNvGrpSpPr/>
          <p:nvPr/>
        </p:nvGrpSpPr>
        <p:grpSpPr bwMode="auto">
          <a:xfrm>
            <a:off x="3707904" y="4221088"/>
            <a:ext cx="2209800" cy="990600"/>
            <a:chOff x="0" y="0"/>
            <a:chExt cx="1392" cy="624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96" y="0"/>
              <a:ext cx="1296" cy="384"/>
            </a:xfrm>
            <a:prstGeom prst="cloudCallout">
              <a:avLst>
                <a:gd name="adj1" fmla="val -43750"/>
                <a:gd name="adj2" fmla="val 7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宋体" panose="02010600030101010101" pitchFamily="2" charset="-122"/>
                </a:rPr>
                <a:t>c</a:t>
              </a:r>
              <a:r>
                <a:rPr lang="zh-CN" altLang="en-US" sz="2400" dirty="0">
                  <a:latin typeface="宋体" panose="02010600030101010101" pitchFamily="2" charset="-122"/>
                </a:rPr>
                <a:t>的作用域</a:t>
              </a:r>
              <a:endParaRPr lang="zh-CN" altLang="en-US" sz="2400" dirty="0">
                <a:latin typeface="宋体" panose="02010600030101010101" pitchFamily="2" charset="-122"/>
              </a:endParaRPr>
            </a:p>
          </p:txBody>
        </p:sp>
        <p:sp>
          <p:nvSpPr>
            <p:cNvPr id="9" name="AutoShape 6"/>
            <p:cNvSpPr/>
            <p:nvPr/>
          </p:nvSpPr>
          <p:spPr bwMode="auto">
            <a:xfrm>
              <a:off x="0" y="96"/>
              <a:ext cx="48" cy="528"/>
            </a:xfrm>
            <a:prstGeom prst="rightBracket">
              <a:avLst>
                <a:gd name="adj" fmla="val 91667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8"/>
          <p:cNvGrpSpPr/>
          <p:nvPr/>
        </p:nvGrpSpPr>
        <p:grpSpPr bwMode="auto">
          <a:xfrm>
            <a:off x="1905000" y="3140968"/>
            <a:ext cx="6858000" cy="2590800"/>
            <a:chOff x="0" y="0"/>
            <a:chExt cx="4320" cy="1632"/>
          </a:xfrm>
        </p:grpSpPr>
        <p:sp>
          <p:nvSpPr>
            <p:cNvPr id="11" name="Freeform 8"/>
            <p:cNvSpPr/>
            <p:nvPr/>
          </p:nvSpPr>
          <p:spPr bwMode="auto">
            <a:xfrm>
              <a:off x="0" y="0"/>
              <a:ext cx="2928" cy="1632"/>
            </a:xfrm>
            <a:custGeom>
              <a:avLst/>
              <a:gdLst>
                <a:gd name="T0" fmla="*/ 1584 w 2928"/>
                <a:gd name="T1" fmla="*/ 0 h 1632"/>
                <a:gd name="T2" fmla="*/ 2928 w 2928"/>
                <a:gd name="T3" fmla="*/ 0 h 1632"/>
                <a:gd name="T4" fmla="*/ 2928 w 2928"/>
                <a:gd name="T5" fmla="*/ 1632 h 1632"/>
                <a:gd name="T6" fmla="*/ 0 w 2928"/>
                <a:gd name="T7" fmla="*/ 1632 h 16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28" h="1632">
                  <a:moveTo>
                    <a:pt x="1584" y="0"/>
                  </a:moveTo>
                  <a:lnTo>
                    <a:pt x="2928" y="0"/>
                  </a:lnTo>
                  <a:lnTo>
                    <a:pt x="2928" y="1632"/>
                  </a:lnTo>
                  <a:lnTo>
                    <a:pt x="0" y="1632"/>
                  </a:lnTo>
                </a:path>
              </a:pathLst>
            </a:custGeom>
            <a:noFill/>
            <a:ln w="9525" cmpd="sng">
              <a:solidFill>
                <a:schemeClr val="tx1"/>
              </a:solidFill>
              <a:bevel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2976" y="144"/>
              <a:ext cx="1344" cy="432"/>
            </a:xfrm>
            <a:prstGeom prst="cloudCallout">
              <a:avLst>
                <a:gd name="adj1" fmla="val -43750"/>
                <a:gd name="adj2" fmla="val 7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99FF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宋体" panose="02010600030101010101" pitchFamily="2" charset="-122"/>
                </a:rPr>
                <a:t>b</a:t>
              </a:r>
              <a:r>
                <a:rPr lang="zh-CN" altLang="en-US" sz="2400" dirty="0">
                  <a:latin typeface="宋体" panose="02010600030101010101" pitchFamily="2" charset="-122"/>
                </a:rPr>
                <a:t>的作用域</a:t>
              </a:r>
              <a:endParaRPr lang="zh-CN" altLang="en-US" sz="2400" dirty="0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00007" y="2277322"/>
            <a:ext cx="7408333" cy="3450696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dirty="0">
                <a:latin typeface="宋体" panose="02010600030101010101" pitchFamily="2" charset="-122"/>
              </a:rPr>
              <a:t>类作用域作用于特定的成员名。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800" dirty="0">
                <a:latin typeface="宋体" panose="02010600030101010101" pitchFamily="2" charset="-122"/>
              </a:rPr>
              <a:t>类</a:t>
            </a:r>
            <a:r>
              <a:rPr lang="en-US" altLang="zh-CN" sz="2800" dirty="0">
                <a:solidFill>
                  <a:srgbClr val="0000FF"/>
                </a:solidFill>
                <a:latin typeface="宋体" panose="02010600030101010101" pitchFamily="2" charset="-122"/>
              </a:rPr>
              <a:t>X</a:t>
            </a:r>
            <a:r>
              <a:rPr lang="zh-CN" altLang="en-US" sz="2800" dirty="0">
                <a:latin typeface="宋体" panose="02010600030101010101" pitchFamily="2" charset="-122"/>
              </a:rPr>
              <a:t>的成员</a:t>
            </a:r>
            <a:r>
              <a:rPr lang="en-US" altLang="zh-CN" sz="2800" dirty="0">
                <a:solidFill>
                  <a:srgbClr val="0000FF"/>
                </a:solidFill>
                <a:latin typeface="宋体" panose="02010600030101010101" pitchFamily="2" charset="-122"/>
              </a:rPr>
              <a:t>m</a:t>
            </a:r>
            <a:r>
              <a:rPr lang="zh-CN" altLang="en-US" sz="2800" dirty="0">
                <a:latin typeface="宋体" panose="02010600030101010101" pitchFamily="2" charset="-122"/>
              </a:rPr>
              <a:t>具有类作用域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sz="2800" dirty="0">
                <a:solidFill>
                  <a:srgbClr val="0000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如果在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X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的成员函数中没有声明同名的局部作用域标识符，那么在该函数内可以访问成员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m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。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对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的访问方式如下： 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通过</a:t>
            </a:r>
            <a:r>
              <a:rPr lang="zh-CN" altLang="en-US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表达式</a:t>
            </a:r>
            <a:r>
              <a:rPr lang="en-US" altLang="zh-CN" sz="2400" dirty="0" err="1">
                <a:solidFill>
                  <a:srgbClr val="0000FF"/>
                </a:solidFill>
                <a:latin typeface="宋体" panose="02010600030101010101" pitchFamily="2" charset="-122"/>
              </a:rPr>
              <a:t>X.m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或者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X::m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访问。</a:t>
            </a:r>
            <a:endParaRPr lang="zh-CN" altLang="en-US" sz="24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通过表达式</a:t>
            </a:r>
            <a:r>
              <a:rPr lang="en-US" altLang="zh-CN" sz="2400" dirty="0" err="1">
                <a:solidFill>
                  <a:srgbClr val="0000FF"/>
                </a:solidFill>
                <a:latin typeface="宋体" panose="02010600030101010101" pitchFamily="2" charset="-122"/>
              </a:rPr>
              <a:t>prt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-&gt;</a:t>
            </a:r>
            <a:r>
              <a:rPr lang="en-US" altLang="zh-CN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m</a:t>
            </a:r>
            <a:endParaRPr lang="en-US" altLang="zh-CN" sz="240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5.1.1  </a:t>
            </a:r>
            <a:r>
              <a:rPr lang="zh-CN" altLang="en-US" dirty="0"/>
              <a:t>作用域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不同模块中的数据、函数和类之间可能发生重名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命名空间的语法形式：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namespace</a:t>
            </a:r>
            <a:r>
              <a:rPr lang="zh-CN" altLang="en-US" dirty="0"/>
              <a:t>命名空间名 </a:t>
            </a:r>
            <a:r>
              <a:rPr lang="en-US" altLang="zh-CN" dirty="0"/>
              <a:t>{</a:t>
            </a:r>
            <a:endParaRPr lang="en-US" altLang="zh-CN" dirty="0"/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 smtClean="0"/>
              <a:t>      命名</a:t>
            </a:r>
            <a:r>
              <a:rPr lang="zh-CN" altLang="en-US" dirty="0"/>
              <a:t>空间内的各种声明（函数声明、类声明</a:t>
            </a:r>
            <a:r>
              <a:rPr lang="en-US" altLang="zh-CN" dirty="0"/>
              <a:t>……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r>
              <a:rPr lang="zh-CN" altLang="en-US" dirty="0"/>
              <a:t>命名空间确定了命名空间</a:t>
            </a:r>
            <a:r>
              <a:rPr lang="zh-CN" altLang="en-US" dirty="0" smtClean="0"/>
              <a:t>作用域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5.1.1  </a:t>
            </a:r>
            <a:r>
              <a:rPr lang="zh-CN" altLang="en-US" dirty="0"/>
              <a:t>作用域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204864"/>
            <a:ext cx="7408333" cy="4176464"/>
          </a:xfrm>
        </p:spPr>
        <p:txBody>
          <a:bodyPr>
            <a:normAutofit/>
          </a:bodyPr>
          <a:lstStyle/>
          <a:p>
            <a:r>
              <a:rPr lang="zh-CN" altLang="en-US" dirty="0"/>
              <a:t>命名空间内部直接使用当前命名空间中的标识符</a:t>
            </a:r>
            <a:endParaRPr lang="en-US" altLang="zh-CN" dirty="0"/>
          </a:p>
          <a:p>
            <a:r>
              <a:rPr lang="zh-CN" altLang="en-US" dirty="0"/>
              <a:t>命名空间外部引用其中的标识符：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/>
              <a:t>          命名</a:t>
            </a:r>
            <a:r>
              <a:rPr lang="zh-CN" altLang="en-US" dirty="0"/>
              <a:t>空间名</a:t>
            </a:r>
            <a:r>
              <a:rPr lang="en-US" altLang="zh-CN" dirty="0"/>
              <a:t>::</a:t>
            </a:r>
            <a:r>
              <a:rPr lang="zh-CN" altLang="en-US" dirty="0"/>
              <a:t>标识符名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namespace </a:t>
            </a:r>
            <a:r>
              <a:rPr lang="en-US" altLang="zh-CN" dirty="0" err="1"/>
              <a:t>SomeNs</a:t>
            </a:r>
            <a:r>
              <a:rPr lang="en-US" altLang="zh-CN" dirty="0"/>
              <a:t> {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           class </a:t>
            </a:r>
            <a:r>
              <a:rPr lang="en-US" altLang="zh-CN" dirty="0" err="1"/>
              <a:t>SomeClass</a:t>
            </a:r>
            <a:r>
              <a:rPr lang="en-US" altLang="zh-CN" dirty="0"/>
              <a:t> (…); 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/>
              <a:t>         }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SomeNs</a:t>
            </a:r>
            <a:r>
              <a:rPr lang="en-US" altLang="zh-CN" dirty="0"/>
              <a:t>::</a:t>
            </a:r>
            <a:r>
              <a:rPr lang="en-US" altLang="zh-CN" dirty="0" err="1"/>
              <a:t>SomeClass</a:t>
            </a:r>
            <a:r>
              <a:rPr lang="en-US" altLang="zh-CN" dirty="0"/>
              <a:t> obj1; 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 //</a:t>
            </a:r>
            <a:r>
              <a:rPr lang="zh-CN" altLang="en-US" sz="1800" dirty="0">
                <a:solidFill>
                  <a:srgbClr val="0000FF"/>
                </a:solidFill>
              </a:rPr>
              <a:t>声明一个</a:t>
            </a:r>
            <a:r>
              <a:rPr lang="en-US" altLang="zh-CN" sz="1800" dirty="0" err="1">
                <a:solidFill>
                  <a:srgbClr val="0000FF"/>
                </a:solidFill>
              </a:rPr>
              <a:t>SomeNs</a:t>
            </a:r>
            <a:r>
              <a:rPr lang="en-US" altLang="zh-CN" sz="1800" dirty="0">
                <a:solidFill>
                  <a:srgbClr val="0000FF"/>
                </a:solidFill>
              </a:rPr>
              <a:t>::</a:t>
            </a:r>
            <a:r>
              <a:rPr lang="en-US" altLang="zh-CN" sz="1800" dirty="0" err="1">
                <a:solidFill>
                  <a:srgbClr val="0000FF"/>
                </a:solidFill>
              </a:rPr>
              <a:t>SomeClass</a:t>
            </a:r>
            <a:r>
              <a:rPr lang="zh-CN" altLang="en-US" sz="1800" dirty="0" smtClean="0">
                <a:solidFill>
                  <a:srgbClr val="0000FF"/>
                </a:solidFill>
              </a:rPr>
              <a:t>类的对象</a:t>
            </a:r>
            <a:endParaRPr lang="en-US" altLang="zh-CN" sz="1800" dirty="0">
              <a:solidFill>
                <a:srgbClr val="0000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5.1.1  </a:t>
            </a:r>
            <a:r>
              <a:rPr lang="zh-CN" altLang="en-US" dirty="0"/>
              <a:t>作用域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276872"/>
            <a:ext cx="7408333" cy="43204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标</a:t>
            </a:r>
            <a:r>
              <a:rPr lang="zh-CN" altLang="en-US" dirty="0"/>
              <a:t>识符前总使用命名空间限定显得过于</a:t>
            </a:r>
            <a:r>
              <a:rPr lang="zh-CN" altLang="en-US" dirty="0" smtClean="0"/>
              <a:t>冗长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>
                <a:solidFill>
                  <a:srgbClr val="0000FF"/>
                </a:solidFill>
              </a:rPr>
              <a:t>using </a:t>
            </a:r>
            <a:r>
              <a:rPr lang="zh-CN" altLang="en-US" dirty="0">
                <a:solidFill>
                  <a:srgbClr val="0000FF"/>
                </a:solidFill>
              </a:rPr>
              <a:t>命名空间名</a:t>
            </a:r>
            <a:r>
              <a:rPr lang="en-US" altLang="zh-CN" dirty="0">
                <a:solidFill>
                  <a:srgbClr val="0000FF"/>
                </a:solidFill>
              </a:rPr>
              <a:t>::</a:t>
            </a:r>
            <a:r>
              <a:rPr lang="zh-CN" altLang="en-US" dirty="0">
                <a:solidFill>
                  <a:srgbClr val="0000FF"/>
                </a:solidFill>
              </a:rPr>
              <a:t>标识符名  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</a:t>
            </a:r>
            <a:r>
              <a:rPr lang="en-US" altLang="zh-CN" dirty="0" smtClean="0"/>
              <a:t>     using </a:t>
            </a:r>
            <a:r>
              <a:rPr lang="en-US" altLang="zh-CN" dirty="0" err="1"/>
              <a:t>SomeNs</a:t>
            </a:r>
            <a:r>
              <a:rPr lang="en-US" altLang="zh-CN" dirty="0"/>
              <a:t>::</a:t>
            </a:r>
            <a:r>
              <a:rPr lang="en-US" altLang="zh-CN" dirty="0" err="1"/>
              <a:t>SomeClass</a:t>
            </a:r>
            <a:r>
              <a:rPr lang="en-US" altLang="zh-CN" dirty="0"/>
              <a:t>;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SomeClass</a:t>
            </a:r>
            <a:r>
              <a:rPr lang="en-US" altLang="zh-CN" dirty="0" smtClean="0"/>
              <a:t>  </a:t>
            </a:r>
            <a:r>
              <a:rPr lang="en-US" altLang="zh-CN" dirty="0"/>
              <a:t>obj2,obj3,…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     </a:t>
            </a:r>
            <a:r>
              <a:rPr lang="en-US" altLang="zh-CN" dirty="0" err="1" smtClean="0"/>
              <a:t>SomeNs</a:t>
            </a:r>
            <a:r>
              <a:rPr lang="en-US" altLang="zh-CN" dirty="0"/>
              <a:t>::</a:t>
            </a:r>
            <a:r>
              <a:rPr lang="en-US" altLang="zh-CN" dirty="0" err="1"/>
              <a:t>i</a:t>
            </a:r>
            <a:r>
              <a:rPr lang="en-US" altLang="zh-CN" dirty="0"/>
              <a:t>=2;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SomeNs</a:t>
            </a:r>
            <a:r>
              <a:rPr lang="en-US" altLang="zh-CN" dirty="0"/>
              <a:t>::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altLang="zh-CN" dirty="0"/>
              <a:t>using namespace </a:t>
            </a:r>
            <a:r>
              <a:rPr lang="zh-CN" altLang="en-US" dirty="0"/>
              <a:t>命名空间名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</a:t>
            </a:r>
            <a:r>
              <a:rPr lang="en-US" altLang="zh-CN" dirty="0" smtClean="0"/>
              <a:t>     C</a:t>
            </a:r>
            <a:r>
              <a:rPr lang="en-US" altLang="zh-CN" dirty="0"/>
              <a:t>++</a:t>
            </a:r>
            <a:r>
              <a:rPr lang="zh-CN" altLang="en-US" dirty="0"/>
              <a:t>标准库中所有的标识符都在</a:t>
            </a:r>
            <a:r>
              <a:rPr lang="en-US" altLang="zh-CN" dirty="0" err="1"/>
              <a:t>std</a:t>
            </a:r>
            <a:r>
              <a:rPr lang="zh-CN" altLang="en-US" dirty="0"/>
              <a:t>命名空间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>
                <a:solidFill>
                  <a:srgbClr val="0000FF"/>
                </a:solidFill>
              </a:rPr>
              <a:t>using namespace </a:t>
            </a:r>
            <a:r>
              <a:rPr lang="en-US" altLang="zh-CN" dirty="0" err="1">
                <a:solidFill>
                  <a:srgbClr val="0000FF"/>
                </a:solidFill>
              </a:rPr>
              <a:t>std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cin</a:t>
            </a:r>
            <a:r>
              <a:rPr lang="zh-CN" altLang="en-US" dirty="0"/>
              <a:t>，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zh-CN" altLang="en-US" dirty="0"/>
              <a:t>，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 smtClean="0"/>
              <a:t>endl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5.1.1  </a:t>
            </a:r>
            <a:r>
              <a:rPr lang="zh-CN" altLang="en-US" dirty="0"/>
              <a:t>作用域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命名空间允许嵌套：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例：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namespace </a:t>
            </a:r>
            <a:r>
              <a:rPr lang="en-US" altLang="zh-CN" dirty="0" err="1"/>
              <a:t>OuterNs</a:t>
            </a:r>
            <a:r>
              <a:rPr lang="en-US" altLang="zh-CN" dirty="0"/>
              <a:t> {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 namespace </a:t>
            </a:r>
            <a:r>
              <a:rPr lang="en-US" altLang="zh-CN" dirty="0" err="1"/>
              <a:t>InnerNs</a:t>
            </a:r>
            <a:r>
              <a:rPr lang="en-US" altLang="zh-CN" dirty="0"/>
              <a:t> {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	 class </a:t>
            </a:r>
            <a:r>
              <a:rPr lang="en-US" altLang="zh-CN" dirty="0" err="1"/>
              <a:t>SomeClass</a:t>
            </a:r>
            <a:r>
              <a:rPr lang="en-US" altLang="zh-CN" dirty="0"/>
              <a:t> (…);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}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InnerNs</a:t>
            </a:r>
            <a:r>
              <a:rPr lang="en-US" altLang="zh-CN" dirty="0">
                <a:solidFill>
                  <a:srgbClr val="0000FF"/>
                </a:solidFill>
              </a:rPr>
              <a:t>::</a:t>
            </a:r>
            <a:r>
              <a:rPr lang="en-US" altLang="zh-CN" dirty="0" err="1">
                <a:solidFill>
                  <a:srgbClr val="0000FF"/>
                </a:solidFill>
              </a:rPr>
              <a:t>SomeClass</a:t>
            </a:r>
            <a:r>
              <a:rPr lang="en-US" altLang="zh-CN" dirty="0">
                <a:solidFill>
                  <a:srgbClr val="0000FF"/>
                </a:solidFill>
              </a:rPr>
              <a:t> obj1;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err="1"/>
              <a:t>OuterNs</a:t>
            </a:r>
            <a:r>
              <a:rPr lang="en-US" altLang="zh-CN" dirty="0"/>
              <a:t>::</a:t>
            </a:r>
            <a:r>
              <a:rPr lang="en-US" altLang="zh-CN" dirty="0" err="1"/>
              <a:t>InnerNs</a:t>
            </a:r>
            <a:r>
              <a:rPr lang="en-US" altLang="zh-CN" dirty="0"/>
              <a:t>::</a:t>
            </a:r>
            <a:r>
              <a:rPr lang="en-US" altLang="zh-CN" dirty="0" err="1"/>
              <a:t>SomeClass</a:t>
            </a:r>
            <a:r>
              <a:rPr lang="en-US" altLang="zh-CN" dirty="0"/>
              <a:t>;//</a:t>
            </a:r>
            <a:r>
              <a:rPr lang="zh-CN" altLang="en-US" dirty="0"/>
              <a:t>引用</a:t>
            </a:r>
            <a:r>
              <a:rPr lang="en-US" altLang="zh-CN" dirty="0" err="1"/>
              <a:t>SomeClass</a:t>
            </a:r>
            <a:r>
              <a:rPr lang="zh-CN" altLang="en-US" dirty="0"/>
              <a:t>类</a:t>
            </a:r>
            <a:endParaRPr lang="en-US" altLang="zh-CN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5.1.1  </a:t>
            </a:r>
            <a:r>
              <a:rPr lang="zh-CN" altLang="en-US" dirty="0"/>
              <a:t>作用域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d33bff16-68b9-4a41-9fce-2ddfaa25d961"/>
  <p:tag name="COMMONDATA" val="eyJoZGlkIjoiMDAyMjhkZWRmMjM2MTdiOTU3N2JhYzQ0MDZiZjA3NzQ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3692</Words>
  <Application>WPS 演示</Application>
  <PresentationFormat>全屏显示(4:3)</PresentationFormat>
  <Paragraphs>298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Arial</vt:lpstr>
      <vt:lpstr>宋体</vt:lpstr>
      <vt:lpstr>Wingdings</vt:lpstr>
      <vt:lpstr>Symbol</vt:lpstr>
      <vt:lpstr>Times New Roman</vt:lpstr>
      <vt:lpstr>Candara</vt:lpstr>
      <vt:lpstr>华文新魏</vt:lpstr>
      <vt:lpstr>华文楷体</vt:lpstr>
      <vt:lpstr>微软雅黑</vt:lpstr>
      <vt:lpstr>Arial Unicode MS</vt:lpstr>
      <vt:lpstr>Calibri</vt:lpstr>
      <vt:lpstr>波形</vt:lpstr>
      <vt:lpstr>第5章  数据的共享与保护</vt:lpstr>
      <vt:lpstr>5.1  标识符的作用域与可见性</vt:lpstr>
      <vt:lpstr>5.1.1  作用域</vt:lpstr>
      <vt:lpstr>5.1.1  作用域</vt:lpstr>
      <vt:lpstr>5.1.1  作用域</vt:lpstr>
      <vt:lpstr>5.1.1  作用域</vt:lpstr>
      <vt:lpstr>5.1.1  作用域</vt:lpstr>
      <vt:lpstr>5.1.1  作用域</vt:lpstr>
      <vt:lpstr>5.1.1  作用域</vt:lpstr>
      <vt:lpstr>5.1.1  作用域</vt:lpstr>
      <vt:lpstr>5.1.1  作用域</vt:lpstr>
      <vt:lpstr>5.1.1  作用域</vt:lpstr>
      <vt:lpstr>5.1.2  可见性</vt:lpstr>
      <vt:lpstr>5.1.2  可见性</vt:lpstr>
      <vt:lpstr>5.2  对象的生存期</vt:lpstr>
      <vt:lpstr>5.2.1  静态生存期</vt:lpstr>
      <vt:lpstr>5.2.1  静态生存期</vt:lpstr>
      <vt:lpstr>5.2.2  动态生存期</vt:lpstr>
      <vt:lpstr>5.2.2  动态生存期</vt:lpstr>
      <vt:lpstr>5.3  类的静态成员</vt:lpstr>
      <vt:lpstr>5.3.1  静态数据成员</vt:lpstr>
      <vt:lpstr>5.3.2  静态函数成员</vt:lpstr>
      <vt:lpstr>5.4  类的友元</vt:lpstr>
      <vt:lpstr>5.4.1  友元函数</vt:lpstr>
      <vt:lpstr>5.4.2  友元类</vt:lpstr>
      <vt:lpstr>5.4.2  友元类</vt:lpstr>
      <vt:lpstr>5.4.2  友元类</vt:lpstr>
      <vt:lpstr>5.4.2  友元类</vt:lpstr>
      <vt:lpstr>5.5  数据共享</vt:lpstr>
      <vt:lpstr>5.5.1  常对象</vt:lpstr>
      <vt:lpstr>5.5.2  用const修饰的对象成员</vt:lpstr>
      <vt:lpstr>5.5.2  用const修饰的对象成员</vt:lpstr>
      <vt:lpstr>用const修饰的对象成员</vt:lpstr>
      <vt:lpstr>5.5.3  常引用</vt:lpstr>
      <vt:lpstr>5.6  多文件结构和编译预处理命令</vt:lpstr>
      <vt:lpstr>5.7  综合实例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 数据的共享与保护</dc:title>
  <dc:creator>dm</dc:creator>
  <cp:lastModifiedBy>殷建</cp:lastModifiedBy>
  <cp:revision>26</cp:revision>
  <dcterms:created xsi:type="dcterms:W3CDTF">2018-03-02T08:37:00Z</dcterms:created>
  <dcterms:modified xsi:type="dcterms:W3CDTF">2022-10-07T10:20:29Z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E15929D04A8F4F779E1170AB0EC2F1DF</vt:lpwstr>
  </property>
  <property fmtid="{D5CDD505-2E9C-101B-9397-08002B2CF9AE}" pid="3" name="KSOProductBuildVer">
    <vt:lpwstr>2052-11.1.0.12358</vt:lpwstr>
  </property>
</Properties>
</file>