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67012-974D-44DA-A407-E22E5D4A19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6061-AF50-42B4-9353-646F133B65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6061-AF50-42B4-9353-646F133B65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6061-AF50-42B4-9353-646F133B65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65F09B2-1D03-46D3-B509-14F6B911C3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1BD40F-FAD2-4482-9916-E47E6C828C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数组、指针与字符串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声明：</a:t>
            </a:r>
            <a:endParaRPr lang="zh-CN" altLang="en-US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类名    数组名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访问方法：</a:t>
            </a:r>
            <a:endParaRPr lang="zh-CN" altLang="en-US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通过下标访问</a:t>
            </a:r>
            <a:endParaRPr lang="zh-CN" altLang="en-US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dirty="0"/>
              <a:t>             数组名</a:t>
            </a:r>
            <a:r>
              <a:rPr lang="en-US" altLang="zh-CN" dirty="0"/>
              <a:t>[</a:t>
            </a:r>
            <a:r>
              <a:rPr lang="zh-CN" altLang="en-US" dirty="0"/>
              <a:t>下标</a:t>
            </a:r>
            <a:r>
              <a:rPr lang="en-US" altLang="zh-CN" dirty="0"/>
              <a:t>].</a:t>
            </a:r>
            <a:r>
              <a:rPr lang="zh-CN" altLang="en-US" dirty="0"/>
              <a:t>成员</a:t>
            </a:r>
            <a:r>
              <a:rPr lang="zh-CN" altLang="en-US" dirty="0" smtClean="0"/>
              <a:t>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6.1.4  </a:t>
            </a:r>
            <a:r>
              <a:rPr lang="zh-CN" altLang="en-US" dirty="0" smtClean="0"/>
              <a:t>对象数组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数组中每一个元素对象被创建时，系统都会调用类构造函数初始化该对象。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通过初始化列表赋值。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例：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Point A[2]={Point(1,2),Point(3,4)};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如果没有为数组元素指定显式初始值，数组元素便使用默认值初始化（调用默认构造函数）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6.1.4  </a:t>
            </a:r>
            <a:r>
              <a:rPr lang="zh-CN" altLang="en-US" dirty="0"/>
              <a:t>对象数组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不声明</a:t>
            </a:r>
            <a:r>
              <a:rPr lang="zh-CN" altLang="en-US" dirty="0"/>
              <a:t>初始值</a:t>
            </a:r>
            <a:r>
              <a:rPr lang="zh-CN" altLang="zh-CN" dirty="0"/>
              <a:t>，则采用默认构造函数。</a:t>
            </a:r>
            <a:endParaRPr lang="zh-CN" altLang="zh-CN" dirty="0"/>
          </a:p>
          <a:p>
            <a:r>
              <a:rPr lang="zh-CN" altLang="zh-CN" dirty="0"/>
              <a:t>各元素对象的初值要求为不同的值时，需要声明带形参的构造函数。</a:t>
            </a:r>
            <a:endParaRPr lang="zh-CN" altLang="zh-CN" dirty="0"/>
          </a:p>
          <a:p>
            <a:r>
              <a:rPr lang="zh-CN" altLang="zh-CN" dirty="0"/>
              <a:t>各元素对象的初值要求为相同的值时，可以声明具有默认形参值的构造函数。</a:t>
            </a:r>
            <a:endParaRPr lang="zh-CN" altLang="zh-CN" dirty="0"/>
          </a:p>
          <a:p>
            <a:r>
              <a:rPr lang="zh-CN" altLang="zh-CN" dirty="0"/>
              <a:t>当数组中每一个对象被删除时，系统都要调用一次析构函数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6.1.4  </a:t>
            </a:r>
            <a:r>
              <a:rPr lang="zh-CN" altLang="en-US" dirty="0"/>
              <a:t>对象数组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6-3 </a:t>
            </a:r>
            <a:r>
              <a:rPr lang="zh-CN" altLang="zh-CN" b="1" dirty="0"/>
              <a:t>对象数组应用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6.1.4  </a:t>
            </a:r>
            <a:r>
              <a:rPr lang="zh-CN" altLang="en-US" dirty="0"/>
              <a:t>对象数组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76872"/>
            <a:ext cx="7408333" cy="3450696"/>
          </a:xfrm>
        </p:spPr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6-4 </a:t>
            </a:r>
            <a:r>
              <a:rPr lang="zh-CN" altLang="zh-CN" b="1" dirty="0"/>
              <a:t>利用</a:t>
            </a:r>
            <a:r>
              <a:rPr lang="en-US" altLang="zh-CN" b="1" dirty="0"/>
              <a:t>Point</a:t>
            </a:r>
            <a:r>
              <a:rPr lang="zh-CN" altLang="zh-CN" b="1" dirty="0"/>
              <a:t>类进行点的线性</a:t>
            </a:r>
            <a:r>
              <a:rPr lang="zh-CN" altLang="zh-CN" b="1" dirty="0" smtClean="0"/>
              <a:t>拟合</a:t>
            </a:r>
            <a:endParaRPr lang="en-US" altLang="zh-CN" b="1" dirty="0" smtClean="0"/>
          </a:p>
          <a:p>
            <a:r>
              <a:rPr lang="zh-CN" altLang="en-US" b="1" dirty="0" smtClean="0"/>
              <a:t>用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个数据点拟合直线的问题称为线性回归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y = ax + b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6.1.5  </a:t>
            </a:r>
            <a:r>
              <a:rPr lang="zh-CN" altLang="en-US" dirty="0" smtClean="0"/>
              <a:t>程序举例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4110038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组观测数据</a:t>
            </a:r>
            <a:r>
              <a:rPr lang="en-US" altLang="zh-CN" dirty="0" smtClean="0"/>
              <a:t>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，用直线来拟合这些点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是直线的斜率和截距，称为回归系数</a:t>
            </a:r>
            <a:endParaRPr lang="en-US" altLang="zh-CN" dirty="0" smtClean="0"/>
          </a:p>
          <a:p>
            <a:r>
              <a:rPr lang="zh-CN" altLang="en-US" dirty="0" smtClean="0"/>
              <a:t>为确定回归系数，通常采用最小二乘法，即要使下式达到最小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6.1.5  </a:t>
            </a:r>
            <a:r>
              <a:rPr lang="zh-CN" altLang="en-US" dirty="0"/>
              <a:t>程序举例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67744" y="4365104"/>
          <a:ext cx="291941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公式" r:id="rId1" imgW="39319200" imgH="10668000" progId="Equation.3">
                  <p:embed/>
                </p:oleObj>
              </mc:Choice>
              <mc:Fallback>
                <p:oleObj name="公式" r:id="rId1" imgW="39319200" imgH="10668000" progId="Equation.3">
                  <p:embed/>
                  <p:pic>
                    <p:nvPicPr>
                      <p:cNvPr id="0" name="图片 1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4365104"/>
                        <a:ext cx="291941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求偏导数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6.1.5  </a:t>
            </a:r>
            <a:r>
              <a:rPr lang="zh-CN" altLang="en-US" dirty="0"/>
              <a:t>程序举例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63688" y="3140968"/>
          <a:ext cx="3607986" cy="65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1" imgW="58826400" imgH="10668000" progId="Equation.3">
                  <p:embed/>
                </p:oleObj>
              </mc:Choice>
              <mc:Fallback>
                <p:oleObj name="公式" r:id="rId1" imgW="58826400" imgH="10668000" progId="Equation.3">
                  <p:embed/>
                  <p:pic>
                    <p:nvPicPr>
                      <p:cNvPr id="0" name="图片 2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688" y="3140968"/>
                        <a:ext cx="3607986" cy="654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63688" y="3933825"/>
          <a:ext cx="3459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公式" r:id="rId3" imgW="56388000" imgH="10668000" progId="Equation.3">
                  <p:embed/>
                </p:oleObj>
              </mc:Choice>
              <mc:Fallback>
                <p:oleObj name="公式" r:id="rId3" imgW="56388000" imgH="10668000" progId="Equation.3">
                  <p:embed/>
                  <p:pic>
                    <p:nvPicPr>
                      <p:cNvPr id="0" name="图片 2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3933825"/>
                        <a:ext cx="3459163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6.1.5  </a:t>
            </a:r>
            <a:r>
              <a:rPr lang="zh-CN" altLang="en-US" dirty="0"/>
              <a:t>程序举例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3648" y="3356992"/>
          <a:ext cx="297033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公式" r:id="rId1" imgW="50292000" imgH="20726400" progId="Equation.3">
                  <p:embed/>
                </p:oleObj>
              </mc:Choice>
              <mc:Fallback>
                <p:oleObj name="公式" r:id="rId1" imgW="50292000" imgH="207264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648" y="3356992"/>
                        <a:ext cx="297033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648" y="4869159"/>
          <a:ext cx="1366870" cy="39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公式" r:id="rId3" imgW="20116800" imgH="5791200" progId="Equation.3">
                  <p:embed/>
                </p:oleObj>
              </mc:Choice>
              <mc:Fallback>
                <p:oleObj name="公式" r:id="rId3" imgW="20116800" imgH="5791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4869159"/>
                        <a:ext cx="1366870" cy="393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</a:t>
            </a:r>
            <a:r>
              <a:rPr lang="zh-CN" altLang="zh-CN" dirty="0" smtClean="0"/>
              <a:t>密切度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6.1.5  </a:t>
            </a:r>
            <a:r>
              <a:rPr lang="zh-CN" altLang="en-US" dirty="0"/>
              <a:t>程序举例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9672" y="3356992"/>
          <a:ext cx="1728192" cy="9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公式" r:id="rId1" imgW="21336000" imgH="12192000" progId="Equation.3">
                  <p:embed/>
                </p:oleObj>
              </mc:Choice>
              <mc:Fallback>
                <p:oleObj name="公式" r:id="rId1" imgW="21336000" imgH="12192000" progId="Equation.3">
                  <p:embed/>
                  <p:pic>
                    <p:nvPicPr>
                      <p:cNvPr id="0" name="图片 4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672" y="3356992"/>
                        <a:ext cx="1728192" cy="98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1" y="4869160"/>
          <a:ext cx="226310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公式" r:id="rId3" imgW="30480000" imgH="10668000" progId="Equation.3">
                  <p:embed/>
                </p:oleObj>
              </mc:Choice>
              <mc:Fallback>
                <p:oleObj name="公式" r:id="rId3" imgW="30480000" imgH="10668000" progId="Equation.3">
                  <p:embed/>
                  <p:pic>
                    <p:nvPicPr>
                      <p:cNvPr id="0" name="图片 4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1" y="4869160"/>
                        <a:ext cx="2263109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指针：</a:t>
            </a:r>
            <a:r>
              <a:rPr lang="zh-CN" altLang="en-US" dirty="0"/>
              <a:t>用于存放地址的变量</a:t>
            </a:r>
            <a:endParaRPr lang="zh-CN" altLang="en-US" dirty="0"/>
          </a:p>
          <a:p>
            <a:r>
              <a:rPr lang="zh-CN" altLang="en-US" dirty="0" smtClean="0"/>
              <a:t>用于间接寻址</a:t>
            </a:r>
            <a:endParaRPr lang="en-US" altLang="zh-CN" dirty="0" smtClean="0"/>
          </a:p>
          <a:p>
            <a:r>
              <a:rPr lang="zh-CN" altLang="en-US" dirty="0" smtClean="0"/>
              <a:t>灵活，效率高</a:t>
            </a:r>
            <a:endParaRPr lang="en-US" altLang="zh-CN" dirty="0" smtClean="0"/>
          </a:p>
          <a:p>
            <a:r>
              <a:rPr lang="zh-CN" altLang="en-US" dirty="0" smtClean="0"/>
              <a:t>不太直观，容易出现错误</a:t>
            </a:r>
            <a:endParaRPr lang="en-US" altLang="zh-CN" dirty="0" smtClean="0"/>
          </a:p>
          <a:p>
            <a:r>
              <a:rPr lang="zh-CN" altLang="en-US" dirty="0"/>
              <a:t>存储类型 数据类型 *指针名＝初始地址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*pa=&amp;a;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pb</a:t>
            </a:r>
            <a:r>
              <a:rPr lang="en-US" altLang="zh-CN" dirty="0"/>
              <a:t>=pa;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数组是具有一定顺序关系的若干相同类型变量的集合体，组成数组的变量称为该数组的元素</a:t>
            </a:r>
            <a:endParaRPr lang="en-US" altLang="zh-CN" dirty="0"/>
          </a:p>
          <a:p>
            <a:r>
              <a:rPr lang="zh-CN" altLang="zh-CN" dirty="0" smtClean="0"/>
              <a:t>数组</a:t>
            </a:r>
            <a:r>
              <a:rPr lang="zh-CN" altLang="zh-CN" dirty="0"/>
              <a:t>属于构造类型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6-5  </a:t>
            </a:r>
            <a:r>
              <a:rPr lang="zh-CN" altLang="en-US" dirty="0" smtClean="0"/>
              <a:t>指针的定义、赋值与使用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ptr</a:t>
            </a:r>
            <a:r>
              <a:rPr lang="en-US" altLang="zh-CN" dirty="0"/>
              <a:t> =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10;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"i</a:t>
            </a:r>
            <a:r>
              <a:rPr lang="en-US" altLang="zh-CN" dirty="0"/>
              <a:t>="&lt;&lt;</a:t>
            </a:r>
            <a:r>
              <a:rPr lang="en-US" altLang="zh-CN" dirty="0" err="1"/>
              <a:t>i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&lt;&lt;"*</a:t>
            </a:r>
            <a:r>
              <a:rPr lang="en-US" altLang="zh-CN" dirty="0" err="1"/>
              <a:t>ptr</a:t>
            </a:r>
            <a:r>
              <a:rPr lang="en-US" altLang="zh-CN" dirty="0"/>
              <a:t>="&lt;&lt;*</a:t>
            </a:r>
            <a:r>
              <a:rPr lang="en-US" altLang="zh-CN" dirty="0" err="1"/>
              <a:t>ptr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常量指针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 = &amp;a;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可以修改，用以指向不同的常量，但指针所指向的对象不能更改</a:t>
            </a:r>
            <a:endParaRPr lang="en-US" altLang="zh-CN" dirty="0" smtClean="0"/>
          </a:p>
          <a:p>
            <a:r>
              <a:rPr lang="zh-CN" altLang="en-US" dirty="0" smtClean="0"/>
              <a:t>指针常量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指针是常量，不可以更改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p = &amp;a;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 smtClean="0"/>
              <a:t>6-6 </a:t>
            </a:r>
            <a:r>
              <a:rPr lang="en-US" altLang="zh-CN" b="1" dirty="0"/>
              <a:t>void</a:t>
            </a:r>
            <a:r>
              <a:rPr lang="zh-CN" altLang="zh-CN" b="1" dirty="0"/>
              <a:t>类型指针的</a:t>
            </a:r>
            <a:r>
              <a:rPr lang="zh-CN" altLang="zh-CN" b="1" dirty="0" smtClean="0"/>
              <a:t>使用</a:t>
            </a:r>
            <a:endParaRPr lang="en-US" altLang="zh-CN" b="1" dirty="0" smtClean="0"/>
          </a:p>
          <a:p>
            <a:r>
              <a:rPr lang="en-US" altLang="zh-CN" dirty="0" smtClean="0"/>
              <a:t>    void</a:t>
            </a:r>
            <a:r>
              <a:rPr lang="en-US" altLang="zh-CN" dirty="0"/>
              <a:t>* </a:t>
            </a:r>
            <a:r>
              <a:rPr lang="en-US" altLang="zh-CN" dirty="0" err="1"/>
              <a:t>pv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5;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pv</a:t>
            </a:r>
            <a:r>
              <a:rPr lang="en-US" altLang="zh-CN" dirty="0"/>
              <a:t> = &amp;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*pint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*&gt;(</a:t>
            </a:r>
            <a:r>
              <a:rPr lang="en-US" altLang="zh-CN" dirty="0" err="1"/>
              <a:t>pv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&lt;&lt;"*pint="&lt;&lt;*pint&lt;&lt;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指针与整数的加减运算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指针</a:t>
            </a:r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</a:rPr>
              <a:t>加上或减去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，其意义是指针当前指向位置的前方或后方第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个数据的</a:t>
            </a:r>
            <a:r>
              <a:rPr lang="zh-CN" altLang="en-US" dirty="0" smtClean="0">
                <a:latin typeface="宋体" panose="02010600030101010101" pitchFamily="2" charset="-122"/>
              </a:rPr>
              <a:t>地址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这种运算的结果值取决于指针指向的</a:t>
            </a:r>
            <a:r>
              <a:rPr lang="zh-CN" altLang="en-US" dirty="0" smtClean="0">
                <a:latin typeface="宋体" panose="02010600030101010101" pitchFamily="2" charset="-122"/>
              </a:rPr>
              <a:t>数据类型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指针的增量、减量运算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同样取决于指针所指的数据类型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6.2.5  </a:t>
            </a:r>
            <a:r>
              <a:rPr lang="zh-CN" altLang="en-US" dirty="0" smtClean="0"/>
              <a:t>指针运算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 </a:t>
            </a:r>
            <a:r>
              <a:rPr lang="zh-CN" altLang="en-US" dirty="0"/>
              <a:t>指针运算</a:t>
            </a: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47800" y="3569742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pa</a:t>
            </a:r>
            <a:endParaRPr lang="en-US" altLang="zh-CN">
              <a:latin typeface="宋体" panose="02010600030101010101" pitchFamily="2" charset="-122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1828800" y="1556792"/>
            <a:ext cx="5157788" cy="5029200"/>
            <a:chOff x="0" y="0"/>
            <a:chExt cx="3249" cy="3168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1056" y="384"/>
              <a:ext cx="1008" cy="2784"/>
              <a:chOff x="0" y="0"/>
              <a:chExt cx="1008" cy="2784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8" cy="2784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>
                <a:off x="0" y="139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0" y="69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0" y="22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0" y="45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0" y="209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0" y="1629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0" y="1863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>
                <a:off x="0" y="2565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0" y="233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0" y="1161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>
                <a:off x="0" y="927"/>
                <a:ext cx="1008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AutoShape 17"/>
            <p:cNvSpPr/>
            <p:nvPr/>
          </p:nvSpPr>
          <p:spPr bwMode="auto">
            <a:xfrm>
              <a:off x="2112" y="405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8" name="AutoShape 18"/>
            <p:cNvSpPr/>
            <p:nvPr/>
          </p:nvSpPr>
          <p:spPr bwMode="auto">
            <a:xfrm>
              <a:off x="2112" y="871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9" name="AutoShape 19"/>
            <p:cNvSpPr/>
            <p:nvPr/>
          </p:nvSpPr>
          <p:spPr bwMode="auto">
            <a:xfrm>
              <a:off x="2112" y="1337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10" name="AutoShape 20"/>
            <p:cNvSpPr/>
            <p:nvPr/>
          </p:nvSpPr>
          <p:spPr bwMode="auto">
            <a:xfrm>
              <a:off x="2112" y="1803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11" name="AutoShape 21"/>
            <p:cNvSpPr/>
            <p:nvPr/>
          </p:nvSpPr>
          <p:spPr bwMode="auto">
            <a:xfrm>
              <a:off x="2112" y="2269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12" name="AutoShape 22"/>
            <p:cNvSpPr/>
            <p:nvPr/>
          </p:nvSpPr>
          <p:spPr bwMode="auto">
            <a:xfrm>
              <a:off x="2112" y="2736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>
                <a:latin typeface="宋体" panose="02010600030101010101" pitchFamily="2" charset="-122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720" y="4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720" y="1867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720" y="233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720" y="2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720" y="94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720" y="140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01" y="345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pa-2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01" y="807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pa-1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336" y="1344"/>
              <a:ext cx="336" cy="144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0" y="1728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 dirty="0">
                  <a:latin typeface="宋体" panose="02010600030101010101" pitchFamily="2" charset="-122"/>
                </a:rPr>
                <a:t>pa+1</a:t>
              </a:r>
              <a:endParaRPr lang="en-US" altLang="zh-CN" sz="2000" dirty="0">
                <a:latin typeface="宋体" panose="02010600030101010101" pitchFamily="2" charset="-122"/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0" y="2199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pa+2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>
              <a:off x="0" y="2688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pa+3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2289" y="43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*(pa-2)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289" y="136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*pa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2289" y="1825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*(pa+1)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2289" y="2289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*(pa+2)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2289" y="2754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*(pa+3)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2289" y="896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*(pa-1)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1104" y="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宋体" panose="02010600030101010101" pitchFamily="2" charset="-122"/>
                </a:rPr>
                <a:t>short *pa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6.2.5  </a:t>
            </a:r>
            <a:r>
              <a:rPr lang="zh-CN" altLang="en-US" dirty="0"/>
              <a:t>指针运算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55109" y="764704"/>
            <a:ext cx="1600200" cy="60198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555109" y="305546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555109" y="194104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555109" y="119809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555109" y="156956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555109" y="416989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555109" y="342694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55109" y="379841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555109" y="491284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555109" y="454136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555109" y="268399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555109" y="231251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4"/>
          <p:cNvSpPr/>
          <p:nvPr/>
        </p:nvSpPr>
        <p:spPr bwMode="auto">
          <a:xfrm>
            <a:off x="7231509" y="874242"/>
            <a:ext cx="152400" cy="1338262"/>
          </a:xfrm>
          <a:prstGeom prst="rightBrace">
            <a:avLst>
              <a:gd name="adj1" fmla="val 73177"/>
              <a:gd name="adj2" fmla="val 50000"/>
            </a:avLst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7" name="AutoShape 15"/>
          <p:cNvSpPr/>
          <p:nvPr/>
        </p:nvSpPr>
        <p:spPr bwMode="auto">
          <a:xfrm>
            <a:off x="7231509" y="2331567"/>
            <a:ext cx="152400" cy="1419225"/>
          </a:xfrm>
          <a:prstGeom prst="rightBrace">
            <a:avLst>
              <a:gd name="adj1" fmla="val 77604"/>
              <a:gd name="adj2" fmla="val 50000"/>
            </a:avLst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8" name="AutoShape 16"/>
          <p:cNvSpPr/>
          <p:nvPr/>
        </p:nvSpPr>
        <p:spPr bwMode="auto">
          <a:xfrm>
            <a:off x="7231509" y="3841279"/>
            <a:ext cx="152400" cy="1404938"/>
          </a:xfrm>
          <a:prstGeom prst="rightBrace">
            <a:avLst>
              <a:gd name="adj1" fmla="val 76823"/>
              <a:gd name="adj2" fmla="val 50000"/>
            </a:avLst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19" name="AutoShape 17"/>
          <p:cNvSpPr/>
          <p:nvPr/>
        </p:nvSpPr>
        <p:spPr bwMode="auto">
          <a:xfrm>
            <a:off x="7231509" y="5357342"/>
            <a:ext cx="152400" cy="1350962"/>
          </a:xfrm>
          <a:prstGeom prst="rightBrace">
            <a:avLst>
              <a:gd name="adj1" fmla="val 73872"/>
              <a:gd name="adj2" fmla="val 50000"/>
            </a:avLst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021709" y="993304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021709" y="3957167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021709" y="545259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021709" y="2461742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197796" y="778992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pb-1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412109" y="2364904"/>
            <a:ext cx="533400" cy="2286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406080" y="2244254"/>
            <a:ext cx="862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pb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710880" y="3736504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pb+1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10880" y="5244629"/>
            <a:ext cx="110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pb+2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512496" y="129810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*(pb-1)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512496" y="2787179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*pb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512496" y="4271492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*(pb+1)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12496" y="5779617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*(pb+2)</a:t>
            </a:r>
            <a:endParaRPr lang="en-US" altLang="zh-CN" sz="2000">
              <a:latin typeface="宋体" panose="02010600030101010101" pitchFamily="2" charset="-122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758764" y="2099424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long *</a:t>
            </a:r>
            <a:r>
              <a:rPr lang="en-US" altLang="zh-CN" sz="2000" dirty="0" err="1">
                <a:latin typeface="宋体" panose="02010600030101010101" pitchFamily="2" charset="-122"/>
              </a:rPr>
              <a:t>pb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555109" y="526526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555109" y="6008217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555109" y="5636742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555109" y="6403504"/>
            <a:ext cx="160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关系运算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指向相同类型数据的指针之间可以进行各种关系</a:t>
            </a:r>
            <a:r>
              <a:rPr lang="zh-CN" altLang="en-US" dirty="0" smtClean="0">
                <a:latin typeface="宋体" panose="02010600030101010101" pitchFamily="2" charset="-122"/>
              </a:rPr>
              <a:t>运算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指向不同数据类型的指针，以及指针与一般整数变量之间的关系运算是无意义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指针可以和零之间进行等于或不等于的关系运算。例如：</a:t>
            </a:r>
            <a:r>
              <a:rPr lang="en-US" altLang="zh-CN" dirty="0">
                <a:latin typeface="宋体" panose="02010600030101010101" pitchFamily="2" charset="-122"/>
              </a:rPr>
              <a:t>p==0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</a:rPr>
              <a:t>p!=0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赋值运算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向指针变量赋的值必须是地址常量或变量，不能是普通整数。但可以赋值为整数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，表示空指针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6.2.5  </a:t>
            </a:r>
            <a:r>
              <a:rPr lang="zh-CN" altLang="en-US" dirty="0"/>
              <a:t>指针运算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声明与赋值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a[10], *pa;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pa=&amp;a[0]; </a:t>
            </a:r>
            <a:r>
              <a:rPr lang="zh-CN" altLang="en-US" dirty="0">
                <a:latin typeface="宋体" panose="02010600030101010101" pitchFamily="2" charset="-122"/>
              </a:rPr>
              <a:t>或 </a:t>
            </a:r>
            <a:r>
              <a:rPr lang="en-US" altLang="zh-CN" dirty="0">
                <a:latin typeface="宋体" panose="02010600030101010101" pitchFamily="2" charset="-122"/>
              </a:rPr>
              <a:t>pa=a;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通过指针引用数组元素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经过上述声明及赋值后：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</a:rPr>
              <a:t>pa</a:t>
            </a:r>
            <a:r>
              <a:rPr lang="zh-CN" altLang="en-US" dirty="0">
                <a:latin typeface="宋体" panose="02010600030101010101" pitchFamily="2" charset="-122"/>
              </a:rPr>
              <a:t>就是</a:t>
            </a:r>
            <a:r>
              <a:rPr lang="en-US" altLang="zh-CN" dirty="0">
                <a:latin typeface="宋体" panose="02010600030101010101" pitchFamily="2" charset="-122"/>
              </a:rPr>
              <a:t>a[0]</a:t>
            </a:r>
            <a:r>
              <a:rPr lang="zh-CN" altLang="en-US" dirty="0">
                <a:latin typeface="宋体" panose="02010600030101010101" pitchFamily="2" charset="-122"/>
              </a:rPr>
              <a:t>，*</a:t>
            </a:r>
            <a:r>
              <a:rPr lang="en-US" altLang="zh-CN" dirty="0">
                <a:latin typeface="宋体" panose="02010600030101010101" pitchFamily="2" charset="-122"/>
              </a:rPr>
              <a:t>(pa+1)</a:t>
            </a:r>
            <a:r>
              <a:rPr lang="zh-CN" altLang="en-US" dirty="0">
                <a:latin typeface="宋体" panose="02010600030101010101" pitchFamily="2" charset="-122"/>
              </a:rPr>
              <a:t>就是</a:t>
            </a:r>
            <a:r>
              <a:rPr lang="en-US" altLang="zh-CN" dirty="0">
                <a:latin typeface="宋体" panose="02010600030101010101" pitchFamily="2" charset="-122"/>
              </a:rPr>
              <a:t>a[1]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... </a:t>
            </a:r>
            <a:r>
              <a:rPr lang="zh-CN" altLang="en-US" dirty="0">
                <a:latin typeface="宋体" panose="02010600030101010101" pitchFamily="2" charset="-122"/>
              </a:rPr>
              <a:t>，*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pa+i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就是</a:t>
            </a:r>
            <a:r>
              <a:rPr lang="en-US" altLang="zh-CN" dirty="0">
                <a:latin typeface="宋体" panose="02010600030101010101" pitchFamily="2" charset="-122"/>
              </a:rPr>
              <a:t>a[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].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</a:rPr>
              <a:t>a[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], *(</a:t>
            </a:r>
            <a:r>
              <a:rPr lang="en-US" altLang="zh-CN" dirty="0" err="1">
                <a:latin typeface="宋体" panose="02010600030101010101" pitchFamily="2" charset="-122"/>
              </a:rPr>
              <a:t>pa+i</a:t>
            </a:r>
            <a:r>
              <a:rPr lang="en-US" altLang="zh-CN" dirty="0">
                <a:latin typeface="宋体" panose="02010600030101010101" pitchFamily="2" charset="-122"/>
              </a:rPr>
              <a:t>), *(</a:t>
            </a:r>
            <a:r>
              <a:rPr lang="en-US" altLang="zh-CN" dirty="0" err="1">
                <a:latin typeface="宋体" panose="02010600030101010101" pitchFamily="2" charset="-122"/>
              </a:rPr>
              <a:t>a+i</a:t>
            </a:r>
            <a:r>
              <a:rPr lang="en-US" altLang="zh-CN" dirty="0">
                <a:latin typeface="宋体" panose="02010600030101010101" pitchFamily="2" charset="-122"/>
              </a:rPr>
              <a:t>), pa[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</a:rPr>
              <a:t>都是等效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不能写 </a:t>
            </a:r>
            <a:r>
              <a:rPr lang="en-US" altLang="zh-CN" dirty="0">
                <a:latin typeface="宋体" panose="02010600030101010101" pitchFamily="2" charset="-122"/>
              </a:rPr>
              <a:t>a++</a:t>
            </a:r>
            <a:r>
              <a:rPr lang="zh-CN" altLang="en-US" dirty="0">
                <a:latin typeface="宋体" panose="02010600030101010101" pitchFamily="2" charset="-122"/>
              </a:rPr>
              <a:t>，因为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是数组首地址是常量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6.2.6  </a:t>
            </a:r>
            <a:r>
              <a:rPr lang="zh-CN" altLang="en-US" dirty="0" smtClean="0"/>
              <a:t>用指针处理数组元素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6-7 </a:t>
            </a:r>
            <a:r>
              <a:rPr lang="zh-CN" altLang="zh-CN" b="1" dirty="0"/>
              <a:t>设有一个</a:t>
            </a:r>
            <a:r>
              <a:rPr lang="en-US" altLang="zh-CN" b="1" dirty="0" err="1"/>
              <a:t>int</a:t>
            </a:r>
            <a:r>
              <a:rPr lang="zh-CN" altLang="zh-CN" b="1" dirty="0"/>
              <a:t>型数组，有</a:t>
            </a:r>
            <a:r>
              <a:rPr lang="en-US" altLang="zh-CN" b="1" dirty="0"/>
              <a:t>10</a:t>
            </a:r>
            <a:r>
              <a:rPr lang="zh-CN" altLang="zh-CN" b="1" dirty="0"/>
              <a:t>个元素，用</a:t>
            </a:r>
            <a:r>
              <a:rPr lang="en-US" altLang="zh-CN" b="1" dirty="0"/>
              <a:t>3</a:t>
            </a:r>
            <a:r>
              <a:rPr lang="zh-CN" altLang="zh-CN" b="1" dirty="0"/>
              <a:t>种方法输出各元素。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6.2.6  </a:t>
            </a:r>
            <a:r>
              <a:rPr lang="zh-CN" altLang="en-US" dirty="0"/>
              <a:t>用指针处理数组元素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数组的元素是</a:t>
            </a:r>
            <a:r>
              <a:rPr lang="zh-CN" altLang="en-US" dirty="0" smtClean="0">
                <a:latin typeface="宋体" panose="02010600030101010101" pitchFamily="2" charset="-122"/>
              </a:rPr>
              <a:t>指针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>
                <a:latin typeface="宋体" panose="02010600030101010101" pitchFamily="2" charset="-122"/>
              </a:rPr>
              <a:t>Point  *pa[2];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6.2.7  </a:t>
            </a:r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203848" y="3573016"/>
            <a:ext cx="0" cy="914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4628141"/>
            <a:ext cx="307007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pa[0],pa[1]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两个指针组成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一维数组的声明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u="sng" dirty="0">
                <a:solidFill>
                  <a:srgbClr val="0000FF"/>
                </a:solidFill>
                <a:latin typeface="宋体" panose="02010600030101010101" pitchFamily="2" charset="-122"/>
              </a:rPr>
              <a:t>类型说明符    数组名</a:t>
            </a:r>
            <a:r>
              <a:rPr lang="en-US" altLang="zh-CN" u="sng" dirty="0">
                <a:solidFill>
                  <a:srgbClr val="0000FF"/>
                </a:solidFill>
                <a:latin typeface="宋体" panose="02010600030101010101" pitchFamily="2" charset="-122"/>
              </a:rPr>
              <a:t>[ </a:t>
            </a:r>
            <a:r>
              <a:rPr lang="zh-CN" altLang="en-US" u="sng" dirty="0">
                <a:solidFill>
                  <a:srgbClr val="0000FF"/>
                </a:solidFill>
                <a:latin typeface="宋体" panose="02010600030101010101" pitchFamily="2" charset="-122"/>
              </a:rPr>
              <a:t>常量表达式 </a:t>
            </a:r>
            <a:r>
              <a:rPr lang="en-US" altLang="zh-CN" u="sng" dirty="0">
                <a:solidFill>
                  <a:srgbClr val="0000FF"/>
                </a:solidFill>
                <a:latin typeface="宋体" panose="02010600030101010101" pitchFamily="2" charset="-122"/>
              </a:rPr>
              <a:t>]</a:t>
            </a:r>
            <a:r>
              <a:rPr lang="zh-CN" altLang="en-US" u="sng" dirty="0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例如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 err="1">
                <a:latin typeface="宋体" panose="02010600030101010101" pitchFamily="2" charset="-122"/>
              </a:rPr>
              <a:t>int</a:t>
            </a:r>
            <a:r>
              <a:rPr lang="en-US" altLang="zh-CN" dirty="0">
                <a:latin typeface="宋体" panose="02010600030101010101" pitchFamily="2" charset="-122"/>
              </a:rPr>
              <a:t> a[10]; 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</a:rPr>
              <a:t>表示 </a:t>
            </a:r>
            <a:r>
              <a:rPr lang="en-US" altLang="zh-CN" sz="2400" dirty="0">
                <a:latin typeface="宋体" panose="02010600030101010101" pitchFamily="2" charset="-122"/>
              </a:rPr>
              <a:t>a </a:t>
            </a:r>
            <a:r>
              <a:rPr lang="zh-CN" altLang="en-US" sz="2400" dirty="0">
                <a:latin typeface="宋体" panose="02010600030101010101" pitchFamily="2" charset="-122"/>
              </a:rPr>
              <a:t>为整型数组，有</a:t>
            </a:r>
            <a:r>
              <a:rPr lang="en-US" altLang="zh-CN" sz="2400" dirty="0">
                <a:latin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</a:rPr>
              <a:t>个元素：</a:t>
            </a:r>
            <a:r>
              <a:rPr lang="en-US" altLang="zh-CN" sz="2400" dirty="0">
                <a:latin typeface="宋体" panose="02010600030101010101" pitchFamily="2" charset="-122"/>
              </a:rPr>
              <a:t>a[0]...a[9]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引用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必须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先声明</a:t>
            </a:r>
            <a:r>
              <a:rPr lang="zh-CN" altLang="en-US" dirty="0">
                <a:latin typeface="宋体" panose="02010600030101010101" pitchFamily="2" charset="-122"/>
              </a:rPr>
              <a:t>，后使用。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只能逐个引用数组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元素</a:t>
            </a:r>
            <a:r>
              <a:rPr lang="zh-CN" altLang="en-US" dirty="0">
                <a:latin typeface="宋体" panose="02010600030101010101" pitchFamily="2" charset="-122"/>
              </a:rPr>
              <a:t>，而不能一次引用整个数组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</a:rPr>
              <a:t>例如：</a:t>
            </a:r>
            <a:r>
              <a:rPr lang="en-US" altLang="zh-CN" dirty="0">
                <a:latin typeface="宋体" panose="02010600030101010101" pitchFamily="2" charset="-122"/>
              </a:rPr>
              <a:t>a[0]=a[5]+a[7]-a[2*3</a:t>
            </a:r>
            <a:r>
              <a:rPr lang="en-US" altLang="zh-CN" dirty="0" smtClean="0">
                <a:latin typeface="宋体" panose="02010600030101010101" pitchFamily="2" charset="-122"/>
              </a:rPr>
              <a:t>]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 </a:t>
            </a:r>
            <a:r>
              <a:rPr lang="zh-CN" altLang="en-US" dirty="0" smtClean="0"/>
              <a:t>数组的声明与使用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6-8 </a:t>
            </a:r>
            <a:r>
              <a:rPr lang="zh-CN" altLang="zh-CN" b="1" dirty="0"/>
              <a:t>利用指针数组输出</a:t>
            </a:r>
            <a:r>
              <a:rPr lang="zh-CN" altLang="zh-CN" b="1" dirty="0" smtClean="0"/>
              <a:t>单位矩阵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6-9 </a:t>
            </a:r>
            <a:r>
              <a:rPr lang="zh-CN" altLang="zh-CN" b="1" dirty="0"/>
              <a:t>二维数组举例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6.2.7  </a:t>
            </a:r>
            <a:r>
              <a:rPr lang="zh-CN" altLang="en-US" dirty="0"/>
              <a:t>指针数组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dirty="0"/>
              <a:t>以地址方式传递数据，可以用来返回函数处理</a:t>
            </a:r>
            <a:r>
              <a:rPr lang="zh-CN" altLang="zh-CN" dirty="0" smtClean="0"/>
              <a:t>结果</a:t>
            </a:r>
            <a:endParaRPr lang="zh-CN" altLang="zh-CN" dirty="0"/>
          </a:p>
          <a:p>
            <a:pPr>
              <a:lnSpc>
                <a:spcPct val="130000"/>
              </a:lnSpc>
            </a:pPr>
            <a:r>
              <a:rPr lang="zh-CN" altLang="zh-CN" dirty="0"/>
              <a:t>实参是数组名时形参可以是</a:t>
            </a:r>
            <a:r>
              <a:rPr lang="zh-CN" altLang="zh-CN" dirty="0" smtClean="0"/>
              <a:t>指针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b="1" dirty="0"/>
              <a:t>例</a:t>
            </a:r>
            <a:r>
              <a:rPr lang="en-US" altLang="zh-CN" b="1" dirty="0"/>
              <a:t>6-10 </a:t>
            </a:r>
            <a:r>
              <a:rPr lang="zh-CN" altLang="zh-CN" b="1" dirty="0"/>
              <a:t>读入三个浮点数，将整数部分和小数部分分别输出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6.2.8  </a:t>
            </a:r>
            <a:r>
              <a:rPr lang="zh-CN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指针</a:t>
            </a: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作为函数参数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函数的返回值是</a:t>
            </a:r>
            <a:r>
              <a:rPr lang="zh-CN" altLang="en-US" dirty="0" smtClean="0">
                <a:latin typeface="宋体" panose="02010600030101010101" pitchFamily="2" charset="-122"/>
              </a:rPr>
              <a:t>指针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   返回</a:t>
            </a:r>
            <a:r>
              <a:rPr lang="zh-CN" altLang="en-US" dirty="0">
                <a:latin typeface="宋体" panose="02010600030101010101" pitchFamily="2" charset="-122"/>
              </a:rPr>
              <a:t>类型  数据类型  *函数名</a:t>
            </a:r>
            <a:r>
              <a:rPr lang="en-US" altLang="zh-CN" dirty="0">
                <a:latin typeface="宋体" panose="02010600030101010101" pitchFamily="2" charset="-122"/>
              </a:rPr>
              <a:t>()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6.2.9  </a:t>
            </a:r>
            <a:r>
              <a:rPr lang="zh-CN" altLang="en-US" dirty="0" smtClean="0"/>
              <a:t>指针函数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1680" y="3429000"/>
            <a:ext cx="4464496" cy="596900"/>
          </a:xfrm>
          <a:prstGeom prst="rect">
            <a:avLst/>
          </a:prstGeom>
          <a:noFill/>
          <a:ln w="12699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数据指针指向数据存储区，而函数指针指向的是程序代码存储</a:t>
            </a:r>
            <a:r>
              <a:rPr lang="zh-CN" altLang="en-US" dirty="0" smtClean="0">
                <a:latin typeface="宋体" panose="02010600030101010101" pitchFamily="2" charset="-122"/>
              </a:rPr>
              <a:t>区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可以如使用函数名一样使用指向函数的指针调用函数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一旦函数指针指向某个函数，与函数名具有同样的作用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     返回</a:t>
            </a:r>
            <a:r>
              <a:rPr lang="zh-CN" altLang="en-US" dirty="0">
                <a:latin typeface="宋体" panose="02010600030101010101" pitchFamily="2" charset="-122"/>
              </a:rPr>
              <a:t>类型 </a:t>
            </a:r>
            <a:r>
              <a:rPr lang="en-US" altLang="zh-CN" dirty="0">
                <a:latin typeface="宋体" panose="02010600030101010101" pitchFamily="2" charset="-122"/>
              </a:rPr>
              <a:t>(*</a:t>
            </a:r>
            <a:r>
              <a:rPr lang="zh-CN" altLang="en-US" dirty="0">
                <a:latin typeface="宋体" panose="02010600030101010101" pitchFamily="2" charset="-122"/>
              </a:rPr>
              <a:t>函数指针名</a:t>
            </a:r>
            <a:r>
              <a:rPr lang="en-US" altLang="zh-CN" dirty="0">
                <a:latin typeface="宋体" panose="02010600030101010101" pitchFamily="2" charset="-122"/>
              </a:rPr>
              <a:t>)(</a:t>
            </a:r>
            <a:r>
              <a:rPr lang="zh-CN" altLang="en-US" dirty="0">
                <a:latin typeface="宋体" panose="02010600030101010101" pitchFamily="2" charset="-122"/>
              </a:rPr>
              <a:t>参数表</a:t>
            </a:r>
            <a:r>
              <a:rPr lang="en-US" altLang="zh-CN" dirty="0">
                <a:latin typeface="宋体" panose="02010600030101010101" pitchFamily="2" charset="-122"/>
              </a:rPr>
              <a:t>);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6.2.10  </a:t>
            </a:r>
            <a:r>
              <a:rPr lang="zh-CN" altLang="en-US" dirty="0" smtClean="0"/>
              <a:t>函数指针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35696" y="5013176"/>
            <a:ext cx="5256584" cy="520700"/>
          </a:xfrm>
          <a:prstGeom prst="rect">
            <a:avLst/>
          </a:prstGeom>
          <a:noFill/>
          <a:ln w="12699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可通过同一函数指针调用多个类型相同的</a:t>
            </a:r>
            <a:r>
              <a:rPr lang="zh-CN" altLang="en-US" dirty="0" smtClean="0">
                <a:latin typeface="宋体" panose="02010600030101010101" pitchFamily="2" charset="-122"/>
              </a:rPr>
              <a:t>函数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返回</a:t>
            </a:r>
            <a:r>
              <a:rPr lang="zh-CN" altLang="en-US" dirty="0">
                <a:latin typeface="宋体" panose="02010600030101010101" pitchFamily="2" charset="-122"/>
              </a:rPr>
              <a:t>类型、参数</a:t>
            </a:r>
            <a:r>
              <a:rPr lang="zh-CN" altLang="en-US" dirty="0" smtClean="0">
                <a:latin typeface="宋体" panose="02010600030101010101" pitchFamily="2" charset="-122"/>
              </a:rPr>
              <a:t>列表都必须相同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zh-CN" b="1" dirty="0"/>
              <a:t>例</a:t>
            </a:r>
            <a:r>
              <a:rPr lang="en-US" altLang="zh-CN" b="1" dirty="0"/>
              <a:t>6-11 </a:t>
            </a:r>
            <a:r>
              <a:rPr lang="zh-CN" altLang="zh-CN" b="1" dirty="0"/>
              <a:t>函数指针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6.2.10  </a:t>
            </a:r>
            <a:r>
              <a:rPr lang="zh-CN" altLang="en-US" dirty="0"/>
              <a:t>函数指针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类名  *对象指针名；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949325" lvl="1">
              <a:lnSpc>
                <a:spcPct val="9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Point A(5,10);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949325" lvl="1">
              <a:lnSpc>
                <a:spcPct val="9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Piont</a:t>
            </a:r>
            <a:r>
              <a:rPr lang="en-US" altLang="zh-CN" dirty="0">
                <a:latin typeface="宋体" panose="02010600030101010101" pitchFamily="2" charset="-122"/>
              </a:rPr>
              <a:t> *</a:t>
            </a:r>
            <a:r>
              <a:rPr lang="en-US" altLang="zh-CN" dirty="0" err="1" smtClean="0">
                <a:latin typeface="宋体" panose="02010600030101010101" pitchFamily="2" charset="-122"/>
              </a:rPr>
              <a:t>ptr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949325" lvl="1">
              <a:lnSpc>
                <a:spcPct val="9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</a:rPr>
              <a:t>ptr</a:t>
            </a:r>
            <a:r>
              <a:rPr lang="en-US" altLang="zh-CN" dirty="0">
                <a:latin typeface="宋体" panose="02010600030101010101" pitchFamily="2" charset="-122"/>
              </a:rPr>
              <a:t>=&amp;A;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对象指针名</a:t>
            </a:r>
            <a:r>
              <a:rPr lang="en-US" altLang="zh-CN" dirty="0">
                <a:latin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</a:rPr>
              <a:t>成员名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</a:rPr>
              <a:t>ptr</a:t>
            </a:r>
            <a:r>
              <a:rPr lang="en-US" altLang="zh-CN" dirty="0">
                <a:latin typeface="宋体" panose="02010600030101010101" pitchFamily="2" charset="-122"/>
              </a:rPr>
              <a:t>-&gt;</a:t>
            </a:r>
            <a:r>
              <a:rPr lang="en-US" altLang="zh-CN" dirty="0" err="1">
                <a:latin typeface="宋体" panose="02010600030101010101" pitchFamily="2" charset="-122"/>
              </a:rPr>
              <a:t>getx</a:t>
            </a:r>
            <a:r>
              <a:rPr lang="en-US" altLang="zh-CN" dirty="0" smtClean="0">
                <a:latin typeface="宋体" panose="02010600030101010101" pitchFamily="2" charset="-122"/>
              </a:rPr>
              <a:t>()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latin typeface="宋体" panose="02010600030101010101" pitchFamily="2" charset="-122"/>
              </a:rPr>
              <a:t>相当于 </a:t>
            </a:r>
            <a:r>
              <a:rPr lang="en-US" altLang="zh-CN" dirty="0">
                <a:latin typeface="宋体" panose="02010600030101010101" pitchFamily="2" charset="-122"/>
              </a:rPr>
              <a:t>(*</a:t>
            </a:r>
            <a:r>
              <a:rPr lang="en-US" altLang="zh-CN" dirty="0" err="1">
                <a:latin typeface="宋体" panose="02010600030101010101" pitchFamily="2" charset="-122"/>
              </a:rPr>
              <a:t>ptr</a:t>
            </a:r>
            <a:r>
              <a:rPr lang="en-US" altLang="zh-CN" dirty="0">
                <a:latin typeface="宋体" panose="02010600030101010101" pitchFamily="2" charset="-122"/>
              </a:rPr>
              <a:t>).</a:t>
            </a:r>
            <a:r>
              <a:rPr lang="en-US" altLang="zh-CN" dirty="0" err="1">
                <a:latin typeface="宋体" panose="02010600030101010101" pitchFamily="2" charset="-122"/>
              </a:rPr>
              <a:t>getx</a:t>
            </a:r>
            <a:r>
              <a:rPr lang="en-US" altLang="zh-CN" dirty="0">
                <a:latin typeface="宋体" panose="02010600030101010101" pitchFamily="2" charset="-122"/>
              </a:rPr>
              <a:t>();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zh-CN" b="1" dirty="0"/>
              <a:t>例</a:t>
            </a:r>
            <a:r>
              <a:rPr lang="en-US" altLang="zh-CN" b="1" dirty="0"/>
              <a:t>6-12 </a:t>
            </a:r>
            <a:r>
              <a:rPr lang="zh-CN" altLang="zh-CN" b="1" dirty="0"/>
              <a:t>使用指针访问类的成员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6.2.11  </a:t>
            </a:r>
            <a:r>
              <a:rPr lang="zh-CN" altLang="en-US" dirty="0" smtClean="0"/>
              <a:t>对象指针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指针：隐含着指向本对象成员的指针</a:t>
            </a:r>
            <a:endParaRPr lang="en-US" altLang="zh-CN" dirty="0" smtClean="0"/>
          </a:p>
          <a:p>
            <a:r>
              <a:rPr lang="en-US" altLang="zh-CN" dirty="0" smtClean="0"/>
              <a:t>return x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return this-&gt;x</a:t>
            </a:r>
            <a:endParaRPr lang="en-US" altLang="zh-CN" dirty="0" smtClean="0"/>
          </a:p>
          <a:p>
            <a:r>
              <a:rPr lang="zh-CN" altLang="en-US" dirty="0">
                <a:latin typeface="宋体" panose="02010600030101010101" pitchFamily="2" charset="-122"/>
              </a:rPr>
              <a:t>当通过一个对象调用成员函数时，系统先将该对象的地址赋给</a:t>
            </a:r>
            <a:r>
              <a:rPr lang="en-US" altLang="zh-CN" dirty="0">
                <a:latin typeface="宋体" panose="02010600030101010101" pitchFamily="2" charset="-122"/>
              </a:rPr>
              <a:t>this</a:t>
            </a:r>
            <a:r>
              <a:rPr lang="zh-CN" altLang="en-US" dirty="0">
                <a:latin typeface="宋体" panose="02010600030101010101" pitchFamily="2" charset="-122"/>
              </a:rPr>
              <a:t>指针，然后调用成员函数，成员函数对对象的数据成员进行操作时，就隐含使用了</a:t>
            </a:r>
            <a:r>
              <a:rPr lang="en-US" altLang="zh-CN" dirty="0">
                <a:latin typeface="宋体" panose="02010600030101010101" pitchFamily="2" charset="-122"/>
              </a:rPr>
              <a:t>this</a:t>
            </a:r>
            <a:r>
              <a:rPr lang="zh-CN" altLang="en-US" dirty="0">
                <a:latin typeface="宋体" panose="02010600030101010101" pitchFamily="2" charset="-122"/>
              </a:rPr>
              <a:t>指针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6.2.11  </a:t>
            </a:r>
            <a:r>
              <a:rPr lang="zh-CN" altLang="en-US" dirty="0"/>
              <a:t>对象指针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this</a:t>
            </a:r>
            <a:r>
              <a:rPr lang="zh-CN" altLang="en-US" dirty="0">
                <a:latin typeface="宋体" panose="02010600030101010101" pitchFamily="2" charset="-122"/>
              </a:rPr>
              <a:t>是一个指针常量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对于常成员函数，</a:t>
            </a:r>
            <a:r>
              <a:rPr lang="en-US" altLang="zh-CN" dirty="0">
                <a:latin typeface="宋体" panose="02010600030101010101" pitchFamily="2" charset="-122"/>
              </a:rPr>
              <a:t>this</a:t>
            </a:r>
            <a:r>
              <a:rPr lang="zh-CN" altLang="en-US" dirty="0">
                <a:latin typeface="宋体" panose="02010600030101010101" pitchFamily="2" charset="-122"/>
              </a:rPr>
              <a:t>同时又是一个指向常量的指针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在成员函数中可以使用*</a:t>
            </a:r>
            <a:r>
              <a:rPr lang="en-US" altLang="zh-CN" dirty="0">
                <a:latin typeface="宋体" panose="02010600030101010101" pitchFamily="2" charset="-122"/>
              </a:rPr>
              <a:t>this</a:t>
            </a:r>
            <a:r>
              <a:rPr lang="zh-CN" altLang="en-US" dirty="0">
                <a:latin typeface="宋体" panose="02010600030101010101" pitchFamily="2" charset="-122"/>
              </a:rPr>
              <a:t>标识当前正调用该函数的对象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6.2.11  </a:t>
            </a:r>
            <a:r>
              <a:rPr lang="zh-CN" altLang="en-US" dirty="0"/>
              <a:t>对象指针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指向类的非静态成员的指针</a:t>
            </a:r>
            <a:endParaRPr lang="en-US" altLang="zh-CN" dirty="0" smtClean="0"/>
          </a:p>
          <a:p>
            <a:r>
              <a:rPr lang="zh-CN" altLang="en-US" dirty="0" smtClean="0"/>
              <a:t>类型说明符  类名</a:t>
            </a:r>
            <a:r>
              <a:rPr lang="en-US" altLang="zh-CN" dirty="0" smtClean="0"/>
              <a:t>:: *</a:t>
            </a:r>
            <a:r>
              <a:rPr lang="zh-CN" altLang="en-US" dirty="0" smtClean="0"/>
              <a:t>指针名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指向类的数据成员的指针</a:t>
            </a:r>
            <a:endParaRPr lang="en-US" altLang="zh-CN" dirty="0" smtClean="0"/>
          </a:p>
          <a:p>
            <a:r>
              <a:rPr lang="zh-CN" altLang="en-US" dirty="0" smtClean="0"/>
              <a:t>类型说明符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:: *</a:t>
            </a:r>
            <a:r>
              <a:rPr lang="zh-CN" altLang="en-US" dirty="0" smtClean="0"/>
              <a:t>指针名</a:t>
            </a:r>
            <a:r>
              <a:rPr lang="en-US" altLang="zh-CN" dirty="0" smtClean="0"/>
              <a:t>)(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指向类的成员函数的指针</a:t>
            </a:r>
            <a:endParaRPr lang="en-US" altLang="zh-CN" dirty="0" smtClean="0"/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6-13 </a:t>
            </a:r>
            <a:r>
              <a:rPr lang="zh-CN" altLang="en-US" dirty="0">
                <a:latin typeface="宋体" panose="02010600030101010101" pitchFamily="2" charset="-122"/>
              </a:rPr>
              <a:t>访问对象的公有成员函数的不同方式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6.2.11  </a:t>
            </a:r>
            <a:r>
              <a:rPr lang="zh-CN" altLang="en-US" dirty="0"/>
              <a:t>对象指针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指向类的静态成员的</a:t>
            </a:r>
            <a:r>
              <a:rPr lang="zh-CN" altLang="zh-CN" dirty="0" smtClean="0"/>
              <a:t>指针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对类的静态成员的访问不依赖于对象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</a:rPr>
              <a:t>可以用普通的指针来指向和访问静态成员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6-14 </a:t>
            </a:r>
            <a:r>
              <a:rPr lang="zh-CN" altLang="en-US" dirty="0">
                <a:latin typeface="宋体" panose="02010600030101010101" pitchFamily="2" charset="-122"/>
              </a:rPr>
              <a:t>通过指针访问类的静态数据成员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</a:rPr>
              <a:t>6-15 </a:t>
            </a:r>
            <a:r>
              <a:rPr lang="zh-CN" altLang="en-US" dirty="0">
                <a:latin typeface="宋体" panose="02010600030101010101" pitchFamily="2" charset="-122"/>
              </a:rPr>
              <a:t>通过指针访问类的静态函数成员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6.2.11  </a:t>
            </a:r>
            <a:r>
              <a:rPr lang="zh-CN" altLang="en-US" dirty="0"/>
              <a:t>对象指针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6-1  </a:t>
            </a:r>
            <a:r>
              <a:rPr lang="zh-CN" altLang="en-US" smtClean="0"/>
              <a:t>数组的声明与使用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</a:t>
            </a:r>
            <a:r>
              <a:rPr lang="zh-CN" altLang="en-US" dirty="0"/>
              <a:t>数组的声明与使用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动态内存分配保证程序在运行过程中按照实际需要申请适量的内存，使用结束后释放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语法形式  </a:t>
            </a:r>
            <a:r>
              <a:rPr lang="en-US" altLang="zh-CN" dirty="0">
                <a:latin typeface="宋体" panose="02010600030101010101" pitchFamily="2" charset="-122"/>
              </a:rPr>
              <a:t>new  </a:t>
            </a:r>
            <a:r>
              <a:rPr lang="zh-CN" altLang="en-US" dirty="0">
                <a:latin typeface="宋体" panose="02010600030101010101" pitchFamily="2" charset="-122"/>
              </a:rPr>
              <a:t>类型名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（初值列表）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功能：在程序执行期间，申请用于存放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类型对象的内存空间，并依初值列表赋以初值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结果值：成功：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</a:rPr>
              <a:t>类型的指针，指向新分配的内存。失败：0（</a:t>
            </a:r>
            <a:r>
              <a:rPr lang="en-US" altLang="zh-CN" dirty="0">
                <a:latin typeface="宋体" panose="02010600030101010101" pitchFamily="2" charset="-122"/>
              </a:rPr>
              <a:t>NULL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 </a:t>
            </a:r>
            <a:r>
              <a:rPr lang="zh-CN" altLang="en-US" dirty="0" smtClean="0"/>
              <a:t>动态内存分配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基本类型</a:t>
            </a:r>
            <a:r>
              <a:rPr lang="zh-CN" altLang="en-US" dirty="0" smtClean="0">
                <a:latin typeface="宋体" panose="02010600030101010101" pitchFamily="2" charset="-122"/>
              </a:rPr>
              <a:t>变量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err="1" smtClean="0"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*</a:t>
            </a:r>
            <a:r>
              <a:rPr lang="en-US" altLang="zh-CN" dirty="0" err="1" smtClean="0">
                <a:latin typeface="宋体" panose="02010600030101010101" pitchFamily="2" charset="-122"/>
              </a:rPr>
              <a:t>ptr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=new </a:t>
            </a:r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=new 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(2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=new 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();(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初始化为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0)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动态内存分配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类的对象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Point </a:t>
            </a:r>
            <a:r>
              <a:rPr lang="zh-CN" altLang="en-US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en-US" altLang="zh-CN" dirty="0" smtClean="0">
                <a:latin typeface="宋体" panose="02010600030101010101" pitchFamily="2" charset="-122"/>
              </a:rPr>
              <a:t>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p=new 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Point;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p=new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Point(1,2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动态内存分配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例</a:t>
            </a:r>
            <a:r>
              <a:rPr lang="en-US" altLang="zh-CN" b="1" dirty="0"/>
              <a:t>6-16 </a:t>
            </a:r>
            <a:r>
              <a:rPr lang="zh-CN" altLang="en-US" b="1" dirty="0"/>
              <a:t>动态创建对象</a:t>
            </a:r>
            <a:endParaRPr lang="zh-CN" altLang="en-US" b="1" dirty="0"/>
          </a:p>
          <a:p>
            <a:r>
              <a:rPr lang="zh-CN" altLang="zh-CN" b="1" dirty="0"/>
              <a:t>例</a:t>
            </a:r>
            <a:r>
              <a:rPr lang="en-US" altLang="zh-CN" b="1" dirty="0"/>
              <a:t>6-17 </a:t>
            </a:r>
            <a:r>
              <a:rPr lang="zh-CN" altLang="zh-CN" b="1" dirty="0"/>
              <a:t>动态创建对象</a:t>
            </a:r>
            <a:r>
              <a:rPr lang="zh-CN" altLang="zh-CN" b="1" dirty="0" smtClean="0"/>
              <a:t>数组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6-18 </a:t>
            </a:r>
            <a:r>
              <a:rPr lang="zh-CN" altLang="zh-CN" b="1" dirty="0"/>
              <a:t>动态数组</a:t>
            </a:r>
            <a:r>
              <a:rPr lang="zh-CN" altLang="zh-CN" b="1" dirty="0" smtClean="0"/>
              <a:t>类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6-19 </a:t>
            </a:r>
            <a:r>
              <a:rPr lang="zh-CN" altLang="zh-CN" b="1" dirty="0"/>
              <a:t>动态创建多维</a:t>
            </a:r>
            <a:r>
              <a:rPr lang="zh-CN" altLang="zh-CN" b="1" dirty="0" smtClean="0"/>
              <a:t>数组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动态内存分配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建立和删除数组的过程繁琐，因此将数组的建立和删除进行封装，形成动态数组类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访问数组元素时，检查数组下标是否</a:t>
            </a:r>
            <a:r>
              <a:rPr lang="zh-CN" altLang="en-US" dirty="0" smtClean="0">
                <a:latin typeface="宋体" panose="02010600030101010101" pitchFamily="2" charset="-122"/>
              </a:rPr>
              <a:t>越界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>vector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元素类型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数组对象名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数组长度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例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x=10;  </a:t>
            </a:r>
            <a:r>
              <a:rPr lang="en-US" altLang="zh-CN" dirty="0" smtClean="0"/>
              <a:t>vector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(x);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创建数组对象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与普通数组不同的是，</a:t>
            </a:r>
            <a:r>
              <a:rPr lang="zh-CN" altLang="en-US" dirty="0" smtClean="0"/>
              <a:t>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定义的数组对象的所有元素都会被初始化。</a:t>
            </a:r>
            <a:endParaRPr lang="en-US" altLang="zh-CN" dirty="0" smtClean="0"/>
          </a:p>
          <a:p>
            <a:r>
              <a:rPr lang="zh-CN" altLang="en-US" dirty="0" smtClean="0"/>
              <a:t>如果数组的元素为基本数据类型，则所有元素都会给以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zh-CN" altLang="en-US" dirty="0" smtClean="0"/>
              <a:t>如果数组元素为类类型，则会调用类的默认构造函数初始化。因为如果以此形式定义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动态数组，需要保证作为数组元素的类具有默认构造函数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6-20 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vector</a:t>
            </a:r>
            <a:r>
              <a:rPr lang="zh-CN" altLang="en-US" dirty="0"/>
              <a:t>创建数组对象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浅复制是指对象之间的复制</a:t>
            </a:r>
            <a:endParaRPr lang="en-US" altLang="zh-CN" dirty="0" smtClean="0"/>
          </a:p>
          <a:p>
            <a:r>
              <a:rPr lang="zh-CN" altLang="en-US" dirty="0" smtClean="0"/>
              <a:t>深复制则包含了对象动态申请的内存，这块内存实体是对象动态申请的，由对象管理，但并不包含在对象中。所以浅复制只是复制对象，但并没有复制对象管理的这块内存。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6-20 </a:t>
            </a:r>
            <a:r>
              <a:rPr lang="zh-CN" altLang="en-US" dirty="0" smtClean="0"/>
              <a:t>对象的浅复制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 </a:t>
            </a:r>
            <a:r>
              <a:rPr lang="zh-CN" altLang="en-US" dirty="0" smtClean="0"/>
              <a:t>深复制与浅复制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781800" y="1143000"/>
            <a:ext cx="19097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</a:rPr>
              <a:t>拷贝前</a:t>
            </a:r>
            <a:endParaRPr lang="zh-CN" altLang="en-US" sz="2400" b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705600" y="5181600"/>
            <a:ext cx="19097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3333FF"/>
                </a:solidFill>
                <a:latin typeface="Times New Roman" panose="02020603050405020304" pitchFamily="18" charset="0"/>
              </a:rPr>
              <a:t>拷贝后</a:t>
            </a:r>
            <a:endParaRPr lang="zh-CN" altLang="en-US" sz="2400" b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28600" y="609600"/>
            <a:ext cx="6781800" cy="1447800"/>
            <a:chOff x="0" y="0"/>
            <a:chExt cx="2781" cy="912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1839" y="468"/>
              <a:ext cx="780" cy="345"/>
              <a:chOff x="0" y="0"/>
              <a:chExt cx="1050" cy="465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3333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36" y="0"/>
              <a:ext cx="104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27" y="479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655" y="365"/>
              <a:ext cx="978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宋体" panose="02010600030101010101" pitchFamily="2" charset="-122"/>
                </a:rPr>
                <a:t>Point *ptr</a:t>
              </a:r>
              <a:endParaRPr lang="en-US" altLang="zh-CN" sz="20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int 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0" y="446"/>
              <a:ext cx="7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</p:grpSp>
      <p:grpSp>
        <p:nvGrpSpPr>
          <p:cNvPr id="14" name="Group 12"/>
          <p:cNvGrpSpPr/>
          <p:nvPr/>
        </p:nvGrpSpPr>
        <p:grpSpPr bwMode="auto">
          <a:xfrm>
            <a:off x="304800" y="2971800"/>
            <a:ext cx="7239000" cy="3370263"/>
            <a:chOff x="0" y="0"/>
            <a:chExt cx="2880" cy="2123"/>
          </a:xfrm>
        </p:grpSpPr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736" y="365"/>
              <a:ext cx="962" cy="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宋体" panose="02010600030101010101" pitchFamily="2" charset="-122"/>
                </a:rPr>
                <a:t>Point *ptr</a:t>
              </a:r>
              <a:endParaRPr lang="en-US" altLang="zh-CN" sz="20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int 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446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808" y="0"/>
              <a:ext cx="1072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0">
                <a:latin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484" y="47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1383" y="468"/>
              <a:ext cx="555" cy="1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135" y="991"/>
              <a:ext cx="156" cy="479"/>
            </a:xfrm>
            <a:prstGeom prst="downArrow">
              <a:avLst>
                <a:gd name="adj1" fmla="val 50000"/>
                <a:gd name="adj2" fmla="val 76763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36" y="1578"/>
              <a:ext cx="962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宋体" panose="02010600030101010101" pitchFamily="2" charset="-122"/>
                </a:rPr>
                <a:t>Point *ptr</a:t>
              </a:r>
              <a:endParaRPr lang="en-US" altLang="zh-CN" sz="2000" b="0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int 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0" y="1657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pointsArray2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grpSp>
          <p:nvGrpSpPr>
            <p:cNvPr id="23" name="Group 21"/>
            <p:cNvGrpSpPr/>
            <p:nvPr/>
          </p:nvGrpSpPr>
          <p:grpSpPr bwMode="auto">
            <a:xfrm>
              <a:off x="1964" y="468"/>
              <a:ext cx="780" cy="345"/>
              <a:chOff x="0" y="0"/>
              <a:chExt cx="1050" cy="465"/>
            </a:xfrm>
          </p:grpSpPr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50" cy="4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800" b="1">
                    <a:solidFill>
                      <a:srgbClr val="3333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52400" y="27432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 smtClean="0"/>
              <a:t>6-21 </a:t>
            </a:r>
            <a:r>
              <a:rPr lang="zh-CN" altLang="en-US" dirty="0" smtClean="0"/>
              <a:t>对象</a:t>
            </a:r>
            <a:r>
              <a:rPr lang="zh-CN" altLang="en-US" dirty="0"/>
              <a:t>的</a:t>
            </a:r>
            <a:r>
              <a:rPr lang="zh-CN" altLang="en-US" dirty="0" smtClean="0"/>
              <a:t>深复制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</a:t>
            </a:r>
            <a:r>
              <a:rPr lang="zh-CN" altLang="en-US" dirty="0"/>
              <a:t>深复制与浅复制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7772400" y="1371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拷贝前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228600" y="685800"/>
            <a:ext cx="7467600" cy="1374775"/>
            <a:chOff x="0" y="0"/>
            <a:chExt cx="2641" cy="86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46" y="444"/>
              <a:ext cx="74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746" y="613"/>
              <a:ext cx="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46" y="0"/>
              <a:ext cx="89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0">
                <a:latin typeface="宋体" panose="02010600030101010101" pitchFamily="2" charset="-122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217" y="45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622" y="347"/>
              <a:ext cx="861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0" y="423"/>
              <a:ext cx="60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0" y="4800600"/>
            <a:ext cx="1357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拷贝后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3" name="Group 11"/>
          <p:cNvGrpSpPr/>
          <p:nvPr/>
        </p:nvGrpSpPr>
        <p:grpSpPr bwMode="auto">
          <a:xfrm>
            <a:off x="228600" y="2971800"/>
            <a:ext cx="7391400" cy="3201988"/>
            <a:chOff x="0" y="0"/>
            <a:chExt cx="2658" cy="2017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622" y="347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0" y="423"/>
              <a:ext cx="61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763" y="0"/>
              <a:ext cx="89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pointsArray1</a:t>
              </a:r>
              <a:r>
                <a:rPr lang="zh-CN" altLang="en-US" sz="2000" b="0">
                  <a:latin typeface="宋体" panose="02010600030101010101" pitchFamily="2" charset="-122"/>
                </a:rPr>
                <a:t>的数组元素占用的内存</a:t>
              </a:r>
              <a:endParaRPr lang="zh-CN" altLang="en-US" sz="2000" b="0">
                <a:latin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234" y="45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2076" y="891"/>
              <a:ext cx="148" cy="641"/>
            </a:xfrm>
            <a:prstGeom prst="downArrow">
              <a:avLst>
                <a:gd name="adj1" fmla="val 50000"/>
                <a:gd name="adj2" fmla="val 10827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22" y="1498"/>
              <a:ext cx="862" cy="5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numberOfPoints</a:t>
              </a:r>
              <a:endParaRPr lang="en-US" altLang="zh-CN" sz="2000" b="0">
                <a:latin typeface="宋体" panose="02010600030101010101" pitchFamily="2" charset="-12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0" y="1574"/>
              <a:ext cx="61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宋体" panose="02010600030101010101" pitchFamily="2" charset="-122"/>
                </a:rPr>
                <a:t>pointsArray2</a:t>
              </a:r>
              <a:endParaRPr lang="en-US" altLang="zh-CN" sz="2000" b="0">
                <a:latin typeface="宋体" panose="02010600030101010101" pitchFamily="2" charset="-122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1788" y="444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788" y="613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1788" y="1613"/>
              <a:ext cx="741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800" b="1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788" y="1782"/>
              <a:ext cx="7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1234" y="1632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52400" y="26670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2916238" y="4468813"/>
            <a:ext cx="392112" cy="760412"/>
          </a:xfrm>
          <a:prstGeom prst="downArrow">
            <a:avLst>
              <a:gd name="adj1" fmla="val 50000"/>
              <a:gd name="adj2" fmla="val 76763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800" b="1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元素</a:t>
            </a:r>
            <a:r>
              <a:rPr lang="zh-CN" altLang="en-US" b="1" dirty="0"/>
              <a:t>在内存中顺</a:t>
            </a:r>
            <a:r>
              <a:rPr lang="zh-CN" altLang="en-US" b="1" dirty="0"/>
              <a:t>序存放，它们的地址是</a:t>
            </a:r>
            <a:r>
              <a:rPr lang="zh-CN" altLang="en-US" b="1" dirty="0" smtClean="0"/>
              <a:t>连续的</a:t>
            </a:r>
            <a:endParaRPr lang="en-US" altLang="zh-CN" b="1" dirty="0" smtClean="0"/>
          </a:p>
          <a:p>
            <a:r>
              <a:rPr lang="zh-CN" altLang="en-US" b="1" dirty="0"/>
              <a:t>例如：具有</a:t>
            </a:r>
            <a:r>
              <a:rPr lang="en-US" altLang="zh-CN" b="1" dirty="0"/>
              <a:t>10</a:t>
            </a:r>
            <a:r>
              <a:rPr lang="zh-CN" altLang="en-US" b="1" dirty="0"/>
              <a:t>个元素的数组 </a:t>
            </a:r>
            <a:r>
              <a:rPr lang="en-US" altLang="zh-CN" b="1" dirty="0"/>
              <a:t>a</a:t>
            </a:r>
            <a:r>
              <a:rPr lang="zh-CN" altLang="en-US" b="1" dirty="0"/>
              <a:t>，在内存中的存放</a:t>
            </a:r>
            <a:r>
              <a:rPr lang="zh-CN" altLang="en-US" b="1" dirty="0" smtClean="0"/>
              <a:t>次序如下：</a:t>
            </a:r>
            <a:endParaRPr lang="en-US" altLang="zh-CN" b="1" dirty="0" smtClean="0"/>
          </a:p>
          <a:p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 </a:t>
            </a:r>
            <a:r>
              <a:rPr lang="zh-CN" altLang="en-US" dirty="0" smtClean="0"/>
              <a:t>数组的存储与初始化</a:t>
            </a:r>
            <a:endParaRPr lang="zh-CN" altLang="en-US" dirty="0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755576" y="4077072"/>
            <a:ext cx="7727950" cy="685800"/>
            <a:chOff x="0" y="0"/>
            <a:chExt cx="4868" cy="432"/>
          </a:xfrm>
        </p:grpSpPr>
        <p:grpSp>
          <p:nvGrpSpPr>
            <p:cNvPr id="5" name="Group 7"/>
            <p:cNvGrpSpPr/>
            <p:nvPr/>
          </p:nvGrpSpPr>
          <p:grpSpPr bwMode="auto">
            <a:xfrm>
              <a:off x="285" y="0"/>
              <a:ext cx="4583" cy="432"/>
              <a:chOff x="-2" y="0"/>
              <a:chExt cx="4583" cy="432"/>
            </a:xfrm>
          </p:grpSpPr>
          <p:grpSp>
            <p:nvGrpSpPr>
              <p:cNvPr id="7" name="Group 8"/>
              <p:cNvGrpSpPr/>
              <p:nvPr/>
            </p:nvGrpSpPr>
            <p:grpSpPr bwMode="auto">
              <a:xfrm>
                <a:off x="30" y="0"/>
                <a:ext cx="4464" cy="432"/>
                <a:chOff x="0" y="0"/>
                <a:chExt cx="4848" cy="432"/>
              </a:xfrm>
            </p:grpSpPr>
            <p:sp>
              <p:nvSpPr>
                <p:cNvPr id="1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48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000082"/>
                          </a:gs>
                          <a:gs pos="30000">
                            <a:srgbClr val="66008F"/>
                          </a:gs>
                          <a:gs pos="64999">
                            <a:srgbClr val="BA0066"/>
                          </a:gs>
                          <a:gs pos="89999">
                            <a:srgbClr val="FF0000"/>
                          </a:gs>
                          <a:gs pos="100000">
                            <a:srgbClr val="FF8200"/>
                          </a:gs>
                        </a:gsLst>
                        <a:lin ang="189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2448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2976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>
                  <a:off x="3936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8"/>
              <p:cNvSpPr txBox="1">
                <a:spLocks noChangeArrowheads="1"/>
              </p:cNvSpPr>
              <p:nvPr/>
            </p:nvSpPr>
            <p:spPr bwMode="auto">
              <a:xfrm>
                <a:off x="-2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a[0]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423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a[1]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20"/>
              <p:cNvSpPr txBox="1">
                <a:spLocks noChangeArrowheads="1"/>
              </p:cNvSpPr>
              <p:nvPr/>
            </p:nvSpPr>
            <p:spPr bwMode="auto">
              <a:xfrm>
                <a:off x="903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a[2]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1335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a[3]</a:t>
                </a:r>
                <a:endParaRPr lang="en-US" altLang="zh-CN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22"/>
              <p:cNvSpPr txBox="1">
                <a:spLocks noChangeArrowheads="1"/>
              </p:cNvSpPr>
              <p:nvPr/>
            </p:nvSpPr>
            <p:spPr bwMode="auto">
              <a:xfrm>
                <a:off x="1793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a[4]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3" name="Text Box 23"/>
              <p:cNvSpPr txBox="1">
                <a:spLocks noChangeArrowheads="1"/>
              </p:cNvSpPr>
              <p:nvPr/>
            </p:nvSpPr>
            <p:spPr bwMode="auto">
              <a:xfrm>
                <a:off x="2269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a[5]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2727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a[6]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5" name="Text Box 25"/>
              <p:cNvSpPr txBox="1">
                <a:spLocks noChangeArrowheads="1"/>
              </p:cNvSpPr>
              <p:nvPr/>
            </p:nvSpPr>
            <p:spPr bwMode="auto">
              <a:xfrm>
                <a:off x="3172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a[7]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3639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a[8]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076" y="9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0082"/>
                        </a:gs>
                        <a:gs pos="30000">
                          <a:srgbClr val="66008F"/>
                        </a:gs>
                        <a:gs pos="64999">
                          <a:srgbClr val="BA0066"/>
                        </a:gs>
                        <a:gs pos="89999">
                          <a:srgbClr val="FF0000"/>
                        </a:gs>
                        <a:gs pos="100000">
                          <a:srgbClr val="FF8200"/>
                        </a:gs>
                      </a:gsLst>
                      <a:lin ang="189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>
                    <a:latin typeface="宋体" panose="02010600030101010101" pitchFamily="2" charset="-122"/>
                  </a:rPr>
                  <a:t>a[9]</a:t>
                </a:r>
                <a:endParaRPr lang="en-US" altLang="zh-CN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0" y="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82"/>
                      </a:gs>
                      <a:gs pos="30000">
                        <a:srgbClr val="66008F"/>
                      </a:gs>
                      <a:gs pos="64999">
                        <a:srgbClr val="BA0066"/>
                      </a:gs>
                      <a:gs pos="89999">
                        <a:srgbClr val="FF0000"/>
                      </a:gs>
                      <a:gs pos="100000">
                        <a:srgbClr val="FF82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>
                  <a:solidFill>
                    <a:srgbClr val="FFFFFF"/>
                  </a:solidFill>
                  <a:latin typeface="宋体" panose="02010600030101010101" pitchFamily="2" charset="-122"/>
                </a:rPr>
                <a:t>a</a:t>
              </a:r>
              <a:endParaRPr lang="en-US" altLang="zh-CN" sz="2800"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没有字符串变量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用字符数组来存放字符串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字符串以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'\0'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为结束标志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字符串是常量，例如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"china"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char* string1 = </a:t>
            </a:r>
            <a:r>
              <a:rPr lang="en-US" altLang="zh-CN" dirty="0"/>
              <a:t>"</a:t>
            </a:r>
            <a:r>
              <a:rPr lang="en-US" altLang="zh-CN" dirty="0" smtClean="0"/>
              <a:t>china</a:t>
            </a:r>
            <a:r>
              <a:rPr lang="en-US" altLang="zh-CN" dirty="0"/>
              <a:t> "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[] = </a:t>
            </a:r>
            <a:r>
              <a:rPr lang="en-US" altLang="zh-CN" dirty="0"/>
              <a:t>"china ";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6-23 string</a:t>
            </a:r>
            <a:r>
              <a:rPr lang="zh-CN" altLang="zh-CN" b="1" dirty="0"/>
              <a:t>类应用</a:t>
            </a:r>
            <a:r>
              <a:rPr lang="zh-CN" altLang="zh-CN" b="1" dirty="0" smtClean="0"/>
              <a:t>举例</a:t>
            </a:r>
            <a:endParaRPr lang="en-US" altLang="zh-CN" b="1" dirty="0" smtClean="0"/>
          </a:p>
          <a:p>
            <a:r>
              <a:rPr lang="zh-CN" altLang="zh-CN" b="1" dirty="0"/>
              <a:t>例</a:t>
            </a:r>
            <a:r>
              <a:rPr lang="en-US" altLang="zh-CN" b="1" dirty="0" smtClean="0"/>
              <a:t>6-24 </a:t>
            </a:r>
            <a:r>
              <a:rPr lang="zh-CN" altLang="en-US" b="1" dirty="0" smtClean="0"/>
              <a:t>用</a:t>
            </a:r>
            <a:r>
              <a:rPr lang="en-US" altLang="zh-CN" b="1" dirty="0" err="1" smtClean="0"/>
              <a:t>getline</a:t>
            </a:r>
            <a:r>
              <a:rPr lang="zh-CN" altLang="en-US" b="1" dirty="0" smtClean="0"/>
              <a:t>输入字符串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6.6.2  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账户如果以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开始，则需要改成字符串来表示</a:t>
            </a:r>
            <a:endParaRPr lang="en-US" altLang="zh-CN" dirty="0" smtClean="0"/>
          </a:p>
          <a:p>
            <a:r>
              <a:rPr lang="zh-CN" altLang="en-US" dirty="0" smtClean="0"/>
              <a:t>日期改成用类表示，这样表示更直观，更方便，不过需要计算两个日期之间的天数，计算过程比较复杂</a:t>
            </a:r>
            <a:endParaRPr lang="en-US" altLang="zh-CN" dirty="0" smtClean="0"/>
          </a:p>
          <a:p>
            <a:r>
              <a:rPr lang="zh-CN" altLang="zh-CN" b="1" dirty="0"/>
              <a:t>例</a:t>
            </a:r>
            <a:r>
              <a:rPr lang="en-US" altLang="zh-CN" b="1" dirty="0"/>
              <a:t>6-25 </a:t>
            </a:r>
            <a:r>
              <a:rPr lang="zh-CN" altLang="zh-CN" b="1"/>
              <a:t>个人银行账户管理程序改进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 </a:t>
            </a:r>
            <a:r>
              <a:rPr lang="zh-CN" altLang="en-US" dirty="0" smtClean="0"/>
              <a:t>个人银行账户管理程序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指针与引用</a:t>
            </a:r>
            <a:endParaRPr lang="en-US" altLang="zh-CN" dirty="0" smtClean="0"/>
          </a:p>
          <a:p>
            <a:r>
              <a:rPr lang="zh-CN" altLang="en-US" dirty="0" smtClean="0"/>
              <a:t>指针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是地址变量，采用的是间接寻址方式，不够直观，比较抽象，效率高，危险性高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是变量的别名，使用变量的地址进行访问，采用的也是间接寻址方式，效率高，安全，并且直观。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  </a:t>
            </a:r>
            <a:r>
              <a:rPr lang="zh-CN" altLang="en-US" dirty="0" smtClean="0"/>
              <a:t>深度探索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尽量避免用指针直接访问数组，可以对数组进行封装，如</a:t>
            </a:r>
            <a:r>
              <a:rPr lang="en-US" altLang="zh-CN" dirty="0" smtClean="0"/>
              <a:t>vector&lt;type&gt;</a:t>
            </a:r>
            <a:endParaRPr lang="en-US" altLang="zh-CN" dirty="0" smtClean="0"/>
          </a:p>
          <a:p>
            <a:r>
              <a:rPr lang="en-US" altLang="zh-CN" dirty="0" err="1" smtClean="0"/>
              <a:t>reinterpret_cast</a:t>
            </a:r>
            <a:r>
              <a:rPr lang="en-US" altLang="zh-CN" dirty="0" smtClean="0"/>
              <a:t>&lt;type*&gt;</a:t>
            </a:r>
            <a:r>
              <a:rPr lang="zh-CN" altLang="en-US" dirty="0" smtClean="0"/>
              <a:t>指针的强制类型转换</a:t>
            </a:r>
            <a:endParaRPr lang="en-US" altLang="zh-CN" dirty="0" smtClean="0"/>
          </a:p>
          <a:p>
            <a:r>
              <a:rPr lang="en-US" altLang="zh-CN" dirty="0" err="1" smtClean="0"/>
              <a:t>static_cast</a:t>
            </a:r>
            <a:r>
              <a:rPr lang="en-US" altLang="zh-CN" dirty="0" smtClean="0"/>
              <a:t>&lt;type&gt;</a:t>
            </a:r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创建的堆对象，必须用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删除，以防造成内存泄露，导致系统崩溃，特别是对于含有指针成员的对象</a:t>
            </a:r>
            <a:endParaRPr lang="en-US" altLang="zh-CN" dirty="0" smtClean="0"/>
          </a:p>
          <a:p>
            <a:r>
              <a:rPr lang="en-US" altLang="zh-CN" dirty="0" err="1" smtClean="0"/>
              <a:t>const_case</a:t>
            </a:r>
            <a:r>
              <a:rPr lang="en-US" altLang="zh-CN" dirty="0" smtClean="0"/>
              <a:t>&lt;type*&gt;</a:t>
            </a:r>
            <a:r>
              <a:rPr lang="zh-CN" altLang="en-US" dirty="0" smtClean="0"/>
              <a:t>可以将数据类型中的</a:t>
            </a:r>
            <a:r>
              <a:rPr lang="en-US" altLang="zh-CN" dirty="0" err="1" smtClean="0"/>
              <a:t>const</a:t>
            </a:r>
            <a:r>
              <a:rPr lang="zh-CN" altLang="en-US" smtClean="0"/>
              <a:t>属性去掉，将常引用转换为普通引用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6.8.2  </a:t>
            </a:r>
            <a:r>
              <a:rPr lang="zh-CN" altLang="en-US" dirty="0" smtClean="0"/>
              <a:t>指针的安全性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在声明数组时对数组元素赋以初值。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a[10]={0,1,2,3,4,5,6,7,8,9};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可以只给一部分元素赋初值。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a[10]={0,1,2,3,4};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在对全部数组元素赋初值时，可以不指定数组长度。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 a[]={1,2,3,4,5}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</a:t>
            </a:r>
            <a:r>
              <a:rPr lang="zh-CN" altLang="en-US" dirty="0"/>
              <a:t>数组的存储与初始化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r>
              <a:rPr lang="zh-CN" altLang="en-US" dirty="0"/>
              <a:t>数据类型  标识符</a:t>
            </a:r>
            <a:r>
              <a:rPr lang="en-US" altLang="zh-CN" dirty="0"/>
              <a:t>[</a:t>
            </a:r>
            <a:r>
              <a:rPr lang="zh-CN" altLang="en-US" dirty="0"/>
              <a:t>常量表达式</a:t>
            </a:r>
            <a:r>
              <a:rPr lang="en-US" altLang="zh-CN" dirty="0"/>
              <a:t>1][</a:t>
            </a:r>
            <a:r>
              <a:rPr lang="zh-CN" altLang="en-US" dirty="0"/>
              <a:t>常量表达式</a:t>
            </a:r>
            <a:r>
              <a:rPr lang="en-US" altLang="zh-CN" dirty="0"/>
              <a:t>2] 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a[5][3];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为整型二维数组，其中第一维有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个下标（</a:t>
            </a:r>
            <a:r>
              <a:rPr lang="en-US" altLang="zh-CN" dirty="0">
                <a:latin typeface="Times New Roman" panose="02020603050405020304" pitchFamily="18" charset="0"/>
              </a:rPr>
              <a:t>0~4</a:t>
            </a:r>
            <a:r>
              <a:rPr lang="zh-CN" altLang="en-US" dirty="0">
                <a:latin typeface="Times New Roman" panose="02020603050405020304" pitchFamily="18" charset="0"/>
              </a:rPr>
              <a:t>），第二维有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个下标（</a:t>
            </a:r>
            <a:r>
              <a:rPr lang="en-US" altLang="zh-CN" dirty="0">
                <a:latin typeface="Times New Roman" panose="02020603050405020304" pitchFamily="18" charset="0"/>
              </a:rPr>
              <a:t>0~2</a:t>
            </a:r>
            <a:r>
              <a:rPr lang="zh-CN" altLang="en-US" dirty="0">
                <a:latin typeface="Times New Roman" panose="02020603050405020304" pitchFamily="18" charset="0"/>
              </a:rPr>
              <a:t>），数组的元素个数为</a:t>
            </a:r>
            <a:r>
              <a:rPr lang="en-US" altLang="zh-CN" dirty="0">
                <a:latin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</a:rPr>
              <a:t>，可以用于存放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列的整型数据</a:t>
            </a:r>
            <a:r>
              <a:rPr lang="zh-CN" altLang="en-US" dirty="0" smtClean="0">
                <a:latin typeface="Times New Roman" panose="02020603050405020304" pitchFamily="18" charset="0"/>
              </a:rPr>
              <a:t>表格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顺序存储</a:t>
            </a:r>
            <a:endParaRPr lang="en-US" altLang="zh-CN" dirty="0"/>
          </a:p>
          <a:p>
            <a:pPr marL="0" indent="0" algn="just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</a:t>
            </a:r>
            <a:r>
              <a:rPr lang="zh-CN" altLang="en-US" dirty="0"/>
              <a:t>数组的存储与初始化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将所有数据写在一个</a:t>
            </a:r>
            <a:r>
              <a:rPr lang="en-US" altLang="zh-CN" sz="2800" dirty="0">
                <a:latin typeface="宋体" panose="02010600030101010101" pitchFamily="2" charset="-122"/>
              </a:rPr>
              <a:t>{}</a:t>
            </a:r>
            <a:r>
              <a:rPr lang="zh-CN" altLang="en-US" sz="2800" dirty="0">
                <a:latin typeface="宋体" panose="02010600030101010101" pitchFamily="2" charset="-122"/>
              </a:rPr>
              <a:t>内，按顺序赋值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 a[3][4]={1,2,3,4,5,6,7,8,9,10,11,12};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分行给二维数组赋初值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 a[3][4]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                 ={{1,2,3,4},{5,6,7,8},{9,10,11,12}};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可以对部分元素赋初值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static 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 a[3][4]={{1},{0,6},{0,0,11</a:t>
            </a:r>
            <a:r>
              <a:rPr lang="en-US" altLang="zh-CN" sz="20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}};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</a:t>
            </a:r>
            <a:r>
              <a:rPr lang="zh-CN" altLang="en-US" dirty="0"/>
              <a:t>数组的存储与初始化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zh-CN" dirty="0"/>
              <a:t>数组元素作实参，与单个变量</a:t>
            </a:r>
            <a:r>
              <a:rPr lang="zh-CN" altLang="zh-CN" dirty="0" smtClean="0"/>
              <a:t>一样</a:t>
            </a:r>
            <a:endParaRPr lang="zh-CN" altLang="zh-CN" dirty="0"/>
          </a:p>
          <a:p>
            <a:pPr>
              <a:lnSpc>
                <a:spcPct val="120000"/>
              </a:lnSpc>
              <a:defRPr/>
            </a:pPr>
            <a:r>
              <a:rPr lang="zh-CN" altLang="zh-CN" dirty="0"/>
              <a:t>数组名作参数，形、实参数都应是数组名，类型要一样，传送的是数组首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zh-CN" dirty="0" smtClean="0"/>
              <a:t>对</a:t>
            </a:r>
            <a:r>
              <a:rPr lang="zh-CN" altLang="zh-CN" dirty="0"/>
              <a:t>形参数组的改变会直接影响到实参数组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6.1.3  </a:t>
            </a:r>
            <a:r>
              <a:rPr lang="zh-CN" altLang="en-US" dirty="0" smtClean="0"/>
              <a:t>数组作为函数参数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c7b74b0-81e3-486c-95e4-d36705afd4a4"/>
  <p:tag name="COMMONDATA" val="eyJoZGlkIjoiOTNkYTYwNjllMWIzZWJkZmIwNzAyZWI5OTFkY2NkZD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5082</Words>
  <Application>WPS 演示</Application>
  <PresentationFormat>全屏显示(4:3)</PresentationFormat>
  <Paragraphs>478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Arial</vt:lpstr>
      <vt:lpstr>宋体</vt:lpstr>
      <vt:lpstr>Wingdings</vt:lpstr>
      <vt:lpstr>Symbol</vt:lpstr>
      <vt:lpstr>Times New Roman</vt:lpstr>
      <vt:lpstr>Candara</vt:lpstr>
      <vt:lpstr>华文新魏</vt:lpstr>
      <vt:lpstr>Segoe Print</vt:lpstr>
      <vt:lpstr>华文楷体</vt:lpstr>
      <vt:lpstr>微软雅黑</vt:lpstr>
      <vt:lpstr>Arial Unicode MS</vt:lpstr>
      <vt:lpstr>Calibri</vt:lpstr>
      <vt:lpstr>隶书</vt:lpstr>
      <vt:lpstr>波形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第6章 数组、指针与字符串</vt:lpstr>
      <vt:lpstr>6.1  数组</vt:lpstr>
      <vt:lpstr>6.1.1  数组的声明与使用</vt:lpstr>
      <vt:lpstr>6.1.1  数组的声明与使用</vt:lpstr>
      <vt:lpstr>6.1.2  数组的存储与初始化</vt:lpstr>
      <vt:lpstr>6.1.2  数组的存储与初始化</vt:lpstr>
      <vt:lpstr>6.1.2  数组的存储与初始化</vt:lpstr>
      <vt:lpstr>6.1.2  数组的存储与初始化</vt:lpstr>
      <vt:lpstr>6.1.3  数组作为函数参数</vt:lpstr>
      <vt:lpstr>6.1.4  对象数组</vt:lpstr>
      <vt:lpstr>6.1.4  对象数组</vt:lpstr>
      <vt:lpstr>6.1.4  对象数组</vt:lpstr>
      <vt:lpstr>6.1.4  对象数组</vt:lpstr>
      <vt:lpstr>6.1.5  程序举例</vt:lpstr>
      <vt:lpstr>6.1.5  程序举例</vt:lpstr>
      <vt:lpstr>6.1.5  程序举例</vt:lpstr>
      <vt:lpstr>6.1.5  程序举例</vt:lpstr>
      <vt:lpstr>6.1.5  程序举例</vt:lpstr>
      <vt:lpstr>6.2  指针</vt:lpstr>
      <vt:lpstr>6.2  指针</vt:lpstr>
      <vt:lpstr>6.2  指针</vt:lpstr>
      <vt:lpstr>6.2  指针</vt:lpstr>
      <vt:lpstr>6.2.5  指针运算</vt:lpstr>
      <vt:lpstr>6.2.5  指针运算</vt:lpstr>
      <vt:lpstr>6.2.5  指针运算</vt:lpstr>
      <vt:lpstr>6.2.5  指针运算</vt:lpstr>
      <vt:lpstr>6.2.6  用指针处理数组元素</vt:lpstr>
      <vt:lpstr>6.2.6  用指针处理数组元素</vt:lpstr>
      <vt:lpstr>6.2.7  指针数组</vt:lpstr>
      <vt:lpstr>6.2.7  指针数组</vt:lpstr>
      <vt:lpstr>6.2.8  指针作为函数参数</vt:lpstr>
      <vt:lpstr>6.2.9  指针函数</vt:lpstr>
      <vt:lpstr>6.2.10  函数指针</vt:lpstr>
      <vt:lpstr>6.2.10  函数指针</vt:lpstr>
      <vt:lpstr>6.2.11  对象指针</vt:lpstr>
      <vt:lpstr>6.2.11  对象指针</vt:lpstr>
      <vt:lpstr>6.2.11  对象指针</vt:lpstr>
      <vt:lpstr>6.2.11  对象指针</vt:lpstr>
      <vt:lpstr>6.2.11  对象指针</vt:lpstr>
      <vt:lpstr>6.3  动态内存分配</vt:lpstr>
      <vt:lpstr>6.3  动态内存分配</vt:lpstr>
      <vt:lpstr>6.3  动态内存分配</vt:lpstr>
      <vt:lpstr>6.3  动态内存分配</vt:lpstr>
      <vt:lpstr>6.4  用vector创建数组对象</vt:lpstr>
      <vt:lpstr>6.4  用户vector创建数组对象</vt:lpstr>
      <vt:lpstr>6.5  深复制与浅复制</vt:lpstr>
      <vt:lpstr>PowerPoint 演示文稿</vt:lpstr>
      <vt:lpstr>6.5  深复制与浅复制</vt:lpstr>
      <vt:lpstr>PowerPoint 演示文稿</vt:lpstr>
      <vt:lpstr>6.6  字符串</vt:lpstr>
      <vt:lpstr>6.6.2  string类</vt:lpstr>
      <vt:lpstr>6.7  个人银行账户管理程序</vt:lpstr>
      <vt:lpstr>6.8  深度探索</vt:lpstr>
      <vt:lpstr>6.8.2  指针的安全性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数组、指针与字符串</dc:title>
  <dc:creator>dm</dc:creator>
  <cp:lastModifiedBy>殷建</cp:lastModifiedBy>
  <cp:revision>71</cp:revision>
  <dcterms:created xsi:type="dcterms:W3CDTF">2018-03-03T11:26:00Z</dcterms:created>
  <dcterms:modified xsi:type="dcterms:W3CDTF">2022-10-10T09:31:50Z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52631BEA7E36464198486A21DD104558</vt:lpwstr>
  </property>
  <property fmtid="{D5CDD505-2E9C-101B-9397-08002B2CF9AE}" pid="3" name="KSOProductBuildVer">
    <vt:lpwstr>2052-11.1.0.12358</vt:lpwstr>
  </property>
</Properties>
</file>