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6" r:id="rId40"/>
    <p:sldId id="294" r:id="rId41"/>
    <p:sldId id="295" r:id="rId42"/>
    <p:sldId id="297" r:id="rId43"/>
    <p:sldId id="298" r:id="rId44"/>
    <p:sldId id="299" r:id="rId45"/>
    <p:sldId id="300" r:id="rId46"/>
    <p:sldId id="301" r:id="rId47"/>
  </p:sldIdLst>
  <p:sldSz cx="9144000" cy="6858000" type="screen4x3"/>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gs" Target="tags/tag1.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4C2B7AE-D996-4436-94B8-6852E8FAF8FA}"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6.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6.xml"/><Relationship Id="rId2" Type="http://schemas.openxmlformats.org/officeDocument/2006/relationships/image" Target="../media/image4.wmf"/><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6.xml"/><Relationship Id="rId2" Type="http://schemas.openxmlformats.org/officeDocument/2006/relationships/image" Target="../media/image5.wmf"/><Relationship Id="rId1"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a:t>7</a:t>
            </a:r>
            <a:r>
              <a:rPr lang="zh-CN" altLang="en-US" dirty="0" smtClean="0"/>
              <a:t>章  继承与派生</a:t>
            </a:r>
            <a:endParaRPr lang="zh-CN" altLang="en-US" dirty="0"/>
          </a:p>
        </p:txBody>
      </p:sp>
      <p:sp>
        <p:nvSpPr>
          <p:cNvPr id="3" name="副标题 2"/>
          <p:cNvSpPr>
            <a:spLocks noGrp="1"/>
          </p:cNvSpPr>
          <p:nvPr>
            <p:ph type="subTitle" idx="1"/>
          </p:nvPr>
        </p:nvSpPr>
        <p:spPr/>
        <p:txBody>
          <a:bodyPr/>
          <a:lstStyle/>
          <a:p>
            <a:r>
              <a:rPr lang="en-US" altLang="zh-CN" dirty="0" smtClean="0"/>
              <a:t>C++</a:t>
            </a:r>
            <a:r>
              <a:rPr lang="zh-CN" altLang="en-US" dirty="0" smtClean="0"/>
              <a:t>语言程序设计</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class </a:t>
            </a:r>
            <a:r>
              <a:rPr lang="zh-CN" altLang="en-US" dirty="0"/>
              <a:t>派生类名：继承方式</a:t>
            </a:r>
            <a:r>
              <a:rPr lang="en-US" altLang="zh-CN" dirty="0"/>
              <a:t>1  </a:t>
            </a:r>
            <a:r>
              <a:rPr lang="zh-CN" altLang="en-US" dirty="0"/>
              <a:t>基类名</a:t>
            </a:r>
            <a:r>
              <a:rPr lang="en-US" altLang="zh-CN" dirty="0"/>
              <a:t>1</a:t>
            </a:r>
            <a:r>
              <a:rPr lang="zh-CN" altLang="en-US" dirty="0"/>
              <a:t>，</a:t>
            </a:r>
            <a:br>
              <a:rPr lang="zh-CN" altLang="en-US" dirty="0"/>
            </a:br>
            <a:r>
              <a:rPr lang="zh-CN" altLang="en-US" dirty="0"/>
              <a:t>继承方式</a:t>
            </a:r>
            <a:r>
              <a:rPr lang="en-US" altLang="zh-CN" dirty="0"/>
              <a:t>2  </a:t>
            </a:r>
            <a:r>
              <a:rPr lang="zh-CN" altLang="en-US" dirty="0"/>
              <a:t>基类名</a:t>
            </a:r>
            <a:r>
              <a:rPr lang="en-US" altLang="zh-CN" dirty="0"/>
              <a:t>2</a:t>
            </a:r>
            <a:r>
              <a:rPr lang="zh-CN" altLang="en-US" dirty="0"/>
              <a:t>，</a:t>
            </a:r>
            <a:r>
              <a:rPr lang="en-US" altLang="zh-CN" dirty="0"/>
              <a:t>...</a:t>
            </a:r>
            <a:endParaRPr lang="en-US" altLang="zh-CN" dirty="0"/>
          </a:p>
          <a:p>
            <a:r>
              <a:rPr lang="en-US" altLang="zh-CN" dirty="0"/>
              <a:t>{</a:t>
            </a:r>
            <a:endParaRPr lang="en-US" altLang="zh-CN" dirty="0"/>
          </a:p>
          <a:p>
            <a:r>
              <a:rPr lang="en-US" altLang="zh-CN" dirty="0"/>
              <a:t>        </a:t>
            </a:r>
            <a:r>
              <a:rPr lang="zh-CN" altLang="en-US" dirty="0"/>
              <a:t>成员声明；</a:t>
            </a:r>
            <a:endParaRPr lang="zh-CN" altLang="en-US" dirty="0"/>
          </a:p>
          <a:p>
            <a:r>
              <a:rPr lang="en-US" altLang="zh-CN" dirty="0"/>
              <a:t>}</a:t>
            </a:r>
            <a:endParaRPr lang="en-US" altLang="zh-CN" dirty="0"/>
          </a:p>
          <a:p>
            <a:r>
              <a:rPr lang="zh-CN" altLang="en-US" dirty="0"/>
              <a:t>注意：每一个“继承方式”，只用于限制对紧随其后的基类的</a:t>
            </a:r>
            <a:r>
              <a:rPr lang="zh-CN" altLang="en-US" dirty="0" smtClean="0"/>
              <a:t>继承</a:t>
            </a:r>
            <a:endParaRPr lang="zh-CN" altLang="en-US" dirty="0"/>
          </a:p>
        </p:txBody>
      </p:sp>
      <p:sp>
        <p:nvSpPr>
          <p:cNvPr id="3" name="标题 2"/>
          <p:cNvSpPr>
            <a:spLocks noGrp="1"/>
          </p:cNvSpPr>
          <p:nvPr>
            <p:ph type="title"/>
          </p:nvPr>
        </p:nvSpPr>
        <p:spPr/>
        <p:txBody>
          <a:bodyPr/>
          <a:lstStyle/>
          <a:p>
            <a:r>
              <a:rPr lang="en-US" altLang="zh-CN" dirty="0"/>
              <a:t>7.1.2  </a:t>
            </a:r>
            <a:r>
              <a:rPr lang="zh-CN" altLang="en-US" dirty="0"/>
              <a:t>派生类的定义</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zh-CN" dirty="0"/>
              <a:t>吸收基类</a:t>
            </a:r>
            <a:r>
              <a:rPr lang="zh-CN" altLang="zh-CN" dirty="0" smtClean="0"/>
              <a:t>成员</a:t>
            </a:r>
            <a:endParaRPr lang="en-US" altLang="zh-CN" dirty="0" smtClean="0"/>
          </a:p>
          <a:p>
            <a:pPr lvl="1"/>
            <a:r>
              <a:rPr lang="zh-CN" altLang="zh-CN" sz="2400" dirty="0"/>
              <a:t>除构造函数和析构函数外，将基类的成员全盘</a:t>
            </a:r>
            <a:r>
              <a:rPr lang="zh-CN" altLang="zh-CN" sz="2400" dirty="0"/>
              <a:t>接收</a:t>
            </a:r>
            <a:endParaRPr lang="zh-CN" altLang="zh-CN" sz="2400" dirty="0"/>
          </a:p>
          <a:p>
            <a:r>
              <a:rPr lang="zh-CN" altLang="zh-CN" dirty="0"/>
              <a:t>改造基类</a:t>
            </a:r>
            <a:r>
              <a:rPr lang="zh-CN" altLang="zh-CN" dirty="0"/>
              <a:t>成员</a:t>
            </a:r>
            <a:endParaRPr lang="en-US" altLang="zh-CN" dirty="0"/>
          </a:p>
          <a:p>
            <a:pPr lvl="1"/>
            <a:r>
              <a:rPr lang="zh-CN" altLang="zh-CN" sz="2400" dirty="0"/>
              <a:t>基</a:t>
            </a:r>
            <a:r>
              <a:rPr lang="zh-CN" altLang="zh-CN" sz="2400" dirty="0"/>
              <a:t>类成员的访问控制，靠派生类的继承方式</a:t>
            </a:r>
            <a:r>
              <a:rPr lang="zh-CN" altLang="zh-CN" sz="2400" dirty="0"/>
              <a:t>控制</a:t>
            </a:r>
            <a:endParaRPr lang="en-US" altLang="zh-CN" sz="2400" dirty="0"/>
          </a:p>
          <a:p>
            <a:pPr lvl="1"/>
            <a:r>
              <a:rPr lang="zh-CN" altLang="en-US" sz="2400" dirty="0"/>
              <a:t>对</a:t>
            </a:r>
            <a:r>
              <a:rPr lang="zh-CN" altLang="zh-CN" sz="2400" dirty="0"/>
              <a:t>基</a:t>
            </a:r>
            <a:r>
              <a:rPr lang="zh-CN" altLang="zh-CN" sz="2400" dirty="0"/>
              <a:t>类数据或函数成员的覆盖和</a:t>
            </a:r>
            <a:r>
              <a:rPr lang="zh-CN" altLang="zh-CN" sz="2400" dirty="0"/>
              <a:t>隐藏</a:t>
            </a:r>
            <a:endParaRPr lang="en-US" altLang="zh-CN" sz="2400" dirty="0"/>
          </a:p>
          <a:p>
            <a:pPr lvl="1"/>
            <a:r>
              <a:rPr lang="zh-CN" altLang="zh-CN" sz="2400" dirty="0"/>
              <a:t>隐藏：</a:t>
            </a:r>
            <a:r>
              <a:rPr lang="zh-CN" altLang="zh-CN" sz="2400" dirty="0"/>
              <a:t>声明了一个和某基类成员同名的新</a:t>
            </a:r>
            <a:r>
              <a:rPr lang="zh-CN" altLang="zh-CN" sz="2400" dirty="0"/>
              <a:t>成员</a:t>
            </a:r>
            <a:endParaRPr lang="zh-CN" altLang="zh-CN" sz="2400" dirty="0"/>
          </a:p>
          <a:p>
            <a:r>
              <a:rPr lang="zh-CN" altLang="zh-CN" dirty="0"/>
              <a:t>添加新的成员</a:t>
            </a:r>
            <a:endParaRPr lang="zh-CN" altLang="en-US" dirty="0"/>
          </a:p>
        </p:txBody>
      </p:sp>
      <p:sp>
        <p:nvSpPr>
          <p:cNvPr id="3" name="标题 2"/>
          <p:cNvSpPr>
            <a:spLocks noGrp="1"/>
          </p:cNvSpPr>
          <p:nvPr>
            <p:ph type="title"/>
          </p:nvPr>
        </p:nvSpPr>
        <p:spPr/>
        <p:txBody>
          <a:bodyPr/>
          <a:lstStyle/>
          <a:p>
            <a:r>
              <a:rPr lang="en-US" altLang="zh-CN" dirty="0" smtClean="0"/>
              <a:t>7.1.3  </a:t>
            </a:r>
            <a:r>
              <a:rPr lang="zh-CN" altLang="en-US" dirty="0" smtClean="0"/>
              <a:t>派生类生成过程</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不同继承方式的影响主要体现</a:t>
            </a:r>
            <a:r>
              <a:rPr lang="zh-CN" altLang="en-US" dirty="0" smtClean="0"/>
              <a:t>在</a:t>
            </a:r>
            <a:endParaRPr lang="en-US" altLang="zh-CN" dirty="0" smtClean="0"/>
          </a:p>
          <a:p>
            <a:pPr lvl="1"/>
            <a:r>
              <a:rPr lang="zh-CN" altLang="en-US" dirty="0"/>
              <a:t>派生类成员对基类成员的访问权限</a:t>
            </a:r>
            <a:endParaRPr lang="zh-CN" altLang="en-US" dirty="0"/>
          </a:p>
          <a:p>
            <a:pPr lvl="1"/>
            <a:r>
              <a:rPr lang="zh-CN" altLang="en-US" dirty="0"/>
              <a:t>通过派生类对象对基类成员的访问权限</a:t>
            </a:r>
            <a:endParaRPr lang="zh-CN" altLang="en-US" dirty="0"/>
          </a:p>
          <a:p>
            <a:r>
              <a:rPr lang="zh-CN" altLang="en-US" dirty="0"/>
              <a:t>三种继承方式</a:t>
            </a:r>
            <a:endParaRPr lang="zh-CN" altLang="en-US" dirty="0"/>
          </a:p>
          <a:p>
            <a:pPr lvl="1"/>
            <a:r>
              <a:rPr lang="zh-CN" altLang="en-US" dirty="0"/>
              <a:t>公有继承</a:t>
            </a:r>
            <a:endParaRPr lang="zh-CN" altLang="en-US" dirty="0"/>
          </a:p>
          <a:p>
            <a:pPr lvl="1"/>
            <a:r>
              <a:rPr lang="zh-CN" altLang="en-US" dirty="0"/>
              <a:t>私有继承</a:t>
            </a:r>
            <a:endParaRPr lang="zh-CN" altLang="en-US" dirty="0"/>
          </a:p>
          <a:p>
            <a:pPr lvl="1"/>
            <a:r>
              <a:rPr lang="zh-CN" altLang="en-US" dirty="0"/>
              <a:t>保护</a:t>
            </a:r>
            <a:r>
              <a:rPr lang="zh-CN" altLang="en-US" dirty="0" smtClean="0"/>
              <a:t>继承</a:t>
            </a:r>
            <a:endParaRPr lang="zh-CN" altLang="en-US" dirty="0"/>
          </a:p>
        </p:txBody>
      </p:sp>
      <p:sp>
        <p:nvSpPr>
          <p:cNvPr id="3" name="标题 2"/>
          <p:cNvSpPr>
            <a:spLocks noGrp="1"/>
          </p:cNvSpPr>
          <p:nvPr>
            <p:ph type="title"/>
          </p:nvPr>
        </p:nvSpPr>
        <p:spPr/>
        <p:txBody>
          <a:bodyPr/>
          <a:lstStyle/>
          <a:p>
            <a:r>
              <a:rPr lang="en-US" altLang="zh-CN" dirty="0" smtClean="0"/>
              <a:t>7.2  </a:t>
            </a:r>
            <a:r>
              <a:rPr lang="zh-CN" altLang="en-US" dirty="0" smtClean="0"/>
              <a:t>访问控制</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基类的</a:t>
            </a:r>
            <a:r>
              <a:rPr lang="en-US" altLang="zh-CN" dirty="0"/>
              <a:t>public</a:t>
            </a:r>
            <a:r>
              <a:rPr lang="zh-CN" altLang="en-US" dirty="0"/>
              <a:t>和</a:t>
            </a:r>
            <a:r>
              <a:rPr lang="en-US" altLang="zh-CN" dirty="0"/>
              <a:t>protected</a:t>
            </a:r>
            <a:r>
              <a:rPr lang="zh-CN" altLang="en-US" dirty="0"/>
              <a:t>成员的访问属性在派生类中保持不变，但基类的</a:t>
            </a:r>
            <a:r>
              <a:rPr lang="en-US" altLang="zh-CN" dirty="0"/>
              <a:t>private</a:t>
            </a:r>
            <a:r>
              <a:rPr lang="zh-CN" altLang="en-US" dirty="0"/>
              <a:t>成员不可直接访问</a:t>
            </a:r>
            <a:endParaRPr lang="en-US" altLang="zh-CN" dirty="0"/>
          </a:p>
          <a:p>
            <a:r>
              <a:rPr lang="zh-CN" altLang="en-US" dirty="0"/>
              <a:t>对于原基类中的</a:t>
            </a:r>
            <a:r>
              <a:rPr lang="en-US" altLang="zh-CN" dirty="0"/>
              <a:t>public</a:t>
            </a:r>
            <a:r>
              <a:rPr lang="zh-CN" altLang="en-US" dirty="0"/>
              <a:t>和</a:t>
            </a:r>
            <a:r>
              <a:rPr lang="en-US" altLang="zh-CN" dirty="0"/>
              <a:t>protected</a:t>
            </a:r>
            <a:r>
              <a:rPr lang="zh-CN" altLang="en-US" dirty="0"/>
              <a:t>成员，派生类中的成员函数可以直接访问，派生类的对象只能直接访问</a:t>
            </a:r>
            <a:r>
              <a:rPr lang="en-US" altLang="zh-CN" dirty="0"/>
              <a:t>public </a:t>
            </a:r>
            <a:r>
              <a:rPr lang="zh-CN" altLang="en-US" dirty="0"/>
              <a:t>成员</a:t>
            </a:r>
            <a:endParaRPr lang="en-US" altLang="zh-CN" dirty="0"/>
          </a:p>
          <a:p>
            <a:r>
              <a:rPr lang="zh-CN" altLang="en-US" dirty="0"/>
              <a:t>对于原基类中的</a:t>
            </a:r>
            <a:r>
              <a:rPr lang="en-US" altLang="zh-CN" dirty="0"/>
              <a:t>private</a:t>
            </a:r>
            <a:r>
              <a:rPr lang="zh-CN" altLang="en-US" dirty="0"/>
              <a:t>成员。派生类的成员函数和派生类的对象不能直接访问</a:t>
            </a:r>
            <a:endParaRPr lang="zh-CN" altLang="en-US" dirty="0"/>
          </a:p>
        </p:txBody>
      </p:sp>
      <p:sp>
        <p:nvSpPr>
          <p:cNvPr id="3" name="标题 2"/>
          <p:cNvSpPr>
            <a:spLocks noGrp="1"/>
          </p:cNvSpPr>
          <p:nvPr>
            <p:ph type="title"/>
          </p:nvPr>
        </p:nvSpPr>
        <p:spPr/>
        <p:txBody>
          <a:bodyPr/>
          <a:lstStyle/>
          <a:p>
            <a:r>
              <a:rPr lang="en-US" altLang="zh-CN" dirty="0" smtClean="0"/>
              <a:t>7.2.1  </a:t>
            </a:r>
            <a:r>
              <a:rPr lang="zh-CN" altLang="en-US" dirty="0" smtClean="0"/>
              <a:t>公有继承</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例</a:t>
            </a:r>
            <a:r>
              <a:rPr lang="en-US" altLang="zh-CN" dirty="0"/>
              <a:t>7-1 </a:t>
            </a:r>
            <a:r>
              <a:rPr lang="en-US" altLang="zh-CN" dirty="0" smtClean="0"/>
              <a:t> Point</a:t>
            </a:r>
            <a:r>
              <a:rPr lang="zh-CN" altLang="en-US" dirty="0" smtClean="0"/>
              <a:t>类公有</a:t>
            </a:r>
            <a:r>
              <a:rPr lang="zh-CN" altLang="en-US" dirty="0"/>
              <a:t>继承举例</a:t>
            </a:r>
            <a:endParaRPr lang="zh-CN" altLang="en-US" dirty="0"/>
          </a:p>
        </p:txBody>
      </p:sp>
      <p:sp>
        <p:nvSpPr>
          <p:cNvPr id="3" name="标题 2"/>
          <p:cNvSpPr>
            <a:spLocks noGrp="1"/>
          </p:cNvSpPr>
          <p:nvPr>
            <p:ph type="title"/>
          </p:nvPr>
        </p:nvSpPr>
        <p:spPr/>
        <p:txBody>
          <a:bodyPr/>
          <a:lstStyle/>
          <a:p>
            <a:r>
              <a:rPr lang="en-US" altLang="zh-CN" dirty="0"/>
              <a:t>7.2.1  </a:t>
            </a:r>
            <a:r>
              <a:rPr lang="zh-CN" altLang="en-US" dirty="0"/>
              <a:t>公有继承</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基类的</a:t>
            </a:r>
            <a:r>
              <a:rPr lang="en-US" altLang="zh-CN" dirty="0"/>
              <a:t>public</a:t>
            </a:r>
            <a:r>
              <a:rPr lang="zh-CN" altLang="en-US" dirty="0"/>
              <a:t>和</a:t>
            </a:r>
            <a:r>
              <a:rPr lang="en-US" altLang="zh-CN" dirty="0"/>
              <a:t>protected</a:t>
            </a:r>
            <a:r>
              <a:rPr lang="zh-CN" altLang="en-US" dirty="0"/>
              <a:t>成员都以</a:t>
            </a:r>
            <a:r>
              <a:rPr lang="en-US" altLang="zh-CN" dirty="0"/>
              <a:t>private</a:t>
            </a:r>
            <a:r>
              <a:rPr lang="zh-CN" altLang="en-US" dirty="0"/>
              <a:t>身份出现在派生类中，但基类的</a:t>
            </a:r>
            <a:r>
              <a:rPr lang="en-US" altLang="zh-CN" dirty="0"/>
              <a:t>private</a:t>
            </a:r>
            <a:r>
              <a:rPr lang="zh-CN" altLang="en-US" dirty="0"/>
              <a:t>成员不可直接访问</a:t>
            </a:r>
            <a:endParaRPr lang="en-US" altLang="zh-CN" dirty="0"/>
          </a:p>
          <a:p>
            <a:r>
              <a:rPr lang="zh-CN" altLang="en-US" dirty="0"/>
              <a:t>对于原基类中的</a:t>
            </a:r>
            <a:r>
              <a:rPr lang="en-US" altLang="zh-CN" dirty="0"/>
              <a:t>public</a:t>
            </a:r>
            <a:r>
              <a:rPr lang="zh-CN" altLang="en-US" dirty="0"/>
              <a:t>和</a:t>
            </a:r>
            <a:r>
              <a:rPr lang="en-US" altLang="zh-CN" dirty="0"/>
              <a:t>protected</a:t>
            </a:r>
            <a:r>
              <a:rPr lang="zh-CN" altLang="en-US" dirty="0"/>
              <a:t>成员，派生类中的成员函数可以直接访问，派生类的对象不能直接访问</a:t>
            </a:r>
            <a:endParaRPr lang="en-US" altLang="zh-CN" dirty="0"/>
          </a:p>
          <a:p>
            <a:r>
              <a:rPr lang="zh-CN" altLang="en-US" dirty="0"/>
              <a:t>对于原基类中的</a:t>
            </a:r>
            <a:r>
              <a:rPr lang="en-US" altLang="zh-CN" dirty="0"/>
              <a:t>private</a:t>
            </a:r>
            <a:r>
              <a:rPr lang="zh-CN" altLang="en-US" dirty="0"/>
              <a:t>成员。派生类的成员函数和派生类的对象不能直接访问</a:t>
            </a:r>
            <a:endParaRPr lang="zh-CN" altLang="en-US" dirty="0"/>
          </a:p>
        </p:txBody>
      </p:sp>
      <p:sp>
        <p:nvSpPr>
          <p:cNvPr id="3" name="标题 2"/>
          <p:cNvSpPr>
            <a:spLocks noGrp="1"/>
          </p:cNvSpPr>
          <p:nvPr>
            <p:ph type="title"/>
          </p:nvPr>
        </p:nvSpPr>
        <p:spPr/>
        <p:txBody>
          <a:bodyPr/>
          <a:lstStyle/>
          <a:p>
            <a:r>
              <a:rPr lang="en-US" altLang="zh-CN" dirty="0" smtClean="0"/>
              <a:t>7.2.2  </a:t>
            </a:r>
            <a:r>
              <a:rPr lang="zh-CN" altLang="en-US" dirty="0" smtClean="0"/>
              <a:t>私有继承</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例</a:t>
            </a:r>
            <a:r>
              <a:rPr lang="en-US" altLang="zh-CN" dirty="0"/>
              <a:t>7-2 </a:t>
            </a:r>
            <a:r>
              <a:rPr lang="en-US" altLang="zh-CN" dirty="0" smtClean="0"/>
              <a:t> Point</a:t>
            </a:r>
            <a:r>
              <a:rPr lang="zh-CN" altLang="en-US" dirty="0" smtClean="0"/>
              <a:t>私有</a:t>
            </a:r>
            <a:r>
              <a:rPr lang="zh-CN" altLang="en-US" dirty="0"/>
              <a:t>继承举例</a:t>
            </a:r>
            <a:endParaRPr lang="zh-CN" altLang="en-US" dirty="0"/>
          </a:p>
        </p:txBody>
      </p:sp>
      <p:sp>
        <p:nvSpPr>
          <p:cNvPr id="3" name="标题 2"/>
          <p:cNvSpPr>
            <a:spLocks noGrp="1"/>
          </p:cNvSpPr>
          <p:nvPr>
            <p:ph type="title"/>
          </p:nvPr>
        </p:nvSpPr>
        <p:spPr/>
        <p:txBody>
          <a:bodyPr/>
          <a:lstStyle/>
          <a:p>
            <a:r>
              <a:rPr lang="en-US" altLang="zh-CN" dirty="0"/>
              <a:t>7.2.2  </a:t>
            </a:r>
            <a:r>
              <a:rPr lang="zh-CN" altLang="en-US" dirty="0"/>
              <a:t>私有继承</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基类的</a:t>
            </a:r>
            <a:r>
              <a:rPr lang="en-US" altLang="zh-CN" dirty="0"/>
              <a:t>public</a:t>
            </a:r>
            <a:r>
              <a:rPr lang="zh-CN" altLang="en-US" dirty="0"/>
              <a:t>和</a:t>
            </a:r>
            <a:r>
              <a:rPr lang="en-US" altLang="zh-CN" dirty="0"/>
              <a:t>protected</a:t>
            </a:r>
            <a:r>
              <a:rPr lang="zh-CN" altLang="en-US" dirty="0"/>
              <a:t>成员都以</a:t>
            </a:r>
            <a:r>
              <a:rPr lang="en-US" altLang="zh-CN" dirty="0"/>
              <a:t>protected</a:t>
            </a:r>
            <a:r>
              <a:rPr lang="zh-CN" altLang="en-US" dirty="0"/>
              <a:t>身份出现在派生类中，但基类的</a:t>
            </a:r>
            <a:r>
              <a:rPr lang="en-US" altLang="zh-CN" dirty="0"/>
              <a:t>private</a:t>
            </a:r>
            <a:r>
              <a:rPr lang="zh-CN" altLang="en-US" dirty="0"/>
              <a:t>成员不可直接</a:t>
            </a:r>
            <a:r>
              <a:rPr lang="zh-CN" altLang="en-US" dirty="0" smtClean="0"/>
              <a:t>访问</a:t>
            </a:r>
            <a:endParaRPr lang="zh-CN" altLang="en-US" dirty="0"/>
          </a:p>
          <a:p>
            <a:r>
              <a:rPr lang="zh-CN" altLang="en-US" dirty="0" smtClean="0"/>
              <a:t>对于</a:t>
            </a:r>
            <a:r>
              <a:rPr lang="zh-CN" altLang="en-US" dirty="0"/>
              <a:t>原基类中的</a:t>
            </a:r>
            <a:r>
              <a:rPr lang="en-US" altLang="zh-CN" dirty="0"/>
              <a:t>public</a:t>
            </a:r>
            <a:r>
              <a:rPr lang="zh-CN" altLang="en-US" dirty="0"/>
              <a:t>和</a:t>
            </a:r>
            <a:r>
              <a:rPr lang="en-US" altLang="zh-CN" dirty="0"/>
              <a:t>protected</a:t>
            </a:r>
            <a:r>
              <a:rPr lang="zh-CN" altLang="en-US" dirty="0"/>
              <a:t>成员，派生类中的成员函数可以直接访问，派生类的对象不能直接访问。</a:t>
            </a:r>
            <a:endParaRPr lang="zh-CN" altLang="en-US" dirty="0"/>
          </a:p>
          <a:p>
            <a:r>
              <a:rPr lang="zh-CN" altLang="en-US" dirty="0" smtClean="0"/>
              <a:t>对于</a:t>
            </a:r>
            <a:r>
              <a:rPr lang="zh-CN" altLang="en-US" dirty="0"/>
              <a:t>原基类中的</a:t>
            </a:r>
            <a:r>
              <a:rPr lang="en-US" altLang="zh-CN" dirty="0"/>
              <a:t>private</a:t>
            </a:r>
            <a:r>
              <a:rPr lang="zh-CN" altLang="en-US" dirty="0"/>
              <a:t>成员。派生类的成员函数和派生类的对象不能直接访问</a:t>
            </a:r>
            <a:endParaRPr lang="zh-CN" altLang="en-US" dirty="0"/>
          </a:p>
        </p:txBody>
      </p:sp>
      <p:sp>
        <p:nvSpPr>
          <p:cNvPr id="3" name="标题 2"/>
          <p:cNvSpPr>
            <a:spLocks noGrp="1"/>
          </p:cNvSpPr>
          <p:nvPr>
            <p:ph type="title"/>
          </p:nvPr>
        </p:nvSpPr>
        <p:spPr/>
        <p:txBody>
          <a:bodyPr/>
          <a:lstStyle/>
          <a:p>
            <a:r>
              <a:rPr lang="en-US" altLang="zh-CN" dirty="0" smtClean="0"/>
              <a:t>7.2.3  </a:t>
            </a:r>
            <a:r>
              <a:rPr lang="zh-CN" altLang="en-US" dirty="0" smtClean="0"/>
              <a:t>保护</a:t>
            </a:r>
            <a:r>
              <a:rPr lang="zh-CN" altLang="en-US" dirty="0"/>
              <a:t>继承</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protected </a:t>
            </a:r>
            <a:r>
              <a:rPr lang="zh-CN" altLang="en-US" dirty="0"/>
              <a:t>成员的特点与</a:t>
            </a:r>
            <a:r>
              <a:rPr lang="zh-CN" altLang="en-US" dirty="0" smtClean="0"/>
              <a:t>作用</a:t>
            </a:r>
            <a:endParaRPr lang="en-US" altLang="zh-CN" dirty="0" smtClean="0"/>
          </a:p>
          <a:p>
            <a:pPr marL="457200" indent="-457200">
              <a:buFont typeface="+mj-lt"/>
              <a:buAutoNum type="arabicPeriod"/>
            </a:pPr>
            <a:r>
              <a:rPr lang="zh-CN" altLang="en-US" dirty="0" smtClean="0"/>
              <a:t>对</a:t>
            </a:r>
            <a:r>
              <a:rPr lang="zh-CN" altLang="en-US" dirty="0"/>
              <a:t>建立其所在类对象的模块来说，它与 </a:t>
            </a:r>
            <a:r>
              <a:rPr lang="en-US" altLang="zh-CN" dirty="0"/>
              <a:t>private </a:t>
            </a:r>
            <a:r>
              <a:rPr lang="zh-CN" altLang="en-US" dirty="0"/>
              <a:t>成员的性质相同。</a:t>
            </a:r>
            <a:endParaRPr lang="zh-CN" altLang="en-US" dirty="0"/>
          </a:p>
          <a:p>
            <a:pPr marL="457200" indent="-457200">
              <a:buFont typeface="+mj-lt"/>
              <a:buAutoNum type="arabicPeriod"/>
            </a:pPr>
            <a:r>
              <a:rPr lang="zh-CN" altLang="en-US" dirty="0"/>
              <a:t>对于其派生类来说，它与 </a:t>
            </a:r>
            <a:r>
              <a:rPr lang="en-US" altLang="zh-CN" dirty="0"/>
              <a:t>public </a:t>
            </a:r>
            <a:r>
              <a:rPr lang="zh-CN" altLang="en-US" dirty="0"/>
              <a:t>成员的性质相同。</a:t>
            </a:r>
            <a:endParaRPr lang="zh-CN" altLang="en-US" dirty="0"/>
          </a:p>
          <a:p>
            <a:pPr marL="457200" indent="-457200">
              <a:buFont typeface="+mj-lt"/>
              <a:buAutoNum type="arabicPeriod"/>
            </a:pPr>
            <a:r>
              <a:rPr lang="zh-CN" altLang="en-US" dirty="0"/>
              <a:t>既实现了数据隐藏，又方便继承，实现代码重用</a:t>
            </a:r>
            <a:endParaRPr lang="zh-CN" altLang="en-US" dirty="0"/>
          </a:p>
        </p:txBody>
      </p:sp>
      <p:sp>
        <p:nvSpPr>
          <p:cNvPr id="3" name="标题 2"/>
          <p:cNvSpPr>
            <a:spLocks noGrp="1"/>
          </p:cNvSpPr>
          <p:nvPr>
            <p:ph type="title"/>
          </p:nvPr>
        </p:nvSpPr>
        <p:spPr/>
        <p:txBody>
          <a:bodyPr/>
          <a:lstStyle/>
          <a:p>
            <a:r>
              <a:rPr lang="en-US" altLang="zh-CN" dirty="0"/>
              <a:t>7.2.3  </a:t>
            </a:r>
            <a:r>
              <a:rPr lang="zh-CN" altLang="en-US" dirty="0"/>
              <a:t>保护继承</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类型兼容规则是指在需要基类对象的任何地方，都可以使用公有派生类对象来替代</a:t>
            </a:r>
            <a:endParaRPr lang="en-US" altLang="zh-CN" dirty="0" smtClean="0"/>
          </a:p>
          <a:p>
            <a:r>
              <a:rPr lang="zh-CN" altLang="en-US" dirty="0" smtClean="0"/>
              <a:t>通过公有继承，派生类得到了基类中除构造函数、析构函数之外的所有成员。凡是基类能解决的问题，公有派生类都可以解决</a:t>
            </a:r>
            <a:endParaRPr lang="en-US" altLang="zh-CN" dirty="0" smtClean="0"/>
          </a:p>
          <a:p>
            <a:r>
              <a:rPr lang="zh-CN" altLang="en-US" dirty="0" smtClean="0"/>
              <a:t>兼容规则中所指的替代包括以下情况：</a:t>
            </a:r>
            <a:endParaRPr lang="en-US" altLang="zh-CN" dirty="0" smtClean="0"/>
          </a:p>
          <a:p>
            <a:pPr lvl="1"/>
            <a:r>
              <a:rPr lang="zh-CN" altLang="en-US" dirty="0"/>
              <a:t>派生</a:t>
            </a:r>
            <a:r>
              <a:rPr lang="zh-CN" altLang="en-US" dirty="0" smtClean="0"/>
              <a:t>类的对象可以隐含转化为基类对象</a:t>
            </a:r>
            <a:endParaRPr lang="en-US" altLang="zh-CN" dirty="0" smtClean="0"/>
          </a:p>
          <a:p>
            <a:pPr lvl="1"/>
            <a:r>
              <a:rPr lang="zh-CN" altLang="en-US" dirty="0"/>
              <a:t>派生</a:t>
            </a:r>
            <a:r>
              <a:rPr lang="zh-CN" altLang="en-US" dirty="0" smtClean="0"/>
              <a:t>类的对象可以初始化基类的引用</a:t>
            </a:r>
            <a:endParaRPr lang="en-US" altLang="zh-CN" dirty="0" smtClean="0"/>
          </a:p>
          <a:p>
            <a:pPr lvl="1"/>
            <a:r>
              <a:rPr lang="zh-CN" altLang="en-US" dirty="0"/>
              <a:t>派生</a:t>
            </a:r>
            <a:r>
              <a:rPr lang="zh-CN" altLang="en-US" dirty="0" smtClean="0"/>
              <a:t>类的指针可以隐含转换为基类的指针</a:t>
            </a:r>
            <a:endParaRPr lang="zh-CN" altLang="en-US" dirty="0"/>
          </a:p>
        </p:txBody>
      </p:sp>
      <p:sp>
        <p:nvSpPr>
          <p:cNvPr id="3" name="标题 2"/>
          <p:cNvSpPr>
            <a:spLocks noGrp="1"/>
          </p:cNvSpPr>
          <p:nvPr>
            <p:ph type="title"/>
          </p:nvPr>
        </p:nvSpPr>
        <p:spPr/>
        <p:txBody>
          <a:bodyPr/>
          <a:lstStyle/>
          <a:p>
            <a:r>
              <a:rPr lang="en-US" altLang="zh-CN" dirty="0" smtClean="0"/>
              <a:t>7.3  </a:t>
            </a:r>
            <a:r>
              <a:rPr lang="zh-CN" altLang="en-US" dirty="0" smtClean="0"/>
              <a:t>类型兼容规则</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kern="0" dirty="0"/>
              <a:t>代码的重用性和</a:t>
            </a:r>
            <a:r>
              <a:rPr lang="zh-CN" altLang="en-US" kern="0" dirty="0" smtClean="0"/>
              <a:t>可扩充性</a:t>
            </a:r>
            <a:endParaRPr lang="en-US" altLang="zh-CN" kern="0" dirty="0" smtClean="0"/>
          </a:p>
          <a:p>
            <a:r>
              <a:rPr lang="zh-CN" altLang="en-US" dirty="0"/>
              <a:t>继承的目的：实现代码</a:t>
            </a:r>
            <a:r>
              <a:rPr lang="zh-CN" altLang="en-US" dirty="0" smtClean="0"/>
              <a:t>重用</a:t>
            </a:r>
            <a:endParaRPr lang="en-US" altLang="zh-CN" dirty="0" smtClean="0"/>
          </a:p>
          <a:p>
            <a:r>
              <a:rPr lang="zh-CN" altLang="en-US" dirty="0"/>
              <a:t>派生的目的：当新的问题出现，原有程序无法</a:t>
            </a:r>
            <a:r>
              <a:rPr lang="zh-CN" altLang="en-US" dirty="0" smtClean="0"/>
              <a:t>解决时</a:t>
            </a:r>
            <a:r>
              <a:rPr lang="zh-CN" altLang="en-US" dirty="0"/>
              <a:t>，需要对原有程序进行改造</a:t>
            </a:r>
            <a:endParaRPr lang="zh-CN" altLang="en-US" dirty="0"/>
          </a:p>
        </p:txBody>
      </p:sp>
      <p:sp>
        <p:nvSpPr>
          <p:cNvPr id="3" name="标题 2"/>
          <p:cNvSpPr>
            <a:spLocks noGrp="1"/>
          </p:cNvSpPr>
          <p:nvPr>
            <p:ph type="title"/>
          </p:nvPr>
        </p:nvSpPr>
        <p:spPr/>
        <p:txBody>
          <a:bodyPr/>
          <a:lstStyle/>
          <a:p>
            <a:r>
              <a:rPr lang="zh-CN" altLang="en-US" dirty="0" smtClean="0"/>
              <a:t>第</a:t>
            </a:r>
            <a:r>
              <a:rPr lang="en-US" altLang="zh-CN" dirty="0" smtClean="0"/>
              <a:t>7</a:t>
            </a:r>
            <a:r>
              <a:rPr lang="zh-CN" altLang="en-US" dirty="0" smtClean="0"/>
              <a:t>章  继承与派生</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在替代之后，派生类对象就可以作为基类的对象使用，但只能使用从基类继承的成员</a:t>
            </a:r>
            <a:endParaRPr lang="en-US" altLang="zh-CN" dirty="0" smtClean="0"/>
          </a:p>
          <a:p>
            <a:r>
              <a:rPr lang="zh-CN" altLang="en-US" b="1" dirty="0" smtClean="0"/>
              <a:t>例</a:t>
            </a:r>
            <a:r>
              <a:rPr lang="en-US" altLang="zh-CN" b="1" dirty="0" smtClean="0"/>
              <a:t>7-3  </a:t>
            </a:r>
            <a:r>
              <a:rPr lang="zh-CN" altLang="en-US" b="1" dirty="0" smtClean="0"/>
              <a:t>类型兼容规则实例</a:t>
            </a:r>
            <a:endParaRPr lang="zh-CN" altLang="en-US" b="1" dirty="0"/>
          </a:p>
        </p:txBody>
      </p:sp>
      <p:sp>
        <p:nvSpPr>
          <p:cNvPr id="3" name="标题 2"/>
          <p:cNvSpPr>
            <a:spLocks noGrp="1"/>
          </p:cNvSpPr>
          <p:nvPr>
            <p:ph type="title"/>
          </p:nvPr>
        </p:nvSpPr>
        <p:spPr/>
        <p:txBody>
          <a:bodyPr/>
          <a:lstStyle/>
          <a:p>
            <a:r>
              <a:rPr lang="en-US" altLang="zh-CN" dirty="0"/>
              <a:t>7.3  </a:t>
            </a:r>
            <a:r>
              <a:rPr lang="zh-CN" altLang="en-US" dirty="0"/>
              <a:t>类型兼容规则</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基类的构造函数和析构函数不能被继承</a:t>
            </a:r>
            <a:endParaRPr lang="en-US" altLang="zh-CN" dirty="0" smtClean="0"/>
          </a:p>
          <a:p>
            <a:r>
              <a:rPr lang="zh-CN" altLang="en-US" dirty="0" smtClean="0"/>
              <a:t>对派生类对象的新增成员进行初始化必须用派生类的构造函数</a:t>
            </a:r>
            <a:endParaRPr lang="en-US" altLang="zh-CN" dirty="0" smtClean="0"/>
          </a:p>
          <a:p>
            <a:r>
              <a:rPr lang="zh-CN" altLang="en-US" dirty="0" smtClean="0"/>
              <a:t>对派生类对象的新成员释放也需要派生类的析构函数</a:t>
            </a:r>
            <a:endParaRPr lang="zh-CN" altLang="en-US" dirty="0"/>
          </a:p>
        </p:txBody>
      </p:sp>
      <p:sp>
        <p:nvSpPr>
          <p:cNvPr id="3" name="标题 2"/>
          <p:cNvSpPr>
            <a:spLocks noGrp="1"/>
          </p:cNvSpPr>
          <p:nvPr>
            <p:ph type="title"/>
          </p:nvPr>
        </p:nvSpPr>
        <p:spPr/>
        <p:txBody>
          <a:bodyPr/>
          <a:lstStyle/>
          <a:p>
            <a:r>
              <a:rPr lang="en-US" altLang="zh-CN" dirty="0" smtClean="0"/>
              <a:t>7.4  </a:t>
            </a:r>
            <a:r>
              <a:rPr lang="zh-CN" altLang="en-US" dirty="0" smtClean="0"/>
              <a:t>派生类的构造和析构函数</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smtClean="0"/>
              <a:t>声明</a:t>
            </a:r>
            <a:r>
              <a:rPr lang="zh-CN" altLang="zh-CN" dirty="0"/>
              <a:t>构造函数时，只需要对本类中新增成员进行初始化，对继承来的基类成员的初始化，自动调用基类构造函数完成</a:t>
            </a:r>
            <a:endParaRPr lang="en-US" altLang="zh-CN" dirty="0"/>
          </a:p>
          <a:p>
            <a:r>
              <a:rPr lang="zh-CN" altLang="zh-CN" dirty="0"/>
              <a:t>派生类的构造函数需要给基类的构造函数传递参数</a:t>
            </a:r>
            <a:endParaRPr lang="zh-CN" altLang="zh-CN" dirty="0"/>
          </a:p>
          <a:p>
            <a:endParaRPr lang="zh-CN" altLang="en-US" dirty="0"/>
          </a:p>
        </p:txBody>
      </p:sp>
      <p:sp>
        <p:nvSpPr>
          <p:cNvPr id="3" name="标题 2"/>
          <p:cNvSpPr>
            <a:spLocks noGrp="1"/>
          </p:cNvSpPr>
          <p:nvPr>
            <p:ph type="title"/>
          </p:nvPr>
        </p:nvSpPr>
        <p:spPr/>
        <p:txBody>
          <a:bodyPr/>
          <a:lstStyle/>
          <a:p>
            <a:r>
              <a:rPr lang="en-US" altLang="zh-CN" dirty="0" smtClean="0"/>
              <a:t>7.4.1  </a:t>
            </a:r>
            <a:r>
              <a:rPr lang="zh-CN" altLang="en-US" dirty="0" smtClean="0"/>
              <a:t>构造函数</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派生类名</a:t>
            </a:r>
            <a:r>
              <a:rPr lang="en-US" altLang="zh-CN" dirty="0"/>
              <a:t>::</a:t>
            </a:r>
            <a:r>
              <a:rPr lang="zh-CN" altLang="en-US" dirty="0"/>
              <a:t>派生类名</a:t>
            </a:r>
            <a:r>
              <a:rPr lang="en-US" altLang="zh-CN" dirty="0"/>
              <a:t>(</a:t>
            </a:r>
            <a:r>
              <a:rPr lang="zh-CN" altLang="en-US" dirty="0"/>
              <a:t>基类所需的形参，本类成员所需的形参</a:t>
            </a:r>
            <a:r>
              <a:rPr lang="en-US" altLang="zh-CN" dirty="0"/>
              <a:t>):</a:t>
            </a:r>
            <a:r>
              <a:rPr lang="zh-CN" altLang="en-US" dirty="0"/>
              <a:t>基类名</a:t>
            </a:r>
            <a:r>
              <a:rPr lang="en-US" altLang="zh-CN" dirty="0"/>
              <a:t>(</a:t>
            </a:r>
            <a:r>
              <a:rPr lang="zh-CN" altLang="en-US" dirty="0"/>
              <a:t>参数表</a:t>
            </a:r>
            <a:r>
              <a:rPr lang="en-US" altLang="zh-CN" dirty="0"/>
              <a:t>)</a:t>
            </a:r>
            <a:endParaRPr lang="en-US" altLang="zh-CN" dirty="0"/>
          </a:p>
          <a:p>
            <a:r>
              <a:rPr lang="en-US" altLang="zh-CN" dirty="0"/>
              <a:t>{</a:t>
            </a:r>
            <a:endParaRPr lang="en-US" altLang="zh-CN" dirty="0"/>
          </a:p>
          <a:p>
            <a:pPr lvl="1"/>
            <a:r>
              <a:rPr lang="zh-CN" altLang="en-US" sz="2400" dirty="0"/>
              <a:t>本类成员初始化赋值语句；</a:t>
            </a:r>
            <a:endParaRPr lang="en-US" altLang="zh-CN" sz="2400" dirty="0"/>
          </a:p>
          <a:p>
            <a:r>
              <a:rPr lang="en-US" altLang="zh-CN" dirty="0"/>
              <a:t>}</a:t>
            </a:r>
            <a:endParaRPr lang="en-US" altLang="zh-CN" dirty="0"/>
          </a:p>
        </p:txBody>
      </p:sp>
      <p:sp>
        <p:nvSpPr>
          <p:cNvPr id="3" name="标题 2"/>
          <p:cNvSpPr>
            <a:spLocks noGrp="1"/>
          </p:cNvSpPr>
          <p:nvPr>
            <p:ph type="title"/>
          </p:nvPr>
        </p:nvSpPr>
        <p:spPr/>
        <p:txBody>
          <a:bodyPr/>
          <a:lstStyle/>
          <a:p>
            <a:r>
              <a:rPr lang="en-US" altLang="zh-CN" dirty="0"/>
              <a:t>7.4.1  </a:t>
            </a:r>
            <a:r>
              <a:rPr lang="zh-CN" altLang="en-US" dirty="0"/>
              <a:t>构造函数</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若基类中未声明构造函数，派生类中也可以不声明，全采用默认形式构造</a:t>
            </a:r>
            <a:r>
              <a:rPr lang="zh-CN" altLang="en-US" dirty="0" smtClean="0"/>
              <a:t>函数</a:t>
            </a:r>
            <a:endParaRPr lang="en-US" altLang="zh-CN" dirty="0" smtClean="0"/>
          </a:p>
          <a:p>
            <a:r>
              <a:rPr lang="zh-CN" altLang="en-US" dirty="0"/>
              <a:t>当基类中声明有默认形式的构造函数，派生类构造函数可以不向基类构造函数传递参数</a:t>
            </a:r>
            <a:endParaRPr lang="en-US" altLang="zh-CN" dirty="0"/>
          </a:p>
          <a:p>
            <a:r>
              <a:rPr lang="zh-CN" altLang="en-US" dirty="0"/>
              <a:t>当基类声明有带形参的构造函数时，派生类也应声明带形参的构造函数，并将参数传递给基类构造函数</a:t>
            </a:r>
            <a:endParaRPr lang="zh-CN" altLang="en-US" dirty="0"/>
          </a:p>
        </p:txBody>
      </p:sp>
      <p:sp>
        <p:nvSpPr>
          <p:cNvPr id="3" name="标题 2"/>
          <p:cNvSpPr>
            <a:spLocks noGrp="1"/>
          </p:cNvSpPr>
          <p:nvPr>
            <p:ph type="title"/>
          </p:nvPr>
        </p:nvSpPr>
        <p:spPr/>
        <p:txBody>
          <a:bodyPr/>
          <a:lstStyle/>
          <a:p>
            <a:r>
              <a:rPr lang="en-US" altLang="zh-CN" dirty="0"/>
              <a:t>7.4.1  </a:t>
            </a:r>
            <a:r>
              <a:rPr lang="zh-CN" altLang="en-US" dirty="0"/>
              <a:t>构造函数</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派生</a:t>
            </a:r>
            <a:r>
              <a:rPr lang="zh-CN" altLang="en-US" dirty="0"/>
              <a:t>类名</a:t>
            </a:r>
            <a:r>
              <a:rPr lang="en-US" altLang="zh-CN" dirty="0"/>
              <a:t>::</a:t>
            </a:r>
            <a:r>
              <a:rPr lang="zh-CN" altLang="en-US" dirty="0"/>
              <a:t>派生类名</a:t>
            </a:r>
            <a:r>
              <a:rPr lang="en-US" altLang="zh-CN" dirty="0"/>
              <a:t>(</a:t>
            </a:r>
            <a:r>
              <a:rPr lang="zh-CN" altLang="en-US" dirty="0"/>
              <a:t>基类</a:t>
            </a:r>
            <a:r>
              <a:rPr lang="en-US" altLang="zh-CN" dirty="0"/>
              <a:t>1</a:t>
            </a:r>
            <a:r>
              <a:rPr lang="zh-CN" altLang="en-US" dirty="0"/>
              <a:t>形参，基类</a:t>
            </a:r>
            <a:r>
              <a:rPr lang="en-US" altLang="zh-CN" dirty="0"/>
              <a:t>2</a:t>
            </a:r>
            <a:r>
              <a:rPr lang="zh-CN" altLang="en-US" dirty="0"/>
              <a:t>形参，</a:t>
            </a:r>
            <a:r>
              <a:rPr lang="en-US" altLang="zh-CN" dirty="0"/>
              <a:t>...</a:t>
            </a:r>
            <a:r>
              <a:rPr lang="zh-CN" altLang="en-US" dirty="0"/>
              <a:t>基类</a:t>
            </a:r>
            <a:r>
              <a:rPr lang="en-US" altLang="zh-CN" dirty="0"/>
              <a:t>n</a:t>
            </a:r>
            <a:r>
              <a:rPr lang="zh-CN" altLang="en-US" dirty="0"/>
              <a:t>形参，本类形参</a:t>
            </a:r>
            <a:r>
              <a:rPr lang="en-US" altLang="zh-CN" dirty="0"/>
              <a:t>):</a:t>
            </a:r>
            <a:r>
              <a:rPr lang="zh-CN" altLang="en-US" dirty="0"/>
              <a:t>基类名</a:t>
            </a:r>
            <a:r>
              <a:rPr lang="en-US" altLang="zh-CN" dirty="0"/>
              <a:t>1(</a:t>
            </a:r>
            <a:r>
              <a:rPr lang="zh-CN" altLang="en-US" dirty="0"/>
              <a:t>参数</a:t>
            </a:r>
            <a:r>
              <a:rPr lang="en-US" altLang="zh-CN" dirty="0"/>
              <a:t>), </a:t>
            </a:r>
            <a:r>
              <a:rPr lang="zh-CN" altLang="en-US" dirty="0"/>
              <a:t>基类名</a:t>
            </a:r>
            <a:r>
              <a:rPr lang="en-US" altLang="zh-CN" dirty="0"/>
              <a:t>2(</a:t>
            </a:r>
            <a:r>
              <a:rPr lang="zh-CN" altLang="en-US" dirty="0"/>
              <a:t>参数</a:t>
            </a:r>
            <a:r>
              <a:rPr lang="en-US" altLang="zh-CN" dirty="0"/>
              <a:t>), ...</a:t>
            </a:r>
            <a:r>
              <a:rPr lang="zh-CN" altLang="en-US" dirty="0"/>
              <a:t>基类名</a:t>
            </a:r>
            <a:r>
              <a:rPr lang="en-US" altLang="zh-CN" dirty="0"/>
              <a:t>n(</a:t>
            </a:r>
            <a:r>
              <a:rPr lang="zh-CN" altLang="en-US" dirty="0"/>
              <a:t>参数</a:t>
            </a:r>
            <a:r>
              <a:rPr lang="en-US" altLang="zh-CN" dirty="0"/>
              <a:t>)</a:t>
            </a:r>
            <a:endParaRPr lang="en-US" altLang="zh-CN" dirty="0"/>
          </a:p>
          <a:p>
            <a:r>
              <a:rPr lang="en-US" altLang="zh-CN" dirty="0" smtClean="0"/>
              <a:t>{</a:t>
            </a:r>
            <a:endParaRPr lang="en-US" altLang="zh-CN" dirty="0" smtClean="0"/>
          </a:p>
          <a:p>
            <a:pPr lvl="1"/>
            <a:r>
              <a:rPr lang="zh-CN" altLang="en-US" dirty="0"/>
              <a:t>本类成员初始化赋值语句</a:t>
            </a:r>
            <a:endParaRPr lang="en-US" altLang="zh-CN" dirty="0" smtClean="0"/>
          </a:p>
          <a:p>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a:t>7.4.1  </a:t>
            </a:r>
            <a:r>
              <a:rPr lang="zh-CN" altLang="en-US" dirty="0"/>
              <a:t>构造函数</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派生类构造函数执行次序如下：</a:t>
            </a:r>
            <a:endParaRPr lang="en-US" altLang="zh-CN" dirty="0" smtClean="0"/>
          </a:p>
          <a:p>
            <a:pPr lvl="1"/>
            <a:r>
              <a:rPr lang="zh-CN" altLang="en-US" dirty="0" smtClean="0"/>
              <a:t>调用</a:t>
            </a:r>
            <a:r>
              <a:rPr lang="zh-CN" altLang="en-US" dirty="0"/>
              <a:t>基类构造函数，调用顺序按照它们被继承时声明的</a:t>
            </a:r>
            <a:r>
              <a:rPr lang="zh-CN" altLang="en-US" dirty="0" smtClean="0"/>
              <a:t>顺序</a:t>
            </a:r>
            <a:endParaRPr lang="en-US" altLang="zh-CN" dirty="0" smtClean="0"/>
          </a:p>
          <a:p>
            <a:pPr lvl="1"/>
            <a:r>
              <a:rPr lang="zh-CN" altLang="en-US" dirty="0"/>
              <a:t>调用成员对象的构造函数，调用顺序按照它们在类中声明的</a:t>
            </a:r>
            <a:r>
              <a:rPr lang="zh-CN" altLang="en-US" dirty="0" smtClean="0"/>
              <a:t>顺序</a:t>
            </a:r>
            <a:endParaRPr lang="en-US" altLang="zh-CN" dirty="0" smtClean="0"/>
          </a:p>
          <a:p>
            <a:pPr lvl="1"/>
            <a:r>
              <a:rPr lang="zh-CN" altLang="en-US" dirty="0"/>
              <a:t>派生类的构造函数体中的</a:t>
            </a:r>
            <a:r>
              <a:rPr lang="zh-CN" altLang="en-US" dirty="0" smtClean="0"/>
              <a:t>内容</a:t>
            </a:r>
            <a:endParaRPr lang="en-US" altLang="zh-CN" dirty="0" smtClean="0"/>
          </a:p>
          <a:p>
            <a:pPr lvl="1"/>
            <a:r>
              <a:rPr lang="zh-CN" altLang="en-US" b="1" dirty="0" smtClean="0"/>
              <a:t>例</a:t>
            </a:r>
            <a:r>
              <a:rPr lang="en-US" altLang="zh-CN" b="1" dirty="0" smtClean="0"/>
              <a:t>7-4  </a:t>
            </a:r>
            <a:r>
              <a:rPr lang="zh-CN" altLang="en-US" b="1" dirty="0" smtClean="0"/>
              <a:t>派生类构造函数</a:t>
            </a:r>
            <a:endParaRPr lang="zh-CN" altLang="en-US" b="1" dirty="0"/>
          </a:p>
        </p:txBody>
      </p:sp>
      <p:sp>
        <p:nvSpPr>
          <p:cNvPr id="3" name="标题 2"/>
          <p:cNvSpPr>
            <a:spLocks noGrp="1"/>
          </p:cNvSpPr>
          <p:nvPr>
            <p:ph type="title"/>
          </p:nvPr>
        </p:nvSpPr>
        <p:spPr/>
        <p:txBody>
          <a:bodyPr/>
          <a:lstStyle/>
          <a:p>
            <a:r>
              <a:rPr lang="en-US" altLang="zh-CN" dirty="0"/>
              <a:t>7.4.1  </a:t>
            </a:r>
            <a:r>
              <a:rPr lang="zh-CN" altLang="en-US" dirty="0"/>
              <a:t>构造函数</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若建立派生类对象时调用默认拷贝构造函数，则编译器将自动调用基类的默认拷贝构造</a:t>
            </a:r>
            <a:r>
              <a:rPr lang="zh-CN" altLang="en-US" dirty="0" smtClean="0"/>
              <a:t>函数</a:t>
            </a:r>
            <a:endParaRPr lang="en-US" altLang="zh-CN" dirty="0" smtClean="0"/>
          </a:p>
          <a:p>
            <a:r>
              <a:rPr lang="zh-CN" altLang="en-US" dirty="0"/>
              <a:t>若编写派生类的拷贝构造函数，则需要为基类相应的拷贝构造函数传递参数</a:t>
            </a:r>
            <a:endParaRPr lang="zh-CN" altLang="en-US" dirty="0"/>
          </a:p>
        </p:txBody>
      </p:sp>
      <p:sp>
        <p:nvSpPr>
          <p:cNvPr id="3" name="标题 2"/>
          <p:cNvSpPr>
            <a:spLocks noGrp="1"/>
          </p:cNvSpPr>
          <p:nvPr>
            <p:ph type="title"/>
          </p:nvPr>
        </p:nvSpPr>
        <p:spPr/>
        <p:txBody>
          <a:bodyPr/>
          <a:lstStyle/>
          <a:p>
            <a:r>
              <a:rPr lang="en-US" altLang="zh-CN" dirty="0" smtClean="0"/>
              <a:t>7.4.2  </a:t>
            </a:r>
            <a:r>
              <a:rPr lang="zh-CN" altLang="en-US" dirty="0" smtClean="0"/>
              <a:t>复制构造函数</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析构函数也</a:t>
            </a:r>
            <a:r>
              <a:rPr lang="zh-CN" altLang="zh-CN" dirty="0" smtClean="0"/>
              <a:t>不</a:t>
            </a:r>
            <a:r>
              <a:rPr lang="zh-CN" altLang="en-US" dirty="0" smtClean="0"/>
              <a:t>能</a:t>
            </a:r>
            <a:r>
              <a:rPr lang="zh-CN" altLang="zh-CN" dirty="0" smtClean="0"/>
              <a:t>被</a:t>
            </a:r>
            <a:r>
              <a:rPr lang="zh-CN" altLang="zh-CN" dirty="0"/>
              <a:t>继承</a:t>
            </a:r>
            <a:r>
              <a:rPr lang="zh-CN" altLang="zh-CN" dirty="0" smtClean="0"/>
              <a:t>，</a:t>
            </a:r>
            <a:r>
              <a:rPr lang="zh-CN" altLang="en-US" dirty="0" smtClean="0"/>
              <a:t>由</a:t>
            </a:r>
            <a:r>
              <a:rPr lang="zh-CN" altLang="zh-CN" dirty="0" smtClean="0"/>
              <a:t>派生</a:t>
            </a:r>
            <a:r>
              <a:rPr lang="zh-CN" altLang="zh-CN" dirty="0"/>
              <a:t>类自行声明</a:t>
            </a:r>
            <a:endParaRPr lang="zh-CN" altLang="zh-CN" dirty="0"/>
          </a:p>
          <a:p>
            <a:r>
              <a:rPr lang="zh-CN" altLang="zh-CN" dirty="0"/>
              <a:t>声明方法与</a:t>
            </a:r>
            <a:r>
              <a:rPr lang="zh-CN" altLang="zh-CN" dirty="0" smtClean="0"/>
              <a:t>一般类</a:t>
            </a:r>
            <a:r>
              <a:rPr lang="zh-CN" altLang="zh-CN" dirty="0"/>
              <a:t>的析构函数</a:t>
            </a:r>
            <a:r>
              <a:rPr lang="zh-CN" altLang="zh-CN" dirty="0" smtClean="0"/>
              <a:t>相同</a:t>
            </a:r>
            <a:endParaRPr lang="en-US" altLang="zh-CN" dirty="0" smtClean="0"/>
          </a:p>
          <a:p>
            <a:r>
              <a:rPr lang="zh-CN" altLang="zh-CN" dirty="0"/>
              <a:t>不需要显式地调用基类的析构函数，系统会自动隐式</a:t>
            </a:r>
            <a:r>
              <a:rPr lang="zh-CN" altLang="zh-CN" dirty="0" smtClean="0"/>
              <a:t>调用</a:t>
            </a:r>
            <a:endParaRPr lang="en-US" altLang="zh-CN" dirty="0" smtClean="0"/>
          </a:p>
          <a:p>
            <a:r>
              <a:rPr lang="zh-CN" altLang="zh-CN" dirty="0"/>
              <a:t>析构函数的调用次序与构造函数</a:t>
            </a:r>
            <a:r>
              <a:rPr lang="zh-CN" altLang="zh-CN" dirty="0" smtClean="0"/>
              <a:t>相反</a:t>
            </a:r>
            <a:endParaRPr lang="zh-CN" altLang="zh-CN" dirty="0" smtClean="0"/>
          </a:p>
          <a:p>
            <a:r>
              <a:rPr lang="zh-CN" altLang="en-US" b="1" dirty="0" smtClean="0"/>
              <a:t>例</a:t>
            </a:r>
            <a:r>
              <a:rPr lang="en-US" altLang="zh-CN" b="1" dirty="0" smtClean="0"/>
              <a:t>7-5 （多继承、含有嵌入对象）</a:t>
            </a:r>
            <a:endParaRPr lang="en-US" altLang="zh-CN" dirty="0" smtClean="0"/>
          </a:p>
        </p:txBody>
      </p:sp>
      <p:sp>
        <p:nvSpPr>
          <p:cNvPr id="3" name="标题 2"/>
          <p:cNvSpPr>
            <a:spLocks noGrp="1"/>
          </p:cNvSpPr>
          <p:nvPr>
            <p:ph type="title"/>
          </p:nvPr>
        </p:nvSpPr>
        <p:spPr/>
        <p:txBody>
          <a:bodyPr/>
          <a:lstStyle/>
          <a:p>
            <a:r>
              <a:rPr lang="en-US" altLang="zh-CN" dirty="0" smtClean="0"/>
              <a:t>7.4.3  </a:t>
            </a:r>
            <a:r>
              <a:rPr lang="zh-CN" altLang="en-US" dirty="0" smtClean="0"/>
              <a:t>析构函数</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对派生类的访问，只能访问唯一标识的成员</a:t>
            </a:r>
            <a:endParaRPr lang="en-US" altLang="zh-CN" dirty="0"/>
          </a:p>
          <a:p>
            <a:r>
              <a:rPr lang="zh-CN" altLang="en-US" dirty="0"/>
              <a:t>基类和派生类新增成员具有类作用域</a:t>
            </a:r>
            <a:endParaRPr lang="zh-CN" altLang="en-US" dirty="0"/>
          </a:p>
          <a:p>
            <a:r>
              <a:rPr lang="zh-CN" altLang="en-US" dirty="0"/>
              <a:t>不同作用域声明标识符的可见性原则：内层隐藏外层</a:t>
            </a:r>
            <a:endParaRPr lang="zh-CN" altLang="en-US" dirty="0"/>
          </a:p>
          <a:p>
            <a:r>
              <a:rPr lang="zh-CN" altLang="en-US" dirty="0"/>
              <a:t>派生类成员隐藏基类的同名成员，直接使用成员名只能访问派生类成员</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smtClean="0"/>
              <a:t>7.5  </a:t>
            </a:r>
            <a:r>
              <a:rPr lang="zh-CN" altLang="en-US" dirty="0" smtClean="0"/>
              <a:t>派生类成员的标识与访问</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继承与派生是事物的本质特性</a:t>
            </a:r>
            <a:endParaRPr lang="en-US" altLang="zh-CN" dirty="0" smtClean="0"/>
          </a:p>
          <a:p>
            <a:r>
              <a:rPr lang="zh-CN" altLang="zh-CN" dirty="0"/>
              <a:t>保持已有类的特性而构造新类的过程称为</a:t>
            </a:r>
            <a:r>
              <a:rPr lang="zh-CN" altLang="zh-CN" dirty="0" smtClean="0"/>
              <a:t>继承</a:t>
            </a:r>
            <a:endParaRPr lang="en-US" altLang="zh-CN" dirty="0" smtClean="0"/>
          </a:p>
          <a:p>
            <a:r>
              <a:rPr lang="zh-CN" altLang="zh-CN" dirty="0"/>
              <a:t>在已有类的基础上新增自己的特性而产生新类的过程称为</a:t>
            </a:r>
            <a:r>
              <a:rPr lang="zh-CN" altLang="zh-CN" dirty="0" smtClean="0"/>
              <a:t>派生</a:t>
            </a:r>
            <a:endParaRPr lang="en-US" altLang="zh-CN" dirty="0" smtClean="0"/>
          </a:p>
          <a:p>
            <a:r>
              <a:rPr lang="zh-CN" altLang="zh-CN" dirty="0"/>
              <a:t>被继承的已有类称为基</a:t>
            </a:r>
            <a:r>
              <a:rPr lang="zh-CN" altLang="zh-CN" dirty="0" smtClean="0"/>
              <a:t>类</a:t>
            </a:r>
            <a:endParaRPr lang="en-US" altLang="zh-CN" dirty="0" smtClean="0"/>
          </a:p>
          <a:p>
            <a:r>
              <a:rPr lang="zh-CN" altLang="zh-CN" dirty="0"/>
              <a:t>派生出的新类称为派生类</a:t>
            </a:r>
            <a:endParaRPr lang="zh-CN" altLang="en-US" dirty="0"/>
          </a:p>
        </p:txBody>
      </p:sp>
      <p:sp>
        <p:nvSpPr>
          <p:cNvPr id="3" name="标题 2"/>
          <p:cNvSpPr>
            <a:spLocks noGrp="1"/>
          </p:cNvSpPr>
          <p:nvPr>
            <p:ph type="title"/>
          </p:nvPr>
        </p:nvSpPr>
        <p:spPr/>
        <p:txBody>
          <a:bodyPr/>
          <a:lstStyle/>
          <a:p>
            <a:r>
              <a:rPr lang="en-US" altLang="zh-CN" dirty="0" smtClean="0"/>
              <a:t>7.1  </a:t>
            </a:r>
            <a:r>
              <a:rPr lang="zh-CN" altLang="en-US" dirty="0" smtClean="0"/>
              <a:t>类的继承与派生</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当派生类与基类中有同名成员</a:t>
            </a:r>
            <a:r>
              <a:rPr lang="zh-CN" altLang="en-US" dirty="0" smtClean="0"/>
              <a:t>时</a:t>
            </a:r>
            <a:endParaRPr lang="en-US" altLang="zh-CN" dirty="0" smtClean="0"/>
          </a:p>
          <a:p>
            <a:pPr lvl="1"/>
            <a:r>
              <a:rPr lang="zh-CN" altLang="en-US" dirty="0"/>
              <a:t>若未显式指定类名，则通过派生类对象使用的是派生类中的同名</a:t>
            </a:r>
            <a:r>
              <a:rPr lang="zh-CN" altLang="en-US" dirty="0" smtClean="0"/>
              <a:t>成员</a:t>
            </a:r>
            <a:endParaRPr lang="en-US" altLang="zh-CN" dirty="0" smtClean="0"/>
          </a:p>
          <a:p>
            <a:pPr lvl="1"/>
            <a:r>
              <a:rPr lang="zh-CN" altLang="en-US" dirty="0"/>
              <a:t>如要通过派生类对象访问基类中被隐藏的同名成员，应</a:t>
            </a:r>
            <a:r>
              <a:rPr lang="zh-CN" altLang="en-US" dirty="0" smtClean="0"/>
              <a:t>使用作用域运算符指定基</a:t>
            </a:r>
            <a:r>
              <a:rPr lang="zh-CN" altLang="en-US" dirty="0"/>
              <a:t>类</a:t>
            </a:r>
            <a:r>
              <a:rPr lang="zh-CN" altLang="en-US" dirty="0" smtClean="0"/>
              <a:t>名</a:t>
            </a:r>
            <a:endParaRPr lang="en-US" altLang="zh-CN" dirty="0" smtClean="0"/>
          </a:p>
          <a:p>
            <a:pPr lvl="1"/>
            <a:r>
              <a:rPr lang="zh-CN" altLang="en-US" dirty="0" smtClean="0"/>
              <a:t>类名</a:t>
            </a:r>
            <a:r>
              <a:rPr lang="en-US" altLang="zh-CN" dirty="0" smtClean="0"/>
              <a:t>::</a:t>
            </a:r>
            <a:r>
              <a:rPr lang="zh-CN" altLang="en-US" dirty="0" smtClean="0"/>
              <a:t>成员名</a:t>
            </a:r>
            <a:endParaRPr lang="en-US" altLang="zh-CN" dirty="0" smtClean="0"/>
          </a:p>
          <a:p>
            <a:pPr lvl="1"/>
            <a:r>
              <a:rPr lang="zh-CN" altLang="en-US" dirty="0"/>
              <a:t>如果派生类中声明了与基类成员函数同名的新函数，即使函数的参数表不同，从基类继承的同名函数的所有重载形式也都会被隐藏</a:t>
            </a:r>
            <a:endParaRPr lang="zh-CN" altLang="en-US" dirty="0"/>
          </a:p>
        </p:txBody>
      </p:sp>
      <p:sp>
        <p:nvSpPr>
          <p:cNvPr id="3" name="标题 2"/>
          <p:cNvSpPr>
            <a:spLocks noGrp="1"/>
          </p:cNvSpPr>
          <p:nvPr>
            <p:ph type="title"/>
          </p:nvPr>
        </p:nvSpPr>
        <p:spPr/>
        <p:txBody>
          <a:bodyPr/>
          <a:lstStyle/>
          <a:p>
            <a:r>
              <a:rPr lang="en-US" altLang="zh-CN" dirty="0" smtClean="0"/>
              <a:t>7.5.1  </a:t>
            </a:r>
            <a:r>
              <a:rPr lang="zh-CN" altLang="en-US" dirty="0" smtClean="0"/>
              <a:t>作用域分辨符</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在多继承时，基类之间出现同名成员，派生类没有声明同名成员时，将出现访问时的</a:t>
            </a:r>
            <a:r>
              <a:rPr lang="zh-CN" altLang="en-US" dirty="0" smtClean="0"/>
              <a:t>二义性</a:t>
            </a:r>
            <a:endParaRPr lang="en-US" altLang="zh-CN" dirty="0" smtClean="0"/>
          </a:p>
          <a:p>
            <a:r>
              <a:rPr lang="zh-CN" altLang="en-US" dirty="0"/>
              <a:t>解决</a:t>
            </a:r>
            <a:r>
              <a:rPr lang="zh-CN" altLang="en-US" dirty="0" smtClean="0"/>
              <a:t>方法</a:t>
            </a:r>
            <a:endParaRPr lang="en-US" altLang="zh-CN" dirty="0" smtClean="0"/>
          </a:p>
          <a:p>
            <a:pPr lvl="1"/>
            <a:r>
              <a:rPr lang="zh-CN" altLang="en-US" dirty="0">
                <a:solidFill>
                  <a:schemeClr val="tx1"/>
                </a:solidFill>
              </a:rPr>
              <a:t>用类名限定</a:t>
            </a:r>
            <a:r>
              <a:rPr lang="en-US" altLang="zh-CN" dirty="0">
                <a:solidFill>
                  <a:schemeClr val="tx1"/>
                </a:solidFill>
              </a:rPr>
              <a:t>,</a:t>
            </a:r>
            <a:r>
              <a:rPr lang="zh-CN" altLang="en-US" dirty="0"/>
              <a:t> </a:t>
            </a:r>
            <a:r>
              <a:rPr lang="zh-CN" altLang="en-US" dirty="0">
                <a:solidFill>
                  <a:schemeClr val="tx1"/>
                </a:solidFill>
              </a:rPr>
              <a:t>通过</a:t>
            </a:r>
            <a:r>
              <a:rPr lang="zh-CN" altLang="en-US" dirty="0"/>
              <a:t>基类名</a:t>
            </a:r>
            <a:r>
              <a:rPr lang="en-US" altLang="zh-CN" dirty="0"/>
              <a:t>::</a:t>
            </a:r>
            <a:r>
              <a:rPr lang="zh-CN" altLang="en-US" dirty="0"/>
              <a:t>成员名标识</a:t>
            </a:r>
            <a:r>
              <a:rPr lang="zh-CN" altLang="en-US" dirty="0" smtClean="0"/>
              <a:t>成员</a:t>
            </a:r>
            <a:endParaRPr lang="en-US" altLang="zh-CN" dirty="0" smtClean="0"/>
          </a:p>
          <a:p>
            <a:pPr lvl="1"/>
            <a:r>
              <a:rPr lang="zh-CN" altLang="en-US" dirty="0">
                <a:solidFill>
                  <a:schemeClr val="tx1"/>
                </a:solidFill>
              </a:rPr>
              <a:t>使用</a:t>
            </a:r>
            <a:r>
              <a:rPr lang="en-US" altLang="zh-CN" dirty="0"/>
              <a:t>using</a:t>
            </a:r>
            <a:r>
              <a:rPr lang="zh-CN" altLang="en-US" dirty="0">
                <a:solidFill>
                  <a:schemeClr val="tx1"/>
                </a:solidFill>
              </a:rPr>
              <a:t>关键字</a:t>
            </a:r>
            <a:endParaRPr lang="en-US" altLang="zh-CN" dirty="0">
              <a:solidFill>
                <a:schemeClr val="tx1"/>
              </a:solidFill>
            </a:endParaRPr>
          </a:p>
          <a:p>
            <a:pPr lvl="1"/>
            <a:r>
              <a:rPr lang="zh-CN" altLang="en-US" dirty="0">
                <a:solidFill>
                  <a:schemeClr val="tx1"/>
                </a:solidFill>
              </a:rPr>
              <a:t>同名隐藏</a:t>
            </a:r>
            <a:r>
              <a:rPr lang="zh-CN" altLang="en-US" dirty="0" smtClean="0">
                <a:solidFill>
                  <a:schemeClr val="tx1"/>
                </a:solidFill>
              </a:rPr>
              <a:t>规则</a:t>
            </a:r>
            <a:endParaRPr lang="zh-CN" altLang="en-US" dirty="0"/>
          </a:p>
        </p:txBody>
      </p:sp>
      <p:sp>
        <p:nvSpPr>
          <p:cNvPr id="3" name="标题 2"/>
          <p:cNvSpPr>
            <a:spLocks noGrp="1"/>
          </p:cNvSpPr>
          <p:nvPr>
            <p:ph type="title"/>
          </p:nvPr>
        </p:nvSpPr>
        <p:spPr/>
        <p:txBody>
          <a:bodyPr/>
          <a:lstStyle/>
          <a:p>
            <a:r>
              <a:rPr lang="en-US" altLang="zh-CN" dirty="0"/>
              <a:t>7.5.1  </a:t>
            </a:r>
            <a:r>
              <a:rPr lang="zh-CN" altLang="en-US" dirty="0"/>
              <a:t>作用域分辨符</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altLang="zh-CN" dirty="0"/>
              <a:t>class A</a:t>
            </a:r>
            <a:endParaRPr lang="en-US" altLang="zh-CN" dirty="0"/>
          </a:p>
          <a:p>
            <a:r>
              <a:rPr lang="en-US" altLang="zh-CN" dirty="0"/>
              <a:t>{</a:t>
            </a:r>
            <a:endParaRPr lang="en-US" altLang="zh-CN" dirty="0"/>
          </a:p>
          <a:p>
            <a:r>
              <a:rPr lang="en-US" altLang="zh-CN" dirty="0" smtClean="0"/>
              <a:t>        public</a:t>
            </a:r>
            <a:r>
              <a:rPr lang="en-US" altLang="zh-CN" dirty="0"/>
              <a:t>:</a:t>
            </a:r>
            <a:endParaRPr lang="en-US" altLang="zh-CN" dirty="0"/>
          </a:p>
          <a:p>
            <a:r>
              <a:rPr lang="en-US" altLang="zh-CN" dirty="0" smtClean="0"/>
              <a:t>        void  </a:t>
            </a:r>
            <a:r>
              <a:rPr lang="en-US" altLang="zh-CN" dirty="0"/>
              <a:t>f();</a:t>
            </a:r>
            <a:endParaRPr lang="en-US" altLang="zh-CN" dirty="0"/>
          </a:p>
          <a:p>
            <a:r>
              <a:rPr lang="en-US" altLang="zh-CN" dirty="0"/>
              <a:t>};</a:t>
            </a:r>
            <a:endParaRPr lang="en-US" altLang="zh-CN" dirty="0"/>
          </a:p>
          <a:p>
            <a:r>
              <a:rPr lang="en-US" altLang="zh-CN" dirty="0"/>
              <a:t>class B</a:t>
            </a:r>
            <a:endParaRPr lang="en-US" altLang="zh-CN" dirty="0"/>
          </a:p>
          <a:p>
            <a:r>
              <a:rPr lang="en-US" altLang="zh-CN" dirty="0" smtClean="0"/>
              <a:t>{</a:t>
            </a:r>
            <a:endParaRPr lang="en-US" altLang="zh-CN" dirty="0" smtClean="0"/>
          </a:p>
          <a:p>
            <a:r>
              <a:rPr lang="en-US" altLang="zh-CN" dirty="0" smtClean="0"/>
              <a:t>public:</a:t>
            </a:r>
            <a:endParaRPr lang="en-US" altLang="zh-CN" dirty="0" smtClean="0"/>
          </a:p>
          <a:p>
            <a:r>
              <a:rPr lang="en-US" altLang="zh-CN" dirty="0" smtClean="0"/>
              <a:t>        </a:t>
            </a:r>
            <a:r>
              <a:rPr lang="en-US" altLang="zh-CN" dirty="0"/>
              <a:t>void f</a:t>
            </a:r>
            <a:r>
              <a:rPr lang="en-US" altLang="zh-CN" dirty="0" smtClean="0"/>
              <a:t>();</a:t>
            </a:r>
            <a:endParaRPr lang="en-US" altLang="zh-CN" dirty="0" smtClean="0"/>
          </a:p>
          <a:p>
            <a:r>
              <a:rPr lang="en-US" altLang="zh-CN" dirty="0" smtClean="0"/>
              <a:t>        </a:t>
            </a:r>
            <a:r>
              <a:rPr lang="en-US" altLang="zh-CN" dirty="0"/>
              <a:t>void g</a:t>
            </a:r>
            <a:r>
              <a:rPr lang="en-US" altLang="zh-CN" dirty="0" smtClean="0"/>
              <a:t>()</a:t>
            </a:r>
            <a:endParaRPr lang="en-US" altLang="zh-CN" dirty="0" smtClean="0"/>
          </a:p>
          <a:p>
            <a:r>
              <a:rPr lang="en-US" altLang="zh-CN" dirty="0" smtClean="0"/>
              <a:t>};</a:t>
            </a:r>
            <a:endParaRPr lang="en-US" altLang="zh-CN" dirty="0"/>
          </a:p>
          <a:p>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a:t>7.5.1  </a:t>
            </a:r>
            <a:r>
              <a:rPr lang="zh-CN" altLang="en-US" dirty="0"/>
              <a:t>作用域分辨符</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a:t>class C: public A, public </a:t>
            </a:r>
            <a:r>
              <a:rPr lang="en-US" altLang="zh-CN" dirty="0" smtClean="0"/>
              <a:t>B</a:t>
            </a:r>
            <a:endParaRPr lang="en-US" altLang="zh-CN" dirty="0" smtClean="0"/>
          </a:p>
          <a:p>
            <a:r>
              <a:rPr lang="en-US" altLang="zh-CN" dirty="0"/>
              <a:t>{         </a:t>
            </a:r>
            <a:endParaRPr lang="en-US" altLang="zh-CN" dirty="0" smtClean="0"/>
          </a:p>
          <a:p>
            <a:r>
              <a:rPr lang="en-US" altLang="zh-CN" dirty="0" smtClean="0"/>
              <a:t>public:</a:t>
            </a:r>
            <a:endParaRPr lang="en-US" altLang="zh-CN" dirty="0" smtClean="0"/>
          </a:p>
          <a:p>
            <a:r>
              <a:rPr lang="en-US" altLang="zh-CN" dirty="0" smtClean="0"/>
              <a:t>          void </a:t>
            </a:r>
            <a:r>
              <a:rPr lang="en-US" altLang="zh-CN" dirty="0"/>
              <a:t>g();</a:t>
            </a:r>
            <a:endParaRPr lang="en-US" altLang="zh-CN" dirty="0"/>
          </a:p>
          <a:p>
            <a:r>
              <a:rPr lang="en-US" altLang="zh-CN" dirty="0" smtClean="0"/>
              <a:t>          void </a:t>
            </a:r>
            <a:r>
              <a:rPr lang="en-US" altLang="zh-CN" dirty="0"/>
              <a:t>h();</a:t>
            </a:r>
            <a:endParaRPr lang="en-US" altLang="zh-CN" dirty="0"/>
          </a:p>
          <a:p>
            <a:r>
              <a:rPr lang="en-US" altLang="zh-CN" dirty="0"/>
              <a:t>};</a:t>
            </a:r>
            <a:endParaRPr lang="en-US" altLang="zh-CN" dirty="0"/>
          </a:p>
          <a:p>
            <a:r>
              <a:rPr lang="zh-CN" altLang="en-US" dirty="0"/>
              <a:t>如果声明：</a:t>
            </a:r>
            <a:r>
              <a:rPr lang="en-US" altLang="zh-CN" dirty="0"/>
              <a:t>C  c1;</a:t>
            </a:r>
            <a:endParaRPr lang="en-US" altLang="zh-CN" dirty="0"/>
          </a:p>
          <a:p>
            <a:r>
              <a:rPr lang="zh-CN" altLang="en-US" dirty="0"/>
              <a:t>则  </a:t>
            </a:r>
            <a:r>
              <a:rPr lang="en-US" altLang="zh-CN" dirty="0"/>
              <a:t>c1.f();  </a:t>
            </a:r>
            <a:r>
              <a:rPr lang="zh-CN" altLang="en-US" dirty="0"/>
              <a:t>具有二义性</a:t>
            </a:r>
            <a:endParaRPr lang="en-US" altLang="zh-CN" dirty="0" smtClean="0"/>
          </a:p>
          <a:p>
            <a:r>
              <a:rPr lang="zh-CN" altLang="en-US" dirty="0"/>
              <a:t>而  </a:t>
            </a:r>
            <a:r>
              <a:rPr lang="en-US" altLang="zh-CN" dirty="0"/>
              <a:t>c1.g();  </a:t>
            </a:r>
            <a:r>
              <a:rPr lang="zh-CN" altLang="en-US" dirty="0"/>
              <a:t>无二义性（同名隐藏</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a:t>7.5.1  </a:t>
            </a:r>
            <a:r>
              <a:rPr lang="zh-CN" altLang="en-US" dirty="0"/>
              <a:t>作用域分辨符</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defRPr/>
            </a:pPr>
            <a:r>
              <a:rPr lang="zh-CN" altLang="en-US" dirty="0"/>
              <a:t>解决方法一：用类名来限定</a:t>
            </a:r>
            <a:br>
              <a:rPr lang="zh-CN" altLang="en-US" dirty="0"/>
            </a:br>
            <a:r>
              <a:rPr lang="en-US" altLang="zh-CN" dirty="0"/>
              <a:t>c1.A::f()    </a:t>
            </a:r>
            <a:r>
              <a:rPr lang="zh-CN" altLang="en-US" dirty="0"/>
              <a:t>或    </a:t>
            </a:r>
            <a:r>
              <a:rPr lang="en-US" altLang="zh-CN" dirty="0"/>
              <a:t>c1.B::f()</a:t>
            </a:r>
            <a:endParaRPr lang="en-US" altLang="zh-CN" dirty="0"/>
          </a:p>
          <a:p>
            <a:pPr>
              <a:lnSpc>
                <a:spcPct val="120000"/>
              </a:lnSpc>
              <a:defRPr/>
            </a:pPr>
            <a:r>
              <a:rPr lang="zh-CN" altLang="en-US" dirty="0"/>
              <a:t>解决方法二：用</a:t>
            </a:r>
            <a:r>
              <a:rPr lang="en-US" altLang="zh-CN" dirty="0"/>
              <a:t>using</a:t>
            </a:r>
            <a:r>
              <a:rPr lang="zh-CN" altLang="en-US" dirty="0"/>
              <a:t>关键字</a:t>
            </a:r>
            <a:endParaRPr lang="en-US" altLang="zh-CN" dirty="0"/>
          </a:p>
          <a:p>
            <a:pPr marL="0" indent="0">
              <a:lnSpc>
                <a:spcPct val="120000"/>
              </a:lnSpc>
              <a:buNone/>
              <a:defRPr/>
            </a:pPr>
            <a:r>
              <a:rPr lang="zh-CN" altLang="en-US" dirty="0"/>
              <a:t>   在</a:t>
            </a:r>
            <a:r>
              <a:rPr lang="en-US" altLang="zh-CN" dirty="0"/>
              <a:t>C</a:t>
            </a:r>
            <a:r>
              <a:rPr lang="zh-CN" altLang="en-US" dirty="0"/>
              <a:t>中加入</a:t>
            </a:r>
            <a:r>
              <a:rPr lang="en-US" altLang="zh-CN" dirty="0"/>
              <a:t>using A::f()</a:t>
            </a:r>
            <a:r>
              <a:rPr lang="zh-CN" altLang="en-US" dirty="0"/>
              <a:t>或</a:t>
            </a:r>
            <a:r>
              <a:rPr lang="en-US" altLang="zh-CN" dirty="0"/>
              <a:t>using B::f()</a:t>
            </a:r>
            <a:endParaRPr lang="en-US" altLang="zh-CN" dirty="0"/>
          </a:p>
          <a:p>
            <a:pPr>
              <a:lnSpc>
                <a:spcPct val="120000"/>
              </a:lnSpc>
              <a:defRPr/>
            </a:pPr>
            <a:r>
              <a:rPr lang="zh-CN" altLang="en-US" dirty="0"/>
              <a:t>解决方法三：同名隐藏</a:t>
            </a:r>
            <a:br>
              <a:rPr lang="zh-CN" altLang="en-US" dirty="0"/>
            </a:br>
            <a:r>
              <a:rPr lang="zh-CN" altLang="en-US" dirty="0"/>
              <a:t>在</a:t>
            </a:r>
            <a:r>
              <a:rPr lang="en-US" altLang="zh-CN" dirty="0"/>
              <a:t>C </a:t>
            </a:r>
            <a:r>
              <a:rPr lang="zh-CN" altLang="en-US" dirty="0"/>
              <a:t>中声明一个同名成员函数</a:t>
            </a:r>
            <a:r>
              <a:rPr lang="en-US" altLang="zh-CN" dirty="0"/>
              <a:t>f()</a:t>
            </a:r>
            <a:r>
              <a:rPr lang="zh-CN" altLang="en-US" dirty="0"/>
              <a:t>，在</a:t>
            </a:r>
            <a:r>
              <a:rPr lang="en-US" altLang="zh-CN" dirty="0"/>
              <a:t>f()</a:t>
            </a:r>
            <a:r>
              <a:rPr lang="zh-CN" altLang="en-US" dirty="0"/>
              <a:t>中根据需要调用  </a:t>
            </a:r>
            <a:r>
              <a:rPr lang="en-US" altLang="zh-CN" dirty="0"/>
              <a:t>A::f()</a:t>
            </a:r>
            <a:r>
              <a:rPr lang="zh-CN" altLang="en-US" dirty="0"/>
              <a:t>或</a:t>
            </a:r>
            <a:r>
              <a:rPr lang="en-US" altLang="zh-CN" dirty="0"/>
              <a:t>B::f</a:t>
            </a: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a:t>7.5.1  </a:t>
            </a:r>
            <a:r>
              <a:rPr lang="zh-CN" altLang="en-US" dirty="0"/>
              <a:t>作用域分辨符</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7.5.1  </a:t>
            </a:r>
            <a:r>
              <a:rPr lang="zh-CN" altLang="en-US" dirty="0"/>
              <a:t>作用域分辨符</a:t>
            </a:r>
            <a:endParaRPr lang="zh-CN" altLang="en-US" dirty="0"/>
          </a:p>
        </p:txBody>
      </p:sp>
      <p:grpSp>
        <p:nvGrpSpPr>
          <p:cNvPr id="4" name="Group 3"/>
          <p:cNvGrpSpPr/>
          <p:nvPr/>
        </p:nvGrpSpPr>
        <p:grpSpPr bwMode="auto">
          <a:xfrm>
            <a:off x="2406650" y="1826840"/>
            <a:ext cx="6629400" cy="3352800"/>
            <a:chOff x="0" y="0"/>
            <a:chExt cx="4176" cy="2112"/>
          </a:xfrm>
        </p:grpSpPr>
        <p:sp>
          <p:nvSpPr>
            <p:cNvPr id="5" name="Freeform 5"/>
            <p:cNvSpPr/>
            <p:nvPr/>
          </p:nvSpPr>
          <p:spPr bwMode="auto">
            <a:xfrm>
              <a:off x="0" y="0"/>
              <a:ext cx="3696" cy="2112"/>
            </a:xfrm>
            <a:custGeom>
              <a:avLst/>
              <a:gdLst>
                <a:gd name="T0" fmla="*/ 3648 w 3696"/>
                <a:gd name="T1" fmla="*/ 0 h 2112"/>
                <a:gd name="T2" fmla="*/ 0 w 3696"/>
                <a:gd name="T3" fmla="*/ 0 h 2112"/>
                <a:gd name="T4" fmla="*/ 0 w 3696"/>
                <a:gd name="T5" fmla="*/ 2112 h 2112"/>
                <a:gd name="T6" fmla="*/ 3696 w 3696"/>
                <a:gd name="T7" fmla="*/ 2112 h 2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96" h="2112">
                  <a:moveTo>
                    <a:pt x="3648" y="0"/>
                  </a:moveTo>
                  <a:lnTo>
                    <a:pt x="0" y="0"/>
                  </a:lnTo>
                  <a:lnTo>
                    <a:pt x="0" y="2112"/>
                  </a:lnTo>
                  <a:lnTo>
                    <a:pt x="3696" y="2112"/>
                  </a:lnTo>
                </a:path>
              </a:pathLst>
            </a:cu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8"/>
            <p:cNvSpPr>
              <a:spLocks noChangeShapeType="1"/>
            </p:cNvSpPr>
            <p:nvPr/>
          </p:nvSpPr>
          <p:spPr bwMode="auto">
            <a:xfrm>
              <a:off x="912" y="0"/>
              <a:ext cx="0" cy="21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9"/>
            <p:cNvSpPr>
              <a:spLocks noChangeShapeType="1"/>
            </p:cNvSpPr>
            <p:nvPr/>
          </p:nvSpPr>
          <p:spPr bwMode="auto">
            <a:xfrm>
              <a:off x="0" y="1716"/>
              <a:ext cx="29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10"/>
            <p:cNvSpPr>
              <a:spLocks noChangeShapeType="1"/>
            </p:cNvSpPr>
            <p:nvPr/>
          </p:nvSpPr>
          <p:spPr bwMode="auto">
            <a:xfrm>
              <a:off x="0" y="1296"/>
              <a:ext cx="19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11"/>
            <p:cNvSpPr>
              <a:spLocks noChangeShapeType="1"/>
            </p:cNvSpPr>
            <p:nvPr/>
          </p:nvSpPr>
          <p:spPr bwMode="auto">
            <a:xfrm>
              <a:off x="0" y="864"/>
              <a:ext cx="29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2"/>
            <p:cNvSpPr>
              <a:spLocks noChangeShapeType="1"/>
            </p:cNvSpPr>
            <p:nvPr/>
          </p:nvSpPr>
          <p:spPr bwMode="auto">
            <a:xfrm>
              <a:off x="0" y="420"/>
              <a:ext cx="19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3"/>
            <p:cNvSpPr txBox="1">
              <a:spLocks noChangeArrowheads="1"/>
            </p:cNvSpPr>
            <p:nvPr/>
          </p:nvSpPr>
          <p:spPr bwMode="auto">
            <a:xfrm>
              <a:off x="336" y="48"/>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b</a:t>
              </a:r>
              <a:endParaRPr lang="en-US" altLang="zh-CN"/>
            </a:p>
          </p:txBody>
        </p:sp>
        <p:sp>
          <p:nvSpPr>
            <p:cNvPr id="12" name="Text Box 14"/>
            <p:cNvSpPr txBox="1">
              <a:spLocks noChangeArrowheads="1"/>
            </p:cNvSpPr>
            <p:nvPr/>
          </p:nvSpPr>
          <p:spPr bwMode="auto">
            <a:xfrm>
              <a:off x="336" y="4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b1</a:t>
              </a:r>
              <a:endParaRPr lang="en-US" altLang="zh-CN"/>
            </a:p>
          </p:txBody>
        </p:sp>
        <p:sp>
          <p:nvSpPr>
            <p:cNvPr id="13" name="Text Box 15"/>
            <p:cNvSpPr txBox="1">
              <a:spLocks noChangeArrowheads="1"/>
            </p:cNvSpPr>
            <p:nvPr/>
          </p:nvSpPr>
          <p:spPr bwMode="auto">
            <a:xfrm>
              <a:off x="336" y="91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b</a:t>
              </a:r>
              <a:endParaRPr lang="en-US" altLang="zh-CN"/>
            </a:p>
          </p:txBody>
        </p:sp>
        <p:sp>
          <p:nvSpPr>
            <p:cNvPr id="14" name="Text Box 16"/>
            <p:cNvSpPr txBox="1">
              <a:spLocks noChangeArrowheads="1"/>
            </p:cNvSpPr>
            <p:nvPr/>
          </p:nvSpPr>
          <p:spPr bwMode="auto">
            <a:xfrm>
              <a:off x="336" y="13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b2</a:t>
              </a:r>
              <a:endParaRPr lang="en-US" altLang="zh-CN"/>
            </a:p>
          </p:txBody>
        </p:sp>
        <p:sp>
          <p:nvSpPr>
            <p:cNvPr id="15" name="Text Box 17"/>
            <p:cNvSpPr txBox="1">
              <a:spLocks noChangeArrowheads="1"/>
            </p:cNvSpPr>
            <p:nvPr/>
          </p:nvSpPr>
          <p:spPr bwMode="auto">
            <a:xfrm>
              <a:off x="336" y="177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d</a:t>
              </a:r>
              <a:endParaRPr lang="en-US" altLang="zh-CN"/>
            </a:p>
          </p:txBody>
        </p:sp>
        <p:sp>
          <p:nvSpPr>
            <p:cNvPr id="16" name="Line 19"/>
            <p:cNvSpPr>
              <a:spLocks noChangeShapeType="1"/>
            </p:cNvSpPr>
            <p:nvPr/>
          </p:nvSpPr>
          <p:spPr bwMode="auto">
            <a:xfrm>
              <a:off x="1728" y="0"/>
              <a:ext cx="0" cy="432"/>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20"/>
            <p:cNvSpPr>
              <a:spLocks noChangeShapeType="1"/>
            </p:cNvSpPr>
            <p:nvPr/>
          </p:nvSpPr>
          <p:spPr bwMode="auto">
            <a:xfrm>
              <a:off x="1728" y="864"/>
              <a:ext cx="0" cy="432"/>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21"/>
            <p:cNvSpPr>
              <a:spLocks noChangeShapeType="1"/>
            </p:cNvSpPr>
            <p:nvPr/>
          </p:nvSpPr>
          <p:spPr bwMode="auto">
            <a:xfrm>
              <a:off x="2544" y="0"/>
              <a:ext cx="0" cy="864"/>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23"/>
            <p:cNvSpPr>
              <a:spLocks noChangeShapeType="1"/>
            </p:cNvSpPr>
            <p:nvPr/>
          </p:nvSpPr>
          <p:spPr bwMode="auto">
            <a:xfrm>
              <a:off x="2544" y="864"/>
              <a:ext cx="0" cy="864"/>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4"/>
            <p:cNvSpPr>
              <a:spLocks noChangeShapeType="1"/>
            </p:cNvSpPr>
            <p:nvPr/>
          </p:nvSpPr>
          <p:spPr bwMode="auto">
            <a:xfrm>
              <a:off x="3264" y="0"/>
              <a:ext cx="0" cy="2112"/>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Text Box 25"/>
            <p:cNvSpPr txBox="1">
              <a:spLocks noChangeArrowheads="1"/>
            </p:cNvSpPr>
            <p:nvPr/>
          </p:nvSpPr>
          <p:spPr bwMode="auto">
            <a:xfrm>
              <a:off x="1392" y="48"/>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B</a:t>
              </a:r>
              <a:r>
                <a:rPr lang="zh-CN" altLang="en-US" sz="2000"/>
                <a:t>类成员</a:t>
              </a:r>
              <a:endParaRPr lang="zh-CN" altLang="en-US" sz="2000"/>
            </a:p>
          </p:txBody>
        </p:sp>
        <p:sp>
          <p:nvSpPr>
            <p:cNvPr id="22" name="Text Box 26"/>
            <p:cNvSpPr txBox="1">
              <a:spLocks noChangeArrowheads="1"/>
            </p:cNvSpPr>
            <p:nvPr/>
          </p:nvSpPr>
          <p:spPr bwMode="auto">
            <a:xfrm>
              <a:off x="1392" y="91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B</a:t>
              </a:r>
              <a:r>
                <a:rPr lang="zh-CN" altLang="en-US" sz="2000"/>
                <a:t>类成员</a:t>
              </a:r>
              <a:endParaRPr lang="zh-CN" altLang="en-US" sz="2000"/>
            </a:p>
          </p:txBody>
        </p:sp>
        <p:sp>
          <p:nvSpPr>
            <p:cNvPr id="23" name="Text Box 27"/>
            <p:cNvSpPr txBox="1">
              <a:spLocks noChangeArrowheads="1"/>
            </p:cNvSpPr>
            <p:nvPr/>
          </p:nvSpPr>
          <p:spPr bwMode="auto">
            <a:xfrm>
              <a:off x="2160" y="288"/>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B1</a:t>
              </a:r>
              <a:r>
                <a:rPr lang="zh-CN" altLang="en-US" sz="2000"/>
                <a:t>类成员</a:t>
              </a:r>
              <a:endParaRPr lang="zh-CN" altLang="en-US" sz="2000"/>
            </a:p>
          </p:txBody>
        </p:sp>
        <p:sp>
          <p:nvSpPr>
            <p:cNvPr id="24" name="Text Box 28"/>
            <p:cNvSpPr txBox="1">
              <a:spLocks noChangeArrowheads="1"/>
            </p:cNvSpPr>
            <p:nvPr/>
          </p:nvSpPr>
          <p:spPr bwMode="auto">
            <a:xfrm>
              <a:off x="2160" y="1152"/>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B2</a:t>
              </a:r>
              <a:r>
                <a:rPr lang="zh-CN" altLang="en-US" sz="2000"/>
                <a:t>类成员</a:t>
              </a:r>
              <a:endParaRPr lang="zh-CN" altLang="en-US" sz="2000"/>
            </a:p>
          </p:txBody>
        </p:sp>
        <p:sp>
          <p:nvSpPr>
            <p:cNvPr id="25" name="Text Box 29"/>
            <p:cNvSpPr txBox="1">
              <a:spLocks noChangeArrowheads="1"/>
            </p:cNvSpPr>
            <p:nvPr/>
          </p:nvSpPr>
          <p:spPr bwMode="auto">
            <a:xfrm>
              <a:off x="3312" y="86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C</a:t>
              </a:r>
              <a:r>
                <a:rPr lang="zh-CN" altLang="en-US"/>
                <a:t>类对象</a:t>
              </a:r>
              <a:endParaRPr lang="zh-CN" altLang="en-US"/>
            </a:p>
          </p:txBody>
        </p:sp>
      </p:grpSp>
      <p:sp>
        <p:nvSpPr>
          <p:cNvPr id="26" name="Rectangle 34"/>
          <p:cNvSpPr>
            <a:spLocks noChangeArrowheads="1"/>
          </p:cNvSpPr>
          <p:nvPr/>
        </p:nvSpPr>
        <p:spPr bwMode="auto">
          <a:xfrm>
            <a:off x="495204" y="5231846"/>
            <a:ext cx="1823864" cy="1184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dirty="0">
                <a:solidFill>
                  <a:schemeClr val="tx2"/>
                </a:solidFill>
                <a:latin typeface="Arial" panose="020B0604020202020204" pitchFamily="34" charset="0"/>
              </a:rPr>
              <a:t>有二义性：</a:t>
            </a:r>
            <a:endParaRPr lang="zh-CN" altLang="en-US" sz="2000" b="1" dirty="0">
              <a:solidFill>
                <a:schemeClr val="tx2"/>
              </a:solidFill>
              <a:latin typeface="Arial" panose="020B0604020202020204" pitchFamily="34" charset="0"/>
            </a:endParaRPr>
          </a:p>
          <a:p>
            <a:pPr eaLnBrk="1" hangingPunct="1">
              <a:buClr>
                <a:schemeClr val="accent2"/>
              </a:buClr>
              <a:buSzPct val="80000"/>
              <a:buFont typeface="Wingdings" panose="05000000000000000000" pitchFamily="2" charset="2"/>
              <a:buNone/>
            </a:pPr>
            <a:r>
              <a:rPr lang="en-US" altLang="zh-CN" sz="2000" b="1" dirty="0">
                <a:solidFill>
                  <a:schemeClr val="tx2"/>
                </a:solidFill>
                <a:latin typeface="Arial" panose="020B0604020202020204" pitchFamily="34" charset="0"/>
              </a:rPr>
              <a:t>C  </a:t>
            </a:r>
            <a:r>
              <a:rPr lang="en-US" altLang="zh-CN" sz="2000" b="1" dirty="0" err="1">
                <a:solidFill>
                  <a:schemeClr val="tx2"/>
                </a:solidFill>
                <a:latin typeface="Arial" panose="020B0604020202020204" pitchFamily="34" charset="0"/>
              </a:rPr>
              <a:t>c</a:t>
            </a:r>
            <a:r>
              <a:rPr lang="en-US" altLang="zh-CN" sz="2000" b="1" dirty="0">
                <a:solidFill>
                  <a:schemeClr val="tx2"/>
                </a:solidFill>
                <a:latin typeface="Arial" panose="020B0604020202020204" pitchFamily="34" charset="0"/>
              </a:rPr>
              <a:t>;</a:t>
            </a:r>
            <a:endParaRPr lang="en-US" altLang="zh-CN" sz="2000" b="1" dirty="0">
              <a:solidFill>
                <a:schemeClr val="tx2"/>
              </a:solidFill>
              <a:latin typeface="Arial" panose="020B0604020202020204" pitchFamily="34" charset="0"/>
            </a:endParaRPr>
          </a:p>
          <a:p>
            <a:pPr eaLnBrk="1" hangingPunct="1">
              <a:buClr>
                <a:schemeClr val="accent2"/>
              </a:buClr>
              <a:buSzPct val="80000"/>
              <a:buFont typeface="Wingdings" panose="05000000000000000000" pitchFamily="2" charset="2"/>
              <a:buNone/>
            </a:pPr>
            <a:r>
              <a:rPr lang="en-US" altLang="zh-CN" sz="2000" b="1" dirty="0" err="1">
                <a:solidFill>
                  <a:schemeClr val="tx2"/>
                </a:solidFill>
                <a:latin typeface="Arial" panose="020B0604020202020204" pitchFamily="34" charset="0"/>
              </a:rPr>
              <a:t>c.b</a:t>
            </a:r>
            <a:endParaRPr lang="en-US" altLang="zh-CN" sz="2000" b="1" dirty="0">
              <a:solidFill>
                <a:schemeClr val="tx2"/>
              </a:solidFill>
              <a:latin typeface="Arial" panose="020B0604020202020204" pitchFamily="34" charset="0"/>
            </a:endParaRPr>
          </a:p>
          <a:p>
            <a:pPr eaLnBrk="1" hangingPunct="1">
              <a:buClr>
                <a:schemeClr val="accent2"/>
              </a:buClr>
              <a:buSzPct val="80000"/>
              <a:buFont typeface="Wingdings" panose="05000000000000000000" pitchFamily="2" charset="2"/>
              <a:buNone/>
            </a:pPr>
            <a:r>
              <a:rPr lang="en-US" altLang="zh-CN" sz="2000" b="1" dirty="0" err="1">
                <a:solidFill>
                  <a:schemeClr val="tx2"/>
                </a:solidFill>
                <a:latin typeface="Arial" panose="020B0604020202020204" pitchFamily="34" charset="0"/>
              </a:rPr>
              <a:t>c.B</a:t>
            </a:r>
            <a:r>
              <a:rPr lang="en-US" altLang="zh-CN" sz="2000" b="1" dirty="0">
                <a:solidFill>
                  <a:schemeClr val="tx2"/>
                </a:solidFill>
                <a:latin typeface="Arial" panose="020B0604020202020204" pitchFamily="34" charset="0"/>
              </a:rPr>
              <a:t>::b</a:t>
            </a:r>
            <a:endParaRPr lang="en-US" altLang="zh-CN" sz="2000" b="1" dirty="0">
              <a:solidFill>
                <a:schemeClr val="tx2"/>
              </a:solidFill>
              <a:latin typeface="Arial" panose="020B0604020202020204" pitchFamily="34" charset="0"/>
            </a:endParaRPr>
          </a:p>
        </p:txBody>
      </p:sp>
      <p:sp>
        <p:nvSpPr>
          <p:cNvPr id="27" name="Text Box 35"/>
          <p:cNvSpPr txBox="1">
            <a:spLocks noChangeArrowheads="1"/>
          </p:cNvSpPr>
          <p:nvPr/>
        </p:nvSpPr>
        <p:spPr bwMode="auto">
          <a:xfrm>
            <a:off x="5257800" y="5468565"/>
            <a:ext cx="17970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dirty="0">
                <a:solidFill>
                  <a:srgbClr val="0000FF"/>
                </a:solidFill>
                <a:latin typeface="Arial" panose="020B0604020202020204" pitchFamily="34" charset="0"/>
              </a:rPr>
              <a:t>无二义性：</a:t>
            </a:r>
            <a:endParaRPr lang="zh-CN" altLang="en-US" sz="2000" b="1" dirty="0">
              <a:solidFill>
                <a:srgbClr val="0000FF"/>
              </a:solidFill>
              <a:latin typeface="Arial" panose="020B0604020202020204" pitchFamily="34" charset="0"/>
            </a:endParaRPr>
          </a:p>
          <a:p>
            <a:pPr eaLnBrk="1" hangingPunct="1">
              <a:buClr>
                <a:schemeClr val="accent2"/>
              </a:buClr>
              <a:buSzPct val="80000"/>
              <a:buFont typeface="Wingdings" panose="05000000000000000000" pitchFamily="2" charset="2"/>
              <a:buNone/>
            </a:pPr>
            <a:r>
              <a:rPr lang="en-US" altLang="zh-CN" sz="2000" b="1" dirty="0">
                <a:solidFill>
                  <a:srgbClr val="0000FF"/>
                </a:solidFill>
                <a:latin typeface="Arial" panose="020B0604020202020204" pitchFamily="34" charset="0"/>
              </a:rPr>
              <a:t>c.B1::b</a:t>
            </a:r>
            <a:endParaRPr lang="en-US" altLang="zh-CN" sz="2000" b="1" dirty="0">
              <a:solidFill>
                <a:srgbClr val="0000FF"/>
              </a:solidFill>
              <a:latin typeface="Arial" panose="020B0604020202020204" pitchFamily="34" charset="0"/>
            </a:endParaRPr>
          </a:p>
          <a:p>
            <a:pPr eaLnBrk="1" hangingPunct="1">
              <a:buClr>
                <a:schemeClr val="accent2"/>
              </a:buClr>
              <a:buSzPct val="80000"/>
              <a:buFont typeface="Wingdings" panose="05000000000000000000" pitchFamily="2" charset="2"/>
              <a:buNone/>
            </a:pPr>
            <a:r>
              <a:rPr lang="en-US" altLang="zh-CN" sz="2000" b="1" dirty="0">
                <a:solidFill>
                  <a:srgbClr val="0000FF"/>
                </a:solidFill>
                <a:latin typeface="Arial" panose="020B0604020202020204" pitchFamily="34" charset="0"/>
              </a:rPr>
              <a:t>c.B2::</a:t>
            </a:r>
            <a:r>
              <a:rPr lang="en-US" altLang="zh-CN" sz="2000" b="1" dirty="0" smtClean="0">
                <a:solidFill>
                  <a:srgbClr val="0000FF"/>
                </a:solidFill>
                <a:latin typeface="Arial" panose="020B0604020202020204" pitchFamily="34" charset="0"/>
              </a:rPr>
              <a:t>b</a:t>
            </a:r>
            <a:endParaRPr lang="en-US" altLang="zh-CN" sz="2000" dirty="0">
              <a:solidFill>
                <a:srgbClr val="0000FF"/>
              </a:solidFill>
            </a:endParaRPr>
          </a:p>
        </p:txBody>
      </p:sp>
      <p:grpSp>
        <p:nvGrpSpPr>
          <p:cNvPr id="28" name="Group 28"/>
          <p:cNvGrpSpPr/>
          <p:nvPr/>
        </p:nvGrpSpPr>
        <p:grpSpPr bwMode="auto">
          <a:xfrm>
            <a:off x="250825" y="2241178"/>
            <a:ext cx="1944688" cy="1711325"/>
            <a:chOff x="0" y="0"/>
            <a:chExt cx="1225" cy="1078"/>
          </a:xfrm>
        </p:grpSpPr>
        <p:sp>
          <p:nvSpPr>
            <p:cNvPr id="29" name="Text Box 48"/>
            <p:cNvSpPr txBox="1">
              <a:spLocks noChangeArrowheads="1"/>
            </p:cNvSpPr>
            <p:nvPr/>
          </p:nvSpPr>
          <p:spPr bwMode="auto">
            <a:xfrm>
              <a:off x="51" y="45"/>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B</a:t>
              </a:r>
              <a:endParaRPr lang="en-US" altLang="zh-CN"/>
            </a:p>
          </p:txBody>
        </p:sp>
        <p:sp>
          <p:nvSpPr>
            <p:cNvPr id="30" name="Text Box 49"/>
            <p:cNvSpPr txBox="1">
              <a:spLocks noChangeArrowheads="1"/>
            </p:cNvSpPr>
            <p:nvPr/>
          </p:nvSpPr>
          <p:spPr bwMode="auto">
            <a:xfrm>
              <a:off x="0" y="483"/>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B1</a:t>
              </a:r>
              <a:endParaRPr lang="en-US" altLang="zh-CN"/>
            </a:p>
          </p:txBody>
        </p:sp>
        <p:sp>
          <p:nvSpPr>
            <p:cNvPr id="31" name="Text Box 50"/>
            <p:cNvSpPr txBox="1">
              <a:spLocks noChangeArrowheads="1"/>
            </p:cNvSpPr>
            <p:nvPr/>
          </p:nvSpPr>
          <p:spPr bwMode="auto">
            <a:xfrm>
              <a:off x="885" y="483"/>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B2</a:t>
              </a:r>
              <a:endParaRPr lang="en-US" altLang="zh-CN"/>
            </a:p>
          </p:txBody>
        </p:sp>
        <p:sp>
          <p:nvSpPr>
            <p:cNvPr id="32" name="Text Box 51"/>
            <p:cNvSpPr txBox="1">
              <a:spLocks noChangeArrowheads="1"/>
            </p:cNvSpPr>
            <p:nvPr/>
          </p:nvSpPr>
          <p:spPr bwMode="auto">
            <a:xfrm>
              <a:off x="472" y="79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C</a:t>
              </a:r>
              <a:endParaRPr lang="en-US" altLang="zh-CN"/>
            </a:p>
          </p:txBody>
        </p:sp>
        <p:sp>
          <p:nvSpPr>
            <p:cNvPr id="33" name="Line 52"/>
            <p:cNvSpPr>
              <a:spLocks noChangeShapeType="1"/>
            </p:cNvSpPr>
            <p:nvPr/>
          </p:nvSpPr>
          <p:spPr bwMode="auto">
            <a:xfrm flipV="1">
              <a:off x="664" y="726"/>
              <a:ext cx="402" cy="20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53"/>
            <p:cNvSpPr>
              <a:spLocks noChangeShapeType="1"/>
            </p:cNvSpPr>
            <p:nvPr/>
          </p:nvSpPr>
          <p:spPr bwMode="auto">
            <a:xfrm flipH="1" flipV="1">
              <a:off x="114" y="726"/>
              <a:ext cx="406" cy="20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54"/>
            <p:cNvSpPr>
              <a:spLocks noChangeShapeType="1"/>
            </p:cNvSpPr>
            <p:nvPr/>
          </p:nvSpPr>
          <p:spPr bwMode="auto">
            <a:xfrm flipV="1">
              <a:off x="1036" y="227"/>
              <a:ext cx="2" cy="27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Text Box 55"/>
            <p:cNvSpPr txBox="1">
              <a:spLocks noChangeArrowheads="1"/>
            </p:cNvSpPr>
            <p:nvPr/>
          </p:nvSpPr>
          <p:spPr bwMode="auto">
            <a:xfrm>
              <a:off x="930" y="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B</a:t>
              </a:r>
              <a:endParaRPr lang="en-US" altLang="zh-CN"/>
            </a:p>
          </p:txBody>
        </p:sp>
        <p:sp>
          <p:nvSpPr>
            <p:cNvPr id="37" name="Line 56"/>
            <p:cNvSpPr>
              <a:spLocks noChangeShapeType="1"/>
            </p:cNvSpPr>
            <p:nvPr/>
          </p:nvSpPr>
          <p:spPr bwMode="auto">
            <a:xfrm flipV="1">
              <a:off x="159" y="272"/>
              <a:ext cx="2" cy="27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例</a:t>
            </a:r>
            <a:r>
              <a:rPr lang="en-US" altLang="zh-CN" dirty="0" smtClean="0"/>
              <a:t>7-6  </a:t>
            </a:r>
            <a:r>
              <a:rPr lang="zh-CN" altLang="en-US" dirty="0" smtClean="0"/>
              <a:t>多继承同名隐藏</a:t>
            </a:r>
            <a:r>
              <a:rPr lang="en-US" altLang="zh-CN" dirty="0" smtClean="0"/>
              <a:t>1</a:t>
            </a:r>
            <a:endParaRPr lang="en-US" altLang="zh-CN" dirty="0" smtClean="0"/>
          </a:p>
          <a:p>
            <a:r>
              <a:rPr lang="zh-CN" altLang="en-US" dirty="0" smtClean="0"/>
              <a:t>例</a:t>
            </a:r>
            <a:r>
              <a:rPr lang="en-US" altLang="zh-CN" dirty="0" smtClean="0"/>
              <a:t>7-7  </a:t>
            </a:r>
            <a:r>
              <a:rPr lang="zh-CN" altLang="en-US" dirty="0" smtClean="0"/>
              <a:t>多继承同名隐藏</a:t>
            </a:r>
            <a:r>
              <a:rPr lang="en-US" altLang="zh-CN" dirty="0" smtClean="0"/>
              <a:t>2</a:t>
            </a:r>
            <a:endParaRPr lang="zh-CN" altLang="en-US" dirty="0"/>
          </a:p>
        </p:txBody>
      </p:sp>
      <p:sp>
        <p:nvSpPr>
          <p:cNvPr id="3" name="标题 2"/>
          <p:cNvSpPr>
            <a:spLocks noGrp="1"/>
          </p:cNvSpPr>
          <p:nvPr>
            <p:ph type="title"/>
          </p:nvPr>
        </p:nvSpPr>
        <p:spPr/>
        <p:txBody>
          <a:bodyPr/>
          <a:lstStyle/>
          <a:p>
            <a:r>
              <a:rPr lang="en-US" altLang="zh-CN" dirty="0"/>
              <a:t>7.5.1  </a:t>
            </a:r>
            <a:r>
              <a:rPr lang="zh-CN" altLang="en-US" dirty="0"/>
              <a:t>作用域分辨符</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类的部分或全部直接基类从另一个共同基类派生而来，直接基类从上一级共同基类继承来的成员有相同名称</a:t>
            </a:r>
            <a:endParaRPr lang="en-US" altLang="zh-CN" dirty="0"/>
          </a:p>
          <a:p>
            <a:r>
              <a:rPr lang="zh-CN" altLang="en-US" dirty="0"/>
              <a:t>使用</a:t>
            </a:r>
            <a:r>
              <a:rPr lang="zh-CN" altLang="en-US" dirty="0">
                <a:solidFill>
                  <a:srgbClr val="0000FF"/>
                </a:solidFill>
              </a:rPr>
              <a:t>直接基类</a:t>
            </a:r>
            <a:r>
              <a:rPr lang="en-US" altLang="zh-CN" dirty="0">
                <a:solidFill>
                  <a:srgbClr val="0000FF"/>
                </a:solidFill>
              </a:rPr>
              <a:t>::</a:t>
            </a:r>
            <a:r>
              <a:rPr lang="zh-CN" altLang="en-US" dirty="0">
                <a:solidFill>
                  <a:srgbClr val="0000FF"/>
                </a:solidFill>
              </a:rPr>
              <a:t>成员</a:t>
            </a:r>
            <a:r>
              <a:rPr lang="zh-CN" altLang="en-US" dirty="0"/>
              <a:t>分别访问</a:t>
            </a:r>
            <a:endParaRPr lang="zh-CN" altLang="en-US" dirty="0"/>
          </a:p>
          <a:p>
            <a:r>
              <a:rPr lang="zh-CN" altLang="en-US" dirty="0"/>
              <a:t>将共同基类设置为虚基类，从不同路径继承的同名成员只有一个</a:t>
            </a:r>
            <a:r>
              <a:rPr lang="zh-CN" altLang="en-US" dirty="0" smtClean="0"/>
              <a:t>副本</a:t>
            </a:r>
            <a:endParaRPr lang="zh-CN" altLang="en-US" dirty="0"/>
          </a:p>
        </p:txBody>
      </p:sp>
      <p:sp>
        <p:nvSpPr>
          <p:cNvPr id="3" name="标题 2"/>
          <p:cNvSpPr>
            <a:spLocks noGrp="1"/>
          </p:cNvSpPr>
          <p:nvPr>
            <p:ph type="title"/>
          </p:nvPr>
        </p:nvSpPr>
        <p:spPr/>
        <p:txBody>
          <a:bodyPr/>
          <a:lstStyle/>
          <a:p>
            <a:r>
              <a:rPr lang="en-US" altLang="zh-CN" dirty="0" smtClean="0"/>
              <a:t>7.5.3  </a:t>
            </a:r>
            <a:r>
              <a:rPr lang="zh-CN" altLang="en-US" dirty="0" smtClean="0"/>
              <a:t>虚基类</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7.5.3  </a:t>
            </a:r>
            <a:r>
              <a:rPr lang="zh-CN" altLang="en-US" dirty="0"/>
              <a:t>虚基类</a:t>
            </a:r>
            <a:endParaRPr lang="zh-CN" altLang="en-US" dirty="0"/>
          </a:p>
        </p:txBody>
      </p:sp>
      <p:grpSp>
        <p:nvGrpSpPr>
          <p:cNvPr id="4" name="Group 3"/>
          <p:cNvGrpSpPr/>
          <p:nvPr/>
        </p:nvGrpSpPr>
        <p:grpSpPr bwMode="auto">
          <a:xfrm>
            <a:off x="304800" y="1219200"/>
            <a:ext cx="2755900" cy="1711325"/>
            <a:chOff x="0" y="0"/>
            <a:chExt cx="1736" cy="1078"/>
          </a:xfrm>
        </p:grpSpPr>
        <p:sp>
          <p:nvSpPr>
            <p:cNvPr id="5" name="Text Box 5"/>
            <p:cNvSpPr txBox="1">
              <a:spLocks noChangeArrowheads="1"/>
            </p:cNvSpPr>
            <p:nvPr/>
          </p:nvSpPr>
          <p:spPr bwMode="auto">
            <a:xfrm>
              <a:off x="714" y="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B</a:t>
              </a:r>
              <a:endParaRPr lang="en-US" altLang="zh-CN"/>
            </a:p>
          </p:txBody>
        </p:sp>
        <p:sp>
          <p:nvSpPr>
            <p:cNvPr id="6" name="Text Box 6"/>
            <p:cNvSpPr txBox="1">
              <a:spLocks noChangeArrowheads="1"/>
            </p:cNvSpPr>
            <p:nvPr/>
          </p:nvSpPr>
          <p:spPr bwMode="auto">
            <a:xfrm>
              <a:off x="0" y="406"/>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B1</a:t>
              </a:r>
              <a:endParaRPr lang="en-US" altLang="zh-CN"/>
            </a:p>
          </p:txBody>
        </p:sp>
        <p:sp>
          <p:nvSpPr>
            <p:cNvPr id="7" name="Text Box 7"/>
            <p:cNvSpPr txBox="1">
              <a:spLocks noChangeArrowheads="1"/>
            </p:cNvSpPr>
            <p:nvPr/>
          </p:nvSpPr>
          <p:spPr bwMode="auto">
            <a:xfrm>
              <a:off x="1396" y="406"/>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B2</a:t>
              </a:r>
              <a:endParaRPr lang="en-US" altLang="zh-CN"/>
            </a:p>
          </p:txBody>
        </p:sp>
        <p:sp>
          <p:nvSpPr>
            <p:cNvPr id="8" name="Text Box 8"/>
            <p:cNvSpPr txBox="1">
              <a:spLocks noChangeArrowheads="1"/>
            </p:cNvSpPr>
            <p:nvPr/>
          </p:nvSpPr>
          <p:spPr bwMode="auto">
            <a:xfrm>
              <a:off x="676" y="79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C</a:t>
              </a:r>
              <a:endParaRPr lang="en-US" altLang="zh-CN"/>
            </a:p>
          </p:txBody>
        </p:sp>
        <p:sp>
          <p:nvSpPr>
            <p:cNvPr id="9" name="Line 9"/>
            <p:cNvSpPr>
              <a:spLocks noChangeShapeType="1"/>
            </p:cNvSpPr>
            <p:nvPr/>
          </p:nvSpPr>
          <p:spPr bwMode="auto">
            <a:xfrm flipV="1">
              <a:off x="868" y="646"/>
              <a:ext cx="576"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0"/>
            <p:cNvSpPr>
              <a:spLocks noChangeShapeType="1"/>
            </p:cNvSpPr>
            <p:nvPr/>
          </p:nvSpPr>
          <p:spPr bwMode="auto">
            <a:xfrm flipH="1" flipV="1">
              <a:off x="196" y="646"/>
              <a:ext cx="528"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1"/>
            <p:cNvSpPr>
              <a:spLocks noChangeShapeType="1"/>
            </p:cNvSpPr>
            <p:nvPr/>
          </p:nvSpPr>
          <p:spPr bwMode="auto">
            <a:xfrm flipV="1">
              <a:off x="148" y="166"/>
              <a:ext cx="576"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2"/>
            <p:cNvSpPr>
              <a:spLocks noChangeShapeType="1"/>
            </p:cNvSpPr>
            <p:nvPr/>
          </p:nvSpPr>
          <p:spPr bwMode="auto">
            <a:xfrm flipH="1" flipV="1">
              <a:off x="916" y="166"/>
              <a:ext cx="624"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12"/>
          <p:cNvGrpSpPr/>
          <p:nvPr/>
        </p:nvGrpSpPr>
        <p:grpSpPr bwMode="auto">
          <a:xfrm>
            <a:off x="1447800" y="2819400"/>
            <a:ext cx="7467600" cy="3352800"/>
            <a:chOff x="0" y="0"/>
            <a:chExt cx="4704" cy="2112"/>
          </a:xfrm>
        </p:grpSpPr>
        <p:sp>
          <p:nvSpPr>
            <p:cNvPr id="14" name="Freeform 14"/>
            <p:cNvSpPr/>
            <p:nvPr/>
          </p:nvSpPr>
          <p:spPr bwMode="auto">
            <a:xfrm>
              <a:off x="768" y="0"/>
              <a:ext cx="3696" cy="2112"/>
            </a:xfrm>
            <a:custGeom>
              <a:avLst/>
              <a:gdLst>
                <a:gd name="T0" fmla="*/ 3648 w 3696"/>
                <a:gd name="T1" fmla="*/ 0 h 2112"/>
                <a:gd name="T2" fmla="*/ 0 w 3696"/>
                <a:gd name="T3" fmla="*/ 0 h 2112"/>
                <a:gd name="T4" fmla="*/ 0 w 3696"/>
                <a:gd name="T5" fmla="*/ 2112 h 2112"/>
                <a:gd name="T6" fmla="*/ 3696 w 3696"/>
                <a:gd name="T7" fmla="*/ 2112 h 2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96" h="2112">
                  <a:moveTo>
                    <a:pt x="3648" y="0"/>
                  </a:moveTo>
                  <a:lnTo>
                    <a:pt x="0" y="0"/>
                  </a:lnTo>
                  <a:lnTo>
                    <a:pt x="0" y="2112"/>
                  </a:lnTo>
                  <a:lnTo>
                    <a:pt x="3696" y="2112"/>
                  </a:lnTo>
                </a:path>
              </a:pathLst>
            </a:cu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5"/>
            <p:cNvSpPr>
              <a:spLocks noChangeShapeType="1"/>
            </p:cNvSpPr>
            <p:nvPr/>
          </p:nvSpPr>
          <p:spPr bwMode="auto">
            <a:xfrm>
              <a:off x="2688" y="0"/>
              <a:ext cx="0" cy="21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6"/>
            <p:cNvSpPr>
              <a:spLocks noChangeShapeType="1"/>
            </p:cNvSpPr>
            <p:nvPr/>
          </p:nvSpPr>
          <p:spPr bwMode="auto">
            <a:xfrm>
              <a:off x="768" y="1344"/>
              <a:ext cx="29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7"/>
            <p:cNvSpPr>
              <a:spLocks noChangeShapeType="1"/>
            </p:cNvSpPr>
            <p:nvPr/>
          </p:nvSpPr>
          <p:spPr bwMode="auto">
            <a:xfrm>
              <a:off x="768" y="1008"/>
              <a:ext cx="1920"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8"/>
            <p:cNvSpPr>
              <a:spLocks noChangeShapeType="1"/>
            </p:cNvSpPr>
            <p:nvPr/>
          </p:nvSpPr>
          <p:spPr bwMode="auto">
            <a:xfrm>
              <a:off x="768" y="672"/>
              <a:ext cx="29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9"/>
            <p:cNvSpPr>
              <a:spLocks noChangeShapeType="1"/>
            </p:cNvSpPr>
            <p:nvPr/>
          </p:nvSpPr>
          <p:spPr bwMode="auto">
            <a:xfrm>
              <a:off x="768" y="336"/>
              <a:ext cx="1920"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21"/>
            <p:cNvSpPr txBox="1">
              <a:spLocks noChangeArrowheads="1"/>
            </p:cNvSpPr>
            <p:nvPr/>
          </p:nvSpPr>
          <p:spPr bwMode="auto">
            <a:xfrm>
              <a:off x="1104" y="33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b1</a:t>
              </a:r>
              <a:endParaRPr lang="en-US" altLang="zh-CN" sz="2000"/>
            </a:p>
          </p:txBody>
        </p:sp>
        <p:sp>
          <p:nvSpPr>
            <p:cNvPr id="21" name="Text Box 23"/>
            <p:cNvSpPr txBox="1">
              <a:spLocks noChangeArrowheads="1"/>
            </p:cNvSpPr>
            <p:nvPr/>
          </p:nvSpPr>
          <p:spPr bwMode="auto">
            <a:xfrm>
              <a:off x="1104" y="105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b2</a:t>
              </a:r>
              <a:endParaRPr lang="en-US" altLang="zh-CN" sz="2000"/>
            </a:p>
          </p:txBody>
        </p:sp>
        <p:sp>
          <p:nvSpPr>
            <p:cNvPr id="22" name="Text Box 24"/>
            <p:cNvSpPr txBox="1">
              <a:spLocks noChangeArrowheads="1"/>
            </p:cNvSpPr>
            <p:nvPr/>
          </p:nvSpPr>
          <p:spPr bwMode="auto">
            <a:xfrm>
              <a:off x="1104" y="1440"/>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d</a:t>
              </a:r>
              <a:endParaRPr lang="en-US" altLang="zh-CN" sz="2000"/>
            </a:p>
          </p:txBody>
        </p:sp>
        <p:sp>
          <p:nvSpPr>
            <p:cNvPr id="23" name="Line 27"/>
            <p:cNvSpPr>
              <a:spLocks noChangeShapeType="1"/>
            </p:cNvSpPr>
            <p:nvPr/>
          </p:nvSpPr>
          <p:spPr bwMode="auto">
            <a:xfrm>
              <a:off x="3312" y="0"/>
              <a:ext cx="0" cy="672"/>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8"/>
            <p:cNvSpPr>
              <a:spLocks noChangeShapeType="1"/>
            </p:cNvSpPr>
            <p:nvPr/>
          </p:nvSpPr>
          <p:spPr bwMode="auto">
            <a:xfrm>
              <a:off x="3312" y="636"/>
              <a:ext cx="0" cy="708"/>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9"/>
            <p:cNvSpPr>
              <a:spLocks noChangeShapeType="1"/>
            </p:cNvSpPr>
            <p:nvPr/>
          </p:nvSpPr>
          <p:spPr bwMode="auto">
            <a:xfrm>
              <a:off x="4032" y="0"/>
              <a:ext cx="0" cy="2112"/>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32"/>
            <p:cNvSpPr txBox="1">
              <a:spLocks noChangeArrowheads="1"/>
            </p:cNvSpPr>
            <p:nvPr/>
          </p:nvSpPr>
          <p:spPr bwMode="auto">
            <a:xfrm>
              <a:off x="2928" y="192"/>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B1</a:t>
              </a:r>
              <a:r>
                <a:rPr lang="zh-CN" altLang="en-US" sz="2000"/>
                <a:t>类成员</a:t>
              </a:r>
              <a:endParaRPr lang="zh-CN" altLang="en-US" sz="2000"/>
            </a:p>
          </p:txBody>
        </p:sp>
        <p:sp>
          <p:nvSpPr>
            <p:cNvPr id="27" name="Text Box 33"/>
            <p:cNvSpPr txBox="1">
              <a:spLocks noChangeArrowheads="1"/>
            </p:cNvSpPr>
            <p:nvPr/>
          </p:nvSpPr>
          <p:spPr bwMode="auto">
            <a:xfrm>
              <a:off x="2928" y="864"/>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B2</a:t>
              </a:r>
              <a:r>
                <a:rPr lang="zh-CN" altLang="en-US" sz="2000"/>
                <a:t>类成员</a:t>
              </a:r>
              <a:endParaRPr lang="zh-CN" altLang="en-US" sz="2000"/>
            </a:p>
          </p:txBody>
        </p:sp>
        <p:sp>
          <p:nvSpPr>
            <p:cNvPr id="28" name="Text Box 34"/>
            <p:cNvSpPr txBox="1">
              <a:spLocks noChangeArrowheads="1"/>
            </p:cNvSpPr>
            <p:nvPr/>
          </p:nvSpPr>
          <p:spPr bwMode="auto">
            <a:xfrm>
              <a:off x="3984" y="864"/>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C</a:t>
              </a:r>
              <a:r>
                <a:rPr lang="zh-CN" altLang="en-US" sz="2000"/>
                <a:t>类对象</a:t>
              </a:r>
              <a:endParaRPr lang="zh-CN" altLang="en-US" sz="2000"/>
            </a:p>
          </p:txBody>
        </p:sp>
        <p:sp>
          <p:nvSpPr>
            <p:cNvPr id="29" name="Line 36"/>
            <p:cNvSpPr>
              <a:spLocks noChangeShapeType="1"/>
            </p:cNvSpPr>
            <p:nvPr/>
          </p:nvSpPr>
          <p:spPr bwMode="auto">
            <a:xfrm>
              <a:off x="768" y="1728"/>
              <a:ext cx="29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Text Box 37"/>
            <p:cNvSpPr txBox="1">
              <a:spLocks noChangeArrowheads="1"/>
            </p:cNvSpPr>
            <p:nvPr/>
          </p:nvSpPr>
          <p:spPr bwMode="auto">
            <a:xfrm>
              <a:off x="1106" y="178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b</a:t>
              </a:r>
              <a:endParaRPr lang="en-US" altLang="zh-CN" sz="2000"/>
            </a:p>
          </p:txBody>
        </p:sp>
        <p:sp>
          <p:nvSpPr>
            <p:cNvPr id="31" name="Line 38"/>
            <p:cNvSpPr>
              <a:spLocks noChangeShapeType="1"/>
            </p:cNvSpPr>
            <p:nvPr/>
          </p:nvSpPr>
          <p:spPr bwMode="auto">
            <a:xfrm>
              <a:off x="3312" y="1728"/>
              <a:ext cx="0" cy="384"/>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Text Box 39"/>
            <p:cNvSpPr txBox="1">
              <a:spLocks noChangeArrowheads="1"/>
            </p:cNvSpPr>
            <p:nvPr/>
          </p:nvSpPr>
          <p:spPr bwMode="auto">
            <a:xfrm>
              <a:off x="2976" y="1785"/>
              <a:ext cx="7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B</a:t>
              </a:r>
              <a:r>
                <a:rPr lang="zh-CN" altLang="en-US" sz="2000"/>
                <a:t>类成员</a:t>
              </a:r>
              <a:endParaRPr lang="zh-CN" altLang="en-US" sz="2000"/>
            </a:p>
          </p:txBody>
        </p:sp>
        <p:sp>
          <p:nvSpPr>
            <p:cNvPr id="33" name="Freeform 40"/>
            <p:cNvSpPr/>
            <p:nvPr/>
          </p:nvSpPr>
          <p:spPr bwMode="auto">
            <a:xfrm>
              <a:off x="0" y="144"/>
              <a:ext cx="1248" cy="1584"/>
            </a:xfrm>
            <a:custGeom>
              <a:avLst/>
              <a:gdLst>
                <a:gd name="T0" fmla="*/ 1248 w 1248"/>
                <a:gd name="T1" fmla="*/ 0 h 1584"/>
                <a:gd name="T2" fmla="*/ 0 w 1248"/>
                <a:gd name="T3" fmla="*/ 0 h 1584"/>
                <a:gd name="T4" fmla="*/ 0 w 1248"/>
                <a:gd name="T5" fmla="*/ 1584 h 1584"/>
                <a:gd name="T6" fmla="*/ 768 w 1248"/>
                <a:gd name="T7" fmla="*/ 1584 h 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48" h="1584">
                  <a:moveTo>
                    <a:pt x="1248" y="0"/>
                  </a:moveTo>
                  <a:lnTo>
                    <a:pt x="0" y="0"/>
                  </a:lnTo>
                  <a:lnTo>
                    <a:pt x="0" y="1584"/>
                  </a:lnTo>
                  <a:lnTo>
                    <a:pt x="768" y="1584"/>
                  </a:lnTo>
                </a:path>
              </a:pathLst>
            </a:custGeom>
            <a:noFill/>
            <a:ln w="9525" cmpd="sng">
              <a:solidFill>
                <a:schemeClr val="tx1"/>
              </a:solidFill>
              <a:miter lim="800000"/>
              <a:headEnd type="oval" w="med" len="me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Freeform 42"/>
            <p:cNvSpPr/>
            <p:nvPr/>
          </p:nvSpPr>
          <p:spPr bwMode="auto">
            <a:xfrm>
              <a:off x="336" y="864"/>
              <a:ext cx="912" cy="864"/>
            </a:xfrm>
            <a:custGeom>
              <a:avLst/>
              <a:gdLst>
                <a:gd name="T0" fmla="*/ 912 w 912"/>
                <a:gd name="T1" fmla="*/ 0 h 864"/>
                <a:gd name="T2" fmla="*/ 0 w 912"/>
                <a:gd name="T3" fmla="*/ 0 h 864"/>
                <a:gd name="T4" fmla="*/ 0 w 912"/>
                <a:gd name="T5" fmla="*/ 576 h 864"/>
                <a:gd name="T6" fmla="*/ 432 w 912"/>
                <a:gd name="T7" fmla="*/ 864 h 8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864">
                  <a:moveTo>
                    <a:pt x="912" y="0"/>
                  </a:moveTo>
                  <a:lnTo>
                    <a:pt x="0" y="0"/>
                  </a:lnTo>
                  <a:lnTo>
                    <a:pt x="0" y="576"/>
                  </a:lnTo>
                  <a:lnTo>
                    <a:pt x="432" y="864"/>
                  </a:lnTo>
                </a:path>
              </a:pathLst>
            </a:custGeom>
            <a:noFill/>
            <a:ln w="9525" cmpd="sng">
              <a:solidFill>
                <a:schemeClr val="tx1"/>
              </a:solidFill>
              <a:miter lim="800000"/>
              <a:headEnd type="oval" w="med" len="me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派生类对象在内存中同时拥有</a:t>
            </a:r>
            <a:r>
              <a:rPr lang="en-US" altLang="zh-CN" dirty="0"/>
              <a:t>b</a:t>
            </a:r>
            <a:r>
              <a:rPr lang="zh-CN" altLang="en-US" dirty="0"/>
              <a:t>的两份同名副本</a:t>
            </a:r>
            <a:endParaRPr lang="zh-CN" altLang="en-US" dirty="0"/>
          </a:p>
          <a:p>
            <a:r>
              <a:rPr lang="zh-CN" altLang="en-US" dirty="0"/>
              <a:t>通过</a:t>
            </a:r>
            <a:r>
              <a:rPr lang="en-US" altLang="zh-CN" dirty="0"/>
              <a:t>B1</a:t>
            </a:r>
            <a:r>
              <a:rPr lang="zh-CN" altLang="en-US" dirty="0"/>
              <a:t>和</a:t>
            </a:r>
            <a:r>
              <a:rPr lang="en-US" altLang="zh-CN" dirty="0"/>
              <a:t>B2</a:t>
            </a:r>
            <a:r>
              <a:rPr lang="zh-CN" altLang="en-US" dirty="0"/>
              <a:t>调用</a:t>
            </a:r>
            <a:r>
              <a:rPr lang="en-US" altLang="zh-CN" dirty="0"/>
              <a:t>B</a:t>
            </a:r>
            <a:r>
              <a:rPr lang="zh-CN" altLang="en-US" dirty="0"/>
              <a:t>的构造函数初始化两个</a:t>
            </a:r>
            <a:r>
              <a:rPr lang="en-US" altLang="zh-CN" dirty="0"/>
              <a:t>b</a:t>
            </a:r>
            <a:endParaRPr lang="en-US" altLang="zh-CN" dirty="0"/>
          </a:p>
          <a:p>
            <a:r>
              <a:rPr lang="zh-CN" altLang="en-US" dirty="0"/>
              <a:t>使用直接基类</a:t>
            </a:r>
            <a:r>
              <a:rPr lang="en-US" altLang="zh-CN" dirty="0"/>
              <a:t>::</a:t>
            </a:r>
            <a:r>
              <a:rPr lang="zh-CN" altLang="en-US" dirty="0"/>
              <a:t>成员（</a:t>
            </a:r>
            <a:r>
              <a:rPr lang="en-US" altLang="zh-CN" dirty="0"/>
              <a:t>B1::b</a:t>
            </a:r>
            <a:r>
              <a:rPr lang="zh-CN" altLang="en-US" dirty="0"/>
              <a:t>和</a:t>
            </a:r>
            <a:r>
              <a:rPr lang="en-US" altLang="zh-CN" dirty="0"/>
              <a:t>B2::b</a:t>
            </a:r>
            <a:r>
              <a:rPr lang="zh-CN" altLang="en-US" dirty="0"/>
              <a:t> ）分别访问</a:t>
            </a:r>
            <a:endParaRPr lang="zh-CN" altLang="en-US" dirty="0"/>
          </a:p>
          <a:p>
            <a:r>
              <a:rPr lang="zh-CN" altLang="en-US" dirty="0"/>
              <a:t>很多情况只需要一个数据副本，同一成员的多个副本增加内存开销</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7.5.3  </a:t>
            </a:r>
            <a:r>
              <a:rPr lang="zh-CN" altLang="en-US" dirty="0"/>
              <a:t>虚基类</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7.1.1  </a:t>
            </a:r>
            <a:r>
              <a:rPr lang="zh-CN" altLang="en-US" dirty="0" smtClean="0"/>
              <a:t>继承关系举例</a:t>
            </a:r>
            <a:endParaRPr lang="zh-CN" altLang="en-US" dirty="0"/>
          </a:p>
        </p:txBody>
      </p:sp>
      <p:graphicFrame>
        <p:nvGraphicFramePr>
          <p:cNvPr id="4" name="Object 4"/>
          <p:cNvGraphicFramePr>
            <a:graphicFrameLocks noChangeAspect="1"/>
          </p:cNvGraphicFramePr>
          <p:nvPr/>
        </p:nvGraphicFramePr>
        <p:xfrm>
          <a:off x="1668463" y="1949152"/>
          <a:ext cx="5803900" cy="4648200"/>
        </p:xfrm>
        <a:graphic>
          <a:graphicData uri="http://schemas.openxmlformats.org/presentationml/2006/ole">
            <mc:AlternateContent xmlns:mc="http://schemas.openxmlformats.org/markup-compatibility/2006">
              <mc:Choice xmlns:v="urn:schemas-microsoft-com:vml" Requires="v">
                <p:oleObj spid="_x0000_s1046" name="" r:id="rId1" imgW="3619500" imgH="2895600" progId="OrgPlusWOPX.4">
                  <p:embed/>
                </p:oleObj>
              </mc:Choice>
              <mc:Fallback>
                <p:oleObj name="" r:id="rId1" imgW="3619500" imgH="2895600" progId="OrgPlusWOPX.4">
                  <p:embed/>
                  <p:pic>
                    <p:nvPicPr>
                      <p:cNvPr id="0" name="图片 10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463" y="1949152"/>
                        <a:ext cx="58039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a:spcBef>
                <a:spcPct val="0"/>
              </a:spcBef>
            </a:pPr>
            <a:r>
              <a:rPr lang="zh-CN" altLang="en-US" sz="2800" dirty="0"/>
              <a:t>虚基类的引入</a:t>
            </a:r>
            <a:endParaRPr lang="zh-CN" altLang="en-US" sz="2800" dirty="0"/>
          </a:p>
          <a:p>
            <a:pPr lvl="1">
              <a:spcBef>
                <a:spcPct val="0"/>
              </a:spcBef>
            </a:pPr>
            <a:r>
              <a:rPr lang="zh-CN" altLang="en-US" sz="2400" dirty="0"/>
              <a:t>用于有共同基类的场合</a:t>
            </a:r>
            <a:endParaRPr lang="zh-CN" altLang="en-US" sz="2400" dirty="0"/>
          </a:p>
          <a:p>
            <a:pPr>
              <a:spcBef>
                <a:spcPct val="0"/>
              </a:spcBef>
            </a:pPr>
            <a:r>
              <a:rPr lang="zh-CN" altLang="en-US" sz="2800" dirty="0"/>
              <a:t>声明</a:t>
            </a:r>
            <a:endParaRPr lang="zh-CN" altLang="en-US" sz="2800" dirty="0"/>
          </a:p>
          <a:p>
            <a:pPr lvl="1">
              <a:spcBef>
                <a:spcPct val="0"/>
              </a:spcBef>
            </a:pPr>
            <a:r>
              <a:rPr lang="zh-CN" altLang="en-US" sz="2400" dirty="0"/>
              <a:t>以</a:t>
            </a:r>
            <a:r>
              <a:rPr lang="en-US" altLang="zh-CN" sz="2400" dirty="0"/>
              <a:t>virtual</a:t>
            </a:r>
            <a:r>
              <a:rPr lang="zh-CN" altLang="en-US" sz="2400" dirty="0"/>
              <a:t>修饰说明基类</a:t>
            </a:r>
            <a:br>
              <a:rPr lang="zh-CN" altLang="en-US" sz="2400" dirty="0"/>
            </a:br>
            <a:r>
              <a:rPr lang="zh-CN" altLang="en-US" sz="2400" dirty="0"/>
              <a:t>例：</a:t>
            </a:r>
            <a:r>
              <a:rPr lang="en-US" altLang="zh-CN" sz="2400" dirty="0"/>
              <a:t>class B1:</a:t>
            </a:r>
            <a:r>
              <a:rPr lang="en-US" altLang="zh-CN" sz="2400" dirty="0">
                <a:solidFill>
                  <a:schemeClr val="tx1"/>
                </a:solidFill>
              </a:rPr>
              <a:t>virtual </a:t>
            </a:r>
            <a:r>
              <a:rPr lang="en-US" altLang="zh-CN" sz="2400" dirty="0"/>
              <a:t>public B</a:t>
            </a:r>
            <a:endParaRPr lang="en-US" altLang="zh-CN" sz="2400" dirty="0"/>
          </a:p>
          <a:p>
            <a:pPr>
              <a:spcBef>
                <a:spcPct val="0"/>
              </a:spcBef>
            </a:pPr>
            <a:r>
              <a:rPr lang="zh-CN" altLang="en-US" sz="2800" dirty="0"/>
              <a:t>作用</a:t>
            </a:r>
            <a:endParaRPr lang="zh-CN" altLang="en-US" sz="2800" dirty="0"/>
          </a:p>
          <a:p>
            <a:pPr lvl="1">
              <a:spcBef>
                <a:spcPct val="0"/>
              </a:spcBef>
            </a:pPr>
            <a:r>
              <a:rPr lang="zh-CN" altLang="en-US" sz="2400" dirty="0"/>
              <a:t>主要用来解决多继承时可能发生的对同一基类继承多次而产生的二义性问题</a:t>
            </a:r>
            <a:r>
              <a:rPr lang="en-US" altLang="zh-CN" sz="2400" dirty="0"/>
              <a:t>.</a:t>
            </a:r>
            <a:endParaRPr lang="en-US" altLang="zh-CN" sz="2400" dirty="0"/>
          </a:p>
          <a:p>
            <a:pPr lvl="1">
              <a:spcBef>
                <a:spcPct val="0"/>
              </a:spcBef>
            </a:pPr>
            <a:r>
              <a:rPr lang="zh-CN" altLang="en-US" sz="2400" dirty="0"/>
              <a:t>为最远的派生类提供惟一的基类成员，而不重复产生多次拷贝</a:t>
            </a:r>
            <a:endParaRPr lang="zh-CN" altLang="en-US" sz="2400" dirty="0"/>
          </a:p>
          <a:p>
            <a:pPr>
              <a:spcBef>
                <a:spcPct val="0"/>
              </a:spcBef>
            </a:pPr>
            <a:r>
              <a:rPr lang="zh-CN" altLang="en-US" sz="2800" dirty="0"/>
              <a:t>注意：</a:t>
            </a:r>
            <a:endParaRPr lang="zh-CN" altLang="en-US" sz="2800" dirty="0"/>
          </a:p>
          <a:p>
            <a:pPr lvl="1">
              <a:spcBef>
                <a:spcPct val="0"/>
              </a:spcBef>
            </a:pPr>
            <a:r>
              <a:rPr lang="zh-CN" altLang="en-US" sz="2400" dirty="0"/>
              <a:t>在第一级继承时就要将共同基类设计为虚基类</a:t>
            </a:r>
            <a:endParaRPr lang="zh-CN" altLang="en-US" dirty="0"/>
          </a:p>
        </p:txBody>
      </p:sp>
      <p:sp>
        <p:nvSpPr>
          <p:cNvPr id="3" name="标题 2"/>
          <p:cNvSpPr>
            <a:spLocks noGrp="1"/>
          </p:cNvSpPr>
          <p:nvPr>
            <p:ph type="title"/>
          </p:nvPr>
        </p:nvSpPr>
        <p:spPr/>
        <p:txBody>
          <a:bodyPr/>
          <a:lstStyle/>
          <a:p>
            <a:r>
              <a:rPr lang="en-US" altLang="zh-CN" dirty="0"/>
              <a:t>7.5.3  </a:t>
            </a:r>
            <a:r>
              <a:rPr lang="zh-CN" altLang="en-US" dirty="0"/>
              <a:t>虚基类</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4409" y="2579207"/>
            <a:ext cx="2260892" cy="465501"/>
          </a:xfrm>
        </p:spPr>
        <p:txBody>
          <a:bodyPr/>
          <a:lstStyle/>
          <a:p>
            <a:r>
              <a:rPr lang="zh-CN" altLang="en-US" dirty="0"/>
              <a:t>例</a:t>
            </a:r>
            <a:r>
              <a:rPr lang="en-US" altLang="zh-CN" dirty="0"/>
              <a:t>7-8  </a:t>
            </a:r>
            <a:r>
              <a:rPr lang="zh-CN" altLang="en-US" dirty="0"/>
              <a:t>虚基</a:t>
            </a:r>
            <a:r>
              <a:rPr lang="zh-CN" altLang="en-US" dirty="0" smtClean="0"/>
              <a:t>类</a:t>
            </a:r>
            <a:endParaRPr lang="zh-CN" altLang="en-US" dirty="0"/>
          </a:p>
        </p:txBody>
      </p:sp>
      <p:sp>
        <p:nvSpPr>
          <p:cNvPr id="3" name="标题 2"/>
          <p:cNvSpPr>
            <a:spLocks noGrp="1"/>
          </p:cNvSpPr>
          <p:nvPr>
            <p:ph type="title"/>
          </p:nvPr>
        </p:nvSpPr>
        <p:spPr/>
        <p:txBody>
          <a:bodyPr/>
          <a:lstStyle/>
          <a:p>
            <a:r>
              <a:rPr lang="en-US" altLang="zh-CN" dirty="0"/>
              <a:t>7.5.3  </a:t>
            </a:r>
            <a:r>
              <a:rPr lang="zh-CN" altLang="en-US" dirty="0"/>
              <a:t>虚基类</a:t>
            </a:r>
            <a:endParaRPr lang="zh-CN" altLang="en-US" dirty="0"/>
          </a:p>
        </p:txBody>
      </p:sp>
      <p:grpSp>
        <p:nvGrpSpPr>
          <p:cNvPr id="4" name="Group 5"/>
          <p:cNvGrpSpPr/>
          <p:nvPr/>
        </p:nvGrpSpPr>
        <p:grpSpPr bwMode="auto">
          <a:xfrm>
            <a:off x="2195736" y="2132856"/>
            <a:ext cx="6400800" cy="4267200"/>
            <a:chOff x="0" y="0"/>
            <a:chExt cx="4272" cy="2688"/>
          </a:xfrm>
        </p:grpSpPr>
        <p:sp>
          <p:nvSpPr>
            <p:cNvPr id="5" name="Text Box 65"/>
            <p:cNvSpPr txBox="1">
              <a:spLocks noChangeArrowheads="1"/>
            </p:cNvSpPr>
            <p:nvPr/>
          </p:nvSpPr>
          <p:spPr bwMode="auto">
            <a:xfrm>
              <a:off x="2812" y="742"/>
              <a:ext cx="1460" cy="239"/>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a:t>D1</a:t>
              </a:r>
              <a:endParaRPr lang="en-US" altLang="zh-CN" sz="1600"/>
            </a:p>
          </p:txBody>
        </p:sp>
        <p:sp>
          <p:nvSpPr>
            <p:cNvPr id="6" name="Text Box 66"/>
            <p:cNvSpPr txBox="1">
              <a:spLocks noChangeArrowheads="1"/>
            </p:cNvSpPr>
            <p:nvPr/>
          </p:nvSpPr>
          <p:spPr bwMode="auto">
            <a:xfrm>
              <a:off x="2811" y="981"/>
              <a:ext cx="1461" cy="66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a:t>nV :int </a:t>
              </a:r>
              <a:endParaRPr lang="en-US" altLang="zh-CN" sz="1600"/>
            </a:p>
            <a:p>
              <a:pPr algn="ctr"/>
              <a:r>
                <a:rPr lang="en-US" altLang="zh-CN" sz="1600"/>
                <a:t>nVd:int</a:t>
              </a:r>
              <a:endParaRPr lang="en-US" altLang="zh-CN" sz="1600"/>
            </a:p>
            <a:p>
              <a:pPr algn="ctr"/>
              <a:r>
                <a:rPr lang="en-US" altLang="zh-CN" sz="1600"/>
                <a:t>B1::nV1:int</a:t>
              </a:r>
              <a:endParaRPr lang="en-US" altLang="zh-CN" sz="1600"/>
            </a:p>
            <a:p>
              <a:pPr algn="ctr"/>
              <a:r>
                <a:rPr lang="en-US" altLang="zh-CN" sz="1600"/>
                <a:t>B2::nV2:int</a:t>
              </a:r>
              <a:endParaRPr lang="en-US" altLang="zh-CN" sz="1600"/>
            </a:p>
          </p:txBody>
        </p:sp>
        <p:sp>
          <p:nvSpPr>
            <p:cNvPr id="7" name="Text Box 67"/>
            <p:cNvSpPr txBox="1">
              <a:spLocks noChangeArrowheads="1"/>
            </p:cNvSpPr>
            <p:nvPr/>
          </p:nvSpPr>
          <p:spPr bwMode="auto">
            <a:xfrm>
              <a:off x="2805" y="1645"/>
              <a:ext cx="1459" cy="603"/>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a:t>fund():void</a:t>
              </a:r>
              <a:endParaRPr lang="en-US" altLang="zh-CN" sz="1600"/>
            </a:p>
            <a:p>
              <a:pPr algn="ctr"/>
              <a:r>
                <a:rPr lang="en-US" altLang="zh-CN" sz="1600"/>
                <a:t>fun():void</a:t>
              </a:r>
              <a:endParaRPr lang="en-US" altLang="zh-CN" sz="1600"/>
            </a:p>
            <a:p>
              <a:pPr algn="ctr"/>
              <a:endParaRPr lang="en-US" altLang="zh-CN" sz="1600"/>
            </a:p>
          </p:txBody>
        </p:sp>
        <p:grpSp>
          <p:nvGrpSpPr>
            <p:cNvPr id="8" name="Group 9"/>
            <p:cNvGrpSpPr/>
            <p:nvPr/>
          </p:nvGrpSpPr>
          <p:grpSpPr bwMode="auto">
            <a:xfrm>
              <a:off x="0" y="1034"/>
              <a:ext cx="1059" cy="607"/>
              <a:chOff x="0" y="0"/>
              <a:chExt cx="1816" cy="1665"/>
            </a:xfrm>
          </p:grpSpPr>
          <p:sp>
            <p:nvSpPr>
              <p:cNvPr id="32" name="Text Box 69"/>
              <p:cNvSpPr txBox="1">
                <a:spLocks noChangeArrowheads="1"/>
              </p:cNvSpPr>
              <p:nvPr/>
            </p:nvSpPr>
            <p:spPr bwMode="auto">
              <a:xfrm>
                <a:off x="1" y="0"/>
                <a:ext cx="1815" cy="555"/>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a:t>B1</a:t>
                </a:r>
                <a:endParaRPr lang="en-US" altLang="zh-CN" sz="1600"/>
              </a:p>
              <a:p>
                <a:pPr algn="ctr"/>
                <a:endParaRPr lang="en-US" altLang="zh-CN" sz="1600"/>
              </a:p>
            </p:txBody>
          </p:sp>
          <p:sp>
            <p:nvSpPr>
              <p:cNvPr id="33" name="Text Box 70"/>
              <p:cNvSpPr txBox="1">
                <a:spLocks noChangeArrowheads="1"/>
              </p:cNvSpPr>
              <p:nvPr/>
            </p:nvSpPr>
            <p:spPr bwMode="auto">
              <a:xfrm>
                <a:off x="0" y="555"/>
                <a:ext cx="1815" cy="555"/>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a:t>nV1 :int</a:t>
                </a:r>
                <a:endParaRPr lang="en-US" altLang="zh-CN" sz="1600"/>
              </a:p>
            </p:txBody>
          </p:sp>
          <p:sp>
            <p:nvSpPr>
              <p:cNvPr id="34" name="Text Box 71"/>
              <p:cNvSpPr txBox="1">
                <a:spLocks noChangeArrowheads="1"/>
              </p:cNvSpPr>
              <p:nvPr/>
            </p:nvSpPr>
            <p:spPr bwMode="auto">
              <a:xfrm>
                <a:off x="0" y="1110"/>
                <a:ext cx="1815" cy="555"/>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endParaRPr lang="zh-CN" altLang="en-US" sz="1600"/>
              </a:p>
            </p:txBody>
          </p:sp>
        </p:grpSp>
        <p:grpSp>
          <p:nvGrpSpPr>
            <p:cNvPr id="9" name="Group 13"/>
            <p:cNvGrpSpPr/>
            <p:nvPr/>
          </p:nvGrpSpPr>
          <p:grpSpPr bwMode="auto">
            <a:xfrm>
              <a:off x="1534" y="1034"/>
              <a:ext cx="1095" cy="607"/>
              <a:chOff x="0" y="0"/>
              <a:chExt cx="1816" cy="1665"/>
            </a:xfrm>
          </p:grpSpPr>
          <p:sp>
            <p:nvSpPr>
              <p:cNvPr id="29" name="Text Box 73"/>
              <p:cNvSpPr txBox="1">
                <a:spLocks noChangeArrowheads="1"/>
              </p:cNvSpPr>
              <p:nvPr/>
            </p:nvSpPr>
            <p:spPr bwMode="auto">
              <a:xfrm>
                <a:off x="1" y="0"/>
                <a:ext cx="1815" cy="555"/>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a:t>B2</a:t>
                </a:r>
                <a:endParaRPr lang="en-US" altLang="zh-CN" sz="1600"/>
              </a:p>
            </p:txBody>
          </p:sp>
          <p:sp>
            <p:nvSpPr>
              <p:cNvPr id="30" name="Text Box 74"/>
              <p:cNvSpPr txBox="1">
                <a:spLocks noChangeArrowheads="1"/>
              </p:cNvSpPr>
              <p:nvPr/>
            </p:nvSpPr>
            <p:spPr bwMode="auto">
              <a:xfrm>
                <a:off x="0" y="555"/>
                <a:ext cx="1815" cy="555"/>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a:t>nV2 :int</a:t>
                </a:r>
                <a:endParaRPr lang="en-US" altLang="zh-CN" sz="1600"/>
              </a:p>
            </p:txBody>
          </p:sp>
          <p:sp>
            <p:nvSpPr>
              <p:cNvPr id="31" name="Text Box 75"/>
              <p:cNvSpPr txBox="1">
                <a:spLocks noChangeArrowheads="1"/>
              </p:cNvSpPr>
              <p:nvPr/>
            </p:nvSpPr>
            <p:spPr bwMode="auto">
              <a:xfrm>
                <a:off x="0" y="1110"/>
                <a:ext cx="1815" cy="555"/>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endParaRPr lang="zh-CN" altLang="en-US" sz="1600"/>
              </a:p>
            </p:txBody>
          </p:sp>
        </p:grpSp>
        <p:grpSp>
          <p:nvGrpSpPr>
            <p:cNvPr id="10" name="Group 17"/>
            <p:cNvGrpSpPr/>
            <p:nvPr/>
          </p:nvGrpSpPr>
          <p:grpSpPr bwMode="auto">
            <a:xfrm>
              <a:off x="767" y="2081"/>
              <a:ext cx="1168" cy="607"/>
              <a:chOff x="0" y="0"/>
              <a:chExt cx="1816" cy="1665"/>
            </a:xfrm>
          </p:grpSpPr>
          <p:sp>
            <p:nvSpPr>
              <p:cNvPr id="26" name="Text Box 77"/>
              <p:cNvSpPr txBox="1">
                <a:spLocks noChangeArrowheads="1"/>
              </p:cNvSpPr>
              <p:nvPr/>
            </p:nvSpPr>
            <p:spPr bwMode="auto">
              <a:xfrm>
                <a:off x="1" y="0"/>
                <a:ext cx="1815" cy="555"/>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a:t>D1</a:t>
                </a:r>
                <a:endParaRPr lang="en-US" altLang="zh-CN" sz="1600"/>
              </a:p>
            </p:txBody>
          </p:sp>
          <p:sp>
            <p:nvSpPr>
              <p:cNvPr id="27" name="Text Box 78"/>
              <p:cNvSpPr txBox="1">
                <a:spLocks noChangeArrowheads="1"/>
              </p:cNvSpPr>
              <p:nvPr/>
            </p:nvSpPr>
            <p:spPr bwMode="auto">
              <a:xfrm>
                <a:off x="0" y="555"/>
                <a:ext cx="1815" cy="555"/>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a:t>nVd :int</a:t>
                </a:r>
                <a:endParaRPr lang="en-US" altLang="zh-CN" sz="1600"/>
              </a:p>
            </p:txBody>
          </p:sp>
          <p:sp>
            <p:nvSpPr>
              <p:cNvPr id="28" name="Text Box 79"/>
              <p:cNvSpPr txBox="1">
                <a:spLocks noChangeArrowheads="1"/>
              </p:cNvSpPr>
              <p:nvPr/>
            </p:nvSpPr>
            <p:spPr bwMode="auto">
              <a:xfrm>
                <a:off x="0" y="1110"/>
                <a:ext cx="1815" cy="555"/>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a:t>fund():void</a:t>
                </a:r>
                <a:endParaRPr lang="en-US" altLang="zh-CN" sz="1600"/>
              </a:p>
            </p:txBody>
          </p:sp>
        </p:grpSp>
        <p:sp>
          <p:nvSpPr>
            <p:cNvPr id="11" name="AutoShape 80"/>
            <p:cNvSpPr>
              <a:spLocks noChangeArrowheads="1"/>
            </p:cNvSpPr>
            <p:nvPr/>
          </p:nvSpPr>
          <p:spPr bwMode="auto">
            <a:xfrm>
              <a:off x="428" y="1641"/>
              <a:ext cx="180" cy="126"/>
            </a:xfrm>
            <a:prstGeom prst="triangle">
              <a:avLst>
                <a:gd name="adj" fmla="val 50000"/>
              </a:avLst>
            </a:prstGeom>
            <a:solidFill>
              <a:srgbClr val="FFFFFF"/>
            </a:solidFill>
            <a:ln w="9525">
              <a:solidFill>
                <a:schemeClr val="tx1"/>
              </a:solidFill>
              <a:miter lim="800000"/>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AutoShape 81"/>
            <p:cNvSpPr>
              <a:spLocks noChangeArrowheads="1"/>
            </p:cNvSpPr>
            <p:nvPr/>
          </p:nvSpPr>
          <p:spPr bwMode="auto">
            <a:xfrm>
              <a:off x="2021" y="1642"/>
              <a:ext cx="180" cy="126"/>
            </a:xfrm>
            <a:prstGeom prst="triangle">
              <a:avLst>
                <a:gd name="adj" fmla="val 50000"/>
              </a:avLst>
            </a:prstGeom>
            <a:solidFill>
              <a:srgbClr val="FFFFFF"/>
            </a:solidFill>
            <a:ln w="9525">
              <a:solidFill>
                <a:schemeClr val="tx1"/>
              </a:solidFill>
              <a:miter lim="800000"/>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Line 82"/>
            <p:cNvSpPr>
              <a:spLocks noChangeShapeType="1"/>
            </p:cNvSpPr>
            <p:nvPr/>
          </p:nvSpPr>
          <p:spPr bwMode="auto">
            <a:xfrm>
              <a:off x="517" y="1767"/>
              <a:ext cx="0" cy="1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83"/>
            <p:cNvSpPr>
              <a:spLocks noChangeShapeType="1"/>
            </p:cNvSpPr>
            <p:nvPr/>
          </p:nvSpPr>
          <p:spPr bwMode="auto">
            <a:xfrm>
              <a:off x="2112" y="1762"/>
              <a:ext cx="0" cy="1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Line 84"/>
            <p:cNvSpPr>
              <a:spLocks noChangeShapeType="1"/>
            </p:cNvSpPr>
            <p:nvPr/>
          </p:nvSpPr>
          <p:spPr bwMode="auto">
            <a:xfrm>
              <a:off x="517" y="1913"/>
              <a:ext cx="159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Line 85"/>
            <p:cNvSpPr>
              <a:spLocks noChangeShapeType="1"/>
            </p:cNvSpPr>
            <p:nvPr/>
          </p:nvSpPr>
          <p:spPr bwMode="auto">
            <a:xfrm flipV="1">
              <a:off x="1360" y="1913"/>
              <a:ext cx="0" cy="16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7" name="Group 27"/>
            <p:cNvGrpSpPr/>
            <p:nvPr/>
          </p:nvGrpSpPr>
          <p:grpSpPr bwMode="auto">
            <a:xfrm>
              <a:off x="548" y="0"/>
              <a:ext cx="1789" cy="607"/>
              <a:chOff x="0" y="0"/>
              <a:chExt cx="1816" cy="1665"/>
            </a:xfrm>
          </p:grpSpPr>
          <p:sp>
            <p:nvSpPr>
              <p:cNvPr id="23" name="Text Box 87"/>
              <p:cNvSpPr txBox="1">
                <a:spLocks noChangeArrowheads="1"/>
              </p:cNvSpPr>
              <p:nvPr/>
            </p:nvSpPr>
            <p:spPr bwMode="auto">
              <a:xfrm>
                <a:off x="1" y="0"/>
                <a:ext cx="1815" cy="555"/>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1600"/>
                  <a:t>&lt;&lt;virtual&gt;&gt; B0</a:t>
                </a:r>
                <a:endParaRPr lang="en-US" altLang="zh-CN" sz="1600"/>
              </a:p>
            </p:txBody>
          </p:sp>
          <p:sp>
            <p:nvSpPr>
              <p:cNvPr id="24" name="Text Box 88"/>
              <p:cNvSpPr txBox="1">
                <a:spLocks noChangeArrowheads="1"/>
              </p:cNvSpPr>
              <p:nvPr/>
            </p:nvSpPr>
            <p:spPr bwMode="auto">
              <a:xfrm>
                <a:off x="0" y="555"/>
                <a:ext cx="1815" cy="555"/>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a:t>nV :int</a:t>
                </a:r>
                <a:endParaRPr lang="en-US" altLang="zh-CN" sz="1600"/>
              </a:p>
            </p:txBody>
          </p:sp>
          <p:sp>
            <p:nvSpPr>
              <p:cNvPr id="25" name="Text Box 89"/>
              <p:cNvSpPr txBox="1">
                <a:spLocks noChangeArrowheads="1"/>
              </p:cNvSpPr>
              <p:nvPr/>
            </p:nvSpPr>
            <p:spPr bwMode="auto">
              <a:xfrm>
                <a:off x="0" y="1110"/>
                <a:ext cx="1815" cy="555"/>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a:t>fun()</a:t>
                </a:r>
                <a:endParaRPr lang="en-US" altLang="zh-CN" sz="1600"/>
              </a:p>
            </p:txBody>
          </p:sp>
        </p:grpSp>
        <p:sp>
          <p:nvSpPr>
            <p:cNvPr id="18" name="AutoShape 90"/>
            <p:cNvSpPr>
              <a:spLocks noChangeArrowheads="1"/>
            </p:cNvSpPr>
            <p:nvPr/>
          </p:nvSpPr>
          <p:spPr bwMode="auto">
            <a:xfrm>
              <a:off x="1269" y="607"/>
              <a:ext cx="181" cy="126"/>
            </a:xfrm>
            <a:prstGeom prst="triangle">
              <a:avLst>
                <a:gd name="adj" fmla="val 50000"/>
              </a:avLst>
            </a:prstGeom>
            <a:solidFill>
              <a:srgbClr val="FFFFFF"/>
            </a:solidFill>
            <a:ln w="9525">
              <a:solidFill>
                <a:schemeClr val="tx1"/>
              </a:solidFill>
              <a:miter lim="800000"/>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Line 91"/>
            <p:cNvSpPr>
              <a:spLocks noChangeShapeType="1"/>
            </p:cNvSpPr>
            <p:nvPr/>
          </p:nvSpPr>
          <p:spPr bwMode="auto">
            <a:xfrm>
              <a:off x="517" y="880"/>
              <a:ext cx="159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 name="Line 92"/>
            <p:cNvSpPr>
              <a:spLocks noChangeShapeType="1"/>
            </p:cNvSpPr>
            <p:nvPr/>
          </p:nvSpPr>
          <p:spPr bwMode="auto">
            <a:xfrm>
              <a:off x="517" y="880"/>
              <a:ext cx="0" cy="1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 name="Line 93"/>
            <p:cNvSpPr>
              <a:spLocks noChangeShapeType="1"/>
            </p:cNvSpPr>
            <p:nvPr/>
          </p:nvSpPr>
          <p:spPr bwMode="auto">
            <a:xfrm>
              <a:off x="2112" y="880"/>
              <a:ext cx="0" cy="1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Line 94"/>
            <p:cNvSpPr>
              <a:spLocks noChangeShapeType="1"/>
            </p:cNvSpPr>
            <p:nvPr/>
          </p:nvSpPr>
          <p:spPr bwMode="auto">
            <a:xfrm>
              <a:off x="1360" y="733"/>
              <a:ext cx="0" cy="14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如果</a:t>
            </a:r>
            <a:r>
              <a:rPr lang="zh-CN" altLang="zh-CN" dirty="0"/>
              <a:t>虚基类只声明带参数的构造函数，直接或间接继承虚基类的所有派生类，必须在构造函数的成员初始化列表中列出对虚基类的初始化</a:t>
            </a:r>
            <a:endParaRPr lang="zh-CN" altLang="en-US" dirty="0"/>
          </a:p>
        </p:txBody>
      </p:sp>
      <p:sp>
        <p:nvSpPr>
          <p:cNvPr id="3" name="标题 2"/>
          <p:cNvSpPr>
            <a:spLocks noGrp="1"/>
          </p:cNvSpPr>
          <p:nvPr>
            <p:ph type="title"/>
          </p:nvPr>
        </p:nvSpPr>
        <p:spPr/>
        <p:txBody>
          <a:bodyPr/>
          <a:lstStyle/>
          <a:p>
            <a:r>
              <a:rPr lang="en-US" altLang="zh-CN" dirty="0" smtClean="0"/>
              <a:t>7.5.3 </a:t>
            </a:r>
            <a:r>
              <a:rPr lang="zh-CN" altLang="zh-CN" dirty="0" smtClean="0"/>
              <a:t>虚</a:t>
            </a:r>
            <a:r>
              <a:rPr lang="zh-CN" altLang="zh-CN" dirty="0"/>
              <a:t>基类及其派生类构造函数</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class B { </a:t>
            </a:r>
            <a:r>
              <a:rPr lang="en-US" altLang="zh-CN" dirty="0">
                <a:solidFill>
                  <a:srgbClr val="FE0202"/>
                </a:solidFill>
              </a:rPr>
              <a:t>B(</a:t>
            </a:r>
            <a:r>
              <a:rPr lang="en-US" altLang="zh-CN" dirty="0" err="1">
                <a:solidFill>
                  <a:srgbClr val="FE0202"/>
                </a:solidFill>
              </a:rPr>
              <a:t>int</a:t>
            </a:r>
            <a:r>
              <a:rPr lang="en-US" altLang="zh-CN" dirty="0">
                <a:solidFill>
                  <a:srgbClr val="FE0202"/>
                </a:solidFill>
              </a:rPr>
              <a:t> </a:t>
            </a:r>
            <a:r>
              <a:rPr lang="en-US" altLang="zh-CN" dirty="0" err="1">
                <a:solidFill>
                  <a:srgbClr val="FE0202"/>
                </a:solidFill>
              </a:rPr>
              <a:t>i</a:t>
            </a:r>
            <a:r>
              <a:rPr lang="en-US" altLang="zh-CN" dirty="0">
                <a:solidFill>
                  <a:srgbClr val="FE0202"/>
                </a:solidFill>
              </a:rPr>
              <a:t>):b(</a:t>
            </a:r>
            <a:r>
              <a:rPr lang="en-US" altLang="zh-CN" dirty="0" err="1">
                <a:solidFill>
                  <a:srgbClr val="FE0202"/>
                </a:solidFill>
              </a:rPr>
              <a:t>i</a:t>
            </a:r>
            <a:r>
              <a:rPr lang="en-US" altLang="zh-CN" dirty="0">
                <a:solidFill>
                  <a:srgbClr val="FE0202"/>
                </a:solidFill>
              </a:rPr>
              <a:t>){}</a:t>
            </a:r>
            <a:r>
              <a:rPr lang="en-US" altLang="zh-CN" dirty="0"/>
              <a:t> private: </a:t>
            </a:r>
            <a:r>
              <a:rPr lang="en-US" altLang="zh-CN" dirty="0" err="1"/>
              <a:t>int</a:t>
            </a:r>
            <a:r>
              <a:rPr lang="en-US" altLang="zh-CN" dirty="0"/>
              <a:t> b;};</a:t>
            </a:r>
            <a:endParaRPr lang="en-US" altLang="zh-CN" dirty="0"/>
          </a:p>
          <a:p>
            <a:r>
              <a:rPr lang="en-US" altLang="zh-CN" dirty="0"/>
              <a:t>class B1 : </a:t>
            </a:r>
            <a:r>
              <a:rPr lang="en-US" altLang="zh-CN" dirty="0">
                <a:solidFill>
                  <a:srgbClr val="0000FF"/>
                </a:solidFill>
              </a:rPr>
              <a:t>virtual</a:t>
            </a:r>
            <a:r>
              <a:rPr lang="en-US" altLang="zh-CN" dirty="0"/>
              <a:t> public </a:t>
            </a:r>
            <a:r>
              <a:rPr lang="en-US" altLang="zh-CN" dirty="0" smtClean="0"/>
              <a:t>B</a:t>
            </a:r>
            <a:endParaRPr lang="en-US" altLang="zh-CN" dirty="0" smtClean="0"/>
          </a:p>
          <a:p>
            <a:r>
              <a:rPr lang="en-US" altLang="zh-CN" dirty="0"/>
              <a:t>{</a:t>
            </a:r>
            <a:r>
              <a:rPr lang="en-US" altLang="zh-CN" dirty="0">
                <a:solidFill>
                  <a:srgbClr val="FE0202"/>
                </a:solidFill>
              </a:rPr>
              <a:t>B1(</a:t>
            </a:r>
            <a:r>
              <a:rPr lang="en-US" altLang="zh-CN" dirty="0" err="1">
                <a:solidFill>
                  <a:srgbClr val="FE0202"/>
                </a:solidFill>
              </a:rPr>
              <a:t>int</a:t>
            </a:r>
            <a:r>
              <a:rPr lang="en-US" altLang="zh-CN" dirty="0">
                <a:solidFill>
                  <a:srgbClr val="FE0202"/>
                </a:solidFill>
              </a:rPr>
              <a:t> </a:t>
            </a:r>
            <a:r>
              <a:rPr lang="en-US" altLang="zh-CN" dirty="0" err="1">
                <a:solidFill>
                  <a:srgbClr val="FE0202"/>
                </a:solidFill>
              </a:rPr>
              <a:t>i</a:t>
            </a:r>
            <a:r>
              <a:rPr lang="en-US" altLang="zh-CN" dirty="0">
                <a:solidFill>
                  <a:srgbClr val="FE0202"/>
                </a:solidFill>
              </a:rPr>
              <a:t>):B(</a:t>
            </a:r>
            <a:r>
              <a:rPr lang="en-US" altLang="zh-CN" dirty="0" err="1">
                <a:solidFill>
                  <a:srgbClr val="FE0202"/>
                </a:solidFill>
              </a:rPr>
              <a:t>i</a:t>
            </a:r>
            <a:r>
              <a:rPr lang="en-US" altLang="zh-CN" dirty="0">
                <a:solidFill>
                  <a:srgbClr val="FE0202"/>
                </a:solidFill>
              </a:rPr>
              <a:t>){}</a:t>
            </a:r>
            <a:r>
              <a:rPr lang="en-US" altLang="zh-CN" dirty="0"/>
              <a:t> private: </a:t>
            </a:r>
            <a:r>
              <a:rPr lang="en-US" altLang="zh-CN" dirty="0" err="1"/>
              <a:t>int</a:t>
            </a:r>
            <a:r>
              <a:rPr lang="en-US" altLang="zh-CN" dirty="0"/>
              <a:t> b1;};</a:t>
            </a:r>
            <a:endParaRPr lang="en-US" altLang="zh-CN" dirty="0"/>
          </a:p>
          <a:p>
            <a:r>
              <a:rPr lang="en-US" altLang="zh-CN" dirty="0"/>
              <a:t>class B2 :</a:t>
            </a:r>
            <a:r>
              <a:rPr lang="en-US" altLang="zh-CN" dirty="0">
                <a:solidFill>
                  <a:srgbClr val="FF99FF"/>
                </a:solidFill>
              </a:rPr>
              <a:t> </a:t>
            </a:r>
            <a:r>
              <a:rPr lang="en-US" altLang="zh-CN" dirty="0">
                <a:solidFill>
                  <a:srgbClr val="0000FF"/>
                </a:solidFill>
              </a:rPr>
              <a:t>virtual</a:t>
            </a:r>
            <a:r>
              <a:rPr lang="en-US" altLang="zh-CN" dirty="0"/>
              <a:t> public </a:t>
            </a:r>
            <a:r>
              <a:rPr lang="en-US" altLang="zh-CN" dirty="0" smtClean="0"/>
              <a:t>B</a:t>
            </a:r>
            <a:endParaRPr lang="en-US" altLang="zh-CN" dirty="0" smtClean="0"/>
          </a:p>
          <a:p>
            <a:r>
              <a:rPr lang="en-US" altLang="zh-CN" dirty="0"/>
              <a:t>{</a:t>
            </a:r>
            <a:r>
              <a:rPr lang="en-US" altLang="zh-CN" dirty="0">
                <a:solidFill>
                  <a:srgbClr val="FE0202"/>
                </a:solidFill>
              </a:rPr>
              <a:t>B2(</a:t>
            </a:r>
            <a:r>
              <a:rPr lang="en-US" altLang="zh-CN" dirty="0" err="1">
                <a:solidFill>
                  <a:srgbClr val="FE0202"/>
                </a:solidFill>
              </a:rPr>
              <a:t>int</a:t>
            </a:r>
            <a:r>
              <a:rPr lang="en-US" altLang="zh-CN" dirty="0">
                <a:solidFill>
                  <a:srgbClr val="FE0202"/>
                </a:solidFill>
              </a:rPr>
              <a:t> </a:t>
            </a:r>
            <a:r>
              <a:rPr lang="en-US" altLang="zh-CN" dirty="0" err="1">
                <a:solidFill>
                  <a:srgbClr val="FE0202"/>
                </a:solidFill>
              </a:rPr>
              <a:t>i</a:t>
            </a:r>
            <a:r>
              <a:rPr lang="en-US" altLang="zh-CN" dirty="0">
                <a:solidFill>
                  <a:srgbClr val="FE0202"/>
                </a:solidFill>
              </a:rPr>
              <a:t>):B(</a:t>
            </a:r>
            <a:r>
              <a:rPr lang="en-US" altLang="zh-CN" dirty="0" err="1">
                <a:solidFill>
                  <a:srgbClr val="FE0202"/>
                </a:solidFill>
              </a:rPr>
              <a:t>i</a:t>
            </a:r>
            <a:r>
              <a:rPr lang="en-US" altLang="zh-CN" dirty="0">
                <a:solidFill>
                  <a:srgbClr val="FE0202"/>
                </a:solidFill>
              </a:rPr>
              <a:t>){}</a:t>
            </a:r>
            <a:r>
              <a:rPr lang="en-US" altLang="zh-CN" dirty="0"/>
              <a:t> private: </a:t>
            </a:r>
            <a:r>
              <a:rPr lang="en-US" altLang="zh-CN" dirty="0" err="1"/>
              <a:t>int</a:t>
            </a:r>
            <a:r>
              <a:rPr lang="en-US" altLang="zh-CN" dirty="0"/>
              <a:t> b2;};</a:t>
            </a:r>
            <a:endParaRPr lang="en-US" altLang="zh-CN" dirty="0"/>
          </a:p>
          <a:p>
            <a:r>
              <a:rPr lang="en-US" altLang="zh-CN" dirty="0"/>
              <a:t>class C : public B1, public B2</a:t>
            </a:r>
            <a:endParaRPr lang="en-US" altLang="zh-CN" dirty="0"/>
          </a:p>
          <a:p>
            <a:r>
              <a:rPr lang="en-US" altLang="zh-CN" dirty="0"/>
              <a:t>{</a:t>
            </a:r>
            <a:r>
              <a:rPr lang="en-US" altLang="zh-CN" dirty="0">
                <a:solidFill>
                  <a:srgbClr val="FE0202"/>
                </a:solidFill>
              </a:rPr>
              <a:t>C(</a:t>
            </a:r>
            <a:r>
              <a:rPr lang="en-US" altLang="zh-CN" dirty="0" err="1">
                <a:solidFill>
                  <a:srgbClr val="FE0202"/>
                </a:solidFill>
              </a:rPr>
              <a:t>int</a:t>
            </a:r>
            <a:r>
              <a:rPr lang="en-US" altLang="zh-CN" dirty="0">
                <a:solidFill>
                  <a:srgbClr val="FE0202"/>
                </a:solidFill>
              </a:rPr>
              <a:t> </a:t>
            </a:r>
            <a:r>
              <a:rPr lang="en-US" altLang="zh-CN" dirty="0" err="1">
                <a:solidFill>
                  <a:srgbClr val="FE0202"/>
                </a:solidFill>
              </a:rPr>
              <a:t>i</a:t>
            </a:r>
            <a:r>
              <a:rPr lang="en-US" altLang="zh-CN" dirty="0">
                <a:solidFill>
                  <a:srgbClr val="FE0202"/>
                </a:solidFill>
              </a:rPr>
              <a:t>):B(</a:t>
            </a:r>
            <a:r>
              <a:rPr lang="en-US" altLang="zh-CN" dirty="0" err="1">
                <a:solidFill>
                  <a:srgbClr val="FE0202"/>
                </a:solidFill>
              </a:rPr>
              <a:t>i</a:t>
            </a:r>
            <a:r>
              <a:rPr lang="en-US" altLang="zh-CN" dirty="0">
                <a:solidFill>
                  <a:srgbClr val="FE0202"/>
                </a:solidFill>
              </a:rPr>
              <a:t>), B1(</a:t>
            </a:r>
            <a:r>
              <a:rPr lang="en-US" altLang="zh-CN" dirty="0" err="1">
                <a:solidFill>
                  <a:srgbClr val="FE0202"/>
                </a:solidFill>
              </a:rPr>
              <a:t>i</a:t>
            </a:r>
            <a:r>
              <a:rPr lang="en-US" altLang="zh-CN" dirty="0">
                <a:solidFill>
                  <a:srgbClr val="FE0202"/>
                </a:solidFill>
              </a:rPr>
              <a:t>), B2(</a:t>
            </a:r>
            <a:r>
              <a:rPr lang="en-US" altLang="zh-CN" dirty="0" err="1">
                <a:solidFill>
                  <a:srgbClr val="FE0202"/>
                </a:solidFill>
              </a:rPr>
              <a:t>i</a:t>
            </a:r>
            <a:r>
              <a:rPr lang="en-US" altLang="zh-CN" dirty="0">
                <a:solidFill>
                  <a:srgbClr val="FE0202"/>
                </a:solidFill>
              </a:rPr>
              <a:t>) {}</a:t>
            </a:r>
            <a:r>
              <a:rPr lang="en-US" altLang="zh-CN" dirty="0"/>
              <a:t> private: float d</a:t>
            </a: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a:t>7.5.3 </a:t>
            </a:r>
            <a:r>
              <a:rPr lang="zh-CN" altLang="zh-CN" dirty="0"/>
              <a:t>虚基类及其派生类构造函数</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zh-CN" dirty="0"/>
              <a:t>建立对象时所指定的类称为</a:t>
            </a:r>
            <a:r>
              <a:rPr lang="zh-CN" altLang="zh-CN" dirty="0" smtClean="0"/>
              <a:t>最远派生</a:t>
            </a:r>
            <a:r>
              <a:rPr lang="zh-CN" altLang="zh-CN" dirty="0"/>
              <a:t>类。</a:t>
            </a:r>
            <a:endParaRPr lang="zh-CN" altLang="zh-CN" dirty="0"/>
          </a:p>
          <a:p>
            <a:r>
              <a:rPr lang="zh-CN" altLang="zh-CN" dirty="0"/>
              <a:t>虚基类的成员是由最派生类的构造函数通过调用虚基类的构造函数进行初始化</a:t>
            </a:r>
            <a:r>
              <a:rPr lang="zh-CN" altLang="zh-CN" dirty="0" smtClean="0"/>
              <a:t>的</a:t>
            </a:r>
            <a:endParaRPr lang="zh-CN" altLang="zh-CN" dirty="0"/>
          </a:p>
          <a:p>
            <a:r>
              <a:rPr lang="zh-CN" altLang="zh-CN" dirty="0"/>
              <a:t>在建立对象时，只有最</a:t>
            </a:r>
            <a:r>
              <a:rPr lang="zh-CN" altLang="en-US" dirty="0"/>
              <a:t>远</a:t>
            </a:r>
            <a:r>
              <a:rPr lang="zh-CN" altLang="zh-CN" dirty="0"/>
              <a:t>派生类的构造函数调用虚基类的构造函数，该派生类的其他基类对虚基类构造函数的调用被</a:t>
            </a:r>
            <a:r>
              <a:rPr lang="zh-CN" altLang="zh-CN" dirty="0" smtClean="0"/>
              <a:t>忽略</a:t>
            </a:r>
            <a:endParaRPr lang="zh-CN" altLang="zh-CN" dirty="0"/>
          </a:p>
          <a:p>
            <a:r>
              <a:rPr lang="zh-CN" altLang="zh-CN" dirty="0"/>
              <a:t>在整个继承结构中，直接或间接继承虚基类的所有派生类，都必须在构造函数的成员初始化表中给出对虚基类的构造函数的调用。如果未列出，则表示调用该虚基类的默认构造函数</a:t>
            </a:r>
            <a:endParaRPr lang="zh-CN" altLang="en-US" dirty="0"/>
          </a:p>
        </p:txBody>
      </p:sp>
      <p:sp>
        <p:nvSpPr>
          <p:cNvPr id="3" name="标题 2"/>
          <p:cNvSpPr>
            <a:spLocks noGrp="1"/>
          </p:cNvSpPr>
          <p:nvPr>
            <p:ph type="title"/>
          </p:nvPr>
        </p:nvSpPr>
        <p:spPr/>
        <p:txBody>
          <a:bodyPr/>
          <a:lstStyle/>
          <a:p>
            <a:r>
              <a:rPr lang="en-US" altLang="zh-CN" dirty="0"/>
              <a:t>7.5.3 </a:t>
            </a:r>
            <a:r>
              <a:rPr lang="zh-CN" altLang="zh-CN" dirty="0"/>
              <a:t>虚基类及其派生类构造函数</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该类有直接或间接的虚基类，先执行虚基类的构造函数。</a:t>
            </a:r>
            <a:endParaRPr lang="zh-CN" altLang="zh-CN" dirty="0"/>
          </a:p>
          <a:p>
            <a:r>
              <a:rPr lang="zh-CN" altLang="zh-CN" dirty="0"/>
              <a:t>该类有其他基类，按照它们在继承声明列表中出现的次序，分别执行它们的构造函数，在构造过程中，不再执行虚基类的构造函数。</a:t>
            </a:r>
            <a:endParaRPr lang="zh-CN" altLang="zh-CN" dirty="0"/>
          </a:p>
          <a:p>
            <a:r>
              <a:rPr lang="zh-CN" altLang="zh-CN" dirty="0"/>
              <a:t>按照类定义中出现的顺序，对新增的成员对象进行初始化。</a:t>
            </a:r>
            <a:endParaRPr lang="zh-CN" altLang="zh-CN" dirty="0"/>
          </a:p>
          <a:p>
            <a:r>
              <a:rPr lang="zh-CN" altLang="zh-CN" dirty="0"/>
              <a:t>执行函数</a:t>
            </a:r>
            <a:r>
              <a:rPr lang="zh-CN" altLang="zh-CN" dirty="0" smtClean="0"/>
              <a:t>体</a:t>
            </a:r>
            <a:endParaRPr lang="zh-CN" altLang="en-US" dirty="0"/>
          </a:p>
        </p:txBody>
      </p:sp>
      <p:sp>
        <p:nvSpPr>
          <p:cNvPr id="3" name="标题 2"/>
          <p:cNvSpPr>
            <a:spLocks noGrp="1"/>
          </p:cNvSpPr>
          <p:nvPr>
            <p:ph type="title"/>
          </p:nvPr>
        </p:nvSpPr>
        <p:spPr/>
        <p:txBody>
          <a:bodyPr/>
          <a:lstStyle/>
          <a:p>
            <a:r>
              <a:rPr lang="en-US" altLang="zh-CN" dirty="0"/>
              <a:t>7.5.3 </a:t>
            </a:r>
            <a:r>
              <a:rPr lang="zh-CN" altLang="zh-CN" dirty="0"/>
              <a:t>虚基类及其派生类构造函数</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7.1.1  </a:t>
            </a:r>
            <a:r>
              <a:rPr lang="zh-CN" altLang="en-US" dirty="0"/>
              <a:t>继承关系举例</a:t>
            </a:r>
            <a:endParaRPr lang="zh-CN" altLang="en-US" dirty="0"/>
          </a:p>
        </p:txBody>
      </p:sp>
      <p:graphicFrame>
        <p:nvGraphicFramePr>
          <p:cNvPr id="3" name="Object 3"/>
          <p:cNvGraphicFramePr>
            <a:graphicFrameLocks noChangeAspect="1"/>
          </p:cNvGraphicFramePr>
          <p:nvPr/>
        </p:nvGraphicFramePr>
        <p:xfrm>
          <a:off x="2128838" y="1933277"/>
          <a:ext cx="4884737" cy="4664075"/>
        </p:xfrm>
        <a:graphic>
          <a:graphicData uri="http://schemas.openxmlformats.org/presentationml/2006/ole">
            <mc:AlternateContent xmlns:mc="http://schemas.openxmlformats.org/markup-compatibility/2006">
              <mc:Choice xmlns:v="urn:schemas-microsoft-com:vml" Requires="v">
                <p:oleObj spid="_x0000_s2070" name="" r:id="rId1" imgW="2162175" imgH="2066925" progId="OrgPlusWOPX.4">
                  <p:embed/>
                </p:oleObj>
              </mc:Choice>
              <mc:Fallback>
                <p:oleObj name="" r:id="rId1" imgW="2162175" imgH="2066925" progId="OrgPlusWOPX.4">
                  <p:embed/>
                  <p:pic>
                    <p:nvPicPr>
                      <p:cNvPr id="0" name="图片 20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38" y="1933277"/>
                        <a:ext cx="4884737" cy="46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7.1.1  </a:t>
            </a:r>
            <a:r>
              <a:rPr lang="zh-CN" altLang="en-US" dirty="0"/>
              <a:t>继承关系举例</a:t>
            </a:r>
            <a:endParaRPr lang="zh-CN" altLang="en-US" dirty="0"/>
          </a:p>
        </p:txBody>
      </p:sp>
      <p:graphicFrame>
        <p:nvGraphicFramePr>
          <p:cNvPr id="3" name="Object 3"/>
          <p:cNvGraphicFramePr>
            <a:graphicFrameLocks noChangeAspect="1"/>
          </p:cNvGraphicFramePr>
          <p:nvPr/>
        </p:nvGraphicFramePr>
        <p:xfrm>
          <a:off x="2112963" y="2071836"/>
          <a:ext cx="4916487" cy="4381500"/>
        </p:xfrm>
        <a:graphic>
          <a:graphicData uri="http://schemas.openxmlformats.org/presentationml/2006/ole">
            <mc:AlternateContent xmlns:mc="http://schemas.openxmlformats.org/markup-compatibility/2006">
              <mc:Choice xmlns:v="urn:schemas-microsoft-com:vml" Requires="v">
                <p:oleObj spid="_x0000_s3094" name="" r:id="rId1" imgW="1390650" imgH="1238250" progId="OrgPlusWOPX.4">
                  <p:embed/>
                </p:oleObj>
              </mc:Choice>
              <mc:Fallback>
                <p:oleObj name="" r:id="rId1" imgW="1390650" imgH="1238250" progId="OrgPlusWOPX.4">
                  <p:embed/>
                  <p:pic>
                    <p:nvPicPr>
                      <p:cNvPr id="0" name="图片 30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963" y="2071836"/>
                        <a:ext cx="4916487"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7.1.1  </a:t>
            </a:r>
            <a:r>
              <a:rPr lang="zh-CN" altLang="en-US" dirty="0"/>
              <a:t>继承关系举例</a:t>
            </a:r>
            <a:endParaRPr lang="zh-CN" altLang="en-US" dirty="0"/>
          </a:p>
        </p:txBody>
      </p:sp>
      <p:graphicFrame>
        <p:nvGraphicFramePr>
          <p:cNvPr id="3" name="Object 3"/>
          <p:cNvGraphicFramePr>
            <a:graphicFrameLocks noChangeAspect="1"/>
          </p:cNvGraphicFramePr>
          <p:nvPr/>
        </p:nvGraphicFramePr>
        <p:xfrm>
          <a:off x="755576" y="2526184"/>
          <a:ext cx="7831137" cy="3567112"/>
        </p:xfrm>
        <a:graphic>
          <a:graphicData uri="http://schemas.openxmlformats.org/presentationml/2006/ole">
            <mc:AlternateContent xmlns:mc="http://schemas.openxmlformats.org/markup-compatibility/2006">
              <mc:Choice xmlns:v="urn:schemas-microsoft-com:vml" Requires="v">
                <p:oleObj spid="_x0000_s4118" name="" r:id="rId1" imgW="4133850" imgH="1885950" progId="OrgPlusWOPX.4">
                  <p:embed/>
                </p:oleObj>
              </mc:Choice>
              <mc:Fallback>
                <p:oleObj name="" r:id="rId1" imgW="4133850" imgH="1885950" progId="OrgPlusWOPX.4">
                  <p:embed/>
                  <p:pic>
                    <p:nvPicPr>
                      <p:cNvPr id="0" name="图片 41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526184"/>
                        <a:ext cx="7831137" cy="3567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smtClean="0"/>
              <a:t>class </a:t>
            </a:r>
            <a:r>
              <a:rPr lang="zh-CN" altLang="en-US" dirty="0"/>
              <a:t>派生类名：继承方式  基类名</a:t>
            </a:r>
            <a:endParaRPr lang="zh-CN" altLang="en-US" dirty="0"/>
          </a:p>
          <a:p>
            <a:r>
              <a:rPr lang="en-US" altLang="zh-CN" dirty="0"/>
              <a:t>{</a:t>
            </a:r>
            <a:endParaRPr lang="en-US" altLang="zh-CN" dirty="0"/>
          </a:p>
          <a:p>
            <a:r>
              <a:rPr lang="en-US" altLang="zh-CN" dirty="0"/>
              <a:t>        </a:t>
            </a:r>
            <a:r>
              <a:rPr lang="zh-CN" altLang="en-US" dirty="0"/>
              <a:t>成员声明；</a:t>
            </a:r>
            <a:endParaRPr lang="zh-CN" altLang="en-US" dirty="0"/>
          </a:p>
          <a:p>
            <a:r>
              <a:rPr lang="en-US" altLang="zh-CN" dirty="0"/>
              <a:t>}</a:t>
            </a:r>
            <a:endParaRPr lang="en-US" altLang="zh-CN" dirty="0"/>
          </a:p>
          <a:p>
            <a:r>
              <a:rPr lang="en-US" altLang="zh-CN" dirty="0"/>
              <a:t>class </a:t>
            </a:r>
            <a:r>
              <a:rPr lang="en-US" altLang="zh-CN" dirty="0" err="1"/>
              <a:t>myclock</a:t>
            </a:r>
            <a:r>
              <a:rPr lang="zh-CN" altLang="en-US" dirty="0"/>
              <a:t>：</a:t>
            </a:r>
            <a:r>
              <a:rPr lang="en-US" altLang="zh-CN" dirty="0"/>
              <a:t>public clock</a:t>
            </a:r>
            <a:endParaRPr lang="en-US" altLang="zh-CN" dirty="0"/>
          </a:p>
          <a:p>
            <a:r>
              <a:rPr lang="en-US" altLang="zh-CN" dirty="0"/>
              <a:t>{</a:t>
            </a:r>
            <a:endParaRPr lang="en-US" altLang="zh-CN" dirty="0"/>
          </a:p>
          <a:p>
            <a:r>
              <a:rPr lang="en-US" altLang="zh-CN" dirty="0"/>
              <a:t>        float location[2];</a:t>
            </a:r>
            <a:endParaRPr lang="en-US" altLang="zh-CN" dirty="0"/>
          </a:p>
          <a:p>
            <a:r>
              <a:rPr lang="en-US" altLang="zh-CN" dirty="0"/>
              <a:t>        </a:t>
            </a:r>
            <a:r>
              <a:rPr lang="en-US" altLang="zh-CN" dirty="0" err="1"/>
              <a:t>Getlocation</a:t>
            </a:r>
            <a:r>
              <a:rPr lang="en-US" altLang="zh-CN" dirty="0"/>
              <a:t>(); </a:t>
            </a:r>
            <a:endParaRPr lang="en-US" altLang="zh-CN" dirty="0" smtClean="0"/>
          </a:p>
          <a:p>
            <a:r>
              <a:rPr lang="en-US" altLang="zh-CN" dirty="0" smtClean="0"/>
              <a:t>}</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7.1.2  </a:t>
            </a:r>
            <a:r>
              <a:rPr lang="zh-CN" altLang="en-US" dirty="0" smtClean="0"/>
              <a:t>派生类的定义</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单</a:t>
            </a:r>
            <a:r>
              <a:rPr lang="zh-CN" altLang="en-US" dirty="0" smtClean="0"/>
              <a:t>继承</a:t>
            </a:r>
            <a:endParaRPr lang="en-US" altLang="zh-CN" dirty="0" smtClean="0"/>
          </a:p>
          <a:p>
            <a:pPr lvl="1"/>
            <a:r>
              <a:rPr lang="zh-CN" altLang="en-US" dirty="0"/>
              <a:t>派生类只从一个基类派生</a:t>
            </a:r>
            <a:endParaRPr lang="zh-CN" altLang="en-US" dirty="0"/>
          </a:p>
          <a:p>
            <a:r>
              <a:rPr lang="zh-CN" altLang="en-US" dirty="0"/>
              <a:t>多继承</a:t>
            </a:r>
            <a:endParaRPr lang="zh-CN" altLang="en-US" dirty="0"/>
          </a:p>
          <a:p>
            <a:pPr lvl="1"/>
            <a:r>
              <a:rPr lang="zh-CN" altLang="en-US" dirty="0"/>
              <a:t>派生类从多个基类</a:t>
            </a:r>
            <a:r>
              <a:rPr lang="zh-CN" altLang="en-US" dirty="0" smtClean="0"/>
              <a:t>派生</a:t>
            </a:r>
            <a:endParaRPr lang="en-US" altLang="zh-CN" dirty="0" smtClean="0"/>
          </a:p>
          <a:p>
            <a:r>
              <a:rPr lang="zh-CN" altLang="en-US" dirty="0"/>
              <a:t>多重</a:t>
            </a:r>
            <a:r>
              <a:rPr lang="zh-CN" altLang="en-US" dirty="0" smtClean="0"/>
              <a:t>派生</a:t>
            </a:r>
            <a:endParaRPr lang="en-US" altLang="zh-CN" dirty="0" smtClean="0"/>
          </a:p>
          <a:p>
            <a:pPr lvl="1"/>
            <a:r>
              <a:rPr lang="zh-CN" altLang="en-US" dirty="0"/>
              <a:t>由一个基类派生出多个不同的派生类</a:t>
            </a:r>
            <a:endParaRPr lang="zh-CN" altLang="en-US" dirty="0"/>
          </a:p>
          <a:p>
            <a:r>
              <a:rPr lang="zh-CN" altLang="en-US" dirty="0"/>
              <a:t>多层派生</a:t>
            </a:r>
            <a:endParaRPr lang="zh-CN" altLang="en-US" dirty="0"/>
          </a:p>
          <a:p>
            <a:pPr lvl="1"/>
            <a:r>
              <a:rPr lang="zh-CN" altLang="en-US" dirty="0"/>
              <a:t>派生类又作为基类，继续派生新的类</a:t>
            </a:r>
            <a:endParaRPr lang="zh-CN" altLang="en-US" dirty="0"/>
          </a:p>
        </p:txBody>
      </p:sp>
      <p:sp>
        <p:nvSpPr>
          <p:cNvPr id="3" name="标题 2"/>
          <p:cNvSpPr>
            <a:spLocks noGrp="1"/>
          </p:cNvSpPr>
          <p:nvPr>
            <p:ph type="title"/>
          </p:nvPr>
        </p:nvSpPr>
        <p:spPr/>
        <p:txBody>
          <a:bodyPr/>
          <a:lstStyle/>
          <a:p>
            <a:r>
              <a:rPr lang="en-US" altLang="zh-CN" dirty="0"/>
              <a:t>7.1.2  </a:t>
            </a:r>
            <a:r>
              <a:rPr lang="zh-CN" altLang="en-US" dirty="0"/>
              <a:t>派生类的定义</a:t>
            </a:r>
            <a:endParaRPr lang="zh-CN" altLang="en-US" dirty="0"/>
          </a:p>
        </p:txBody>
      </p:sp>
    </p:spTree>
  </p:cSld>
  <p:clrMapOvr>
    <a:masterClrMapping/>
  </p:clrMapOvr>
</p:sld>
</file>

<file path=ppt/tags/tag1.xml><?xml version="1.0" encoding="utf-8"?>
<p:tagLst xmlns:p="http://schemas.openxmlformats.org/presentationml/2006/main">
  <p:tag name="KSO_WPP_MARK_KEY" val="414f8c2e-df7e-4c57-8669-e0ac639cf62f"/>
  <p:tag name="COMMONDATA" val="eyJoZGlkIjoiMTljNGM5Yzk5YmM5OTczNmI5N2UzYzBkMjE3ZjQwNjk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4483</Words>
  <Application>WPS 演示</Application>
  <PresentationFormat>全屏显示(4:3)</PresentationFormat>
  <Paragraphs>399</Paragraphs>
  <Slides>45</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45</vt:i4>
      </vt:variant>
    </vt:vector>
  </HeadingPairs>
  <TitlesOfParts>
    <vt:vector size="62" baseType="lpstr">
      <vt:lpstr>Arial</vt:lpstr>
      <vt:lpstr>宋体</vt:lpstr>
      <vt:lpstr>Wingdings</vt:lpstr>
      <vt:lpstr>Symbol</vt:lpstr>
      <vt:lpstr>Candara</vt:lpstr>
      <vt:lpstr>华文新魏</vt:lpstr>
      <vt:lpstr>Segoe Print</vt:lpstr>
      <vt:lpstr>华文楷体</vt:lpstr>
      <vt:lpstr>微软雅黑</vt:lpstr>
      <vt:lpstr>Arial Unicode MS</vt:lpstr>
      <vt:lpstr>Calibri</vt:lpstr>
      <vt:lpstr>Times New Roman</vt:lpstr>
      <vt:lpstr>波形</vt:lpstr>
      <vt:lpstr>OrgPlusWOPX.4</vt:lpstr>
      <vt:lpstr>OrgPlusWOPX.4</vt:lpstr>
      <vt:lpstr>OrgPlusWOPX.4</vt:lpstr>
      <vt:lpstr>OrgPlusWOPX.4</vt:lpstr>
      <vt:lpstr>第7章  继承与派生</vt:lpstr>
      <vt:lpstr>第7章  继承与派生</vt:lpstr>
      <vt:lpstr>7.1  类的继承与派生</vt:lpstr>
      <vt:lpstr>7.1.1  继承关系举例</vt:lpstr>
      <vt:lpstr>7.1.1  继承关系举例</vt:lpstr>
      <vt:lpstr>7.1.1  继承关系举例</vt:lpstr>
      <vt:lpstr>7.1.1  继承关系举例</vt:lpstr>
      <vt:lpstr>7.1.2  派生类的定义</vt:lpstr>
      <vt:lpstr>7.1.2  派生类的定义</vt:lpstr>
      <vt:lpstr>7.1.2  派生类的定义</vt:lpstr>
      <vt:lpstr>7.1.3  派生类生成过程</vt:lpstr>
      <vt:lpstr>7.2  访问控制</vt:lpstr>
      <vt:lpstr>7.2.1  公有继承</vt:lpstr>
      <vt:lpstr>7.2.1  公有继承</vt:lpstr>
      <vt:lpstr>7.2.2  私有继承</vt:lpstr>
      <vt:lpstr>7.2.2  私有继承</vt:lpstr>
      <vt:lpstr>7.2.3  保护继承</vt:lpstr>
      <vt:lpstr>7.2.3  保护继承</vt:lpstr>
      <vt:lpstr>7.3  类型兼容规则</vt:lpstr>
      <vt:lpstr>7.3  类型兼容规则</vt:lpstr>
      <vt:lpstr>7.4  派生类的构造和析构函数</vt:lpstr>
      <vt:lpstr>7.4.1  构造函数</vt:lpstr>
      <vt:lpstr>7.4.1  构造函数</vt:lpstr>
      <vt:lpstr>7.4.1  构造函数</vt:lpstr>
      <vt:lpstr>7.4.1  构造函数</vt:lpstr>
      <vt:lpstr>7.4.1  构造函数</vt:lpstr>
      <vt:lpstr>7.4.2  复制构造函数</vt:lpstr>
      <vt:lpstr>7.4.3  析构函数</vt:lpstr>
      <vt:lpstr>7.5  派生类成员的标识与访问</vt:lpstr>
      <vt:lpstr>7.5.1  作用域分辨符</vt:lpstr>
      <vt:lpstr>7.5.1  作用域分辨符</vt:lpstr>
      <vt:lpstr>7.5.1  作用域分辨符</vt:lpstr>
      <vt:lpstr>7.5.1  作用域分辨符</vt:lpstr>
      <vt:lpstr>7.5.1  作用域分辨符</vt:lpstr>
      <vt:lpstr>7.5.1  作用域分辨符</vt:lpstr>
      <vt:lpstr>7.5.1  作用域分辨符</vt:lpstr>
      <vt:lpstr>7.5.3  虚基类</vt:lpstr>
      <vt:lpstr>7.5.3  虚基类</vt:lpstr>
      <vt:lpstr>7.5.3  虚基类</vt:lpstr>
      <vt:lpstr>7.5.3  虚基类</vt:lpstr>
      <vt:lpstr>7.5.3  虚基类</vt:lpstr>
      <vt:lpstr>7.5.3 虚基类及其派生类构造函数</vt:lpstr>
      <vt:lpstr>7.5.3 虚基类及其派生类构造函数</vt:lpstr>
      <vt:lpstr>7.5.3 虚基类及其派生类构造函数</vt:lpstr>
      <vt:lpstr>7.5.3 虚基类及其派生类构造函数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dm</dc:creator>
  <cp:lastModifiedBy>殷建</cp:lastModifiedBy>
  <cp:revision>47</cp:revision>
  <dcterms:created xsi:type="dcterms:W3CDTF">2018-03-01T23:16:00Z</dcterms:created>
  <dcterms:modified xsi:type="dcterms:W3CDTF">2022-10-17T06:54:39Z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045C19C1FE9A45C98018E86018E5ACCE</vt:lpwstr>
  </property>
  <property fmtid="{D5CDD505-2E9C-101B-9397-08002B2CF9AE}" pid="3" name="KSOProductBuildVer">
    <vt:lpwstr>2052-11.1.0.12598</vt:lpwstr>
  </property>
</Properties>
</file>