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158"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D577058-4FEA-4E07-B143-D198892365B4}" type="datetimeFigureOut">
              <a:rPr lang="zh-CN" altLang="en-US" smtClean="0"/>
              <a:t>2018/5/24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FD577058-4FEA-4E07-B143-D198892365B4}" type="datetimeFigureOut">
              <a:rPr lang="zh-CN" altLang="en-US" smtClean="0"/>
              <a:t>2018/5/24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D577058-4FEA-4E07-B143-D198892365B4}" type="datetimeFigureOut">
              <a:rPr lang="zh-CN" altLang="en-US" smtClean="0"/>
              <a:t>2018/5/24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t>‹#›</a:t>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FD577058-4FEA-4E07-B143-D198892365B4}" type="datetimeFigureOut">
              <a:rPr lang="zh-CN" altLang="en-US" smtClean="0"/>
              <a:t>2018/5/24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t>‹#›</a:t>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D577058-4FEA-4E07-B143-D198892365B4}" type="datetimeFigureOut">
              <a:rPr lang="zh-CN" altLang="en-US" smtClean="0"/>
              <a:t>2018/5/24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FD577058-4FEA-4E07-B143-D198892365B4}" type="datetimeFigureOut">
              <a:rPr lang="zh-CN" altLang="en-US" smtClean="0"/>
              <a:t>2018/5/24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C2B7AE-D996-4436-94B8-6852E8FAF8FA}" type="slidenum">
              <a:rPr lang="zh-CN" altLang="en-US" smtClean="0"/>
              <a:t>‹#›</a:t>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D577058-4FEA-4E07-B143-D198892365B4}" type="datetimeFigureOut">
              <a:rPr lang="zh-CN" altLang="en-US" smtClean="0"/>
              <a:t>2018/5/24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4C2B7AE-D996-4436-94B8-6852E8FAF8F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FD577058-4FEA-4E07-B143-D198892365B4}" type="datetimeFigureOut">
              <a:rPr lang="zh-CN" altLang="en-US" smtClean="0"/>
              <a:t>2018/5/24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4C2B7AE-D996-4436-94B8-6852E8FAF8F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FD577058-4FEA-4E07-B143-D198892365B4}" type="datetimeFigureOut">
              <a:rPr lang="zh-CN" altLang="en-US" smtClean="0"/>
              <a:t>2018/5/24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4C2B7AE-D996-4436-94B8-6852E8FAF8F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D577058-4FEA-4E07-B143-D198892365B4}" type="datetimeFigureOut">
              <a:rPr lang="zh-CN" altLang="en-US" smtClean="0"/>
              <a:t>2018/5/24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C2B7AE-D996-4436-94B8-6852E8FAF8FA}" type="slidenum">
              <a:rPr lang="zh-CN" altLang="en-US" smtClean="0"/>
              <a:t>‹#›</a:t>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D577058-4FEA-4E07-B143-D198892365B4}" type="datetimeFigureOut">
              <a:rPr lang="zh-CN" altLang="en-US" smtClean="0"/>
              <a:t>2018/5/24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C2B7AE-D996-4436-94B8-6852E8FAF8FA}" type="slidenum">
              <a:rPr lang="zh-CN" altLang="en-US" smtClean="0"/>
              <a:t>‹#›</a:t>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FD577058-4FEA-4E07-B143-D198892365B4}" type="datetimeFigureOut">
              <a:rPr lang="zh-CN" altLang="en-US" smtClean="0"/>
              <a:t>2018/5/24</a:t>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F4C2B7AE-D996-4436-94B8-6852E8FAF8FA}" type="slidenum">
              <a:rPr lang="zh-CN" altLang="en-US" smtClean="0"/>
              <a:t>‹#›</a:t>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8</a:t>
            </a:r>
            <a:r>
              <a:rPr lang="zh-CN" altLang="en-US" dirty="0" smtClean="0"/>
              <a:t>章  多态性</a:t>
            </a:r>
            <a:endParaRPr lang="zh-CN" altLang="en-US" dirty="0"/>
          </a:p>
        </p:txBody>
      </p:sp>
      <p:sp>
        <p:nvSpPr>
          <p:cNvPr id="3" name="副标题 2"/>
          <p:cNvSpPr>
            <a:spLocks noGrp="1"/>
          </p:cNvSpPr>
          <p:nvPr>
            <p:ph type="subTitle" idx="1"/>
          </p:nvPr>
        </p:nvSpPr>
        <p:spPr/>
        <p:txBody>
          <a:bodyPr/>
          <a:lstStyle/>
          <a:p>
            <a:r>
              <a:rPr lang="en-US" altLang="zh-CN" dirty="0" smtClean="0"/>
              <a:t>C++</a:t>
            </a:r>
            <a:r>
              <a:rPr lang="zh-CN" altLang="en-US" dirty="0" smtClean="0"/>
              <a:t>语言程序设计</a:t>
            </a:r>
            <a:endParaRPr lang="zh-CN" altLang="en-US" dirty="0"/>
          </a:p>
        </p:txBody>
      </p:sp>
    </p:spTree>
    <p:extLst>
      <p:ext uri="{BB962C8B-B14F-4D97-AF65-F5344CB8AC3E}">
        <p14:creationId xmlns:p14="http://schemas.microsoft.com/office/powerpoint/2010/main" val="3354401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30000"/>
              </a:lnSpc>
            </a:pPr>
            <a:r>
              <a:rPr lang="zh-CN" altLang="en-US" dirty="0"/>
              <a:t>前置单目运算符 U（如负号，</a:t>
            </a:r>
            <a:r>
              <a:rPr lang="en-US" altLang="zh-CN" dirty="0"/>
              <a:t>++</a:t>
            </a:r>
            <a:r>
              <a:rPr lang="zh-CN" altLang="en-US" dirty="0"/>
              <a:t>，</a:t>
            </a:r>
            <a:r>
              <a:rPr lang="en-US" altLang="zh-CN" dirty="0"/>
              <a:t>--</a:t>
            </a:r>
            <a:r>
              <a:rPr lang="zh-CN" altLang="en-US" dirty="0"/>
              <a:t>）</a:t>
            </a:r>
          </a:p>
          <a:p>
            <a:pPr lvl="1">
              <a:lnSpc>
                <a:spcPct val="130000"/>
              </a:lnSpc>
            </a:pPr>
            <a:r>
              <a:rPr lang="zh-CN" altLang="en-US" dirty="0"/>
              <a:t>实现表达式 U oprd，其中</a:t>
            </a:r>
            <a:r>
              <a:rPr lang="en-US" altLang="zh-CN" dirty="0"/>
              <a:t> </a:t>
            </a:r>
            <a:r>
              <a:rPr lang="zh-CN" altLang="en-US" dirty="0"/>
              <a:t>oprd 为A类对象，则 U 应被重载为 A 类的成员函数，无形参。</a:t>
            </a:r>
          </a:p>
          <a:p>
            <a:pPr lvl="1">
              <a:lnSpc>
                <a:spcPct val="130000"/>
              </a:lnSpc>
            </a:pPr>
            <a:r>
              <a:rPr lang="zh-CN" altLang="en-US" dirty="0"/>
              <a:t>经重载后，表达式</a:t>
            </a:r>
            <a:r>
              <a:rPr lang="en-US" altLang="zh-CN" dirty="0"/>
              <a:t> </a:t>
            </a:r>
            <a:r>
              <a:rPr lang="zh-CN" altLang="en-US" dirty="0"/>
              <a:t>U oprd</a:t>
            </a:r>
            <a:r>
              <a:rPr lang="zh-CN" altLang="en-US" dirty="0">
                <a:solidFill>
                  <a:schemeClr val="folHlink"/>
                </a:solidFill>
              </a:rPr>
              <a:t> </a:t>
            </a:r>
            <a:r>
              <a:rPr lang="zh-CN" altLang="en-US" dirty="0"/>
              <a:t>相当于oprd.operator U()</a:t>
            </a:r>
            <a:endParaRPr lang="zh-CN" altLang="en-US" dirty="0">
              <a:solidFill>
                <a:schemeClr val="folHlink"/>
              </a:solidFill>
            </a:endParaRPr>
          </a:p>
          <a:p>
            <a:endParaRPr lang="zh-CN" altLang="en-US" dirty="0"/>
          </a:p>
        </p:txBody>
      </p:sp>
      <p:sp>
        <p:nvSpPr>
          <p:cNvPr id="3" name="标题 2"/>
          <p:cNvSpPr>
            <a:spLocks noGrp="1"/>
          </p:cNvSpPr>
          <p:nvPr>
            <p:ph type="title"/>
          </p:nvPr>
        </p:nvSpPr>
        <p:spPr/>
        <p:txBody>
          <a:bodyPr/>
          <a:lstStyle/>
          <a:p>
            <a:r>
              <a:rPr lang="en-US" altLang="zh-CN" dirty="0"/>
              <a:t>8.2.2  </a:t>
            </a:r>
            <a:r>
              <a:rPr lang="zh-CN" altLang="en-US" dirty="0"/>
              <a:t>运算符重载为成员函数</a:t>
            </a:r>
          </a:p>
        </p:txBody>
      </p:sp>
    </p:spTree>
    <p:extLst>
      <p:ext uri="{BB962C8B-B14F-4D97-AF65-F5344CB8AC3E}">
        <p14:creationId xmlns:p14="http://schemas.microsoft.com/office/powerpoint/2010/main" val="2130995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pPr>
            <a:r>
              <a:rPr lang="zh-CN" altLang="en-US" dirty="0"/>
              <a:t>后置单目运算符 </a:t>
            </a:r>
            <a:r>
              <a:rPr lang="en-US" altLang="zh-CN" dirty="0"/>
              <a:t>++</a:t>
            </a:r>
            <a:r>
              <a:rPr lang="zh-CN" altLang="en-US" dirty="0"/>
              <a:t>和--</a:t>
            </a:r>
            <a:endParaRPr lang="en-US" altLang="zh-CN" dirty="0"/>
          </a:p>
          <a:p>
            <a:pPr lvl="1">
              <a:lnSpc>
                <a:spcPct val="120000"/>
              </a:lnSpc>
            </a:pPr>
            <a:r>
              <a:rPr lang="zh-CN" altLang="en-US" dirty="0"/>
              <a:t>实现表达式 </a:t>
            </a:r>
            <a:r>
              <a:rPr lang="en-US" altLang="zh-CN" dirty="0">
                <a:solidFill>
                  <a:schemeClr val="folHlink"/>
                </a:solidFill>
              </a:rPr>
              <a:t> </a:t>
            </a:r>
            <a:r>
              <a:rPr lang="zh-CN" altLang="en-US" dirty="0"/>
              <a:t>oprd++</a:t>
            </a:r>
            <a:r>
              <a:rPr lang="zh-CN" altLang="en-US" dirty="0">
                <a:solidFill>
                  <a:schemeClr val="folHlink"/>
                </a:solidFill>
              </a:rPr>
              <a:t> </a:t>
            </a:r>
            <a:r>
              <a:rPr lang="zh-CN" altLang="en-US" dirty="0"/>
              <a:t>或 oprd--</a:t>
            </a:r>
            <a:r>
              <a:rPr lang="zh-CN" altLang="en-US" dirty="0">
                <a:solidFill>
                  <a:schemeClr val="folHlink"/>
                </a:solidFill>
              </a:rPr>
              <a:t> </a:t>
            </a:r>
            <a:r>
              <a:rPr lang="zh-CN" altLang="en-US" dirty="0"/>
              <a:t>，其中</a:t>
            </a:r>
            <a:r>
              <a:rPr lang="en-US" altLang="zh-CN" dirty="0"/>
              <a:t> </a:t>
            </a:r>
            <a:r>
              <a:rPr lang="zh-CN" altLang="en-US" dirty="0"/>
              <a:t>oprd 为A类对象，则 </a:t>
            </a:r>
            <a:r>
              <a:rPr lang="en-US" altLang="zh-CN" dirty="0"/>
              <a:t>++</a:t>
            </a:r>
            <a:r>
              <a:rPr lang="zh-CN" altLang="en-US" dirty="0"/>
              <a:t>或-- 应被重载为 A 类的成员函数，且具有一个 int 类型形参。</a:t>
            </a:r>
          </a:p>
          <a:p>
            <a:pPr lvl="1">
              <a:lnSpc>
                <a:spcPct val="120000"/>
              </a:lnSpc>
            </a:pPr>
            <a:r>
              <a:rPr lang="zh-CN" altLang="en-US" dirty="0"/>
              <a:t>经重载后，表达式 </a:t>
            </a:r>
            <a:r>
              <a:rPr lang="en-US" altLang="zh-CN" dirty="0"/>
              <a:t> </a:t>
            </a:r>
            <a:r>
              <a:rPr lang="zh-CN" altLang="en-US" dirty="0"/>
              <a:t>oprd++</a:t>
            </a:r>
            <a:r>
              <a:rPr lang="zh-CN" altLang="en-US" dirty="0">
                <a:solidFill>
                  <a:schemeClr val="folHlink"/>
                </a:solidFill>
              </a:rPr>
              <a:t> </a:t>
            </a:r>
            <a:r>
              <a:rPr lang="zh-CN" altLang="en-US" dirty="0"/>
              <a:t>相当于  oprd.operator ++(0)</a:t>
            </a:r>
          </a:p>
          <a:p>
            <a:r>
              <a:rPr lang="zh-CN" altLang="en-US" dirty="0" smtClean="0"/>
              <a:t>例</a:t>
            </a:r>
            <a:r>
              <a:rPr lang="en-US" altLang="zh-CN" dirty="0" smtClean="0"/>
              <a:t>8-1  </a:t>
            </a:r>
            <a:r>
              <a:rPr lang="zh-CN" altLang="en-US" dirty="0" smtClean="0"/>
              <a:t>复数类运算符重载</a:t>
            </a:r>
            <a:endParaRPr lang="en-US" altLang="zh-CN" dirty="0" smtClean="0"/>
          </a:p>
          <a:p>
            <a:r>
              <a:rPr lang="zh-CN" altLang="en-US" dirty="0" smtClean="0"/>
              <a:t>例</a:t>
            </a:r>
            <a:r>
              <a:rPr lang="en-US" altLang="zh-CN" dirty="0" smtClean="0"/>
              <a:t>8-2  </a:t>
            </a:r>
            <a:r>
              <a:rPr lang="zh-CN" altLang="en-US" dirty="0" smtClean="0"/>
              <a:t>单目运算符重载</a:t>
            </a:r>
            <a:endParaRPr lang="zh-CN" altLang="en-US" dirty="0"/>
          </a:p>
        </p:txBody>
      </p:sp>
      <p:sp>
        <p:nvSpPr>
          <p:cNvPr id="3" name="标题 2"/>
          <p:cNvSpPr>
            <a:spLocks noGrp="1"/>
          </p:cNvSpPr>
          <p:nvPr>
            <p:ph type="title"/>
          </p:nvPr>
        </p:nvSpPr>
        <p:spPr/>
        <p:txBody>
          <a:bodyPr/>
          <a:lstStyle/>
          <a:p>
            <a:r>
              <a:rPr lang="en-US" altLang="zh-CN" dirty="0"/>
              <a:t>8.2.2  </a:t>
            </a:r>
            <a:r>
              <a:rPr lang="zh-CN" altLang="en-US" dirty="0"/>
              <a:t>运算符重载为成员函数</a:t>
            </a:r>
          </a:p>
        </p:txBody>
      </p:sp>
    </p:spTree>
    <p:extLst>
      <p:ext uri="{BB962C8B-B14F-4D97-AF65-F5344CB8AC3E}">
        <p14:creationId xmlns:p14="http://schemas.microsoft.com/office/powerpoint/2010/main" val="4003131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如果需要重载一个运算符，使之能够用于操作某类对象的私有成员，可以此将运算符重载为该类的非成员（通常为友元）函数。</a:t>
            </a:r>
          </a:p>
          <a:p>
            <a:r>
              <a:rPr lang="zh-CN" altLang="en-US" dirty="0"/>
              <a:t>函数的形参代表依自左至右次序排列的各操作数</a:t>
            </a:r>
          </a:p>
        </p:txBody>
      </p:sp>
      <p:sp>
        <p:nvSpPr>
          <p:cNvPr id="3" name="标题 2"/>
          <p:cNvSpPr>
            <a:spLocks noGrp="1"/>
          </p:cNvSpPr>
          <p:nvPr>
            <p:ph type="title"/>
          </p:nvPr>
        </p:nvSpPr>
        <p:spPr/>
        <p:txBody>
          <a:bodyPr/>
          <a:lstStyle/>
          <a:p>
            <a:r>
              <a:rPr lang="en-US" altLang="zh-CN" dirty="0" smtClean="0"/>
              <a:t>8.2.3  </a:t>
            </a:r>
            <a:r>
              <a:rPr lang="zh-CN" altLang="en-US" dirty="0" smtClean="0"/>
              <a:t>运算符重载为非成员函数</a:t>
            </a:r>
            <a:endParaRPr lang="zh-CN" altLang="en-US" dirty="0"/>
          </a:p>
        </p:txBody>
      </p:sp>
    </p:spTree>
    <p:extLst>
      <p:ext uri="{BB962C8B-B14F-4D97-AF65-F5344CB8AC3E}">
        <p14:creationId xmlns:p14="http://schemas.microsoft.com/office/powerpoint/2010/main" val="3821337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a:t>双目运算符 B重载后，</a:t>
            </a:r>
            <a:br>
              <a:rPr lang="zh-CN" altLang="en-US" dirty="0"/>
            </a:br>
            <a:r>
              <a:rPr lang="zh-CN" altLang="en-US" dirty="0"/>
              <a:t>表达式oprd1 B oprd2 </a:t>
            </a:r>
            <a:br>
              <a:rPr lang="zh-CN" altLang="en-US" dirty="0"/>
            </a:br>
            <a:r>
              <a:rPr lang="zh-CN" altLang="en-US" dirty="0"/>
              <a:t>等同于operator B(oprd1,oprd2 )</a:t>
            </a:r>
          </a:p>
          <a:p>
            <a:r>
              <a:rPr lang="zh-CN" altLang="en-US" dirty="0"/>
              <a:t>前置单目运算符 B重载后，</a:t>
            </a:r>
            <a:br>
              <a:rPr lang="zh-CN" altLang="en-US" dirty="0"/>
            </a:br>
            <a:r>
              <a:rPr lang="zh-CN" altLang="en-US" dirty="0"/>
              <a:t>表达式 B oprd </a:t>
            </a:r>
            <a:br>
              <a:rPr lang="zh-CN" altLang="en-US" dirty="0"/>
            </a:br>
            <a:r>
              <a:rPr lang="zh-CN" altLang="en-US" dirty="0"/>
              <a:t>等同于operator B(oprd )</a:t>
            </a:r>
            <a:endParaRPr lang="zh-CN" altLang="en-US" dirty="0">
              <a:solidFill>
                <a:schemeClr val="folHlink"/>
              </a:solidFill>
            </a:endParaRPr>
          </a:p>
          <a:p>
            <a:r>
              <a:rPr lang="zh-CN" altLang="en-US" dirty="0"/>
              <a:t>后置单目运算符 </a:t>
            </a:r>
            <a:r>
              <a:rPr lang="en-US" altLang="zh-CN" dirty="0"/>
              <a:t>++</a:t>
            </a:r>
            <a:r>
              <a:rPr lang="zh-CN" altLang="en-US" dirty="0"/>
              <a:t>和--重载后，</a:t>
            </a:r>
            <a:br>
              <a:rPr lang="zh-CN" altLang="en-US" dirty="0"/>
            </a:br>
            <a:r>
              <a:rPr lang="zh-CN" altLang="en-US" dirty="0"/>
              <a:t>表达式 oprd B </a:t>
            </a:r>
            <a:br>
              <a:rPr lang="zh-CN" altLang="en-US" dirty="0"/>
            </a:br>
            <a:r>
              <a:rPr lang="zh-CN" altLang="en-US" dirty="0"/>
              <a:t>等同于operator B(oprd,0 </a:t>
            </a:r>
            <a:r>
              <a:rPr lang="zh-CN" altLang="en-US" dirty="0" smtClean="0"/>
              <a:t>)</a:t>
            </a:r>
            <a:endParaRPr lang="zh-CN" altLang="en-US" dirty="0"/>
          </a:p>
        </p:txBody>
      </p:sp>
      <p:sp>
        <p:nvSpPr>
          <p:cNvPr id="3" name="标题 2"/>
          <p:cNvSpPr>
            <a:spLocks noGrp="1"/>
          </p:cNvSpPr>
          <p:nvPr>
            <p:ph type="title"/>
          </p:nvPr>
        </p:nvSpPr>
        <p:spPr/>
        <p:txBody>
          <a:bodyPr/>
          <a:lstStyle/>
          <a:p>
            <a:r>
              <a:rPr lang="en-US" altLang="zh-CN" dirty="0"/>
              <a:t>8.2.3  </a:t>
            </a:r>
            <a:r>
              <a:rPr lang="zh-CN" altLang="en-US" dirty="0"/>
              <a:t>运算符重载为非成员函数</a:t>
            </a:r>
          </a:p>
        </p:txBody>
      </p:sp>
    </p:spTree>
    <p:extLst>
      <p:ext uri="{BB962C8B-B14F-4D97-AF65-F5344CB8AC3E}">
        <p14:creationId xmlns:p14="http://schemas.microsoft.com/office/powerpoint/2010/main" val="1752218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通过对象指针进行的普通成员函数的调用，仅仅与指针的类型有关，而与此刻指针正指向什么对象无关。</a:t>
            </a:r>
            <a:endParaRPr lang="en-US" altLang="zh-CN" dirty="0"/>
          </a:p>
          <a:p>
            <a:r>
              <a:rPr lang="zh-CN" altLang="en-US" dirty="0"/>
              <a:t>要想实现当指针指向不同对象时，访问与基类同名的成员函数，执行不同的操作，就必须将基类中相应的成员函数定义为</a:t>
            </a:r>
            <a:r>
              <a:rPr lang="zh-CN" altLang="en-US" dirty="0">
                <a:solidFill>
                  <a:srgbClr val="0000FF"/>
                </a:solidFill>
              </a:rPr>
              <a:t>虚函数</a:t>
            </a:r>
            <a:r>
              <a:rPr lang="zh-CN" altLang="en-US" dirty="0"/>
              <a:t>，进行动态绑定</a:t>
            </a:r>
          </a:p>
        </p:txBody>
      </p:sp>
      <p:sp>
        <p:nvSpPr>
          <p:cNvPr id="3" name="标题 2"/>
          <p:cNvSpPr>
            <a:spLocks noGrp="1"/>
          </p:cNvSpPr>
          <p:nvPr>
            <p:ph type="title"/>
          </p:nvPr>
        </p:nvSpPr>
        <p:spPr/>
        <p:txBody>
          <a:bodyPr/>
          <a:lstStyle/>
          <a:p>
            <a:r>
              <a:rPr lang="en-US" altLang="zh-CN" dirty="0" smtClean="0"/>
              <a:t>8.3  </a:t>
            </a:r>
            <a:r>
              <a:rPr lang="zh-CN" altLang="en-US" dirty="0" smtClean="0"/>
              <a:t>虚函数</a:t>
            </a:r>
            <a:endParaRPr lang="zh-CN" altLang="en-US" dirty="0"/>
          </a:p>
        </p:txBody>
      </p:sp>
    </p:spTree>
    <p:extLst>
      <p:ext uri="{BB962C8B-B14F-4D97-AF65-F5344CB8AC3E}">
        <p14:creationId xmlns:p14="http://schemas.microsoft.com/office/powerpoint/2010/main" val="3170799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a:lnSpc>
                <a:spcPct val="95000"/>
              </a:lnSpc>
            </a:pPr>
            <a:r>
              <a:rPr lang="zh-CN" altLang="en-US" sz="2800" dirty="0"/>
              <a:t>虚函数是动态绑定的</a:t>
            </a:r>
            <a:r>
              <a:rPr lang="zh-CN" altLang="en-US" sz="2800" dirty="0" smtClean="0"/>
              <a:t>基础</a:t>
            </a:r>
            <a:endParaRPr lang="zh-CN" altLang="en-US" sz="2800" dirty="0"/>
          </a:p>
          <a:p>
            <a:pPr>
              <a:lnSpc>
                <a:spcPct val="95000"/>
              </a:lnSpc>
            </a:pPr>
            <a:r>
              <a:rPr lang="zh-CN" altLang="en-US" sz="2800" dirty="0"/>
              <a:t>在类的声明中，在函数原型之前写</a:t>
            </a:r>
            <a:r>
              <a:rPr lang="en-US" altLang="zh-CN" sz="2800" dirty="0" smtClean="0"/>
              <a:t>virtual</a:t>
            </a:r>
            <a:endParaRPr lang="en-US" altLang="zh-CN" sz="2800" dirty="0"/>
          </a:p>
          <a:p>
            <a:pPr lvl="1">
              <a:lnSpc>
                <a:spcPct val="95000"/>
              </a:lnSpc>
            </a:pPr>
            <a:r>
              <a:rPr lang="zh-CN" altLang="en-US" dirty="0"/>
              <a:t>语法：</a:t>
            </a:r>
            <a:r>
              <a:rPr lang="en-US" altLang="zh-CN" dirty="0"/>
              <a:t>virtual </a:t>
            </a:r>
            <a:r>
              <a:rPr lang="zh-CN" altLang="en-US" dirty="0"/>
              <a:t>函数类型 函数名（形参表）</a:t>
            </a:r>
          </a:p>
          <a:p>
            <a:pPr lvl="1">
              <a:lnSpc>
                <a:spcPct val="95000"/>
              </a:lnSpc>
            </a:pPr>
            <a:r>
              <a:rPr lang="zh-CN" altLang="en-US" dirty="0"/>
              <a:t>是非静态的成员</a:t>
            </a:r>
            <a:r>
              <a:rPr lang="zh-CN" altLang="en-US" dirty="0" smtClean="0"/>
              <a:t>函数</a:t>
            </a:r>
            <a:endParaRPr lang="zh-CN" altLang="en-US" dirty="0"/>
          </a:p>
          <a:p>
            <a:pPr lvl="1">
              <a:lnSpc>
                <a:spcPct val="95000"/>
              </a:lnSpc>
            </a:pPr>
            <a:r>
              <a:rPr lang="en-US" altLang="zh-CN" dirty="0"/>
              <a:t>virtual </a:t>
            </a:r>
            <a:r>
              <a:rPr lang="zh-CN" altLang="en-US" dirty="0"/>
              <a:t>只用来说明类声明中的原型，不能用在函数实现时。</a:t>
            </a:r>
          </a:p>
          <a:p>
            <a:pPr lvl="1">
              <a:lnSpc>
                <a:spcPct val="95000"/>
              </a:lnSpc>
            </a:pPr>
            <a:r>
              <a:rPr lang="zh-CN" altLang="en-US" dirty="0"/>
              <a:t>不能将友元说明为虚函数，但虚函数可以是另一个类的友元</a:t>
            </a:r>
          </a:p>
          <a:p>
            <a:pPr lvl="1">
              <a:lnSpc>
                <a:spcPct val="95000"/>
              </a:lnSpc>
            </a:pPr>
            <a:r>
              <a:rPr lang="zh-CN" altLang="en-US" dirty="0"/>
              <a:t>构造函数不能是虚函数，但析构函数可以</a:t>
            </a:r>
          </a:p>
          <a:p>
            <a:pPr>
              <a:lnSpc>
                <a:spcPct val="95000"/>
              </a:lnSpc>
            </a:pPr>
            <a:r>
              <a:rPr lang="zh-CN" altLang="en-US" sz="2800" dirty="0"/>
              <a:t>调用方式：通过基类指针或引用，执行时会</a:t>
            </a:r>
            <a:br>
              <a:rPr lang="zh-CN" altLang="en-US" sz="2800" dirty="0"/>
            </a:br>
            <a:r>
              <a:rPr lang="zh-CN" altLang="en-US" sz="2800" dirty="0"/>
              <a:t>根据指针指向的对象的类，决定调用哪个函数</a:t>
            </a:r>
            <a:endParaRPr lang="zh-CN" altLang="en-US" dirty="0"/>
          </a:p>
        </p:txBody>
      </p:sp>
      <p:sp>
        <p:nvSpPr>
          <p:cNvPr id="3" name="标题 2"/>
          <p:cNvSpPr>
            <a:spLocks noGrp="1"/>
          </p:cNvSpPr>
          <p:nvPr>
            <p:ph type="title"/>
          </p:nvPr>
        </p:nvSpPr>
        <p:spPr/>
        <p:txBody>
          <a:bodyPr/>
          <a:lstStyle/>
          <a:p>
            <a:r>
              <a:rPr lang="en-US" altLang="zh-CN" dirty="0" smtClean="0"/>
              <a:t>8.3.1  </a:t>
            </a:r>
            <a:r>
              <a:rPr lang="zh-CN" altLang="en-US" dirty="0" smtClean="0"/>
              <a:t>一般虚函数成员</a:t>
            </a:r>
            <a:endParaRPr lang="zh-CN" altLang="en-US" dirty="0"/>
          </a:p>
        </p:txBody>
      </p:sp>
    </p:spTree>
    <p:extLst>
      <p:ext uri="{BB962C8B-B14F-4D97-AF65-F5344CB8AC3E}">
        <p14:creationId xmlns:p14="http://schemas.microsoft.com/office/powerpoint/2010/main" val="1516242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例</a:t>
            </a:r>
            <a:r>
              <a:rPr lang="en-US" altLang="zh-CN" dirty="0" smtClean="0"/>
              <a:t>8-4  </a:t>
            </a:r>
            <a:r>
              <a:rPr lang="zh-CN" altLang="en-US" dirty="0" smtClean="0"/>
              <a:t>虚函数成员</a:t>
            </a:r>
            <a:endParaRPr lang="zh-CN" altLang="en-US" dirty="0"/>
          </a:p>
        </p:txBody>
      </p:sp>
      <p:sp>
        <p:nvSpPr>
          <p:cNvPr id="3" name="标题 2"/>
          <p:cNvSpPr>
            <a:spLocks noGrp="1"/>
          </p:cNvSpPr>
          <p:nvPr>
            <p:ph type="title"/>
          </p:nvPr>
        </p:nvSpPr>
        <p:spPr/>
        <p:txBody>
          <a:bodyPr/>
          <a:lstStyle/>
          <a:p>
            <a:r>
              <a:rPr lang="en-US" altLang="zh-CN" dirty="0"/>
              <a:t>8.3.1  </a:t>
            </a:r>
            <a:r>
              <a:rPr lang="zh-CN" altLang="en-US" dirty="0"/>
              <a:t>一般虚函数成员</a:t>
            </a:r>
          </a:p>
        </p:txBody>
      </p:sp>
    </p:spTree>
    <p:extLst>
      <p:ext uri="{BB962C8B-B14F-4D97-AF65-F5344CB8AC3E}">
        <p14:creationId xmlns:p14="http://schemas.microsoft.com/office/powerpoint/2010/main" val="427099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defRPr/>
            </a:pPr>
            <a:r>
              <a:rPr lang="zh-CN" altLang="en-US" dirty="0"/>
              <a:t>运行过程中的动态满足</a:t>
            </a:r>
            <a:r>
              <a:rPr lang="en-US" altLang="zh-CN" dirty="0"/>
              <a:t>3</a:t>
            </a:r>
            <a:r>
              <a:rPr lang="zh-CN" altLang="en-US" dirty="0"/>
              <a:t>个条件：</a:t>
            </a:r>
            <a:endParaRPr lang="en-US" altLang="zh-CN" dirty="0"/>
          </a:p>
          <a:p>
            <a:pPr lvl="1">
              <a:lnSpc>
                <a:spcPct val="95000"/>
              </a:lnSpc>
              <a:defRPr/>
            </a:pPr>
            <a:r>
              <a:rPr lang="zh-CN" altLang="en-US" dirty="0"/>
              <a:t>满足赋值兼容规则</a:t>
            </a:r>
            <a:endParaRPr lang="en-US" altLang="zh-CN" dirty="0"/>
          </a:p>
          <a:p>
            <a:pPr lvl="1">
              <a:lnSpc>
                <a:spcPct val="95000"/>
              </a:lnSpc>
              <a:defRPr/>
            </a:pPr>
            <a:r>
              <a:rPr lang="zh-CN" altLang="en-US" dirty="0"/>
              <a:t>声明虚函数</a:t>
            </a:r>
            <a:endParaRPr lang="en-US" altLang="zh-CN" dirty="0"/>
          </a:p>
          <a:p>
            <a:pPr lvl="1">
              <a:lnSpc>
                <a:spcPct val="95000"/>
              </a:lnSpc>
              <a:defRPr/>
            </a:pPr>
            <a:r>
              <a:rPr lang="zh-CN" altLang="en-US" dirty="0"/>
              <a:t>通过指针、引用访问虚函数或者由成员函数调用</a:t>
            </a:r>
            <a:endParaRPr lang="en-US" altLang="zh-CN" dirty="0"/>
          </a:p>
          <a:p>
            <a:pPr marL="342900" lvl="1" indent="-342900">
              <a:lnSpc>
                <a:spcPct val="95000"/>
              </a:lnSpc>
              <a:buSzPct val="80000"/>
              <a:buFont typeface="Wingdings" panose="05000000000000000000" pitchFamily="2" charset="2"/>
              <a:buChar char="l"/>
              <a:defRPr/>
            </a:pPr>
            <a:r>
              <a:rPr lang="zh-CN" altLang="en-US" sz="2400" dirty="0"/>
              <a:t>如果使用对象名访问虚函数，则绑定在编译过程中就可以进行，即静态绑定，这就不需要再运行过程中进行</a:t>
            </a:r>
          </a:p>
        </p:txBody>
      </p:sp>
      <p:sp>
        <p:nvSpPr>
          <p:cNvPr id="3" name="标题 2"/>
          <p:cNvSpPr>
            <a:spLocks noGrp="1"/>
          </p:cNvSpPr>
          <p:nvPr>
            <p:ph type="title"/>
          </p:nvPr>
        </p:nvSpPr>
        <p:spPr/>
        <p:txBody>
          <a:bodyPr/>
          <a:lstStyle/>
          <a:p>
            <a:r>
              <a:rPr lang="en-US" altLang="zh-CN" dirty="0"/>
              <a:t>8.3.1  </a:t>
            </a:r>
            <a:r>
              <a:rPr lang="zh-CN" altLang="en-US" dirty="0"/>
              <a:t>一般虚函数成员</a:t>
            </a:r>
          </a:p>
        </p:txBody>
      </p:sp>
    </p:spTree>
    <p:extLst>
      <p:ext uri="{BB962C8B-B14F-4D97-AF65-F5344CB8AC3E}">
        <p14:creationId xmlns:p14="http://schemas.microsoft.com/office/powerpoint/2010/main" val="2670095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5000"/>
              </a:lnSpc>
            </a:pPr>
            <a:r>
              <a:rPr lang="zh-CN" altLang="en-US" dirty="0"/>
              <a:t>虚函数具有继承性：基类中声明了虚函数，派生类中无论是否说明，同原型的函数都自动为虚函数。</a:t>
            </a:r>
          </a:p>
          <a:p>
            <a:pPr lvl="1">
              <a:lnSpc>
                <a:spcPct val="95000"/>
              </a:lnSpc>
            </a:pPr>
            <a:r>
              <a:rPr lang="zh-CN" altLang="en-US" sz="2400" dirty="0"/>
              <a:t>该函数是否与基类虚函数同名</a:t>
            </a:r>
            <a:endParaRPr lang="en-US" altLang="zh-CN" sz="2400" dirty="0"/>
          </a:p>
          <a:p>
            <a:pPr lvl="1">
              <a:lnSpc>
                <a:spcPct val="95000"/>
              </a:lnSpc>
            </a:pPr>
            <a:r>
              <a:rPr lang="zh-CN" altLang="en-US" dirty="0"/>
              <a:t>该函数是否与基类虚函数有相同的参数个数及类型</a:t>
            </a:r>
            <a:endParaRPr lang="en-US" altLang="zh-CN" dirty="0"/>
          </a:p>
          <a:p>
            <a:pPr lvl="1">
              <a:lnSpc>
                <a:spcPct val="95000"/>
              </a:lnSpc>
            </a:pPr>
            <a:r>
              <a:rPr lang="zh-CN" altLang="en-US" dirty="0"/>
              <a:t>该函数是否与基类虚函数有相同的返回值或者满足赋值兼容规则的指针、引用型的返回值</a:t>
            </a:r>
          </a:p>
          <a:p>
            <a:pPr>
              <a:lnSpc>
                <a:spcPct val="95000"/>
              </a:lnSpc>
            </a:pPr>
            <a:r>
              <a:rPr lang="zh-CN" altLang="en-US" dirty="0"/>
              <a:t>本质：不是重载声明而是覆盖</a:t>
            </a:r>
          </a:p>
        </p:txBody>
      </p:sp>
      <p:sp>
        <p:nvSpPr>
          <p:cNvPr id="3" name="标题 2"/>
          <p:cNvSpPr>
            <a:spLocks noGrp="1"/>
          </p:cNvSpPr>
          <p:nvPr>
            <p:ph type="title"/>
          </p:nvPr>
        </p:nvSpPr>
        <p:spPr/>
        <p:txBody>
          <a:bodyPr/>
          <a:lstStyle/>
          <a:p>
            <a:r>
              <a:rPr lang="en-US" altLang="zh-CN" dirty="0"/>
              <a:t>8.3.1  </a:t>
            </a:r>
            <a:r>
              <a:rPr lang="zh-CN" altLang="en-US" dirty="0"/>
              <a:t>一般虚函数成员</a:t>
            </a:r>
          </a:p>
        </p:txBody>
      </p:sp>
    </p:spTree>
    <p:extLst>
      <p:ext uri="{BB962C8B-B14F-4D97-AF65-F5344CB8AC3E}">
        <p14:creationId xmlns:p14="http://schemas.microsoft.com/office/powerpoint/2010/main" val="613444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smtClean="0"/>
              <a:t>通过</a:t>
            </a:r>
            <a:r>
              <a:rPr lang="zh-CN" altLang="en-US" dirty="0"/>
              <a:t>基类指针删除派生类对象时</a:t>
            </a:r>
          </a:p>
          <a:p>
            <a:pPr>
              <a:lnSpc>
                <a:spcPct val="90000"/>
              </a:lnSpc>
            </a:pPr>
            <a:r>
              <a:rPr lang="zh-CN" altLang="en-US" dirty="0" smtClean="0"/>
              <a:t>通过</a:t>
            </a:r>
            <a:r>
              <a:rPr lang="zh-CN" altLang="en-US" dirty="0"/>
              <a:t>基类指针调用对象的析构</a:t>
            </a:r>
            <a:r>
              <a:rPr lang="zh-CN" altLang="en-US" dirty="0" smtClean="0"/>
              <a:t>函数</a:t>
            </a:r>
            <a:endParaRPr lang="en-US" altLang="zh-CN" dirty="0" smtClean="0"/>
          </a:p>
          <a:p>
            <a:pPr>
              <a:lnSpc>
                <a:spcPct val="90000"/>
              </a:lnSpc>
            </a:pPr>
            <a:r>
              <a:rPr lang="zh-CN" altLang="en-US" dirty="0" smtClean="0"/>
              <a:t>例</a:t>
            </a:r>
            <a:r>
              <a:rPr lang="en-US" altLang="zh-CN" dirty="0" smtClean="0"/>
              <a:t>8-5  </a:t>
            </a:r>
            <a:r>
              <a:rPr lang="zh-CN" altLang="en-US" dirty="0" smtClean="0"/>
              <a:t>虚析构函数</a:t>
            </a:r>
            <a:endParaRPr lang="zh-CN" altLang="en-US" dirty="0"/>
          </a:p>
        </p:txBody>
      </p:sp>
      <p:sp>
        <p:nvSpPr>
          <p:cNvPr id="3" name="标题 2"/>
          <p:cNvSpPr>
            <a:spLocks noGrp="1"/>
          </p:cNvSpPr>
          <p:nvPr>
            <p:ph type="title"/>
          </p:nvPr>
        </p:nvSpPr>
        <p:spPr/>
        <p:txBody>
          <a:bodyPr/>
          <a:lstStyle/>
          <a:p>
            <a:r>
              <a:rPr lang="en-US" altLang="zh-CN" dirty="0" smtClean="0"/>
              <a:t>8.3.2  </a:t>
            </a:r>
            <a:r>
              <a:rPr lang="zh-CN" altLang="en-US" dirty="0" smtClean="0"/>
              <a:t>虚析构函数</a:t>
            </a:r>
            <a:endParaRPr lang="zh-CN" altLang="en-US" dirty="0"/>
          </a:p>
        </p:txBody>
      </p:sp>
    </p:spTree>
    <p:extLst>
      <p:ext uri="{BB962C8B-B14F-4D97-AF65-F5344CB8AC3E}">
        <p14:creationId xmlns:p14="http://schemas.microsoft.com/office/powerpoint/2010/main" val="2676869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多态性是面向对象程序设计的重要特征</a:t>
            </a:r>
            <a:r>
              <a:rPr lang="zh-CN" altLang="en-US" dirty="0" smtClean="0"/>
              <a:t>之一</a:t>
            </a:r>
            <a:endParaRPr lang="en-US" altLang="zh-CN" dirty="0" smtClean="0"/>
          </a:p>
          <a:p>
            <a:r>
              <a:rPr lang="zh-CN" altLang="en-US" dirty="0"/>
              <a:t>多态性是指发出同样的消息被不同类型的对象接收时有可能导致完全不同的</a:t>
            </a:r>
            <a:r>
              <a:rPr lang="zh-CN" altLang="en-US" dirty="0" smtClean="0"/>
              <a:t>行为</a:t>
            </a:r>
            <a:endParaRPr lang="en-US" altLang="zh-CN" dirty="0" smtClean="0"/>
          </a:p>
          <a:p>
            <a:r>
              <a:rPr lang="zh-CN" altLang="en-US" dirty="0"/>
              <a:t>重载函数的意义在于它可以用相同的名字访问一组相互关联的函数，由编译程序来进行选择，有助于解决程序复杂性</a:t>
            </a:r>
            <a:r>
              <a:rPr lang="zh-CN" altLang="en-US" dirty="0" smtClean="0"/>
              <a:t>问题</a:t>
            </a:r>
            <a:endParaRPr lang="en-US" altLang="zh-CN" dirty="0" smtClean="0"/>
          </a:p>
          <a:p>
            <a:r>
              <a:rPr lang="zh-CN" altLang="en-US" dirty="0"/>
              <a:t>如：在定义类时，构造函数重载给初始化带来了多种方式，为用户提供更大的灵活性</a:t>
            </a:r>
          </a:p>
        </p:txBody>
      </p:sp>
      <p:sp>
        <p:nvSpPr>
          <p:cNvPr id="3" name="标题 2"/>
          <p:cNvSpPr>
            <a:spLocks noGrp="1"/>
          </p:cNvSpPr>
          <p:nvPr>
            <p:ph type="title"/>
          </p:nvPr>
        </p:nvSpPr>
        <p:spPr/>
        <p:txBody>
          <a:bodyPr/>
          <a:lstStyle/>
          <a:p>
            <a:r>
              <a:rPr lang="en-US" altLang="zh-CN" dirty="0" smtClean="0"/>
              <a:t>8.1  </a:t>
            </a:r>
            <a:r>
              <a:rPr lang="zh-CN" altLang="en-US" dirty="0" smtClean="0"/>
              <a:t>多态性概述</a:t>
            </a:r>
            <a:endParaRPr lang="zh-CN" altLang="en-US" dirty="0"/>
          </a:p>
        </p:txBody>
      </p:sp>
    </p:spTree>
    <p:extLst>
      <p:ext uri="{BB962C8B-B14F-4D97-AF65-F5344CB8AC3E}">
        <p14:creationId xmlns:p14="http://schemas.microsoft.com/office/powerpoint/2010/main" val="1804622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抽象类为一个类族提供统一的接口</a:t>
            </a:r>
            <a:endParaRPr lang="en-US" altLang="zh-CN" dirty="0" smtClean="0"/>
          </a:p>
          <a:p>
            <a:r>
              <a:rPr lang="zh-CN" altLang="en-US" dirty="0" smtClean="0"/>
              <a:t>处于类层次的上层</a:t>
            </a:r>
            <a:endParaRPr lang="zh-CN" altLang="en-US" dirty="0"/>
          </a:p>
        </p:txBody>
      </p:sp>
      <p:sp>
        <p:nvSpPr>
          <p:cNvPr id="3" name="标题 2"/>
          <p:cNvSpPr>
            <a:spLocks noGrp="1"/>
          </p:cNvSpPr>
          <p:nvPr>
            <p:ph type="title"/>
          </p:nvPr>
        </p:nvSpPr>
        <p:spPr/>
        <p:txBody>
          <a:bodyPr/>
          <a:lstStyle/>
          <a:p>
            <a:r>
              <a:rPr lang="en-US" altLang="zh-CN" dirty="0" smtClean="0"/>
              <a:t>8.4  </a:t>
            </a:r>
            <a:r>
              <a:rPr lang="zh-CN" altLang="en-US" dirty="0" smtClean="0"/>
              <a:t>纯虚函数和抽象类</a:t>
            </a:r>
            <a:endParaRPr lang="zh-CN" altLang="en-US" dirty="0"/>
          </a:p>
        </p:txBody>
      </p:sp>
    </p:spTree>
    <p:extLst>
      <p:ext uri="{BB962C8B-B14F-4D97-AF65-F5344CB8AC3E}">
        <p14:creationId xmlns:p14="http://schemas.microsoft.com/office/powerpoint/2010/main" val="3006021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pPr>
              <a:lnSpc>
                <a:spcPct val="90000"/>
              </a:lnSpc>
              <a:buNone/>
            </a:pPr>
            <a:r>
              <a:rPr lang="zh-CN" altLang="en-US" sz="2800" dirty="0"/>
              <a:t>纯虚函数：</a:t>
            </a:r>
          </a:p>
          <a:p>
            <a:pPr>
              <a:lnSpc>
                <a:spcPct val="90000"/>
              </a:lnSpc>
              <a:buNone/>
            </a:pPr>
            <a:r>
              <a:rPr lang="zh-CN" altLang="en-US" dirty="0"/>
              <a:t>virtual 类型 函数名(参数表)=0;</a:t>
            </a:r>
            <a:endParaRPr lang="zh-CN" altLang="en-US" sz="2800" dirty="0"/>
          </a:p>
          <a:p>
            <a:pPr>
              <a:lnSpc>
                <a:spcPct val="90000"/>
              </a:lnSpc>
              <a:buNone/>
            </a:pPr>
            <a:endParaRPr lang="zh-CN" altLang="en-US" sz="2800" dirty="0"/>
          </a:p>
          <a:p>
            <a:pPr>
              <a:lnSpc>
                <a:spcPct val="90000"/>
              </a:lnSpc>
              <a:buNone/>
            </a:pPr>
            <a:r>
              <a:rPr lang="zh-CN" altLang="en-US" sz="2800" dirty="0"/>
              <a:t>带有纯虚函数的类称为抽象类:</a:t>
            </a:r>
          </a:p>
          <a:p>
            <a:pPr>
              <a:lnSpc>
                <a:spcPct val="90000"/>
              </a:lnSpc>
              <a:buNone/>
            </a:pPr>
            <a:r>
              <a:rPr lang="zh-CN" altLang="en-US" sz="2800" dirty="0"/>
              <a:t>class  类名</a:t>
            </a:r>
          </a:p>
          <a:p>
            <a:pPr>
              <a:lnSpc>
                <a:spcPct val="90000"/>
              </a:lnSpc>
              <a:buNone/>
            </a:pPr>
            <a:r>
              <a:rPr lang="zh-CN" altLang="en-US" sz="2800" dirty="0"/>
              <a:t> </a:t>
            </a:r>
            <a:r>
              <a:rPr lang="zh-CN" altLang="en-US" dirty="0"/>
              <a:t>{</a:t>
            </a:r>
          </a:p>
          <a:p>
            <a:pPr>
              <a:lnSpc>
                <a:spcPct val="90000"/>
              </a:lnSpc>
              <a:buNone/>
            </a:pPr>
            <a:r>
              <a:rPr lang="en-US" altLang="zh-CN" dirty="0"/>
              <a:t>     </a:t>
            </a:r>
            <a:r>
              <a:rPr lang="zh-CN" altLang="en-US" dirty="0"/>
              <a:t>virtual 类型 函数名(参数表)=0; </a:t>
            </a:r>
          </a:p>
          <a:p>
            <a:pPr lvl="1">
              <a:lnSpc>
                <a:spcPct val="90000"/>
              </a:lnSpc>
              <a:buNone/>
            </a:pPr>
            <a:r>
              <a:rPr lang="zh-CN" altLang="en-US" dirty="0">
                <a:solidFill>
                  <a:schemeClr val="tx1"/>
                </a:solidFill>
              </a:rPr>
              <a:t>                                          //纯虚函数</a:t>
            </a:r>
          </a:p>
          <a:p>
            <a:pPr>
              <a:lnSpc>
                <a:spcPct val="90000"/>
              </a:lnSpc>
              <a:buNone/>
            </a:pPr>
            <a:r>
              <a:rPr lang="zh-CN" altLang="en-US" dirty="0"/>
              <a:t>     ...</a:t>
            </a:r>
          </a:p>
          <a:p>
            <a:pPr>
              <a:lnSpc>
                <a:spcPct val="90000"/>
              </a:lnSpc>
              <a:buNone/>
            </a:pPr>
            <a:r>
              <a:rPr lang="zh-CN" altLang="en-US" dirty="0"/>
              <a:t>}</a:t>
            </a:r>
          </a:p>
        </p:txBody>
      </p:sp>
      <p:sp>
        <p:nvSpPr>
          <p:cNvPr id="3" name="标题 2"/>
          <p:cNvSpPr>
            <a:spLocks noGrp="1"/>
          </p:cNvSpPr>
          <p:nvPr>
            <p:ph type="title"/>
          </p:nvPr>
        </p:nvSpPr>
        <p:spPr/>
        <p:txBody>
          <a:bodyPr/>
          <a:lstStyle/>
          <a:p>
            <a:r>
              <a:rPr lang="en-US" altLang="zh-CN" dirty="0" smtClean="0"/>
              <a:t>8.4.1  </a:t>
            </a:r>
            <a:r>
              <a:rPr lang="zh-CN" altLang="en-US" dirty="0" smtClean="0"/>
              <a:t>纯虚函数</a:t>
            </a:r>
            <a:endParaRPr lang="zh-CN" altLang="en-US" dirty="0"/>
          </a:p>
        </p:txBody>
      </p:sp>
    </p:spTree>
    <p:extLst>
      <p:ext uri="{BB962C8B-B14F-4D97-AF65-F5344CB8AC3E}">
        <p14:creationId xmlns:p14="http://schemas.microsoft.com/office/powerpoint/2010/main" val="407998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pPr>
              <a:lnSpc>
                <a:spcPct val="110000"/>
              </a:lnSpc>
            </a:pPr>
            <a:r>
              <a:rPr lang="zh-CN" altLang="en-US" sz="2800" dirty="0"/>
              <a:t>带有纯虚函数的类为抽象类</a:t>
            </a:r>
            <a:endParaRPr lang="en-US" altLang="zh-CN" sz="2800" dirty="0"/>
          </a:p>
          <a:p>
            <a:pPr>
              <a:lnSpc>
                <a:spcPct val="110000"/>
              </a:lnSpc>
            </a:pPr>
            <a:r>
              <a:rPr lang="zh-CN" altLang="en-US" sz="2800" dirty="0"/>
              <a:t>作用</a:t>
            </a:r>
          </a:p>
          <a:p>
            <a:pPr lvl="1">
              <a:lnSpc>
                <a:spcPct val="110000"/>
              </a:lnSpc>
            </a:pPr>
            <a:r>
              <a:rPr lang="zh-CN" altLang="en-US" sz="2400" dirty="0"/>
              <a:t>抽象类为抽象和设计的目的而声明，将有关的数据和行为组织在一个继承层次结构中，保证派生类具有要求的</a:t>
            </a:r>
            <a:r>
              <a:rPr lang="zh-CN" altLang="en-US" sz="2400" dirty="0" smtClean="0"/>
              <a:t>行为</a:t>
            </a:r>
            <a:endParaRPr lang="zh-CN" altLang="en-US" sz="2400" dirty="0"/>
          </a:p>
          <a:p>
            <a:pPr lvl="1">
              <a:lnSpc>
                <a:spcPct val="110000"/>
              </a:lnSpc>
            </a:pPr>
            <a:r>
              <a:rPr lang="zh-CN" altLang="en-US" sz="2400" dirty="0"/>
              <a:t>对于暂时无法实现的函数，可以声明为纯虚函数，留给派生类去</a:t>
            </a:r>
            <a:r>
              <a:rPr lang="zh-CN" altLang="en-US" sz="2400" dirty="0" smtClean="0"/>
              <a:t>实现</a:t>
            </a:r>
            <a:endParaRPr lang="zh-CN" altLang="en-US" sz="2400" dirty="0"/>
          </a:p>
          <a:p>
            <a:pPr>
              <a:lnSpc>
                <a:spcPct val="110000"/>
              </a:lnSpc>
            </a:pPr>
            <a:r>
              <a:rPr lang="zh-CN" altLang="en-US" sz="2800" dirty="0"/>
              <a:t>注意</a:t>
            </a:r>
          </a:p>
          <a:p>
            <a:pPr lvl="1">
              <a:lnSpc>
                <a:spcPct val="110000"/>
              </a:lnSpc>
            </a:pPr>
            <a:r>
              <a:rPr lang="zh-CN" altLang="en-US" sz="2400" dirty="0"/>
              <a:t>抽象类只能作为基类来使</a:t>
            </a:r>
            <a:r>
              <a:rPr lang="zh-CN" altLang="en-US" sz="2400" dirty="0" smtClean="0"/>
              <a:t>用</a:t>
            </a:r>
            <a:endParaRPr lang="zh-CN" altLang="en-US" sz="2400" dirty="0"/>
          </a:p>
          <a:p>
            <a:pPr lvl="1">
              <a:lnSpc>
                <a:spcPct val="110000"/>
              </a:lnSpc>
            </a:pPr>
            <a:r>
              <a:rPr lang="zh-CN" altLang="en-US" sz="2400" dirty="0"/>
              <a:t>不能声明抽象类的</a:t>
            </a:r>
            <a:r>
              <a:rPr lang="zh-CN" altLang="en-US" sz="2400" dirty="0" smtClean="0"/>
              <a:t>对象</a:t>
            </a:r>
            <a:endParaRPr lang="zh-CN" altLang="en-US" sz="2400" dirty="0"/>
          </a:p>
          <a:p>
            <a:pPr lvl="1">
              <a:lnSpc>
                <a:spcPct val="110000"/>
              </a:lnSpc>
            </a:pPr>
            <a:r>
              <a:rPr lang="zh-CN" altLang="en-US" sz="2400" dirty="0"/>
              <a:t>抽象类不能用作参数类型、函数返回类型或显式类型转换</a:t>
            </a:r>
            <a:endParaRPr lang="zh-CN" altLang="en-US" dirty="0"/>
          </a:p>
        </p:txBody>
      </p:sp>
      <p:sp>
        <p:nvSpPr>
          <p:cNvPr id="3" name="标题 2"/>
          <p:cNvSpPr>
            <a:spLocks noGrp="1"/>
          </p:cNvSpPr>
          <p:nvPr>
            <p:ph type="title"/>
          </p:nvPr>
        </p:nvSpPr>
        <p:spPr/>
        <p:txBody>
          <a:bodyPr/>
          <a:lstStyle/>
          <a:p>
            <a:r>
              <a:rPr lang="en-US" altLang="zh-CN" dirty="0" smtClean="0"/>
              <a:t>8.4.2  </a:t>
            </a:r>
            <a:r>
              <a:rPr lang="zh-CN" altLang="en-US" dirty="0" smtClean="0"/>
              <a:t>抽象类</a:t>
            </a:r>
            <a:endParaRPr lang="zh-CN" altLang="en-US" dirty="0"/>
          </a:p>
        </p:txBody>
      </p:sp>
    </p:spTree>
    <p:extLst>
      <p:ext uri="{BB962C8B-B14F-4D97-AF65-F5344CB8AC3E}">
        <p14:creationId xmlns:p14="http://schemas.microsoft.com/office/powerpoint/2010/main" val="2727583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例</a:t>
            </a:r>
            <a:r>
              <a:rPr lang="en-US" altLang="zh-CN" dirty="0" smtClean="0"/>
              <a:t>8-6  </a:t>
            </a:r>
            <a:r>
              <a:rPr lang="zh-CN" altLang="en-US" smtClean="0"/>
              <a:t>抽象类</a:t>
            </a:r>
            <a:endParaRPr lang="zh-CN" altLang="en-US"/>
          </a:p>
        </p:txBody>
      </p:sp>
      <p:sp>
        <p:nvSpPr>
          <p:cNvPr id="3" name="标题 2"/>
          <p:cNvSpPr>
            <a:spLocks noGrp="1"/>
          </p:cNvSpPr>
          <p:nvPr>
            <p:ph type="title"/>
          </p:nvPr>
        </p:nvSpPr>
        <p:spPr/>
        <p:txBody>
          <a:bodyPr/>
          <a:lstStyle/>
          <a:p>
            <a:r>
              <a:rPr lang="en-US" altLang="zh-CN" dirty="0"/>
              <a:t>8.4.2  </a:t>
            </a:r>
            <a:r>
              <a:rPr lang="zh-CN" altLang="en-US" dirty="0"/>
              <a:t>抽象类</a:t>
            </a:r>
          </a:p>
        </p:txBody>
      </p:sp>
    </p:spTree>
    <p:extLst>
      <p:ext uri="{BB962C8B-B14F-4D97-AF65-F5344CB8AC3E}">
        <p14:creationId xmlns:p14="http://schemas.microsoft.com/office/powerpoint/2010/main" val="318420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204864"/>
            <a:ext cx="7408333" cy="4176464"/>
          </a:xfrm>
        </p:spPr>
        <p:txBody>
          <a:bodyPr>
            <a:noAutofit/>
          </a:bodyPr>
          <a:lstStyle/>
          <a:p>
            <a:r>
              <a:rPr lang="zh-CN" altLang="en-US" sz="2000" dirty="0"/>
              <a:t>重载</a:t>
            </a:r>
            <a:r>
              <a:rPr lang="zh-CN" altLang="en-US" sz="2000" dirty="0"/>
              <a:t>多态</a:t>
            </a:r>
            <a:endParaRPr lang="en-US" altLang="zh-CN" sz="2000" dirty="0"/>
          </a:p>
          <a:p>
            <a:pPr lvl="1"/>
            <a:r>
              <a:rPr lang="zh-CN" altLang="en-US" sz="2000" dirty="0"/>
              <a:t>函数重载</a:t>
            </a:r>
          </a:p>
          <a:p>
            <a:pPr lvl="1"/>
            <a:r>
              <a:rPr lang="zh-CN" altLang="en-US" sz="2000" dirty="0"/>
              <a:t>运算符</a:t>
            </a:r>
            <a:r>
              <a:rPr lang="zh-CN" altLang="en-US" sz="2000" dirty="0"/>
              <a:t>重载</a:t>
            </a:r>
            <a:endParaRPr lang="en-US" altLang="zh-CN" sz="2000" dirty="0"/>
          </a:p>
          <a:p>
            <a:r>
              <a:rPr lang="zh-CN" altLang="en-US" sz="2000" dirty="0"/>
              <a:t>强制</a:t>
            </a:r>
            <a:r>
              <a:rPr lang="zh-CN" altLang="en-US" sz="2000" dirty="0"/>
              <a:t>多态</a:t>
            </a:r>
            <a:endParaRPr lang="en-US" altLang="zh-CN" sz="2000" dirty="0"/>
          </a:p>
          <a:p>
            <a:pPr lvl="1"/>
            <a:r>
              <a:rPr lang="zh-CN" altLang="en-US" sz="2000" dirty="0"/>
              <a:t>类型强制转换</a:t>
            </a:r>
            <a:endParaRPr lang="en-US" altLang="zh-CN" sz="2000" dirty="0"/>
          </a:p>
          <a:p>
            <a:r>
              <a:rPr lang="zh-CN" altLang="en-US" sz="2000" dirty="0"/>
              <a:t>包含</a:t>
            </a:r>
            <a:r>
              <a:rPr lang="zh-CN" altLang="en-US" sz="2000" dirty="0"/>
              <a:t>多态</a:t>
            </a:r>
            <a:endParaRPr lang="en-US" altLang="zh-CN" sz="2000" dirty="0"/>
          </a:p>
          <a:p>
            <a:pPr lvl="1"/>
            <a:r>
              <a:rPr lang="zh-CN" altLang="en-US" sz="2000" dirty="0"/>
              <a:t>类族中不同类的同名成员函数的多态行为</a:t>
            </a:r>
          </a:p>
          <a:p>
            <a:pPr lvl="1"/>
            <a:r>
              <a:rPr lang="zh-CN" altLang="en-US" sz="2000" dirty="0"/>
              <a:t>虚</a:t>
            </a:r>
            <a:r>
              <a:rPr lang="zh-CN" altLang="en-US" sz="2000" dirty="0"/>
              <a:t>函数</a:t>
            </a:r>
            <a:endParaRPr lang="en-US" altLang="zh-CN" sz="2000" dirty="0"/>
          </a:p>
          <a:p>
            <a:r>
              <a:rPr lang="zh-CN" altLang="en-US" sz="2000" dirty="0"/>
              <a:t>参数</a:t>
            </a:r>
            <a:r>
              <a:rPr lang="zh-CN" altLang="en-US" sz="2000" dirty="0"/>
              <a:t>多态</a:t>
            </a:r>
            <a:endParaRPr lang="en-US" altLang="zh-CN" sz="2000" dirty="0"/>
          </a:p>
          <a:p>
            <a:pPr lvl="1"/>
            <a:r>
              <a:rPr lang="zh-CN" altLang="en-US" sz="2000" dirty="0"/>
              <a:t>使用时必须赋予实际的类型来实例化</a:t>
            </a:r>
            <a:endParaRPr lang="en-US" altLang="zh-CN" sz="2000" dirty="0"/>
          </a:p>
          <a:p>
            <a:pPr lvl="1"/>
            <a:r>
              <a:rPr lang="zh-CN" altLang="en-US" sz="2000" dirty="0"/>
              <a:t>类</a:t>
            </a:r>
            <a:r>
              <a:rPr lang="zh-CN" altLang="en-US" sz="2000" dirty="0"/>
              <a:t>模板</a:t>
            </a:r>
            <a:endParaRPr lang="zh-CN" altLang="en-US" sz="2000" dirty="0"/>
          </a:p>
        </p:txBody>
      </p:sp>
      <p:sp>
        <p:nvSpPr>
          <p:cNvPr id="3" name="标题 2"/>
          <p:cNvSpPr>
            <a:spLocks noGrp="1"/>
          </p:cNvSpPr>
          <p:nvPr>
            <p:ph type="title"/>
          </p:nvPr>
        </p:nvSpPr>
        <p:spPr/>
        <p:txBody>
          <a:bodyPr/>
          <a:lstStyle/>
          <a:p>
            <a:r>
              <a:rPr lang="en-US" altLang="zh-CN" dirty="0" smtClean="0"/>
              <a:t>8.1.1  </a:t>
            </a:r>
            <a:r>
              <a:rPr lang="zh-CN" altLang="en-US" dirty="0" smtClean="0"/>
              <a:t>多态的类型</a:t>
            </a:r>
            <a:endParaRPr lang="zh-CN" altLang="en-US" dirty="0"/>
          </a:p>
        </p:txBody>
      </p:sp>
    </p:spTree>
    <p:extLst>
      <p:ext uri="{BB962C8B-B14F-4D97-AF65-F5344CB8AC3E}">
        <p14:creationId xmlns:p14="http://schemas.microsoft.com/office/powerpoint/2010/main" val="1675991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编译多态性：编译时确定同名操作的对象</a:t>
            </a:r>
            <a:endParaRPr lang="en-US" altLang="zh-CN" dirty="0" smtClean="0"/>
          </a:p>
          <a:p>
            <a:r>
              <a:rPr lang="zh-CN" altLang="en-US" dirty="0" smtClean="0"/>
              <a:t>运行多态性：运行时确定同名操作的对象</a:t>
            </a:r>
            <a:endParaRPr lang="en-US" altLang="zh-CN" dirty="0" smtClean="0"/>
          </a:p>
          <a:p>
            <a:r>
              <a:rPr lang="zh-CN" altLang="en-US" dirty="0" smtClean="0"/>
              <a:t>静态绑定</a:t>
            </a:r>
            <a:endParaRPr lang="en-US" altLang="zh-CN" dirty="0" smtClean="0"/>
          </a:p>
          <a:p>
            <a:r>
              <a:rPr lang="zh-CN" altLang="en-US" dirty="0" smtClean="0"/>
              <a:t>动态绑定</a:t>
            </a:r>
            <a:endParaRPr lang="zh-CN" altLang="en-US" dirty="0"/>
          </a:p>
        </p:txBody>
      </p:sp>
      <p:sp>
        <p:nvSpPr>
          <p:cNvPr id="3" name="标题 2"/>
          <p:cNvSpPr>
            <a:spLocks noGrp="1"/>
          </p:cNvSpPr>
          <p:nvPr>
            <p:ph type="title"/>
          </p:nvPr>
        </p:nvSpPr>
        <p:spPr/>
        <p:txBody>
          <a:bodyPr/>
          <a:lstStyle/>
          <a:p>
            <a:r>
              <a:rPr lang="en-US" altLang="zh-CN" dirty="0" smtClean="0"/>
              <a:t>8.1.2  </a:t>
            </a:r>
            <a:r>
              <a:rPr lang="zh-CN" altLang="en-US" dirty="0" smtClean="0"/>
              <a:t>多态的实现</a:t>
            </a:r>
            <a:endParaRPr lang="zh-CN" altLang="en-US" dirty="0"/>
          </a:p>
        </p:txBody>
      </p:sp>
    </p:spTree>
    <p:extLst>
      <p:ext uri="{BB962C8B-B14F-4D97-AF65-F5344CB8AC3E}">
        <p14:creationId xmlns:p14="http://schemas.microsoft.com/office/powerpoint/2010/main" val="1472750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en-US" altLang="zh-CN" dirty="0" smtClean="0"/>
              <a:t>class Complex{</a:t>
            </a:r>
          </a:p>
          <a:p>
            <a:r>
              <a:rPr lang="en-US" altLang="zh-CN" dirty="0" smtClean="0"/>
              <a:t>public:</a:t>
            </a:r>
          </a:p>
          <a:p>
            <a:r>
              <a:rPr lang="en-US" altLang="zh-CN" dirty="0"/>
              <a:t> </a:t>
            </a:r>
            <a:r>
              <a:rPr lang="en-US" altLang="zh-CN" dirty="0" smtClean="0"/>
              <a:t>       Complex(double r, double </a:t>
            </a:r>
            <a:r>
              <a:rPr lang="en-US" altLang="zh-CN" dirty="0" err="1" smtClean="0"/>
              <a:t>i</a:t>
            </a:r>
            <a:r>
              <a:rPr lang="en-US" altLang="zh-CN" dirty="0" smtClean="0"/>
              <a:t>);</a:t>
            </a:r>
          </a:p>
          <a:p>
            <a:r>
              <a:rPr lang="en-US" altLang="zh-CN" dirty="0"/>
              <a:t> </a:t>
            </a:r>
            <a:r>
              <a:rPr lang="en-US" altLang="zh-CN" dirty="0" smtClean="0"/>
              <a:t>       void display();</a:t>
            </a:r>
          </a:p>
          <a:p>
            <a:r>
              <a:rPr lang="en-US" altLang="zh-CN" dirty="0"/>
              <a:t> </a:t>
            </a:r>
            <a:r>
              <a:rPr lang="en-US" altLang="zh-CN" dirty="0" smtClean="0"/>
              <a:t>       Complex add(Complex&amp; </a:t>
            </a:r>
            <a:r>
              <a:rPr lang="en-US" altLang="zh-CN" dirty="0" err="1" smtClean="0"/>
              <a:t>obj</a:t>
            </a:r>
            <a:r>
              <a:rPr lang="en-US" altLang="zh-CN" dirty="0" smtClean="0"/>
              <a:t>);</a:t>
            </a:r>
          </a:p>
          <a:p>
            <a:r>
              <a:rPr lang="en-US" altLang="zh-CN" dirty="0" smtClean="0"/>
              <a:t>private:</a:t>
            </a:r>
          </a:p>
          <a:p>
            <a:r>
              <a:rPr lang="en-US" altLang="zh-CN" dirty="0" smtClean="0"/>
              <a:t>        double real;</a:t>
            </a:r>
          </a:p>
          <a:p>
            <a:r>
              <a:rPr lang="en-US" altLang="zh-CN" dirty="0"/>
              <a:t> </a:t>
            </a:r>
            <a:r>
              <a:rPr lang="en-US" altLang="zh-CN" dirty="0" smtClean="0"/>
              <a:t>       double image;</a:t>
            </a:r>
          </a:p>
          <a:p>
            <a:r>
              <a:rPr lang="en-US" altLang="zh-CN" dirty="0" smtClean="0"/>
              <a:t>};</a:t>
            </a:r>
            <a:endParaRPr lang="zh-CN" altLang="en-US" dirty="0"/>
          </a:p>
        </p:txBody>
      </p:sp>
      <p:sp>
        <p:nvSpPr>
          <p:cNvPr id="3" name="标题 2"/>
          <p:cNvSpPr>
            <a:spLocks noGrp="1"/>
          </p:cNvSpPr>
          <p:nvPr>
            <p:ph type="title"/>
          </p:nvPr>
        </p:nvSpPr>
        <p:spPr/>
        <p:txBody>
          <a:bodyPr/>
          <a:lstStyle/>
          <a:p>
            <a:r>
              <a:rPr lang="en-US" altLang="zh-CN" dirty="0"/>
              <a:t>8.2  </a:t>
            </a:r>
            <a:r>
              <a:rPr lang="zh-CN" altLang="en-US" dirty="0"/>
              <a:t>运算符重载</a:t>
            </a:r>
          </a:p>
        </p:txBody>
      </p:sp>
    </p:spTree>
    <p:extLst>
      <p:ext uri="{BB962C8B-B14F-4D97-AF65-F5344CB8AC3E}">
        <p14:creationId xmlns:p14="http://schemas.microsoft.com/office/powerpoint/2010/main" val="711483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30000"/>
              </a:lnSpc>
            </a:pPr>
            <a:r>
              <a:rPr lang="zh-CN" altLang="en-US" dirty="0"/>
              <a:t>运算符重载是对已有的运算符赋予多重含义，使同一个运算符作用于不同类型的数据时导致不同的行为</a:t>
            </a:r>
            <a:endParaRPr lang="en-US" altLang="zh-CN" dirty="0"/>
          </a:p>
          <a:p>
            <a:pPr>
              <a:lnSpc>
                <a:spcPct val="130000"/>
              </a:lnSpc>
            </a:pPr>
            <a:r>
              <a:rPr lang="zh-CN" altLang="en-US" dirty="0"/>
              <a:t>运算符重载的实质是函数重载</a:t>
            </a:r>
            <a:endParaRPr lang="en-US" altLang="zh-CN" dirty="0"/>
          </a:p>
          <a:p>
            <a:pPr>
              <a:lnSpc>
                <a:spcPct val="130000"/>
              </a:lnSpc>
            </a:pPr>
            <a:r>
              <a:rPr lang="zh-CN" altLang="en-US" dirty="0"/>
              <a:t>通过重载类上的标准运算符，使用户程序所用的语言是面向问题的，而不是面向机器的</a:t>
            </a:r>
          </a:p>
        </p:txBody>
      </p:sp>
      <p:sp>
        <p:nvSpPr>
          <p:cNvPr id="3" name="标题 2"/>
          <p:cNvSpPr>
            <a:spLocks noGrp="1"/>
          </p:cNvSpPr>
          <p:nvPr>
            <p:ph type="title"/>
          </p:nvPr>
        </p:nvSpPr>
        <p:spPr/>
        <p:txBody>
          <a:bodyPr/>
          <a:lstStyle/>
          <a:p>
            <a:r>
              <a:rPr lang="en-US" altLang="zh-CN" dirty="0" smtClean="0"/>
              <a:t>8.2  </a:t>
            </a:r>
            <a:r>
              <a:rPr lang="zh-CN" altLang="en-US" dirty="0" smtClean="0"/>
              <a:t>运算符重载</a:t>
            </a:r>
            <a:endParaRPr lang="zh-CN" altLang="en-US" dirty="0"/>
          </a:p>
        </p:txBody>
      </p:sp>
    </p:spTree>
    <p:extLst>
      <p:ext uri="{BB962C8B-B14F-4D97-AF65-F5344CB8AC3E}">
        <p14:creationId xmlns:p14="http://schemas.microsoft.com/office/powerpoint/2010/main" val="2808486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C++</a:t>
            </a:r>
            <a:r>
              <a:rPr lang="zh-CN" altLang="en-US" dirty="0"/>
              <a:t>中预定义的运算符其运算对象只能是基本</a:t>
            </a:r>
            <a:r>
              <a:rPr lang="zh-CN" altLang="en-US" dirty="0" smtClean="0"/>
              <a:t>数据类型，只能</a:t>
            </a:r>
            <a:r>
              <a:rPr lang="zh-CN" altLang="en-US" dirty="0"/>
              <a:t>重载</a:t>
            </a:r>
            <a:r>
              <a:rPr lang="en-US" altLang="zh-CN" dirty="0"/>
              <a:t>C++</a:t>
            </a:r>
            <a:r>
              <a:rPr lang="zh-CN" altLang="en-US" dirty="0"/>
              <a:t>语言中已有的</a:t>
            </a:r>
            <a:r>
              <a:rPr lang="zh-CN" altLang="en-US" dirty="0" smtClean="0"/>
              <a:t>运算符</a:t>
            </a:r>
            <a:endParaRPr lang="en-US" altLang="zh-CN" dirty="0" smtClean="0"/>
          </a:p>
          <a:p>
            <a:r>
              <a:rPr lang="zh-CN" altLang="en-US" dirty="0"/>
              <a:t>不改变原运算符的优先级和结合</a:t>
            </a:r>
            <a:r>
              <a:rPr lang="zh-CN" altLang="en-US" dirty="0" smtClean="0"/>
              <a:t>性</a:t>
            </a:r>
            <a:endParaRPr lang="en-US" altLang="zh-CN" dirty="0" smtClean="0"/>
          </a:p>
          <a:p>
            <a:r>
              <a:rPr lang="zh-CN" altLang="en-US" dirty="0"/>
              <a:t>不能改变操作数</a:t>
            </a:r>
            <a:r>
              <a:rPr lang="zh-CN" altLang="en-US" dirty="0" smtClean="0"/>
              <a:t>个数</a:t>
            </a:r>
            <a:endParaRPr lang="en-US" altLang="zh-CN" dirty="0" smtClean="0"/>
          </a:p>
          <a:p>
            <a:r>
              <a:rPr lang="zh-CN" altLang="en-US" dirty="0"/>
              <a:t>经重载的运算符，其操作数中至少应该有一个是自定义类型</a:t>
            </a:r>
          </a:p>
        </p:txBody>
      </p:sp>
      <p:sp>
        <p:nvSpPr>
          <p:cNvPr id="3" name="标题 2"/>
          <p:cNvSpPr>
            <a:spLocks noGrp="1"/>
          </p:cNvSpPr>
          <p:nvPr>
            <p:ph type="title"/>
          </p:nvPr>
        </p:nvSpPr>
        <p:spPr/>
        <p:txBody>
          <a:bodyPr/>
          <a:lstStyle/>
          <a:p>
            <a:r>
              <a:rPr lang="en-US" altLang="zh-CN" dirty="0"/>
              <a:t>8</a:t>
            </a:r>
            <a:r>
              <a:rPr lang="en-US" altLang="zh-CN" dirty="0" smtClean="0"/>
              <a:t>.2.1  </a:t>
            </a:r>
            <a:r>
              <a:rPr lang="zh-CN" altLang="en-US" dirty="0" smtClean="0"/>
              <a:t>运算符重载的规则</a:t>
            </a:r>
            <a:endParaRPr lang="zh-CN" altLang="en-US" dirty="0"/>
          </a:p>
        </p:txBody>
      </p:sp>
    </p:spTree>
    <p:extLst>
      <p:ext uri="{BB962C8B-B14F-4D97-AF65-F5344CB8AC3E}">
        <p14:creationId xmlns:p14="http://schemas.microsoft.com/office/powerpoint/2010/main" val="3475731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800" dirty="0"/>
              <a:t>声明形式</a:t>
            </a:r>
          </a:p>
          <a:p>
            <a:pPr lvl="1">
              <a:buNone/>
            </a:pPr>
            <a:r>
              <a:rPr lang="zh-CN" altLang="en-US" dirty="0" smtClean="0"/>
              <a:t>返回类型  </a:t>
            </a:r>
            <a:r>
              <a:rPr lang="en-US" altLang="zh-CN" dirty="0" smtClean="0"/>
              <a:t>operator</a:t>
            </a:r>
            <a:r>
              <a:rPr lang="zh-CN" altLang="en-US" smtClean="0"/>
              <a:t>运算符（</a:t>
            </a:r>
            <a:r>
              <a:rPr lang="zh-CN" altLang="en-US" dirty="0"/>
              <a:t>形参）</a:t>
            </a:r>
          </a:p>
          <a:p>
            <a:pPr lvl="1">
              <a:buNone/>
            </a:pPr>
            <a:r>
              <a:rPr lang="en-US" altLang="zh-CN" dirty="0"/>
              <a:t>{</a:t>
            </a:r>
          </a:p>
          <a:p>
            <a:pPr lvl="1">
              <a:buNone/>
            </a:pPr>
            <a:r>
              <a:rPr lang="en-US" altLang="zh-CN" dirty="0"/>
              <a:t>       ......</a:t>
            </a:r>
          </a:p>
          <a:p>
            <a:pPr lvl="1">
              <a:buNone/>
            </a:pPr>
            <a:r>
              <a:rPr lang="en-US" altLang="zh-CN" dirty="0"/>
              <a:t>}</a:t>
            </a:r>
          </a:p>
          <a:p>
            <a:endParaRPr lang="zh-CN" altLang="en-US" dirty="0"/>
          </a:p>
        </p:txBody>
      </p:sp>
      <p:sp>
        <p:nvSpPr>
          <p:cNvPr id="3" name="标题 2"/>
          <p:cNvSpPr>
            <a:spLocks noGrp="1"/>
          </p:cNvSpPr>
          <p:nvPr>
            <p:ph type="title"/>
          </p:nvPr>
        </p:nvSpPr>
        <p:spPr/>
        <p:txBody>
          <a:bodyPr/>
          <a:lstStyle/>
          <a:p>
            <a:r>
              <a:rPr lang="en-US" altLang="zh-CN" dirty="0"/>
              <a:t>8.2.1  </a:t>
            </a:r>
            <a:r>
              <a:rPr lang="zh-CN" altLang="en-US" dirty="0"/>
              <a:t>运算符重载的规则</a:t>
            </a:r>
          </a:p>
        </p:txBody>
      </p:sp>
    </p:spTree>
    <p:extLst>
      <p:ext uri="{BB962C8B-B14F-4D97-AF65-F5344CB8AC3E}">
        <p14:creationId xmlns:p14="http://schemas.microsoft.com/office/powerpoint/2010/main" val="246783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30000"/>
              </a:lnSpc>
            </a:pPr>
            <a:r>
              <a:rPr lang="zh-CN" altLang="en-US" dirty="0"/>
              <a:t>双目运算符 B（</a:t>
            </a:r>
            <a:r>
              <a:rPr lang="en-US" altLang="zh-CN" dirty="0"/>
              <a:t>+</a:t>
            </a:r>
            <a:r>
              <a:rPr lang="zh-CN" altLang="en-US" dirty="0"/>
              <a:t>，</a:t>
            </a:r>
            <a:r>
              <a:rPr lang="en-US" altLang="zh-CN" dirty="0"/>
              <a:t>-</a:t>
            </a:r>
            <a:r>
              <a:rPr lang="zh-CN" altLang="en-US" dirty="0"/>
              <a:t>，*，</a:t>
            </a:r>
            <a:r>
              <a:rPr lang="en-US" altLang="zh-CN" dirty="0"/>
              <a:t>/</a:t>
            </a:r>
            <a:r>
              <a:rPr lang="zh-CN" altLang="en-US" dirty="0"/>
              <a:t>）</a:t>
            </a:r>
          </a:p>
          <a:p>
            <a:pPr lvl="1">
              <a:lnSpc>
                <a:spcPct val="130000"/>
              </a:lnSpc>
            </a:pPr>
            <a:r>
              <a:rPr lang="zh-CN" altLang="en-US" dirty="0"/>
              <a:t>实现表达式 oprd1 </a:t>
            </a:r>
            <a:r>
              <a:rPr lang="zh-CN" altLang="en-US" dirty="0">
                <a:solidFill>
                  <a:srgbClr val="FF0000"/>
                </a:solidFill>
              </a:rPr>
              <a:t>B</a:t>
            </a:r>
            <a:r>
              <a:rPr lang="zh-CN" altLang="en-US" dirty="0"/>
              <a:t> oprd2，其中</a:t>
            </a:r>
            <a:r>
              <a:rPr lang="en-US" altLang="zh-CN" dirty="0"/>
              <a:t> </a:t>
            </a:r>
            <a:r>
              <a:rPr lang="zh-CN" altLang="en-US" dirty="0"/>
              <a:t>oprd1 为 A 类对象，则 </a:t>
            </a:r>
            <a:r>
              <a:rPr lang="zh-CN" altLang="en-US" dirty="0">
                <a:solidFill>
                  <a:srgbClr val="FF0000"/>
                </a:solidFill>
              </a:rPr>
              <a:t>B</a:t>
            </a:r>
            <a:r>
              <a:rPr lang="zh-CN" altLang="en-US" dirty="0"/>
              <a:t> 应被重载为 A 类的成员函数，函数只有一个形参，形参类型为oprd2 所属的类型。</a:t>
            </a:r>
          </a:p>
          <a:p>
            <a:pPr lvl="1">
              <a:lnSpc>
                <a:spcPct val="130000"/>
              </a:lnSpc>
            </a:pPr>
            <a:r>
              <a:rPr lang="zh-CN" altLang="en-US" dirty="0"/>
              <a:t>经重载后，表达式</a:t>
            </a:r>
            <a:r>
              <a:rPr lang="en-US" altLang="zh-CN" dirty="0"/>
              <a:t> </a:t>
            </a:r>
            <a:r>
              <a:rPr lang="zh-CN" altLang="en-US" dirty="0"/>
              <a:t>oprd1 </a:t>
            </a:r>
            <a:r>
              <a:rPr lang="zh-CN" altLang="en-US" dirty="0">
                <a:solidFill>
                  <a:srgbClr val="FF0000"/>
                </a:solidFill>
              </a:rPr>
              <a:t>B</a:t>
            </a:r>
            <a:r>
              <a:rPr lang="zh-CN" altLang="en-US" dirty="0"/>
              <a:t> oprd2 相当于 oprd1.operator B(oprd2</a:t>
            </a:r>
            <a:r>
              <a:rPr lang="zh-CN" altLang="en-US" dirty="0" smtClean="0"/>
              <a:t>)</a:t>
            </a:r>
            <a:endParaRPr lang="zh-CN" altLang="en-US" dirty="0">
              <a:solidFill>
                <a:schemeClr val="folHlink"/>
              </a:solidFill>
            </a:endParaRPr>
          </a:p>
        </p:txBody>
      </p:sp>
      <p:sp>
        <p:nvSpPr>
          <p:cNvPr id="3" name="标题 2"/>
          <p:cNvSpPr>
            <a:spLocks noGrp="1"/>
          </p:cNvSpPr>
          <p:nvPr>
            <p:ph type="title"/>
          </p:nvPr>
        </p:nvSpPr>
        <p:spPr/>
        <p:txBody>
          <a:bodyPr/>
          <a:lstStyle/>
          <a:p>
            <a:r>
              <a:rPr lang="en-US" altLang="zh-CN" dirty="0" smtClean="0"/>
              <a:t>8.2.2  </a:t>
            </a:r>
            <a:r>
              <a:rPr lang="zh-CN" altLang="en-US" dirty="0" smtClean="0"/>
              <a:t>运算符重载为成员函数</a:t>
            </a:r>
            <a:endParaRPr lang="zh-CN" altLang="en-US" dirty="0"/>
          </a:p>
        </p:txBody>
      </p:sp>
    </p:spTree>
    <p:extLst>
      <p:ext uri="{BB962C8B-B14F-4D97-AF65-F5344CB8AC3E}">
        <p14:creationId xmlns:p14="http://schemas.microsoft.com/office/powerpoint/2010/main" val="9375547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351</TotalTime>
  <Words>1180</Words>
  <Application>Microsoft Office PowerPoint</Application>
  <PresentationFormat>全屏显示(4:3)</PresentationFormat>
  <Paragraphs>125</Paragraphs>
  <Slides>23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华文楷体</vt:lpstr>
      <vt:lpstr>华文新魏</vt:lpstr>
      <vt:lpstr>Candara</vt:lpstr>
      <vt:lpstr>Symbol</vt:lpstr>
      <vt:lpstr>Wingdings</vt:lpstr>
      <vt:lpstr>波形</vt:lpstr>
      <vt:lpstr>第8章  多态性</vt:lpstr>
      <vt:lpstr>8.1  多态性概述</vt:lpstr>
      <vt:lpstr>8.1.1  多态的类型</vt:lpstr>
      <vt:lpstr>8.1.2  多态的实现</vt:lpstr>
      <vt:lpstr>8.2  运算符重载</vt:lpstr>
      <vt:lpstr>8.2  运算符重载</vt:lpstr>
      <vt:lpstr>8.2.1  运算符重载的规则</vt:lpstr>
      <vt:lpstr>8.2.1  运算符重载的规则</vt:lpstr>
      <vt:lpstr>8.2.2  运算符重载为成员函数</vt:lpstr>
      <vt:lpstr>8.2.2  运算符重载为成员函数</vt:lpstr>
      <vt:lpstr>8.2.2  运算符重载为成员函数</vt:lpstr>
      <vt:lpstr>8.2.3  运算符重载为非成员函数</vt:lpstr>
      <vt:lpstr>8.2.3  运算符重载为非成员函数</vt:lpstr>
      <vt:lpstr>8.3  虚函数</vt:lpstr>
      <vt:lpstr>8.3.1  一般虚函数成员</vt:lpstr>
      <vt:lpstr>8.3.1  一般虚函数成员</vt:lpstr>
      <vt:lpstr>8.3.1  一般虚函数成员</vt:lpstr>
      <vt:lpstr>8.3.1  一般虚函数成员</vt:lpstr>
      <vt:lpstr>8.3.2  虚析构函数</vt:lpstr>
      <vt:lpstr>8.4  纯虚函数和抽象类</vt:lpstr>
      <vt:lpstr>8.4.1  纯虚函数</vt:lpstr>
      <vt:lpstr>8.4.2  抽象类</vt:lpstr>
      <vt:lpstr>8.4.2  抽象类</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绪论</dc:title>
  <dc:creator>dm</dc:creator>
  <cp:lastModifiedBy>dm</cp:lastModifiedBy>
  <cp:revision>37</cp:revision>
  <dcterms:created xsi:type="dcterms:W3CDTF">2018-03-01T23:16:54Z</dcterms:created>
  <dcterms:modified xsi:type="dcterms:W3CDTF">2018-05-23T23:22:43Z</dcterms:modified>
</cp:coreProperties>
</file>