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4C2B7AE-D996-4436-94B8-6852E8FAF8FA}"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9</a:t>
            </a:r>
            <a:r>
              <a:rPr lang="zh-CN" altLang="en-US" smtClean="0"/>
              <a:t>章  群体类和群体数据的组织</a:t>
            </a:r>
            <a:endParaRPr lang="zh-CN" altLang="en-US" dirty="0"/>
          </a:p>
        </p:txBody>
      </p:sp>
      <p:sp>
        <p:nvSpPr>
          <p:cNvPr id="3" name="副标题 2"/>
          <p:cNvSpPr>
            <a:spLocks noGrp="1"/>
          </p:cNvSpPr>
          <p:nvPr>
            <p:ph type="subTitle" idx="1"/>
          </p:nvPr>
        </p:nvSpPr>
        <p:spPr/>
        <p:txBody>
          <a:bodyPr/>
          <a:lstStyle/>
          <a:p>
            <a:r>
              <a:rPr lang="en-US" altLang="zh-CN" dirty="0" smtClean="0"/>
              <a:t>C++</a:t>
            </a:r>
            <a:r>
              <a:rPr lang="zh-CN" altLang="en-US" dirty="0" smtClean="0"/>
              <a:t>语言程序设计</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浅拷贝</a:t>
            </a:r>
            <a:endParaRPr lang="zh-CN" altLang="en-US" dirty="0"/>
          </a:p>
        </p:txBody>
      </p:sp>
      <p:grpSp>
        <p:nvGrpSpPr>
          <p:cNvPr id="4" name="Group 1068"/>
          <p:cNvGrpSpPr/>
          <p:nvPr/>
        </p:nvGrpSpPr>
        <p:grpSpPr bwMode="auto">
          <a:xfrm>
            <a:off x="1600200" y="1600200"/>
            <a:ext cx="7162800" cy="3876675"/>
            <a:chOff x="816" y="1200"/>
            <a:chExt cx="4512" cy="2442"/>
          </a:xfrm>
        </p:grpSpPr>
        <p:sp>
          <p:nvSpPr>
            <p:cNvPr id="5" name="Text Box 1030"/>
            <p:cNvSpPr txBox="1">
              <a:spLocks noChangeArrowheads="1"/>
            </p:cNvSpPr>
            <p:nvPr/>
          </p:nvSpPr>
          <p:spPr bwMode="auto">
            <a:xfrm>
              <a:off x="1034" y="1438"/>
              <a:ext cx="425" cy="64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800" b="0">
                  <a:solidFill>
                    <a:schemeClr val="tx1"/>
                  </a:solidFill>
                </a:rPr>
                <a:t> alist</a:t>
              </a:r>
              <a:endParaRPr lang="en-US" altLang="zh-CN" sz="1800" b="0">
                <a:solidFill>
                  <a:schemeClr val="tx1"/>
                </a:solidFill>
              </a:endParaRPr>
            </a:p>
            <a:p>
              <a:pPr algn="just"/>
              <a:r>
                <a:rPr lang="en-US" altLang="zh-CN" sz="1800" b="0">
                  <a:solidFill>
                    <a:schemeClr val="tx1"/>
                  </a:solidFill>
                </a:rPr>
                <a:t> size</a:t>
              </a:r>
              <a:endParaRPr lang="en-US" altLang="zh-CN" sz="1800" b="0">
                <a:solidFill>
                  <a:schemeClr val="tx1"/>
                </a:solidFill>
              </a:endParaRPr>
            </a:p>
          </p:txBody>
        </p:sp>
        <p:sp>
          <p:nvSpPr>
            <p:cNvPr id="6" name="Text Box 1031"/>
            <p:cNvSpPr txBox="1">
              <a:spLocks noChangeArrowheads="1"/>
            </p:cNvSpPr>
            <p:nvPr/>
          </p:nvSpPr>
          <p:spPr bwMode="auto">
            <a:xfrm>
              <a:off x="816" y="1398"/>
              <a:ext cx="15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800" b="0">
                  <a:solidFill>
                    <a:schemeClr val="tx1"/>
                  </a:solidFill>
                </a:rPr>
                <a:t>A</a:t>
              </a:r>
              <a:endParaRPr lang="en-US" altLang="zh-CN" sz="1800" b="0">
                <a:solidFill>
                  <a:schemeClr val="tx1"/>
                </a:solidFill>
              </a:endParaRPr>
            </a:p>
          </p:txBody>
        </p:sp>
        <p:grpSp>
          <p:nvGrpSpPr>
            <p:cNvPr id="7" name="Group 1032"/>
            <p:cNvGrpSpPr/>
            <p:nvPr/>
          </p:nvGrpSpPr>
          <p:grpSpPr bwMode="auto">
            <a:xfrm>
              <a:off x="1895" y="1615"/>
              <a:ext cx="692" cy="1573"/>
              <a:chOff x="3915" y="8565"/>
              <a:chExt cx="420" cy="2385"/>
            </a:xfrm>
          </p:grpSpPr>
          <p:sp>
            <p:nvSpPr>
              <p:cNvPr id="31" name="Rectangle 1033"/>
              <p:cNvSpPr>
                <a:spLocks noChangeArrowheads="1"/>
              </p:cNvSpPr>
              <p:nvPr/>
            </p:nvSpPr>
            <p:spPr bwMode="auto">
              <a:xfrm>
                <a:off x="3915" y="8565"/>
                <a:ext cx="420" cy="23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sp>
            <p:nvSpPr>
              <p:cNvPr id="32" name="Line 1034"/>
              <p:cNvSpPr>
                <a:spLocks noChangeShapeType="1"/>
              </p:cNvSpPr>
              <p:nvPr/>
            </p:nvSpPr>
            <p:spPr bwMode="auto">
              <a:xfrm>
                <a:off x="3915" y="88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 name="Line 1035"/>
              <p:cNvSpPr>
                <a:spLocks noChangeShapeType="1"/>
              </p:cNvSpPr>
              <p:nvPr/>
            </p:nvSpPr>
            <p:spPr bwMode="auto">
              <a:xfrm>
                <a:off x="3915" y="90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Line 1036"/>
              <p:cNvSpPr>
                <a:spLocks noChangeShapeType="1"/>
              </p:cNvSpPr>
              <p:nvPr/>
            </p:nvSpPr>
            <p:spPr bwMode="auto">
              <a:xfrm>
                <a:off x="3915" y="92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 name="Line 1037"/>
              <p:cNvSpPr>
                <a:spLocks noChangeShapeType="1"/>
              </p:cNvSpPr>
              <p:nvPr/>
            </p:nvSpPr>
            <p:spPr bwMode="auto">
              <a:xfrm>
                <a:off x="3915" y="95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 name="Line 1038"/>
              <p:cNvSpPr>
                <a:spLocks noChangeShapeType="1"/>
              </p:cNvSpPr>
              <p:nvPr/>
            </p:nvSpPr>
            <p:spPr bwMode="auto">
              <a:xfrm>
                <a:off x="3915" y="976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 name="Line 1039"/>
              <p:cNvSpPr>
                <a:spLocks noChangeShapeType="1"/>
              </p:cNvSpPr>
              <p:nvPr/>
            </p:nvSpPr>
            <p:spPr bwMode="auto">
              <a:xfrm>
                <a:off x="3915" y="100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 name="Line 1040"/>
              <p:cNvSpPr>
                <a:spLocks noChangeShapeType="1"/>
              </p:cNvSpPr>
              <p:nvPr/>
            </p:nvSpPr>
            <p:spPr bwMode="auto">
              <a:xfrm>
                <a:off x="3915" y="102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 name="Line 1041"/>
              <p:cNvSpPr>
                <a:spLocks noChangeShapeType="1"/>
              </p:cNvSpPr>
              <p:nvPr/>
            </p:nvSpPr>
            <p:spPr bwMode="auto">
              <a:xfrm>
                <a:off x="3915" y="104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 name="Line 1042"/>
              <p:cNvSpPr>
                <a:spLocks noChangeShapeType="1"/>
              </p:cNvSpPr>
              <p:nvPr/>
            </p:nvSpPr>
            <p:spPr bwMode="auto">
              <a:xfrm>
                <a:off x="3915" y="107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8" name="Text Box 1043"/>
            <p:cNvSpPr txBox="1">
              <a:spLocks noChangeArrowheads="1"/>
            </p:cNvSpPr>
            <p:nvPr/>
          </p:nvSpPr>
          <p:spPr bwMode="auto">
            <a:xfrm>
              <a:off x="1895" y="1200"/>
              <a:ext cx="742"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600" b="0">
                  <a:solidFill>
                    <a:schemeClr val="tx1"/>
                  </a:solidFill>
                </a:rPr>
                <a:t>A</a:t>
              </a:r>
              <a:r>
                <a:rPr lang="zh-CN" altLang="en-US" sz="1600" b="0">
                  <a:solidFill>
                    <a:schemeClr val="tx1"/>
                  </a:solidFill>
                </a:rPr>
                <a:t>的数组元素</a:t>
              </a:r>
              <a:endParaRPr lang="zh-CN" altLang="en-US" sz="1600" b="0">
                <a:solidFill>
                  <a:schemeClr val="tx1"/>
                </a:solidFill>
              </a:endParaRPr>
            </a:p>
            <a:p>
              <a:pPr algn="just"/>
              <a:r>
                <a:rPr lang="zh-CN" altLang="en-US" sz="1600" b="0">
                  <a:solidFill>
                    <a:schemeClr val="tx1"/>
                  </a:solidFill>
                </a:rPr>
                <a:t>占用的内存</a:t>
              </a:r>
              <a:endParaRPr lang="zh-CN" altLang="en-US" sz="1600" b="0">
                <a:solidFill>
                  <a:schemeClr val="tx1"/>
                </a:solidFill>
              </a:endParaRPr>
            </a:p>
          </p:txBody>
        </p:sp>
        <p:sp>
          <p:nvSpPr>
            <p:cNvPr id="9" name="Line 1044"/>
            <p:cNvSpPr>
              <a:spLocks noChangeShapeType="1"/>
            </p:cNvSpPr>
            <p:nvPr/>
          </p:nvSpPr>
          <p:spPr bwMode="auto">
            <a:xfrm>
              <a:off x="1400" y="1625"/>
              <a:ext cx="495" cy="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0" name="Text Box 1045"/>
            <p:cNvSpPr txBox="1">
              <a:spLocks noChangeArrowheads="1"/>
            </p:cNvSpPr>
            <p:nvPr/>
          </p:nvSpPr>
          <p:spPr bwMode="auto">
            <a:xfrm>
              <a:off x="1133" y="3425"/>
              <a:ext cx="1068"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t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lang="zh-CN" altLang="en-US" sz="1800" b="0">
                  <a:solidFill>
                    <a:schemeClr val="tx1"/>
                  </a:solidFill>
                </a:rPr>
                <a:t>拷贝前</a:t>
              </a:r>
              <a:endParaRPr lang="zh-CN" altLang="en-US" sz="1800" b="0">
                <a:solidFill>
                  <a:schemeClr val="tx1"/>
                </a:solidFill>
              </a:endParaRPr>
            </a:p>
          </p:txBody>
        </p:sp>
        <p:sp>
          <p:nvSpPr>
            <p:cNvPr id="11" name="Text Box 1047"/>
            <p:cNvSpPr txBox="1">
              <a:spLocks noChangeArrowheads="1"/>
            </p:cNvSpPr>
            <p:nvPr/>
          </p:nvSpPr>
          <p:spPr bwMode="auto">
            <a:xfrm>
              <a:off x="3725" y="1438"/>
              <a:ext cx="426" cy="64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800" b="0">
                  <a:solidFill>
                    <a:schemeClr val="tx1"/>
                  </a:solidFill>
                </a:rPr>
                <a:t> alist</a:t>
              </a:r>
              <a:endParaRPr lang="en-US" altLang="zh-CN" sz="1800" b="0">
                <a:solidFill>
                  <a:schemeClr val="tx1"/>
                </a:solidFill>
              </a:endParaRPr>
            </a:p>
            <a:p>
              <a:pPr algn="just"/>
              <a:r>
                <a:rPr lang="en-US" altLang="zh-CN" sz="1800" b="0">
                  <a:solidFill>
                    <a:schemeClr val="tx1"/>
                  </a:solidFill>
                </a:rPr>
                <a:t> size</a:t>
              </a:r>
              <a:endParaRPr lang="en-US" altLang="zh-CN" sz="1800" b="0">
                <a:solidFill>
                  <a:schemeClr val="tx1"/>
                </a:solidFill>
              </a:endParaRPr>
            </a:p>
          </p:txBody>
        </p:sp>
        <p:sp>
          <p:nvSpPr>
            <p:cNvPr id="12" name="Text Box 1048"/>
            <p:cNvSpPr txBox="1">
              <a:spLocks noChangeArrowheads="1"/>
            </p:cNvSpPr>
            <p:nvPr/>
          </p:nvSpPr>
          <p:spPr bwMode="auto">
            <a:xfrm>
              <a:off x="3507" y="1398"/>
              <a:ext cx="15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800" b="0">
                  <a:solidFill>
                    <a:schemeClr val="tx1"/>
                  </a:solidFill>
                </a:rPr>
                <a:t>A</a:t>
              </a:r>
              <a:endParaRPr lang="en-US" altLang="zh-CN" sz="1800" b="0">
                <a:solidFill>
                  <a:schemeClr val="tx1"/>
                </a:solidFill>
              </a:endParaRPr>
            </a:p>
          </p:txBody>
        </p:sp>
        <p:grpSp>
          <p:nvGrpSpPr>
            <p:cNvPr id="13" name="Group 1049"/>
            <p:cNvGrpSpPr/>
            <p:nvPr/>
          </p:nvGrpSpPr>
          <p:grpSpPr bwMode="auto">
            <a:xfrm>
              <a:off x="4586" y="1615"/>
              <a:ext cx="693" cy="1573"/>
              <a:chOff x="3915" y="8565"/>
              <a:chExt cx="420" cy="2385"/>
            </a:xfrm>
          </p:grpSpPr>
          <p:sp>
            <p:nvSpPr>
              <p:cNvPr id="21" name="Rectangle 1050"/>
              <p:cNvSpPr>
                <a:spLocks noChangeArrowheads="1"/>
              </p:cNvSpPr>
              <p:nvPr/>
            </p:nvSpPr>
            <p:spPr bwMode="auto">
              <a:xfrm>
                <a:off x="3915" y="8565"/>
                <a:ext cx="420" cy="23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sp>
            <p:nvSpPr>
              <p:cNvPr id="22" name="Line 1051"/>
              <p:cNvSpPr>
                <a:spLocks noChangeShapeType="1"/>
              </p:cNvSpPr>
              <p:nvPr/>
            </p:nvSpPr>
            <p:spPr bwMode="auto">
              <a:xfrm>
                <a:off x="3915" y="88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 name="Line 1052"/>
              <p:cNvSpPr>
                <a:spLocks noChangeShapeType="1"/>
              </p:cNvSpPr>
              <p:nvPr/>
            </p:nvSpPr>
            <p:spPr bwMode="auto">
              <a:xfrm>
                <a:off x="3915" y="90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 name="Line 1053"/>
              <p:cNvSpPr>
                <a:spLocks noChangeShapeType="1"/>
              </p:cNvSpPr>
              <p:nvPr/>
            </p:nvSpPr>
            <p:spPr bwMode="auto">
              <a:xfrm>
                <a:off x="3915" y="92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1054"/>
              <p:cNvSpPr>
                <a:spLocks noChangeShapeType="1"/>
              </p:cNvSpPr>
              <p:nvPr/>
            </p:nvSpPr>
            <p:spPr bwMode="auto">
              <a:xfrm>
                <a:off x="3915" y="95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1055"/>
              <p:cNvSpPr>
                <a:spLocks noChangeShapeType="1"/>
              </p:cNvSpPr>
              <p:nvPr/>
            </p:nvSpPr>
            <p:spPr bwMode="auto">
              <a:xfrm>
                <a:off x="3915" y="976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Line 1056"/>
              <p:cNvSpPr>
                <a:spLocks noChangeShapeType="1"/>
              </p:cNvSpPr>
              <p:nvPr/>
            </p:nvSpPr>
            <p:spPr bwMode="auto">
              <a:xfrm>
                <a:off x="3915" y="100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 name="Line 1057"/>
              <p:cNvSpPr>
                <a:spLocks noChangeShapeType="1"/>
              </p:cNvSpPr>
              <p:nvPr/>
            </p:nvSpPr>
            <p:spPr bwMode="auto">
              <a:xfrm>
                <a:off x="3915" y="102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Line 1058"/>
              <p:cNvSpPr>
                <a:spLocks noChangeShapeType="1"/>
              </p:cNvSpPr>
              <p:nvPr/>
            </p:nvSpPr>
            <p:spPr bwMode="auto">
              <a:xfrm>
                <a:off x="3915" y="104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1059"/>
              <p:cNvSpPr>
                <a:spLocks noChangeShapeType="1"/>
              </p:cNvSpPr>
              <p:nvPr/>
            </p:nvSpPr>
            <p:spPr bwMode="auto">
              <a:xfrm>
                <a:off x="3915" y="107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4" name="Text Box 1060"/>
            <p:cNvSpPr txBox="1">
              <a:spLocks noChangeArrowheads="1"/>
            </p:cNvSpPr>
            <p:nvPr/>
          </p:nvSpPr>
          <p:spPr bwMode="auto">
            <a:xfrm>
              <a:off x="4586" y="1200"/>
              <a:ext cx="742"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600" b="0">
                  <a:solidFill>
                    <a:schemeClr val="tx1"/>
                  </a:solidFill>
                </a:rPr>
                <a:t>A</a:t>
              </a:r>
              <a:r>
                <a:rPr lang="zh-CN" altLang="en-US" sz="1600" b="0">
                  <a:solidFill>
                    <a:schemeClr val="tx1"/>
                  </a:solidFill>
                </a:rPr>
                <a:t>的数组元素</a:t>
              </a:r>
              <a:endParaRPr lang="zh-CN" altLang="en-US" sz="1600" b="0">
                <a:solidFill>
                  <a:schemeClr val="tx1"/>
                </a:solidFill>
              </a:endParaRPr>
            </a:p>
            <a:p>
              <a:pPr algn="just"/>
              <a:r>
                <a:rPr lang="zh-CN" altLang="en-US" sz="1600" b="0">
                  <a:solidFill>
                    <a:schemeClr val="tx1"/>
                  </a:solidFill>
                </a:rPr>
                <a:t>占用的内存</a:t>
              </a:r>
              <a:endParaRPr lang="zh-CN" altLang="en-US" sz="1600" b="0">
                <a:solidFill>
                  <a:schemeClr val="tx1"/>
                </a:solidFill>
              </a:endParaRPr>
            </a:p>
          </p:txBody>
        </p:sp>
        <p:sp>
          <p:nvSpPr>
            <p:cNvPr id="15" name="Line 1061"/>
            <p:cNvSpPr>
              <a:spLocks noChangeShapeType="1"/>
            </p:cNvSpPr>
            <p:nvPr/>
          </p:nvSpPr>
          <p:spPr bwMode="auto">
            <a:xfrm>
              <a:off x="4091" y="1625"/>
              <a:ext cx="495" cy="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 name="Text Box 1062"/>
            <p:cNvSpPr txBox="1">
              <a:spLocks noChangeArrowheads="1"/>
            </p:cNvSpPr>
            <p:nvPr/>
          </p:nvSpPr>
          <p:spPr bwMode="auto">
            <a:xfrm>
              <a:off x="3824" y="3425"/>
              <a:ext cx="1069"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t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lang="zh-CN" altLang="en-US" sz="1800" b="0">
                  <a:solidFill>
                    <a:schemeClr val="tx1"/>
                  </a:solidFill>
                </a:rPr>
                <a:t>拷贝后</a:t>
              </a:r>
              <a:endParaRPr lang="zh-CN" altLang="en-US" sz="1800" b="0">
                <a:solidFill>
                  <a:schemeClr val="tx1"/>
                </a:solidFill>
              </a:endParaRPr>
            </a:p>
          </p:txBody>
        </p:sp>
        <p:sp>
          <p:nvSpPr>
            <p:cNvPr id="17" name="Text Box 1064"/>
            <p:cNvSpPr txBox="1">
              <a:spLocks noChangeArrowheads="1"/>
            </p:cNvSpPr>
            <p:nvPr/>
          </p:nvSpPr>
          <p:spPr bwMode="auto">
            <a:xfrm>
              <a:off x="3725" y="2506"/>
              <a:ext cx="426" cy="64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800" b="0">
                  <a:solidFill>
                    <a:schemeClr val="tx1"/>
                  </a:solidFill>
                </a:rPr>
                <a:t> alist</a:t>
              </a:r>
              <a:endParaRPr lang="en-US" altLang="zh-CN" sz="1800" b="0">
                <a:solidFill>
                  <a:schemeClr val="tx1"/>
                </a:solidFill>
              </a:endParaRPr>
            </a:p>
            <a:p>
              <a:pPr algn="just"/>
              <a:r>
                <a:rPr lang="en-US" altLang="zh-CN" sz="1800" b="0">
                  <a:solidFill>
                    <a:schemeClr val="tx1"/>
                  </a:solidFill>
                </a:rPr>
                <a:t> size</a:t>
              </a:r>
              <a:endParaRPr lang="en-US" altLang="zh-CN" sz="1800" b="0">
                <a:solidFill>
                  <a:schemeClr val="tx1"/>
                </a:solidFill>
              </a:endParaRPr>
            </a:p>
          </p:txBody>
        </p:sp>
        <p:sp>
          <p:nvSpPr>
            <p:cNvPr id="18" name="Text Box 1065"/>
            <p:cNvSpPr txBox="1">
              <a:spLocks noChangeArrowheads="1"/>
            </p:cNvSpPr>
            <p:nvPr/>
          </p:nvSpPr>
          <p:spPr bwMode="auto">
            <a:xfrm>
              <a:off x="3507" y="2466"/>
              <a:ext cx="15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800" b="0">
                  <a:solidFill>
                    <a:schemeClr val="tx1"/>
                  </a:solidFill>
                </a:rPr>
                <a:t>B</a:t>
              </a:r>
              <a:endParaRPr lang="en-US" altLang="zh-CN" sz="1800" b="0">
                <a:solidFill>
                  <a:schemeClr val="tx1"/>
                </a:solidFill>
              </a:endParaRPr>
            </a:p>
          </p:txBody>
        </p:sp>
        <p:sp>
          <p:nvSpPr>
            <p:cNvPr id="19" name="Line 1066"/>
            <p:cNvSpPr>
              <a:spLocks noChangeShapeType="1"/>
            </p:cNvSpPr>
            <p:nvPr/>
          </p:nvSpPr>
          <p:spPr bwMode="auto">
            <a:xfrm flipV="1">
              <a:off x="4071" y="1615"/>
              <a:ext cx="515" cy="1098"/>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 name="AutoShape 1067"/>
            <p:cNvSpPr>
              <a:spLocks noChangeArrowheads="1"/>
            </p:cNvSpPr>
            <p:nvPr/>
          </p:nvSpPr>
          <p:spPr bwMode="auto">
            <a:xfrm>
              <a:off x="3873" y="2080"/>
              <a:ext cx="139" cy="425"/>
            </a:xfrm>
            <a:prstGeom prst="downArrow">
              <a:avLst>
                <a:gd name="adj1" fmla="val 50000"/>
                <a:gd name="adj2" fmla="val 76439"/>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grpSp>
      <p:sp>
        <p:nvSpPr>
          <p:cNvPr id="41" name="Text Box 1069"/>
          <p:cNvSpPr txBox="1">
            <a:spLocks noChangeArrowheads="1"/>
          </p:cNvSpPr>
          <p:nvPr/>
        </p:nvSpPr>
        <p:spPr bwMode="auto">
          <a:xfrm>
            <a:off x="4191000" y="5181600"/>
            <a:ext cx="2057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spcBef>
                <a:spcPct val="50000"/>
              </a:spcBef>
            </a:pPr>
            <a:endParaRPr lang="zh-CN" altLang="zh-CN" b="0"/>
          </a:p>
        </p:txBody>
      </p:sp>
      <p:sp>
        <p:nvSpPr>
          <p:cNvPr id="42" name="Text Box 1070"/>
          <p:cNvSpPr txBox="1">
            <a:spLocks noChangeArrowheads="1"/>
          </p:cNvSpPr>
          <p:nvPr/>
        </p:nvSpPr>
        <p:spPr bwMode="auto">
          <a:xfrm>
            <a:off x="3851275" y="5013325"/>
            <a:ext cx="2895600"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nSpc>
                <a:spcPct val="90000"/>
              </a:lnSpc>
            </a:pPr>
            <a:r>
              <a:rPr lang="en-US" altLang="zh-CN" sz="2000">
                <a:solidFill>
                  <a:schemeClr val="tx1"/>
                </a:solidFill>
                <a:latin typeface="宋体" panose="02010600030101010101" pitchFamily="2" charset="-122"/>
              </a:rPr>
              <a:t>int main()</a:t>
            </a:r>
            <a:endParaRPr lang="en-US" altLang="zh-CN" sz="2000">
              <a:solidFill>
                <a:schemeClr val="tx1"/>
              </a:solidFill>
              <a:latin typeface="宋体" panose="02010600030101010101" pitchFamily="2" charset="-122"/>
            </a:endParaRPr>
          </a:p>
          <a:p>
            <a:pPr>
              <a:lnSpc>
                <a:spcPct val="90000"/>
              </a:lnSpc>
            </a:pPr>
            <a:r>
              <a:rPr lang="en-US" altLang="zh-CN" sz="2000">
                <a:solidFill>
                  <a:schemeClr val="tx1"/>
                </a:solidFill>
                <a:latin typeface="宋体" panose="02010600030101010101" pitchFamily="2" charset="-122"/>
              </a:rPr>
              <a:t>{  Array&lt;int&gt;  A(10);</a:t>
            </a:r>
            <a:endParaRPr lang="en-US" altLang="zh-CN" sz="2000">
              <a:solidFill>
                <a:schemeClr val="tx1"/>
              </a:solidFill>
              <a:latin typeface="宋体" panose="02010600030101010101" pitchFamily="2" charset="-122"/>
            </a:endParaRPr>
          </a:p>
          <a:p>
            <a:pPr>
              <a:lnSpc>
                <a:spcPct val="90000"/>
              </a:lnSpc>
            </a:pPr>
            <a:r>
              <a:rPr lang="en-US" altLang="zh-CN" sz="2000">
                <a:solidFill>
                  <a:schemeClr val="tx1"/>
                </a:solidFill>
                <a:latin typeface="宋体" panose="02010600030101010101" pitchFamily="2" charset="-122"/>
              </a:rPr>
              <a:t>    ......</a:t>
            </a:r>
            <a:endParaRPr lang="en-US" altLang="zh-CN" sz="2000">
              <a:solidFill>
                <a:schemeClr val="tx1"/>
              </a:solidFill>
              <a:latin typeface="宋体" panose="02010600030101010101" pitchFamily="2" charset="-122"/>
            </a:endParaRPr>
          </a:p>
          <a:p>
            <a:pPr>
              <a:lnSpc>
                <a:spcPct val="90000"/>
              </a:lnSpc>
            </a:pPr>
            <a:r>
              <a:rPr lang="en-US" altLang="zh-CN" sz="2000">
                <a:solidFill>
                  <a:schemeClr val="tx1"/>
                </a:solidFill>
                <a:latin typeface="宋体" panose="02010600030101010101" pitchFamily="2" charset="-122"/>
              </a:rPr>
              <a:t>    Array&lt;int&gt;  B(A);</a:t>
            </a:r>
            <a:endParaRPr lang="en-US" altLang="zh-CN" sz="2000">
              <a:solidFill>
                <a:schemeClr val="tx1"/>
              </a:solidFill>
              <a:latin typeface="宋体" panose="02010600030101010101" pitchFamily="2" charset="-122"/>
            </a:endParaRPr>
          </a:p>
          <a:p>
            <a:pPr>
              <a:lnSpc>
                <a:spcPct val="90000"/>
              </a:lnSpc>
            </a:pPr>
            <a:r>
              <a:rPr lang="en-US" altLang="zh-CN" sz="2000">
                <a:solidFill>
                  <a:schemeClr val="tx1"/>
                </a:solidFill>
                <a:latin typeface="宋体" panose="02010600030101010101" pitchFamily="2" charset="-122"/>
              </a:rPr>
              <a:t>    ......</a:t>
            </a:r>
            <a:endParaRPr lang="en-US" altLang="zh-CN" sz="2000">
              <a:solidFill>
                <a:schemeClr val="tx1"/>
              </a:solidFill>
              <a:latin typeface="宋体" panose="02010600030101010101" pitchFamily="2" charset="-122"/>
            </a:endParaRPr>
          </a:p>
          <a:p>
            <a:pPr>
              <a:lnSpc>
                <a:spcPct val="90000"/>
              </a:lnSpc>
            </a:pPr>
            <a:r>
              <a:rPr lang="en-US" altLang="zh-CN" sz="2000">
                <a:solidFill>
                  <a:schemeClr val="tx1"/>
                </a:solidFill>
                <a:latin typeface="宋体" panose="02010600030101010101" pitchFamily="2" charset="-122"/>
              </a:rPr>
              <a:t>}</a:t>
            </a:r>
            <a:endParaRPr lang="en-US" altLang="zh-CN" sz="2000">
              <a:solidFill>
                <a:schemeClr val="tx1"/>
              </a:solidFill>
              <a:latin typeface="宋体" panose="02010600030101010101" pitchFamily="2" charset="-122"/>
            </a:endParaRPr>
          </a:p>
        </p:txBody>
      </p:sp>
      <p:sp>
        <p:nvSpPr>
          <p:cNvPr id="43" name="Text Box 1071"/>
          <p:cNvSpPr txBox="1">
            <a:spLocks noChangeArrowheads="1"/>
          </p:cNvSpPr>
          <p:nvPr/>
        </p:nvSpPr>
        <p:spPr bwMode="auto">
          <a:xfrm>
            <a:off x="152400" y="3124200"/>
            <a:ext cx="2743200"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lang="en-US" altLang="zh-CN" sz="2000">
                <a:solidFill>
                  <a:schemeClr val="tx1"/>
                </a:solidFill>
                <a:latin typeface="宋体" panose="02010600030101010101" pitchFamily="2" charset="-122"/>
              </a:rPr>
              <a:t>template &lt;class T&gt;</a:t>
            </a:r>
            <a:endParaRPr lang="en-US" altLang="zh-CN" sz="2000">
              <a:solidFill>
                <a:schemeClr val="tx1"/>
              </a:solidFill>
              <a:latin typeface="宋体" panose="02010600030101010101" pitchFamily="2" charset="-122"/>
            </a:endParaRPr>
          </a:p>
          <a:p>
            <a:r>
              <a:rPr lang="en-US" altLang="zh-CN" sz="2000">
                <a:solidFill>
                  <a:schemeClr val="tx1"/>
                </a:solidFill>
                <a:latin typeface="宋体" panose="02010600030101010101" pitchFamily="2" charset="-122"/>
              </a:rPr>
              <a:t>Array&lt;T&gt;::Array(</a:t>
            </a:r>
            <a:endParaRPr lang="en-US" altLang="zh-CN" sz="2000">
              <a:solidFill>
                <a:schemeClr val="tx1"/>
              </a:solidFill>
              <a:latin typeface="宋体" panose="02010600030101010101" pitchFamily="2" charset="-122"/>
            </a:endParaRPr>
          </a:p>
          <a:p>
            <a:r>
              <a:rPr lang="en-US" altLang="zh-CN" sz="2000">
                <a:solidFill>
                  <a:schemeClr val="tx1"/>
                </a:solidFill>
                <a:latin typeface="宋体" panose="02010600030101010101" pitchFamily="2" charset="-122"/>
              </a:rPr>
              <a:t> const Array&lt;T&gt;&amp; X)</a:t>
            </a:r>
            <a:endParaRPr lang="en-US" altLang="zh-CN" sz="2000">
              <a:solidFill>
                <a:schemeClr val="tx1"/>
              </a:solidFill>
              <a:latin typeface="宋体" panose="02010600030101010101" pitchFamily="2" charset="-122"/>
            </a:endParaRPr>
          </a:p>
          <a:p>
            <a:r>
              <a:rPr lang="en-US" altLang="zh-CN" sz="2000">
                <a:solidFill>
                  <a:schemeClr val="tx1"/>
                </a:solidFill>
                <a:latin typeface="宋体" panose="02010600030101010101" pitchFamily="2" charset="-122"/>
              </a:rPr>
              <a:t>{  size = X.size;</a:t>
            </a:r>
            <a:endParaRPr lang="en-US" altLang="zh-CN" sz="2000">
              <a:solidFill>
                <a:schemeClr val="tx1"/>
              </a:solidFill>
              <a:latin typeface="宋体" panose="02010600030101010101" pitchFamily="2" charset="-122"/>
            </a:endParaRPr>
          </a:p>
          <a:p>
            <a:r>
              <a:rPr lang="en-US" altLang="zh-CN" sz="2000">
                <a:solidFill>
                  <a:schemeClr val="tx1"/>
                </a:solidFill>
                <a:latin typeface="宋体" panose="02010600030101010101" pitchFamily="2" charset="-122"/>
              </a:rPr>
              <a:t>    alist= X.alist;</a:t>
            </a:r>
            <a:endParaRPr lang="en-US" altLang="zh-CN" sz="2000">
              <a:solidFill>
                <a:schemeClr val="tx1"/>
              </a:solidFill>
              <a:latin typeface="宋体" panose="02010600030101010101" pitchFamily="2" charset="-122"/>
            </a:endParaRPr>
          </a:p>
          <a:p>
            <a:r>
              <a:rPr lang="en-US" altLang="zh-CN" sz="2000">
                <a:solidFill>
                  <a:schemeClr val="tx1"/>
                </a:solidFill>
                <a:latin typeface="宋体" panose="02010600030101010101" pitchFamily="2" charset="-122"/>
              </a:rPr>
              <a:t>}</a:t>
            </a:r>
            <a:endParaRPr lang="en-US" altLang="zh-CN" sz="2000">
              <a:solidFill>
                <a:schemeClr val="tx1"/>
              </a:solidFill>
              <a:latin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深拷贝</a:t>
            </a:r>
            <a:endParaRPr lang="zh-CN" altLang="en-US" dirty="0"/>
          </a:p>
        </p:txBody>
      </p:sp>
      <p:grpSp>
        <p:nvGrpSpPr>
          <p:cNvPr id="4" name="Group 1082"/>
          <p:cNvGrpSpPr/>
          <p:nvPr/>
        </p:nvGrpSpPr>
        <p:grpSpPr bwMode="auto">
          <a:xfrm>
            <a:off x="1219200" y="1768475"/>
            <a:ext cx="6400800" cy="4632325"/>
            <a:chOff x="768" y="1114"/>
            <a:chExt cx="4032" cy="2918"/>
          </a:xfrm>
        </p:grpSpPr>
        <p:sp>
          <p:nvSpPr>
            <p:cNvPr id="5" name="Text Box 1030"/>
            <p:cNvSpPr txBox="1">
              <a:spLocks noChangeArrowheads="1"/>
            </p:cNvSpPr>
            <p:nvPr/>
          </p:nvSpPr>
          <p:spPr bwMode="auto">
            <a:xfrm>
              <a:off x="958" y="1960"/>
              <a:ext cx="371" cy="56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600" b="0">
                  <a:solidFill>
                    <a:schemeClr val="tx1"/>
                  </a:solidFill>
                </a:rPr>
                <a:t> alist</a:t>
              </a:r>
              <a:endParaRPr lang="en-US" altLang="zh-CN" sz="1600" b="0">
                <a:solidFill>
                  <a:schemeClr val="tx1"/>
                </a:solidFill>
              </a:endParaRPr>
            </a:p>
            <a:p>
              <a:pPr algn="just"/>
              <a:r>
                <a:rPr lang="en-US" altLang="zh-CN" sz="1600" b="0">
                  <a:solidFill>
                    <a:schemeClr val="tx1"/>
                  </a:solidFill>
                </a:rPr>
                <a:t> size</a:t>
              </a:r>
              <a:endParaRPr lang="en-US" altLang="zh-CN" sz="1600" b="0">
                <a:solidFill>
                  <a:schemeClr val="tx1"/>
                </a:solidFill>
              </a:endParaRPr>
            </a:p>
          </p:txBody>
        </p:sp>
        <p:sp>
          <p:nvSpPr>
            <p:cNvPr id="6" name="Text Box 1031"/>
            <p:cNvSpPr txBox="1">
              <a:spLocks noChangeArrowheads="1"/>
            </p:cNvSpPr>
            <p:nvPr/>
          </p:nvSpPr>
          <p:spPr bwMode="auto">
            <a:xfrm>
              <a:off x="768" y="1926"/>
              <a:ext cx="1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600" b="0">
                  <a:solidFill>
                    <a:schemeClr val="tx1"/>
                  </a:solidFill>
                </a:rPr>
                <a:t>A</a:t>
              </a:r>
              <a:endParaRPr lang="en-US" altLang="zh-CN" sz="1600" b="0">
                <a:solidFill>
                  <a:schemeClr val="tx1"/>
                </a:solidFill>
              </a:endParaRPr>
            </a:p>
          </p:txBody>
        </p:sp>
        <p:grpSp>
          <p:nvGrpSpPr>
            <p:cNvPr id="7" name="Group 1032"/>
            <p:cNvGrpSpPr/>
            <p:nvPr/>
          </p:nvGrpSpPr>
          <p:grpSpPr bwMode="auto">
            <a:xfrm>
              <a:off x="1709" y="2116"/>
              <a:ext cx="604" cy="829"/>
              <a:chOff x="3915" y="8565"/>
              <a:chExt cx="420" cy="2385"/>
            </a:xfrm>
          </p:grpSpPr>
          <p:sp>
            <p:nvSpPr>
              <p:cNvPr id="43" name="Rectangle 1033"/>
              <p:cNvSpPr>
                <a:spLocks noChangeArrowheads="1"/>
              </p:cNvSpPr>
              <p:nvPr/>
            </p:nvSpPr>
            <p:spPr bwMode="auto">
              <a:xfrm>
                <a:off x="3915" y="8565"/>
                <a:ext cx="420" cy="23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sp>
            <p:nvSpPr>
              <p:cNvPr id="44" name="Line 1034"/>
              <p:cNvSpPr>
                <a:spLocks noChangeShapeType="1"/>
              </p:cNvSpPr>
              <p:nvPr/>
            </p:nvSpPr>
            <p:spPr bwMode="auto">
              <a:xfrm>
                <a:off x="3915" y="88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1035"/>
              <p:cNvSpPr>
                <a:spLocks noChangeShapeType="1"/>
              </p:cNvSpPr>
              <p:nvPr/>
            </p:nvSpPr>
            <p:spPr bwMode="auto">
              <a:xfrm>
                <a:off x="3915" y="90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Line 1036"/>
              <p:cNvSpPr>
                <a:spLocks noChangeShapeType="1"/>
              </p:cNvSpPr>
              <p:nvPr/>
            </p:nvSpPr>
            <p:spPr bwMode="auto">
              <a:xfrm>
                <a:off x="3915" y="92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1037"/>
              <p:cNvSpPr>
                <a:spLocks noChangeShapeType="1"/>
              </p:cNvSpPr>
              <p:nvPr/>
            </p:nvSpPr>
            <p:spPr bwMode="auto">
              <a:xfrm>
                <a:off x="3915" y="95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 name="Line 1038"/>
              <p:cNvSpPr>
                <a:spLocks noChangeShapeType="1"/>
              </p:cNvSpPr>
              <p:nvPr/>
            </p:nvSpPr>
            <p:spPr bwMode="auto">
              <a:xfrm>
                <a:off x="3915" y="976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1039"/>
              <p:cNvSpPr>
                <a:spLocks noChangeShapeType="1"/>
              </p:cNvSpPr>
              <p:nvPr/>
            </p:nvSpPr>
            <p:spPr bwMode="auto">
              <a:xfrm>
                <a:off x="3915" y="100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 name="Line 1040"/>
              <p:cNvSpPr>
                <a:spLocks noChangeShapeType="1"/>
              </p:cNvSpPr>
              <p:nvPr/>
            </p:nvSpPr>
            <p:spPr bwMode="auto">
              <a:xfrm>
                <a:off x="3915" y="102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041"/>
              <p:cNvSpPr>
                <a:spLocks noChangeShapeType="1"/>
              </p:cNvSpPr>
              <p:nvPr/>
            </p:nvSpPr>
            <p:spPr bwMode="auto">
              <a:xfrm>
                <a:off x="3915" y="104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 name="Line 1042"/>
              <p:cNvSpPr>
                <a:spLocks noChangeShapeType="1"/>
              </p:cNvSpPr>
              <p:nvPr/>
            </p:nvSpPr>
            <p:spPr bwMode="auto">
              <a:xfrm>
                <a:off x="3915" y="107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8" name="Text Box 1043"/>
            <p:cNvSpPr txBox="1">
              <a:spLocks noChangeArrowheads="1"/>
            </p:cNvSpPr>
            <p:nvPr/>
          </p:nvSpPr>
          <p:spPr bwMode="auto">
            <a:xfrm>
              <a:off x="1709" y="1753"/>
              <a:ext cx="64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400" b="0">
                  <a:solidFill>
                    <a:schemeClr val="tx1"/>
                  </a:solidFill>
                </a:rPr>
                <a:t>A</a:t>
              </a:r>
              <a:r>
                <a:rPr lang="zh-CN" altLang="en-US" sz="1400" b="0">
                  <a:solidFill>
                    <a:schemeClr val="tx1"/>
                  </a:solidFill>
                </a:rPr>
                <a:t>的数组元素</a:t>
              </a:r>
              <a:endParaRPr lang="zh-CN" altLang="en-US" sz="1400" b="0">
                <a:solidFill>
                  <a:schemeClr val="tx1"/>
                </a:solidFill>
              </a:endParaRPr>
            </a:p>
            <a:p>
              <a:pPr algn="just"/>
              <a:r>
                <a:rPr lang="zh-CN" altLang="en-US" sz="1400" b="0">
                  <a:solidFill>
                    <a:schemeClr val="tx1"/>
                  </a:solidFill>
                </a:rPr>
                <a:t>占用的内存</a:t>
              </a:r>
              <a:endParaRPr lang="zh-CN" altLang="en-US" sz="1400" b="0">
                <a:solidFill>
                  <a:schemeClr val="tx1"/>
                </a:solidFill>
              </a:endParaRPr>
            </a:p>
          </p:txBody>
        </p:sp>
        <p:sp>
          <p:nvSpPr>
            <p:cNvPr id="9" name="Line 1044"/>
            <p:cNvSpPr>
              <a:spLocks noChangeShapeType="1"/>
            </p:cNvSpPr>
            <p:nvPr/>
          </p:nvSpPr>
          <p:spPr bwMode="auto">
            <a:xfrm>
              <a:off x="1277" y="2124"/>
              <a:ext cx="432" cy="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0" name="Text Box 1045"/>
            <p:cNvSpPr txBox="1">
              <a:spLocks noChangeArrowheads="1"/>
            </p:cNvSpPr>
            <p:nvPr/>
          </p:nvSpPr>
          <p:spPr bwMode="auto">
            <a:xfrm>
              <a:off x="1044" y="3843"/>
              <a:ext cx="93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t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lang="zh-CN" altLang="en-US" sz="1600" b="0">
                  <a:solidFill>
                    <a:schemeClr val="tx1"/>
                  </a:solidFill>
                </a:rPr>
                <a:t>拷贝前</a:t>
              </a:r>
              <a:endParaRPr lang="zh-CN" altLang="en-US" sz="1600" b="0">
                <a:solidFill>
                  <a:schemeClr val="tx1"/>
                </a:solidFill>
              </a:endParaRPr>
            </a:p>
          </p:txBody>
        </p:sp>
        <p:sp>
          <p:nvSpPr>
            <p:cNvPr id="11" name="Text Box 1047"/>
            <p:cNvSpPr txBox="1">
              <a:spLocks noChangeArrowheads="1"/>
            </p:cNvSpPr>
            <p:nvPr/>
          </p:nvSpPr>
          <p:spPr bwMode="auto">
            <a:xfrm>
              <a:off x="3306" y="1322"/>
              <a:ext cx="372" cy="56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600" b="0">
                  <a:solidFill>
                    <a:schemeClr val="tx1"/>
                  </a:solidFill>
                </a:rPr>
                <a:t> alist</a:t>
              </a:r>
              <a:endParaRPr lang="en-US" altLang="zh-CN" sz="1600" b="0">
                <a:solidFill>
                  <a:schemeClr val="tx1"/>
                </a:solidFill>
              </a:endParaRPr>
            </a:p>
            <a:p>
              <a:pPr algn="just"/>
              <a:r>
                <a:rPr lang="en-US" altLang="zh-CN" sz="1600" b="0">
                  <a:solidFill>
                    <a:schemeClr val="tx1"/>
                  </a:solidFill>
                </a:rPr>
                <a:t> size</a:t>
              </a:r>
              <a:endParaRPr lang="en-US" altLang="zh-CN" sz="1600" b="0">
                <a:solidFill>
                  <a:schemeClr val="tx1"/>
                </a:solidFill>
              </a:endParaRPr>
            </a:p>
          </p:txBody>
        </p:sp>
        <p:sp>
          <p:nvSpPr>
            <p:cNvPr id="12" name="Text Box 1048"/>
            <p:cNvSpPr txBox="1">
              <a:spLocks noChangeArrowheads="1"/>
            </p:cNvSpPr>
            <p:nvPr/>
          </p:nvSpPr>
          <p:spPr bwMode="auto">
            <a:xfrm>
              <a:off x="3116" y="1287"/>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600" b="0">
                  <a:solidFill>
                    <a:schemeClr val="tx1"/>
                  </a:solidFill>
                </a:rPr>
                <a:t>A</a:t>
              </a:r>
              <a:endParaRPr lang="en-US" altLang="zh-CN" sz="1600" b="0">
                <a:solidFill>
                  <a:schemeClr val="tx1"/>
                </a:solidFill>
              </a:endParaRPr>
            </a:p>
          </p:txBody>
        </p:sp>
        <p:grpSp>
          <p:nvGrpSpPr>
            <p:cNvPr id="13" name="Group 1049"/>
            <p:cNvGrpSpPr/>
            <p:nvPr/>
          </p:nvGrpSpPr>
          <p:grpSpPr bwMode="auto">
            <a:xfrm>
              <a:off x="4057" y="1477"/>
              <a:ext cx="605" cy="820"/>
              <a:chOff x="3915" y="8565"/>
              <a:chExt cx="420" cy="2385"/>
            </a:xfrm>
          </p:grpSpPr>
          <p:sp>
            <p:nvSpPr>
              <p:cNvPr id="33" name="Rectangle 1050"/>
              <p:cNvSpPr>
                <a:spLocks noChangeArrowheads="1"/>
              </p:cNvSpPr>
              <p:nvPr/>
            </p:nvSpPr>
            <p:spPr bwMode="auto">
              <a:xfrm>
                <a:off x="3915" y="8565"/>
                <a:ext cx="420" cy="23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sp>
            <p:nvSpPr>
              <p:cNvPr id="34" name="Line 1051"/>
              <p:cNvSpPr>
                <a:spLocks noChangeShapeType="1"/>
              </p:cNvSpPr>
              <p:nvPr/>
            </p:nvSpPr>
            <p:spPr bwMode="auto">
              <a:xfrm>
                <a:off x="3915" y="88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 name="Line 1052"/>
              <p:cNvSpPr>
                <a:spLocks noChangeShapeType="1"/>
              </p:cNvSpPr>
              <p:nvPr/>
            </p:nvSpPr>
            <p:spPr bwMode="auto">
              <a:xfrm>
                <a:off x="3915" y="90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 name="Line 1053"/>
              <p:cNvSpPr>
                <a:spLocks noChangeShapeType="1"/>
              </p:cNvSpPr>
              <p:nvPr/>
            </p:nvSpPr>
            <p:spPr bwMode="auto">
              <a:xfrm>
                <a:off x="3915" y="92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 name="Line 1054"/>
              <p:cNvSpPr>
                <a:spLocks noChangeShapeType="1"/>
              </p:cNvSpPr>
              <p:nvPr/>
            </p:nvSpPr>
            <p:spPr bwMode="auto">
              <a:xfrm>
                <a:off x="3915" y="95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 name="Line 1055"/>
              <p:cNvSpPr>
                <a:spLocks noChangeShapeType="1"/>
              </p:cNvSpPr>
              <p:nvPr/>
            </p:nvSpPr>
            <p:spPr bwMode="auto">
              <a:xfrm>
                <a:off x="3915" y="976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 name="Line 1056"/>
              <p:cNvSpPr>
                <a:spLocks noChangeShapeType="1"/>
              </p:cNvSpPr>
              <p:nvPr/>
            </p:nvSpPr>
            <p:spPr bwMode="auto">
              <a:xfrm>
                <a:off x="3915" y="100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 name="Line 1057"/>
              <p:cNvSpPr>
                <a:spLocks noChangeShapeType="1"/>
              </p:cNvSpPr>
              <p:nvPr/>
            </p:nvSpPr>
            <p:spPr bwMode="auto">
              <a:xfrm>
                <a:off x="3915" y="102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 name="Line 1058"/>
              <p:cNvSpPr>
                <a:spLocks noChangeShapeType="1"/>
              </p:cNvSpPr>
              <p:nvPr/>
            </p:nvSpPr>
            <p:spPr bwMode="auto">
              <a:xfrm>
                <a:off x="3915" y="104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 name="Line 1059"/>
              <p:cNvSpPr>
                <a:spLocks noChangeShapeType="1"/>
              </p:cNvSpPr>
              <p:nvPr/>
            </p:nvSpPr>
            <p:spPr bwMode="auto">
              <a:xfrm>
                <a:off x="3915" y="107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4" name="Text Box 1060"/>
            <p:cNvSpPr txBox="1">
              <a:spLocks noChangeArrowheads="1"/>
            </p:cNvSpPr>
            <p:nvPr/>
          </p:nvSpPr>
          <p:spPr bwMode="auto">
            <a:xfrm>
              <a:off x="4057" y="1114"/>
              <a:ext cx="64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400" b="0">
                  <a:solidFill>
                    <a:schemeClr val="tx1"/>
                  </a:solidFill>
                </a:rPr>
                <a:t>A</a:t>
              </a:r>
              <a:r>
                <a:rPr lang="zh-CN" altLang="en-US" sz="1400" b="0">
                  <a:solidFill>
                    <a:schemeClr val="tx1"/>
                  </a:solidFill>
                </a:rPr>
                <a:t>的数组元素</a:t>
              </a:r>
              <a:endParaRPr lang="zh-CN" altLang="en-US" sz="1400" b="0">
                <a:solidFill>
                  <a:schemeClr val="tx1"/>
                </a:solidFill>
              </a:endParaRPr>
            </a:p>
            <a:p>
              <a:pPr algn="just"/>
              <a:r>
                <a:rPr lang="zh-CN" altLang="en-US" sz="1400" b="0">
                  <a:solidFill>
                    <a:schemeClr val="tx1"/>
                  </a:solidFill>
                </a:rPr>
                <a:t>占用的内存</a:t>
              </a:r>
              <a:endParaRPr lang="zh-CN" altLang="en-US" sz="1400" b="0">
                <a:solidFill>
                  <a:schemeClr val="tx1"/>
                </a:solidFill>
              </a:endParaRPr>
            </a:p>
          </p:txBody>
        </p:sp>
        <p:sp>
          <p:nvSpPr>
            <p:cNvPr id="15" name="Line 1061"/>
            <p:cNvSpPr>
              <a:spLocks noChangeShapeType="1"/>
            </p:cNvSpPr>
            <p:nvPr/>
          </p:nvSpPr>
          <p:spPr bwMode="auto">
            <a:xfrm>
              <a:off x="3626" y="1485"/>
              <a:ext cx="431" cy="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 name="Text Box 1062"/>
            <p:cNvSpPr txBox="1">
              <a:spLocks noChangeArrowheads="1"/>
            </p:cNvSpPr>
            <p:nvPr/>
          </p:nvSpPr>
          <p:spPr bwMode="auto">
            <a:xfrm>
              <a:off x="3462" y="3843"/>
              <a:ext cx="93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t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lang="zh-CN" altLang="en-US" sz="1600" b="0">
                  <a:solidFill>
                    <a:schemeClr val="tx1"/>
                  </a:solidFill>
                </a:rPr>
                <a:t>拷贝后</a:t>
              </a:r>
              <a:endParaRPr lang="zh-CN" altLang="en-US" sz="1600" b="0">
                <a:solidFill>
                  <a:schemeClr val="tx1"/>
                </a:solidFill>
              </a:endParaRPr>
            </a:p>
          </p:txBody>
        </p:sp>
        <p:sp>
          <p:nvSpPr>
            <p:cNvPr id="17" name="Text Box 1064"/>
            <p:cNvSpPr txBox="1">
              <a:spLocks noChangeArrowheads="1"/>
            </p:cNvSpPr>
            <p:nvPr/>
          </p:nvSpPr>
          <p:spPr bwMode="auto">
            <a:xfrm>
              <a:off x="3306" y="2358"/>
              <a:ext cx="372" cy="56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600" b="0">
                  <a:solidFill>
                    <a:schemeClr val="tx1"/>
                  </a:solidFill>
                </a:rPr>
                <a:t> alist</a:t>
              </a:r>
              <a:endParaRPr lang="en-US" altLang="zh-CN" sz="1600" b="0">
                <a:solidFill>
                  <a:schemeClr val="tx1"/>
                </a:solidFill>
              </a:endParaRPr>
            </a:p>
            <a:p>
              <a:pPr algn="just"/>
              <a:r>
                <a:rPr lang="en-US" altLang="zh-CN" sz="1600" b="0">
                  <a:solidFill>
                    <a:schemeClr val="tx1"/>
                  </a:solidFill>
                </a:rPr>
                <a:t> size</a:t>
              </a:r>
              <a:endParaRPr lang="en-US" altLang="zh-CN" sz="1600" b="0">
                <a:solidFill>
                  <a:schemeClr val="tx1"/>
                </a:solidFill>
              </a:endParaRPr>
            </a:p>
          </p:txBody>
        </p:sp>
        <p:sp>
          <p:nvSpPr>
            <p:cNvPr id="18" name="Text Box 1065"/>
            <p:cNvSpPr txBox="1">
              <a:spLocks noChangeArrowheads="1"/>
            </p:cNvSpPr>
            <p:nvPr/>
          </p:nvSpPr>
          <p:spPr bwMode="auto">
            <a:xfrm>
              <a:off x="3116" y="2323"/>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600" b="0">
                  <a:solidFill>
                    <a:schemeClr val="tx1"/>
                  </a:solidFill>
                </a:rPr>
                <a:t>B</a:t>
              </a:r>
              <a:endParaRPr lang="en-US" altLang="zh-CN" sz="1600" b="0">
                <a:solidFill>
                  <a:schemeClr val="tx1"/>
                </a:solidFill>
              </a:endParaRPr>
            </a:p>
          </p:txBody>
        </p:sp>
        <p:grpSp>
          <p:nvGrpSpPr>
            <p:cNvPr id="19" name="Group 1067"/>
            <p:cNvGrpSpPr/>
            <p:nvPr/>
          </p:nvGrpSpPr>
          <p:grpSpPr bwMode="auto">
            <a:xfrm>
              <a:off x="4057" y="2530"/>
              <a:ext cx="605" cy="820"/>
              <a:chOff x="3915" y="8565"/>
              <a:chExt cx="420" cy="2385"/>
            </a:xfrm>
          </p:grpSpPr>
          <p:sp>
            <p:nvSpPr>
              <p:cNvPr id="23" name="Rectangle 1068"/>
              <p:cNvSpPr>
                <a:spLocks noChangeArrowheads="1"/>
              </p:cNvSpPr>
              <p:nvPr/>
            </p:nvSpPr>
            <p:spPr bwMode="auto">
              <a:xfrm>
                <a:off x="3915" y="8565"/>
                <a:ext cx="420" cy="23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sp>
            <p:nvSpPr>
              <p:cNvPr id="24" name="Line 1069"/>
              <p:cNvSpPr>
                <a:spLocks noChangeShapeType="1"/>
              </p:cNvSpPr>
              <p:nvPr/>
            </p:nvSpPr>
            <p:spPr bwMode="auto">
              <a:xfrm>
                <a:off x="3915" y="88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1070"/>
              <p:cNvSpPr>
                <a:spLocks noChangeShapeType="1"/>
              </p:cNvSpPr>
              <p:nvPr/>
            </p:nvSpPr>
            <p:spPr bwMode="auto">
              <a:xfrm>
                <a:off x="3915" y="90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1071"/>
              <p:cNvSpPr>
                <a:spLocks noChangeShapeType="1"/>
              </p:cNvSpPr>
              <p:nvPr/>
            </p:nvSpPr>
            <p:spPr bwMode="auto">
              <a:xfrm>
                <a:off x="3915" y="92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Line 1072"/>
              <p:cNvSpPr>
                <a:spLocks noChangeShapeType="1"/>
              </p:cNvSpPr>
              <p:nvPr/>
            </p:nvSpPr>
            <p:spPr bwMode="auto">
              <a:xfrm>
                <a:off x="3915" y="95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 name="Line 1073"/>
              <p:cNvSpPr>
                <a:spLocks noChangeShapeType="1"/>
              </p:cNvSpPr>
              <p:nvPr/>
            </p:nvSpPr>
            <p:spPr bwMode="auto">
              <a:xfrm>
                <a:off x="3915" y="976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Line 1074"/>
              <p:cNvSpPr>
                <a:spLocks noChangeShapeType="1"/>
              </p:cNvSpPr>
              <p:nvPr/>
            </p:nvSpPr>
            <p:spPr bwMode="auto">
              <a:xfrm>
                <a:off x="3915" y="100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1075"/>
              <p:cNvSpPr>
                <a:spLocks noChangeShapeType="1"/>
              </p:cNvSpPr>
              <p:nvPr/>
            </p:nvSpPr>
            <p:spPr bwMode="auto">
              <a:xfrm>
                <a:off x="3915" y="102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1076"/>
              <p:cNvSpPr>
                <a:spLocks noChangeShapeType="1"/>
              </p:cNvSpPr>
              <p:nvPr/>
            </p:nvSpPr>
            <p:spPr bwMode="auto">
              <a:xfrm>
                <a:off x="3915" y="104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Line 1077"/>
              <p:cNvSpPr>
                <a:spLocks noChangeShapeType="1"/>
              </p:cNvSpPr>
              <p:nvPr/>
            </p:nvSpPr>
            <p:spPr bwMode="auto">
              <a:xfrm>
                <a:off x="3915" y="107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0" name="Text Box 1078"/>
            <p:cNvSpPr txBox="1">
              <a:spLocks noChangeArrowheads="1"/>
            </p:cNvSpPr>
            <p:nvPr/>
          </p:nvSpPr>
          <p:spPr bwMode="auto">
            <a:xfrm>
              <a:off x="4057" y="3402"/>
              <a:ext cx="64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400" b="0">
                  <a:solidFill>
                    <a:schemeClr val="tx1"/>
                  </a:solidFill>
                </a:rPr>
                <a:t>B</a:t>
              </a:r>
              <a:r>
                <a:rPr lang="zh-CN" altLang="en-US" sz="1400" b="0">
                  <a:solidFill>
                    <a:schemeClr val="tx1"/>
                  </a:solidFill>
                </a:rPr>
                <a:t>的数组元素</a:t>
              </a:r>
              <a:endParaRPr lang="zh-CN" altLang="en-US" sz="1400" b="0">
                <a:solidFill>
                  <a:schemeClr val="tx1"/>
                </a:solidFill>
              </a:endParaRPr>
            </a:p>
            <a:p>
              <a:pPr algn="just"/>
              <a:r>
                <a:rPr lang="zh-CN" altLang="en-US" sz="1400" b="0">
                  <a:solidFill>
                    <a:schemeClr val="tx1"/>
                  </a:solidFill>
                </a:rPr>
                <a:t>占用的内存</a:t>
              </a:r>
              <a:endParaRPr lang="zh-CN" altLang="en-US" sz="1400" b="0">
                <a:solidFill>
                  <a:schemeClr val="tx1"/>
                </a:solidFill>
              </a:endParaRPr>
            </a:p>
          </p:txBody>
        </p:sp>
        <p:sp>
          <p:nvSpPr>
            <p:cNvPr id="21" name="Line 1079"/>
            <p:cNvSpPr>
              <a:spLocks noChangeShapeType="1"/>
            </p:cNvSpPr>
            <p:nvPr/>
          </p:nvSpPr>
          <p:spPr bwMode="auto">
            <a:xfrm>
              <a:off x="3626" y="2530"/>
              <a:ext cx="431" cy="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 name="AutoShape 1080"/>
            <p:cNvSpPr>
              <a:spLocks noChangeArrowheads="1"/>
            </p:cNvSpPr>
            <p:nvPr/>
          </p:nvSpPr>
          <p:spPr bwMode="auto">
            <a:xfrm>
              <a:off x="4662" y="2219"/>
              <a:ext cx="138" cy="449"/>
            </a:xfrm>
            <a:prstGeom prst="curvedLeftArrow">
              <a:avLst>
                <a:gd name="adj1" fmla="val 65072"/>
                <a:gd name="adj2" fmla="val 130145"/>
                <a:gd name="adj3" fmla="val 33333"/>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重载“</a:t>
            </a:r>
            <a:r>
              <a:rPr lang="en-US" altLang="zh-CN" dirty="0" smtClean="0"/>
              <a:t>=</a:t>
            </a:r>
            <a:r>
              <a:rPr lang="zh-CN" altLang="en-US" dirty="0" smtClean="0"/>
              <a:t>”和“</a:t>
            </a:r>
            <a:r>
              <a:rPr lang="en-US" altLang="zh-CN" dirty="0" smtClean="0"/>
              <a:t>[]</a:t>
            </a:r>
            <a:r>
              <a:rPr lang="zh-CN" altLang="en-US" dirty="0" smtClean="0"/>
              <a:t>”运算符</a:t>
            </a:r>
            <a:endParaRPr lang="en-US" altLang="zh-CN" dirty="0" smtClean="0"/>
          </a:p>
          <a:p>
            <a:r>
              <a:rPr lang="zh-CN" altLang="en-US" dirty="0" smtClean="0"/>
              <a:t>函数返回引用的目的是可以作为左值</a:t>
            </a:r>
            <a:endParaRPr lang="en-US" altLang="zh-CN" dirty="0" smtClean="0"/>
          </a:p>
          <a:p>
            <a:r>
              <a:rPr lang="zh-CN" altLang="en-US" dirty="0" smtClean="0"/>
              <a:t>指针转换运算符</a:t>
            </a:r>
            <a:endParaRPr lang="en-US" altLang="zh-CN" dirty="0" smtClean="0"/>
          </a:p>
          <a:p>
            <a:r>
              <a:rPr lang="zh-CN" altLang="en-US" dirty="0" smtClean="0"/>
              <a:t>例</a:t>
            </a:r>
            <a:r>
              <a:rPr lang="en-US" altLang="zh-CN" dirty="0" smtClean="0"/>
              <a:t>9-4</a:t>
            </a:r>
            <a:endParaRPr lang="zh-CN" altLang="en-US" dirty="0"/>
          </a:p>
        </p:txBody>
      </p:sp>
      <p:sp>
        <p:nvSpPr>
          <p:cNvPr id="3" name="标题 2"/>
          <p:cNvSpPr>
            <a:spLocks noGrp="1"/>
          </p:cNvSpPr>
          <p:nvPr>
            <p:ph type="title"/>
          </p:nvPr>
        </p:nvSpPr>
        <p:spPr/>
        <p:txBody>
          <a:bodyPr/>
          <a:lstStyle/>
          <a:p>
            <a:r>
              <a:rPr lang="zh-CN" altLang="en-US" dirty="0" smtClean="0"/>
              <a:t>重载特殊运算符</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t>顺序访问：只能按元素的排列顺序访问</a:t>
            </a:r>
            <a:endParaRPr lang="en-US" altLang="zh-CN" dirty="0"/>
          </a:p>
          <a:p>
            <a:pPr>
              <a:lnSpc>
                <a:spcPct val="90000"/>
              </a:lnSpc>
            </a:pPr>
            <a:r>
              <a:rPr lang="zh-CN" altLang="en-US" dirty="0"/>
              <a:t>链表是一种动态数据结构，可以用来表示顺序访问的线性群体。</a:t>
            </a:r>
            <a:endParaRPr lang="zh-CN" altLang="en-US" dirty="0"/>
          </a:p>
          <a:p>
            <a:pPr>
              <a:lnSpc>
                <a:spcPct val="90000"/>
              </a:lnSpc>
            </a:pPr>
            <a:r>
              <a:rPr lang="zh-CN" altLang="en-US" dirty="0"/>
              <a:t>链表是由系列</a:t>
            </a:r>
            <a:r>
              <a:rPr lang="zh-CN" altLang="en-US" dirty="0"/>
              <a:t>结点组成的，结点可以在运行时动态生成。</a:t>
            </a:r>
            <a:endParaRPr lang="zh-CN" altLang="en-US" dirty="0"/>
          </a:p>
          <a:p>
            <a:pPr>
              <a:lnSpc>
                <a:spcPct val="90000"/>
              </a:lnSpc>
            </a:pPr>
            <a:r>
              <a:rPr lang="zh-CN" altLang="en-US" dirty="0"/>
              <a:t>每一个结点包括数据域和指向链表中下一个结点的指针（即下一个结点的地址</a:t>
            </a:r>
            <a:r>
              <a:rPr lang="zh-CN" altLang="en-US" dirty="0"/>
              <a:t>）。如果链表每个结点中只有一个指向后继结点的指针，则该链表称为单链表</a:t>
            </a:r>
            <a:endParaRPr lang="zh-CN" altLang="en-US" dirty="0"/>
          </a:p>
        </p:txBody>
      </p:sp>
      <p:sp>
        <p:nvSpPr>
          <p:cNvPr id="3" name="标题 2"/>
          <p:cNvSpPr>
            <a:spLocks noGrp="1"/>
          </p:cNvSpPr>
          <p:nvPr>
            <p:ph type="title"/>
          </p:nvPr>
        </p:nvSpPr>
        <p:spPr/>
        <p:txBody>
          <a:bodyPr/>
          <a:lstStyle/>
          <a:p>
            <a:r>
              <a:rPr lang="en-US" altLang="zh-CN" dirty="0" smtClean="0"/>
              <a:t>9.2.3  </a:t>
            </a:r>
            <a:r>
              <a:rPr lang="zh-CN" altLang="en-US" dirty="0" smtClean="0"/>
              <a:t>顺序访问群体</a:t>
            </a:r>
            <a:r>
              <a:rPr lang="en-US" altLang="zh-CN" dirty="0" smtClean="0"/>
              <a:t>-</a:t>
            </a:r>
            <a:r>
              <a:rPr lang="zh-CN" altLang="en-US" dirty="0" smtClean="0"/>
              <a:t>链表类</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9.2.3  </a:t>
            </a:r>
            <a:r>
              <a:rPr lang="zh-CN" altLang="en-US" dirty="0"/>
              <a:t>顺序访问群体</a:t>
            </a:r>
            <a:r>
              <a:rPr lang="en-US" altLang="zh-CN" dirty="0"/>
              <a:t>-</a:t>
            </a:r>
            <a:r>
              <a:rPr lang="zh-CN" altLang="en-US" dirty="0"/>
              <a:t>链表类</a:t>
            </a:r>
            <a:endParaRPr lang="zh-CN" altLang="en-US" dirty="0"/>
          </a:p>
        </p:txBody>
      </p:sp>
      <p:grpSp>
        <p:nvGrpSpPr>
          <p:cNvPr id="4" name="Group 27"/>
          <p:cNvGrpSpPr/>
          <p:nvPr/>
        </p:nvGrpSpPr>
        <p:grpSpPr bwMode="auto">
          <a:xfrm>
            <a:off x="762000" y="2852936"/>
            <a:ext cx="7620000" cy="1944687"/>
            <a:chOff x="768" y="1223"/>
            <a:chExt cx="4800" cy="1225"/>
          </a:xfrm>
        </p:grpSpPr>
        <p:grpSp>
          <p:nvGrpSpPr>
            <p:cNvPr id="5" name="Group 6"/>
            <p:cNvGrpSpPr/>
            <p:nvPr/>
          </p:nvGrpSpPr>
          <p:grpSpPr bwMode="auto">
            <a:xfrm>
              <a:off x="930" y="1259"/>
              <a:ext cx="1023" cy="438"/>
              <a:chOff x="2505" y="2775"/>
              <a:chExt cx="1515" cy="360"/>
            </a:xfrm>
          </p:grpSpPr>
          <p:sp>
            <p:nvSpPr>
              <p:cNvPr id="23" name="Text Box 7"/>
              <p:cNvSpPr txBox="1">
                <a:spLocks noChangeArrowheads="1"/>
              </p:cNvSpPr>
              <p:nvPr/>
            </p:nvSpPr>
            <p:spPr bwMode="auto">
              <a:xfrm>
                <a:off x="2505" y="2775"/>
                <a:ext cx="1140" cy="36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1600">
                    <a:solidFill>
                      <a:schemeClr val="tx1"/>
                    </a:solidFill>
                    <a:latin typeface="宋体" panose="02010600030101010101" pitchFamily="2" charset="-122"/>
                  </a:rPr>
                  <a:t> data1</a:t>
                </a:r>
                <a:endParaRPr kumimoji="1" lang="en-US" altLang="zh-CN" sz="1600">
                  <a:solidFill>
                    <a:schemeClr val="tx1"/>
                  </a:solidFill>
                  <a:latin typeface="宋体" panose="02010600030101010101" pitchFamily="2" charset="-122"/>
                </a:endParaRPr>
              </a:p>
            </p:txBody>
          </p:sp>
          <p:sp>
            <p:nvSpPr>
              <p:cNvPr id="24" name="Line 8"/>
              <p:cNvSpPr>
                <a:spLocks noChangeShapeType="1"/>
              </p:cNvSpPr>
              <p:nvPr/>
            </p:nvSpPr>
            <p:spPr bwMode="auto">
              <a:xfrm>
                <a:off x="3075" y="2775"/>
                <a:ext cx="0" cy="36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25" name="Line 9"/>
              <p:cNvSpPr>
                <a:spLocks noChangeShapeType="1"/>
              </p:cNvSpPr>
              <p:nvPr/>
            </p:nvSpPr>
            <p:spPr bwMode="auto">
              <a:xfrm>
                <a:off x="3435" y="2970"/>
                <a:ext cx="585"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6" name="Group 10"/>
            <p:cNvGrpSpPr/>
            <p:nvPr/>
          </p:nvGrpSpPr>
          <p:grpSpPr bwMode="auto">
            <a:xfrm>
              <a:off x="1963" y="1259"/>
              <a:ext cx="1023" cy="438"/>
              <a:chOff x="2505" y="2775"/>
              <a:chExt cx="1515" cy="360"/>
            </a:xfrm>
          </p:grpSpPr>
          <p:sp>
            <p:nvSpPr>
              <p:cNvPr id="20" name="Text Box 11"/>
              <p:cNvSpPr txBox="1">
                <a:spLocks noChangeArrowheads="1"/>
              </p:cNvSpPr>
              <p:nvPr/>
            </p:nvSpPr>
            <p:spPr bwMode="auto">
              <a:xfrm>
                <a:off x="2505" y="2775"/>
                <a:ext cx="1140" cy="36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1600">
                    <a:solidFill>
                      <a:schemeClr val="tx1"/>
                    </a:solidFill>
                    <a:latin typeface="宋体" panose="02010600030101010101" pitchFamily="2" charset="-122"/>
                  </a:rPr>
                  <a:t> data2</a:t>
                </a:r>
                <a:endParaRPr kumimoji="1" lang="en-US" altLang="zh-CN" sz="1600">
                  <a:solidFill>
                    <a:schemeClr val="tx1"/>
                  </a:solidFill>
                  <a:latin typeface="宋体" panose="02010600030101010101" pitchFamily="2" charset="-122"/>
                </a:endParaRPr>
              </a:p>
            </p:txBody>
          </p:sp>
          <p:sp>
            <p:nvSpPr>
              <p:cNvPr id="21" name="Line 12"/>
              <p:cNvSpPr>
                <a:spLocks noChangeShapeType="1"/>
              </p:cNvSpPr>
              <p:nvPr/>
            </p:nvSpPr>
            <p:spPr bwMode="auto">
              <a:xfrm>
                <a:off x="3075" y="2775"/>
                <a:ext cx="0" cy="36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22" name="Line 13"/>
              <p:cNvSpPr>
                <a:spLocks noChangeShapeType="1"/>
              </p:cNvSpPr>
              <p:nvPr/>
            </p:nvSpPr>
            <p:spPr bwMode="auto">
              <a:xfrm>
                <a:off x="3435" y="2970"/>
                <a:ext cx="585"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7" name="Group 14"/>
            <p:cNvGrpSpPr/>
            <p:nvPr/>
          </p:nvGrpSpPr>
          <p:grpSpPr bwMode="auto">
            <a:xfrm>
              <a:off x="2986" y="1259"/>
              <a:ext cx="1023" cy="438"/>
              <a:chOff x="2505" y="2775"/>
              <a:chExt cx="1515" cy="360"/>
            </a:xfrm>
          </p:grpSpPr>
          <p:sp>
            <p:nvSpPr>
              <p:cNvPr id="17" name="Text Box 15"/>
              <p:cNvSpPr txBox="1">
                <a:spLocks noChangeArrowheads="1"/>
              </p:cNvSpPr>
              <p:nvPr/>
            </p:nvSpPr>
            <p:spPr bwMode="auto">
              <a:xfrm>
                <a:off x="2505" y="2775"/>
                <a:ext cx="1140" cy="36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1600">
                    <a:solidFill>
                      <a:schemeClr val="tx1"/>
                    </a:solidFill>
                    <a:latin typeface="宋体" panose="02010600030101010101" pitchFamily="2" charset="-122"/>
                  </a:rPr>
                  <a:t> data3</a:t>
                </a:r>
                <a:endParaRPr kumimoji="1" lang="en-US" altLang="zh-CN" sz="1600">
                  <a:solidFill>
                    <a:schemeClr val="tx1"/>
                  </a:solidFill>
                  <a:latin typeface="宋体" panose="02010600030101010101" pitchFamily="2" charset="-122"/>
                </a:endParaRPr>
              </a:p>
            </p:txBody>
          </p:sp>
          <p:sp>
            <p:nvSpPr>
              <p:cNvPr id="18" name="Line 16"/>
              <p:cNvSpPr>
                <a:spLocks noChangeShapeType="1"/>
              </p:cNvSpPr>
              <p:nvPr/>
            </p:nvSpPr>
            <p:spPr bwMode="auto">
              <a:xfrm>
                <a:off x="3075" y="2775"/>
                <a:ext cx="0" cy="36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19" name="Line 17"/>
              <p:cNvSpPr>
                <a:spLocks noChangeShapeType="1"/>
              </p:cNvSpPr>
              <p:nvPr/>
            </p:nvSpPr>
            <p:spPr bwMode="auto">
              <a:xfrm>
                <a:off x="3435" y="2970"/>
                <a:ext cx="585"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8" name="Group 18"/>
            <p:cNvGrpSpPr/>
            <p:nvPr/>
          </p:nvGrpSpPr>
          <p:grpSpPr bwMode="auto">
            <a:xfrm>
              <a:off x="4608" y="1259"/>
              <a:ext cx="960" cy="438"/>
              <a:chOff x="8235" y="2910"/>
              <a:chExt cx="1140" cy="360"/>
            </a:xfrm>
          </p:grpSpPr>
          <p:sp>
            <p:nvSpPr>
              <p:cNvPr id="15" name="Text Box 19"/>
              <p:cNvSpPr txBox="1">
                <a:spLocks noChangeArrowheads="1"/>
              </p:cNvSpPr>
              <p:nvPr/>
            </p:nvSpPr>
            <p:spPr bwMode="auto">
              <a:xfrm>
                <a:off x="8235" y="2910"/>
                <a:ext cx="1140" cy="36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r>
                  <a:rPr kumimoji="1" lang="en-US" altLang="zh-CN" sz="1600">
                    <a:solidFill>
                      <a:schemeClr val="tx1"/>
                    </a:solidFill>
                    <a:latin typeface="宋体" panose="02010600030101010101" pitchFamily="2" charset="-122"/>
                  </a:rPr>
                  <a:t> datan   NULL</a:t>
                </a:r>
                <a:endParaRPr kumimoji="1" lang="en-US" altLang="zh-CN" sz="1600">
                  <a:solidFill>
                    <a:schemeClr val="tx1"/>
                  </a:solidFill>
                  <a:latin typeface="宋体" panose="02010600030101010101" pitchFamily="2" charset="-122"/>
                </a:endParaRPr>
              </a:p>
            </p:txBody>
          </p:sp>
          <p:sp>
            <p:nvSpPr>
              <p:cNvPr id="16" name="Line 20"/>
              <p:cNvSpPr>
                <a:spLocks noChangeShapeType="1"/>
              </p:cNvSpPr>
              <p:nvPr/>
            </p:nvSpPr>
            <p:spPr bwMode="auto">
              <a:xfrm>
                <a:off x="8805" y="2910"/>
                <a:ext cx="0" cy="36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lstStyle/>
              <a:p>
                <a:endParaRPr lang="zh-CN" altLang="en-US"/>
              </a:p>
            </p:txBody>
          </p:sp>
        </p:grpSp>
        <p:sp>
          <p:nvSpPr>
            <p:cNvPr id="9" name="Text Box 21"/>
            <p:cNvSpPr txBox="1">
              <a:spLocks noChangeArrowheads="1"/>
            </p:cNvSpPr>
            <p:nvPr/>
          </p:nvSpPr>
          <p:spPr bwMode="auto">
            <a:xfrm>
              <a:off x="3936" y="1223"/>
              <a:ext cx="425"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600">
                  <a:solidFill>
                    <a:schemeClr val="tx1"/>
                  </a:solidFill>
                  <a:latin typeface="宋体" panose="02010600030101010101" pitchFamily="2" charset="-122"/>
                </a:rPr>
                <a:t>…</a:t>
              </a:r>
              <a:endParaRPr kumimoji="1" lang="en-US" altLang="zh-CN" sz="1600">
                <a:solidFill>
                  <a:schemeClr val="tx1"/>
                </a:solidFill>
                <a:latin typeface="宋体" panose="02010600030101010101" pitchFamily="2" charset="-122"/>
              </a:endParaRPr>
            </a:p>
          </p:txBody>
        </p:sp>
        <p:sp>
          <p:nvSpPr>
            <p:cNvPr id="10" name="Line 22"/>
            <p:cNvSpPr>
              <a:spLocks noChangeShapeType="1"/>
            </p:cNvSpPr>
            <p:nvPr/>
          </p:nvSpPr>
          <p:spPr bwMode="auto">
            <a:xfrm>
              <a:off x="4272" y="1496"/>
              <a:ext cx="283"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 name="Text Box 23"/>
            <p:cNvSpPr txBox="1">
              <a:spLocks noChangeArrowheads="1"/>
            </p:cNvSpPr>
            <p:nvPr/>
          </p:nvSpPr>
          <p:spPr bwMode="auto">
            <a:xfrm>
              <a:off x="768" y="2103"/>
              <a:ext cx="50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1600">
                  <a:solidFill>
                    <a:schemeClr val="tx1"/>
                  </a:solidFill>
                  <a:latin typeface="宋体" panose="02010600030101010101" pitchFamily="2" charset="-122"/>
                </a:rPr>
                <a:t>head</a:t>
              </a:r>
              <a:endParaRPr kumimoji="1" lang="en-US" altLang="zh-CN" sz="1600">
                <a:solidFill>
                  <a:schemeClr val="tx1"/>
                </a:solidFill>
                <a:latin typeface="宋体" panose="02010600030101010101" pitchFamily="2" charset="-122"/>
              </a:endParaRPr>
            </a:p>
          </p:txBody>
        </p:sp>
        <p:sp>
          <p:nvSpPr>
            <p:cNvPr id="12" name="Text Box 24"/>
            <p:cNvSpPr txBox="1">
              <a:spLocks noChangeArrowheads="1"/>
            </p:cNvSpPr>
            <p:nvPr/>
          </p:nvSpPr>
          <p:spPr bwMode="auto">
            <a:xfrm>
              <a:off x="4596" y="2103"/>
              <a:ext cx="50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1600">
                  <a:solidFill>
                    <a:schemeClr val="tx1"/>
                  </a:solidFill>
                  <a:latin typeface="宋体" panose="02010600030101010101" pitchFamily="2" charset="-122"/>
                </a:rPr>
                <a:t>rear</a:t>
              </a:r>
              <a:endParaRPr kumimoji="1" lang="en-US" altLang="zh-CN" sz="1600">
                <a:solidFill>
                  <a:schemeClr val="tx1"/>
                </a:solidFill>
                <a:latin typeface="宋体" panose="02010600030101010101" pitchFamily="2" charset="-122"/>
              </a:endParaRPr>
            </a:p>
          </p:txBody>
        </p:sp>
        <p:sp>
          <p:nvSpPr>
            <p:cNvPr id="13" name="Line 25"/>
            <p:cNvSpPr>
              <a:spLocks noChangeShapeType="1"/>
            </p:cNvSpPr>
            <p:nvPr/>
          </p:nvSpPr>
          <p:spPr bwMode="auto">
            <a:xfrm flipV="1">
              <a:off x="930" y="1733"/>
              <a:ext cx="223" cy="401"/>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 name="Line 26"/>
            <p:cNvSpPr>
              <a:spLocks noChangeShapeType="1"/>
            </p:cNvSpPr>
            <p:nvPr/>
          </p:nvSpPr>
          <p:spPr bwMode="auto">
            <a:xfrm flipV="1">
              <a:off x="4727" y="1733"/>
              <a:ext cx="223" cy="401"/>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例</a:t>
            </a:r>
            <a:r>
              <a:rPr lang="en-US" altLang="zh-CN" dirty="0" smtClean="0"/>
              <a:t>9-5 </a:t>
            </a:r>
            <a:r>
              <a:rPr lang="zh-CN" altLang="en-US" dirty="0" smtClean="0"/>
              <a:t>节点类模板</a:t>
            </a:r>
            <a:endParaRPr lang="en-US" altLang="zh-CN" dirty="0" smtClean="0"/>
          </a:p>
          <a:p>
            <a:r>
              <a:rPr lang="zh-CN" altLang="en-US" dirty="0" smtClean="0"/>
              <a:t>例</a:t>
            </a:r>
            <a:r>
              <a:rPr lang="en-US" altLang="zh-CN" dirty="0" smtClean="0"/>
              <a:t>9-6 </a:t>
            </a:r>
            <a:r>
              <a:rPr lang="zh-CN" altLang="en-US" dirty="0" smtClean="0"/>
              <a:t>链表类模板</a:t>
            </a:r>
            <a:endParaRPr lang="en-US" altLang="zh-CN" dirty="0" smtClean="0"/>
          </a:p>
          <a:p>
            <a:r>
              <a:rPr lang="zh-CN" altLang="en-US" dirty="0" smtClean="0"/>
              <a:t>例</a:t>
            </a:r>
            <a:r>
              <a:rPr lang="en-US" altLang="zh-CN" dirty="0" smtClean="0"/>
              <a:t>9-7 </a:t>
            </a:r>
            <a:r>
              <a:rPr lang="zh-CN" altLang="en-US" dirty="0" smtClean="0"/>
              <a:t>链表类应用</a:t>
            </a:r>
            <a:endParaRPr lang="zh-CN" altLang="en-US" dirty="0"/>
          </a:p>
        </p:txBody>
      </p:sp>
      <p:sp>
        <p:nvSpPr>
          <p:cNvPr id="3" name="标题 2"/>
          <p:cNvSpPr>
            <a:spLocks noGrp="1"/>
          </p:cNvSpPr>
          <p:nvPr>
            <p:ph type="title"/>
          </p:nvPr>
        </p:nvSpPr>
        <p:spPr/>
        <p:txBody>
          <a:bodyPr/>
          <a:lstStyle/>
          <a:p>
            <a:r>
              <a:rPr lang="en-US" altLang="zh-CN" dirty="0"/>
              <a:t>9.2.3  </a:t>
            </a:r>
            <a:r>
              <a:rPr lang="zh-CN" altLang="en-US" dirty="0"/>
              <a:t>顺序访问群体</a:t>
            </a:r>
            <a:r>
              <a:rPr lang="en-US" altLang="zh-CN" dirty="0"/>
              <a:t>-</a:t>
            </a:r>
            <a:r>
              <a:rPr lang="zh-CN" altLang="en-US" dirty="0"/>
              <a:t>链表类</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栈是只能从一端访问的线性群体，可以访问的这一端称栈顶，另一端称栈底</a:t>
            </a:r>
            <a:endParaRPr lang="zh-CN" altLang="en-US" dirty="0"/>
          </a:p>
        </p:txBody>
      </p:sp>
      <p:sp>
        <p:nvSpPr>
          <p:cNvPr id="3" name="标题 2"/>
          <p:cNvSpPr>
            <a:spLocks noGrp="1"/>
          </p:cNvSpPr>
          <p:nvPr>
            <p:ph type="title"/>
          </p:nvPr>
        </p:nvSpPr>
        <p:spPr/>
        <p:txBody>
          <a:bodyPr/>
          <a:lstStyle/>
          <a:p>
            <a:r>
              <a:rPr lang="en-US" altLang="zh-CN" dirty="0" smtClean="0"/>
              <a:t>9.2.4  </a:t>
            </a:r>
            <a:r>
              <a:rPr lang="zh-CN" altLang="en-US" dirty="0" smtClean="0"/>
              <a:t>栈类</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9.2.4  </a:t>
            </a:r>
            <a:r>
              <a:rPr lang="zh-CN" altLang="en-US" dirty="0"/>
              <a:t>栈类</a:t>
            </a:r>
            <a:endParaRPr lang="zh-CN" altLang="en-US" dirty="0"/>
          </a:p>
        </p:txBody>
      </p:sp>
      <p:grpSp>
        <p:nvGrpSpPr>
          <p:cNvPr id="4" name="Group 5"/>
          <p:cNvGrpSpPr/>
          <p:nvPr/>
        </p:nvGrpSpPr>
        <p:grpSpPr bwMode="auto">
          <a:xfrm>
            <a:off x="2627784" y="2708920"/>
            <a:ext cx="4191000" cy="3101975"/>
            <a:chOff x="1536" y="2126"/>
            <a:chExt cx="2640" cy="1954"/>
          </a:xfrm>
        </p:grpSpPr>
        <p:sp>
          <p:nvSpPr>
            <p:cNvPr id="5" name="Freeform 6"/>
            <p:cNvSpPr/>
            <p:nvPr/>
          </p:nvSpPr>
          <p:spPr bwMode="auto">
            <a:xfrm>
              <a:off x="1929" y="2601"/>
              <a:ext cx="792" cy="1479"/>
            </a:xfrm>
            <a:custGeom>
              <a:avLst/>
              <a:gdLst>
                <a:gd name="T0" fmla="*/ 0 w 900"/>
                <a:gd name="T1" fmla="*/ 4 h 1980"/>
                <a:gd name="T2" fmla="*/ 0 w 900"/>
                <a:gd name="T3" fmla="*/ 616 h 1980"/>
                <a:gd name="T4" fmla="*/ 539 w 900"/>
                <a:gd name="T5" fmla="*/ 616 h 1980"/>
                <a:gd name="T6" fmla="*/ 539 w 900"/>
                <a:gd name="T7" fmla="*/ 0 h 19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0" h="1980">
                  <a:moveTo>
                    <a:pt x="0" y="15"/>
                  </a:moveTo>
                  <a:lnTo>
                    <a:pt x="0" y="1980"/>
                  </a:lnTo>
                  <a:lnTo>
                    <a:pt x="900" y="1980"/>
                  </a:lnTo>
                  <a:lnTo>
                    <a:pt x="900" y="0"/>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Text Box 7"/>
            <p:cNvSpPr txBox="1">
              <a:spLocks noChangeArrowheads="1"/>
            </p:cNvSpPr>
            <p:nvPr/>
          </p:nvSpPr>
          <p:spPr bwMode="auto">
            <a:xfrm>
              <a:off x="1969" y="2928"/>
              <a:ext cx="713" cy="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lnSpc>
                  <a:spcPct val="130000"/>
                </a:lnSpc>
              </a:pPr>
              <a:r>
                <a:rPr kumimoji="1" lang="en-US" altLang="zh-CN" sz="2200" b="0">
                  <a:solidFill>
                    <a:schemeClr val="tx1"/>
                  </a:solidFill>
                </a:rPr>
                <a:t>a</a:t>
              </a:r>
              <a:r>
                <a:rPr kumimoji="1" lang="en-US" altLang="zh-CN" sz="2200" b="0" baseline="-25000">
                  <a:solidFill>
                    <a:schemeClr val="tx1"/>
                  </a:solidFill>
                </a:rPr>
                <a:t>n</a:t>
              </a:r>
              <a:endParaRPr kumimoji="1" lang="en-US" altLang="zh-CN" sz="2200" b="0">
                <a:solidFill>
                  <a:schemeClr val="tx1"/>
                </a:solidFill>
              </a:endParaRPr>
            </a:p>
            <a:p>
              <a:pPr algn="ctr" eaLnBrk="1" hangingPunct="1">
                <a:lnSpc>
                  <a:spcPct val="130000"/>
                </a:lnSpc>
              </a:pPr>
              <a:r>
                <a:rPr kumimoji="1" lang="en-US" altLang="zh-CN" sz="2200" b="0">
                  <a:solidFill>
                    <a:schemeClr val="tx1"/>
                  </a:solidFill>
                </a:rPr>
                <a:t>┆</a:t>
              </a:r>
              <a:endParaRPr kumimoji="1" lang="en-US" altLang="zh-CN" sz="2200" b="0">
                <a:solidFill>
                  <a:schemeClr val="tx1"/>
                </a:solidFill>
              </a:endParaRPr>
            </a:p>
            <a:p>
              <a:pPr algn="ctr" eaLnBrk="1" hangingPunct="1">
                <a:lnSpc>
                  <a:spcPct val="130000"/>
                </a:lnSpc>
              </a:pPr>
              <a:r>
                <a:rPr kumimoji="1" lang="en-US" altLang="zh-CN" sz="2200" b="0">
                  <a:solidFill>
                    <a:schemeClr val="tx1"/>
                  </a:solidFill>
                </a:rPr>
                <a:t>a</a:t>
              </a:r>
              <a:r>
                <a:rPr kumimoji="1" lang="en-US" altLang="zh-CN" sz="2200" b="0" baseline="-25000">
                  <a:solidFill>
                    <a:schemeClr val="tx1"/>
                  </a:solidFill>
                </a:rPr>
                <a:t>2</a:t>
              </a:r>
              <a:endParaRPr kumimoji="1" lang="en-US" altLang="zh-CN" sz="2200" b="0">
                <a:solidFill>
                  <a:schemeClr val="tx1"/>
                </a:solidFill>
              </a:endParaRPr>
            </a:p>
            <a:p>
              <a:pPr algn="ctr" eaLnBrk="1" hangingPunct="1">
                <a:lnSpc>
                  <a:spcPct val="130000"/>
                </a:lnSpc>
              </a:pPr>
              <a:r>
                <a:rPr kumimoji="1" lang="en-US" altLang="zh-CN" sz="2200" b="0">
                  <a:solidFill>
                    <a:schemeClr val="tx1"/>
                  </a:solidFill>
                </a:rPr>
                <a:t>a</a:t>
              </a:r>
              <a:r>
                <a:rPr kumimoji="1" lang="en-US" altLang="zh-CN" sz="2200" b="0" baseline="-25000">
                  <a:solidFill>
                    <a:schemeClr val="tx1"/>
                  </a:solidFill>
                </a:rPr>
                <a:t>1</a:t>
              </a:r>
              <a:endParaRPr kumimoji="1" lang="en-US" altLang="zh-CN" sz="2200" b="0">
                <a:solidFill>
                  <a:schemeClr val="tx1"/>
                </a:solidFill>
              </a:endParaRPr>
            </a:p>
          </p:txBody>
        </p:sp>
        <p:sp>
          <p:nvSpPr>
            <p:cNvPr id="7" name="Line 8"/>
            <p:cNvSpPr>
              <a:spLocks noChangeShapeType="1"/>
            </p:cNvSpPr>
            <p:nvPr/>
          </p:nvSpPr>
          <p:spPr bwMode="auto">
            <a:xfrm>
              <a:off x="1929" y="3816"/>
              <a:ext cx="79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Line 9"/>
            <p:cNvSpPr>
              <a:spLocks noChangeShapeType="1"/>
            </p:cNvSpPr>
            <p:nvPr/>
          </p:nvSpPr>
          <p:spPr bwMode="auto">
            <a:xfrm>
              <a:off x="1943" y="2984"/>
              <a:ext cx="79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 name="Line 10"/>
            <p:cNvSpPr>
              <a:spLocks noChangeShapeType="1"/>
            </p:cNvSpPr>
            <p:nvPr/>
          </p:nvSpPr>
          <p:spPr bwMode="auto">
            <a:xfrm>
              <a:off x="1943" y="3235"/>
              <a:ext cx="79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Line 11"/>
            <p:cNvSpPr>
              <a:spLocks noChangeShapeType="1"/>
            </p:cNvSpPr>
            <p:nvPr/>
          </p:nvSpPr>
          <p:spPr bwMode="auto">
            <a:xfrm>
              <a:off x="1929" y="3552"/>
              <a:ext cx="79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Freeform 12"/>
            <p:cNvSpPr/>
            <p:nvPr/>
          </p:nvSpPr>
          <p:spPr bwMode="auto">
            <a:xfrm>
              <a:off x="1536" y="2416"/>
              <a:ext cx="568" cy="410"/>
            </a:xfrm>
            <a:custGeom>
              <a:avLst/>
              <a:gdLst>
                <a:gd name="T0" fmla="*/ 0 w 645"/>
                <a:gd name="T1" fmla="*/ 0 h 465"/>
                <a:gd name="T2" fmla="*/ 387 w 645"/>
                <a:gd name="T3" fmla="*/ 0 h 465"/>
                <a:gd name="T4" fmla="*/ 387 w 645"/>
                <a:gd name="T5" fmla="*/ 281 h 465"/>
                <a:gd name="T6" fmla="*/ 0 60000 65536"/>
                <a:gd name="T7" fmla="*/ 0 60000 65536"/>
                <a:gd name="T8" fmla="*/ 0 60000 65536"/>
              </a:gdLst>
              <a:ahLst/>
              <a:cxnLst>
                <a:cxn ang="T6">
                  <a:pos x="T0" y="T1"/>
                </a:cxn>
                <a:cxn ang="T7">
                  <a:pos x="T2" y="T3"/>
                </a:cxn>
                <a:cxn ang="T8">
                  <a:pos x="T4" y="T5"/>
                </a:cxn>
              </a:cxnLst>
              <a:rect l="0" t="0" r="r" b="b"/>
              <a:pathLst>
                <a:path w="645" h="465">
                  <a:moveTo>
                    <a:pt x="0" y="0"/>
                  </a:moveTo>
                  <a:lnTo>
                    <a:pt x="645" y="0"/>
                  </a:lnTo>
                  <a:lnTo>
                    <a:pt x="645" y="465"/>
                  </a:lnTo>
                </a:path>
              </a:pathLst>
            </a:custGeom>
            <a:noFill/>
            <a:ln w="9525">
              <a:solidFill>
                <a:schemeClr val="tx1"/>
              </a:solidFill>
              <a:rou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Freeform 13"/>
            <p:cNvSpPr/>
            <p:nvPr/>
          </p:nvSpPr>
          <p:spPr bwMode="auto">
            <a:xfrm flipH="1">
              <a:off x="2523" y="2416"/>
              <a:ext cx="568" cy="410"/>
            </a:xfrm>
            <a:custGeom>
              <a:avLst/>
              <a:gdLst>
                <a:gd name="T0" fmla="*/ 0 w 645"/>
                <a:gd name="T1" fmla="*/ 0 h 465"/>
                <a:gd name="T2" fmla="*/ 387 w 645"/>
                <a:gd name="T3" fmla="*/ 0 h 465"/>
                <a:gd name="T4" fmla="*/ 387 w 645"/>
                <a:gd name="T5" fmla="*/ 281 h 465"/>
                <a:gd name="T6" fmla="*/ 0 60000 65536"/>
                <a:gd name="T7" fmla="*/ 0 60000 65536"/>
                <a:gd name="T8" fmla="*/ 0 60000 65536"/>
              </a:gdLst>
              <a:ahLst/>
              <a:cxnLst>
                <a:cxn ang="T6">
                  <a:pos x="T0" y="T1"/>
                </a:cxn>
                <a:cxn ang="T7">
                  <a:pos x="T2" y="T3"/>
                </a:cxn>
                <a:cxn ang="T8">
                  <a:pos x="T4" y="T5"/>
                </a:cxn>
              </a:cxnLst>
              <a:rect l="0" t="0" r="r" b="b"/>
              <a:pathLst>
                <a:path w="645" h="465">
                  <a:moveTo>
                    <a:pt x="0" y="0"/>
                  </a:moveTo>
                  <a:lnTo>
                    <a:pt x="645" y="0"/>
                  </a:lnTo>
                  <a:lnTo>
                    <a:pt x="645" y="465"/>
                  </a:lnTo>
                </a:path>
              </a:pathLst>
            </a:custGeom>
            <a:noFill/>
            <a:ln w="9525">
              <a:solidFill>
                <a:schemeClr val="tx1"/>
              </a:solidFill>
              <a:round/>
              <a:headEnd type="triangle" w="med" len="lg"/>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Text Box 14"/>
            <p:cNvSpPr txBox="1">
              <a:spLocks noChangeArrowheads="1"/>
            </p:cNvSpPr>
            <p:nvPr/>
          </p:nvSpPr>
          <p:spPr bwMode="auto">
            <a:xfrm>
              <a:off x="1536" y="2126"/>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200" b="0">
                  <a:solidFill>
                    <a:schemeClr val="tx1"/>
                  </a:solidFill>
                </a:rPr>
                <a:t>入栈</a:t>
              </a:r>
              <a:endParaRPr kumimoji="1" lang="zh-CN" altLang="en-US" sz="2200" b="0">
                <a:solidFill>
                  <a:schemeClr val="tx1"/>
                </a:solidFill>
              </a:endParaRPr>
            </a:p>
          </p:txBody>
        </p:sp>
        <p:sp>
          <p:nvSpPr>
            <p:cNvPr id="14" name="Text Box 15"/>
            <p:cNvSpPr txBox="1">
              <a:spLocks noChangeArrowheads="1"/>
            </p:cNvSpPr>
            <p:nvPr/>
          </p:nvSpPr>
          <p:spPr bwMode="auto">
            <a:xfrm>
              <a:off x="2705" y="2126"/>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200" b="0">
                  <a:solidFill>
                    <a:schemeClr val="tx1"/>
                  </a:solidFill>
                </a:rPr>
                <a:t>出栈</a:t>
              </a:r>
              <a:endParaRPr kumimoji="1" lang="zh-CN" altLang="en-US" sz="2200" b="0">
                <a:solidFill>
                  <a:schemeClr val="tx1"/>
                </a:solidFill>
              </a:endParaRPr>
            </a:p>
          </p:txBody>
        </p:sp>
        <p:sp>
          <p:nvSpPr>
            <p:cNvPr id="15" name="Line 16"/>
            <p:cNvSpPr>
              <a:spLocks noChangeShapeType="1"/>
            </p:cNvSpPr>
            <p:nvPr/>
          </p:nvSpPr>
          <p:spPr bwMode="auto">
            <a:xfrm flipH="1">
              <a:off x="2764" y="3103"/>
              <a:ext cx="422" cy="0"/>
            </a:xfrm>
            <a:prstGeom prst="line">
              <a:avLst/>
            </a:prstGeom>
            <a:noFill/>
            <a:ln w="9525">
              <a:solidFill>
                <a:schemeClr val="tx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 name="Line 17"/>
            <p:cNvSpPr>
              <a:spLocks noChangeShapeType="1"/>
            </p:cNvSpPr>
            <p:nvPr/>
          </p:nvSpPr>
          <p:spPr bwMode="auto">
            <a:xfrm flipH="1">
              <a:off x="2764" y="3961"/>
              <a:ext cx="422" cy="0"/>
            </a:xfrm>
            <a:prstGeom prst="line">
              <a:avLst/>
            </a:prstGeom>
            <a:noFill/>
            <a:ln w="9525">
              <a:solidFill>
                <a:schemeClr val="tx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 name="Text Box 18"/>
            <p:cNvSpPr txBox="1">
              <a:spLocks noChangeArrowheads="1"/>
            </p:cNvSpPr>
            <p:nvPr/>
          </p:nvSpPr>
          <p:spPr bwMode="auto">
            <a:xfrm>
              <a:off x="3239" y="2971"/>
              <a:ext cx="9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200" b="0">
                  <a:solidFill>
                    <a:schemeClr val="tx1"/>
                  </a:solidFill>
                </a:rPr>
                <a:t>栈顶</a:t>
              </a:r>
              <a:endParaRPr kumimoji="1" lang="zh-CN" altLang="en-US" sz="2200" b="0">
                <a:solidFill>
                  <a:schemeClr val="tx1"/>
                </a:solidFill>
              </a:endParaRPr>
            </a:p>
          </p:txBody>
        </p:sp>
        <p:sp>
          <p:nvSpPr>
            <p:cNvPr id="18" name="Text Box 19"/>
            <p:cNvSpPr txBox="1">
              <a:spLocks noChangeArrowheads="1"/>
            </p:cNvSpPr>
            <p:nvPr/>
          </p:nvSpPr>
          <p:spPr bwMode="auto">
            <a:xfrm>
              <a:off x="3239" y="3816"/>
              <a:ext cx="9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200" b="0">
                  <a:solidFill>
                    <a:schemeClr val="tx1"/>
                  </a:solidFill>
                </a:rPr>
                <a:t>栈底</a:t>
              </a:r>
              <a:endParaRPr kumimoji="1" lang="zh-CN" altLang="en-US" sz="2200" b="0">
                <a:solidFill>
                  <a:schemeClr val="tx1"/>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9.2.4  </a:t>
            </a:r>
            <a:r>
              <a:rPr lang="zh-CN" altLang="en-US" dirty="0"/>
              <a:t>栈类</a:t>
            </a:r>
            <a:endParaRPr lang="zh-CN" altLang="en-US" dirty="0"/>
          </a:p>
        </p:txBody>
      </p:sp>
      <p:grpSp>
        <p:nvGrpSpPr>
          <p:cNvPr id="4" name="Group 4"/>
          <p:cNvGrpSpPr/>
          <p:nvPr/>
        </p:nvGrpSpPr>
        <p:grpSpPr bwMode="auto">
          <a:xfrm>
            <a:off x="1187624" y="2172618"/>
            <a:ext cx="6931025" cy="3776662"/>
            <a:chOff x="912" y="1173"/>
            <a:chExt cx="4366" cy="2379"/>
          </a:xfrm>
        </p:grpSpPr>
        <p:sp>
          <p:nvSpPr>
            <p:cNvPr id="5" name="Text Box 5"/>
            <p:cNvSpPr txBox="1">
              <a:spLocks noChangeArrowheads="1"/>
            </p:cNvSpPr>
            <p:nvPr/>
          </p:nvSpPr>
          <p:spPr bwMode="auto">
            <a:xfrm>
              <a:off x="912" y="1739"/>
              <a:ext cx="1061" cy="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lnSpc>
                  <a:spcPct val="110000"/>
                </a:lnSpc>
              </a:pPr>
              <a:r>
                <a:rPr kumimoji="1" lang="en-US" altLang="zh-CN" sz="2000" b="0">
                  <a:solidFill>
                    <a:schemeClr val="tx1"/>
                  </a:solidFill>
                </a:rPr>
                <a:t>main{}</a:t>
              </a:r>
              <a:endParaRPr kumimoji="1" lang="en-US" altLang="zh-CN" sz="2000" b="0">
                <a:solidFill>
                  <a:schemeClr val="tx1"/>
                </a:solidFill>
              </a:endParaRPr>
            </a:p>
            <a:p>
              <a:pPr algn="just" eaLnBrk="1" hangingPunct="1">
                <a:lnSpc>
                  <a:spcPct val="110000"/>
                </a:lnSpc>
              </a:pPr>
              <a:endParaRPr kumimoji="1" lang="en-US" altLang="zh-CN" sz="2000" b="0">
                <a:solidFill>
                  <a:schemeClr val="tx1"/>
                </a:solidFill>
              </a:endParaRPr>
            </a:p>
            <a:p>
              <a:pPr algn="just" eaLnBrk="1" hangingPunct="1">
                <a:lnSpc>
                  <a:spcPct val="110000"/>
                </a:lnSpc>
              </a:pPr>
              <a:r>
                <a:rPr kumimoji="1" lang="zh-CN" altLang="en-US" sz="2000" b="0">
                  <a:solidFill>
                    <a:schemeClr val="tx1"/>
                  </a:solidFill>
                </a:rPr>
                <a:t>调</a:t>
              </a:r>
              <a:r>
                <a:rPr kumimoji="1" lang="en-US" altLang="zh-CN" sz="2000" b="0">
                  <a:solidFill>
                    <a:schemeClr val="tx1"/>
                  </a:solidFill>
                </a:rPr>
                <a:t>fun(</a:t>
              </a:r>
              <a:r>
                <a:rPr kumimoji="1" lang="zh-CN" altLang="en-US" sz="2000" b="0">
                  <a:solidFill>
                    <a:schemeClr val="tx1"/>
                  </a:solidFill>
                </a:rPr>
                <a:t>参数</a:t>
              </a:r>
              <a:r>
                <a:rPr kumimoji="1" lang="en-US" altLang="zh-CN" sz="2000" b="0">
                  <a:solidFill>
                    <a:schemeClr val="tx1"/>
                  </a:solidFill>
                </a:rPr>
                <a:t>)</a:t>
              </a:r>
              <a:endParaRPr kumimoji="1" lang="en-US" altLang="zh-CN" sz="2000" b="0">
                <a:solidFill>
                  <a:schemeClr val="tx1"/>
                </a:solidFill>
              </a:endParaRPr>
            </a:p>
            <a:p>
              <a:pPr algn="just" eaLnBrk="1" hangingPunct="1">
                <a:lnSpc>
                  <a:spcPct val="110000"/>
                </a:lnSpc>
              </a:pPr>
              <a:endParaRPr kumimoji="1" lang="en-US" altLang="zh-CN" sz="2000" b="0">
                <a:solidFill>
                  <a:schemeClr val="tx1"/>
                </a:solidFill>
              </a:endParaRPr>
            </a:p>
            <a:p>
              <a:pPr algn="just" eaLnBrk="1" hangingPunct="1">
                <a:lnSpc>
                  <a:spcPct val="110000"/>
                </a:lnSpc>
              </a:pPr>
              <a:r>
                <a:rPr kumimoji="1" lang="zh-CN" altLang="en-US" sz="2000" b="0">
                  <a:solidFill>
                    <a:schemeClr val="tx1"/>
                  </a:solidFill>
                </a:rPr>
                <a:t>结束</a:t>
              </a:r>
              <a:endParaRPr kumimoji="1" lang="zh-CN" altLang="en-US" sz="2000" b="0">
                <a:solidFill>
                  <a:schemeClr val="tx1"/>
                </a:solidFill>
              </a:endParaRPr>
            </a:p>
          </p:txBody>
        </p:sp>
        <p:sp>
          <p:nvSpPr>
            <p:cNvPr id="6" name="Text Box 6"/>
            <p:cNvSpPr txBox="1">
              <a:spLocks noChangeArrowheads="1"/>
            </p:cNvSpPr>
            <p:nvPr/>
          </p:nvSpPr>
          <p:spPr bwMode="auto">
            <a:xfrm>
              <a:off x="3806" y="1739"/>
              <a:ext cx="893" cy="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2000" b="0">
                  <a:solidFill>
                    <a:schemeClr val="tx1"/>
                  </a:solidFill>
                </a:rPr>
                <a:t>fun(</a:t>
              </a:r>
              <a:r>
                <a:rPr kumimoji="1" lang="zh-CN" altLang="en-US" sz="2000" b="0">
                  <a:solidFill>
                    <a:schemeClr val="tx1"/>
                  </a:solidFill>
                </a:rPr>
                <a:t>参数</a:t>
              </a:r>
              <a:r>
                <a:rPr kumimoji="1" lang="en-US" altLang="zh-CN" sz="2000" b="0">
                  <a:solidFill>
                    <a:schemeClr val="tx1"/>
                  </a:solidFill>
                </a:rPr>
                <a:t>)</a:t>
              </a:r>
              <a:endParaRPr kumimoji="1" lang="en-US" altLang="zh-CN" sz="2000" b="0">
                <a:solidFill>
                  <a:schemeClr val="tx1"/>
                </a:solidFill>
              </a:endParaRPr>
            </a:p>
            <a:p>
              <a:pPr algn="just" eaLnBrk="1" hangingPunct="1"/>
              <a:endParaRPr kumimoji="1" lang="en-US" altLang="zh-CN" sz="2000" b="0">
                <a:solidFill>
                  <a:schemeClr val="tx1"/>
                </a:solidFill>
              </a:endParaRPr>
            </a:p>
            <a:p>
              <a:pPr algn="just" eaLnBrk="1" hangingPunct="1"/>
              <a:endParaRPr kumimoji="1" lang="en-US" altLang="zh-CN" sz="2000" b="0">
                <a:solidFill>
                  <a:schemeClr val="tx1"/>
                </a:solidFill>
              </a:endParaRPr>
            </a:p>
            <a:p>
              <a:pPr algn="just" eaLnBrk="1" hangingPunct="1"/>
              <a:endParaRPr kumimoji="1" lang="en-US" altLang="zh-CN" sz="2000" b="0">
                <a:solidFill>
                  <a:schemeClr val="tx1"/>
                </a:solidFill>
              </a:endParaRPr>
            </a:p>
            <a:p>
              <a:pPr algn="just" eaLnBrk="1" hangingPunct="1">
                <a:lnSpc>
                  <a:spcPct val="180000"/>
                </a:lnSpc>
              </a:pPr>
              <a:r>
                <a:rPr kumimoji="1" lang="zh-CN" altLang="en-US" sz="2000" b="0">
                  <a:solidFill>
                    <a:schemeClr val="tx1"/>
                  </a:solidFill>
                </a:rPr>
                <a:t>返回</a:t>
              </a:r>
              <a:endParaRPr kumimoji="1" lang="zh-CN" altLang="en-US" sz="2000" b="0">
                <a:solidFill>
                  <a:schemeClr val="tx1"/>
                </a:solidFill>
              </a:endParaRPr>
            </a:p>
          </p:txBody>
        </p:sp>
        <p:sp>
          <p:nvSpPr>
            <p:cNvPr id="7" name="Line 7"/>
            <p:cNvSpPr>
              <a:spLocks noChangeShapeType="1"/>
            </p:cNvSpPr>
            <p:nvPr/>
          </p:nvSpPr>
          <p:spPr bwMode="auto">
            <a:xfrm>
              <a:off x="1364" y="2002"/>
              <a:ext cx="0" cy="252"/>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a:off x="1364" y="2422"/>
              <a:ext cx="0" cy="253"/>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 name="Line 9"/>
            <p:cNvSpPr>
              <a:spLocks noChangeShapeType="1"/>
            </p:cNvSpPr>
            <p:nvPr/>
          </p:nvSpPr>
          <p:spPr bwMode="auto">
            <a:xfrm flipV="1">
              <a:off x="1931" y="2019"/>
              <a:ext cx="400" cy="263"/>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 name="Line 10"/>
            <p:cNvSpPr>
              <a:spLocks noChangeShapeType="1"/>
            </p:cNvSpPr>
            <p:nvPr/>
          </p:nvSpPr>
          <p:spPr bwMode="auto">
            <a:xfrm flipH="1" flipV="1">
              <a:off x="1835" y="2391"/>
              <a:ext cx="494" cy="346"/>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1" name="Line 11"/>
            <p:cNvSpPr>
              <a:spLocks noChangeShapeType="1"/>
            </p:cNvSpPr>
            <p:nvPr/>
          </p:nvSpPr>
          <p:spPr bwMode="auto">
            <a:xfrm>
              <a:off x="4033" y="2002"/>
              <a:ext cx="0" cy="673"/>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 name="Text Box 12"/>
            <p:cNvSpPr txBox="1">
              <a:spLocks noChangeArrowheads="1"/>
            </p:cNvSpPr>
            <p:nvPr/>
          </p:nvSpPr>
          <p:spPr bwMode="auto">
            <a:xfrm>
              <a:off x="1196" y="2010"/>
              <a:ext cx="16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2000" b="0">
                  <a:solidFill>
                    <a:schemeClr val="tx1"/>
                  </a:solidFill>
                </a:rPr>
                <a:t>①</a:t>
              </a:r>
              <a:endParaRPr kumimoji="1" lang="en-US" altLang="zh-CN" sz="2000" b="0">
                <a:solidFill>
                  <a:schemeClr val="tx1"/>
                </a:solidFill>
              </a:endParaRPr>
            </a:p>
          </p:txBody>
        </p:sp>
        <p:sp>
          <p:nvSpPr>
            <p:cNvPr id="13" name="Text Box 13"/>
            <p:cNvSpPr txBox="1">
              <a:spLocks noChangeArrowheads="1"/>
            </p:cNvSpPr>
            <p:nvPr/>
          </p:nvSpPr>
          <p:spPr bwMode="auto">
            <a:xfrm>
              <a:off x="1984" y="1989"/>
              <a:ext cx="15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2000" b="0">
                  <a:solidFill>
                    <a:schemeClr val="tx1"/>
                  </a:solidFill>
                </a:rPr>
                <a:t>②</a:t>
              </a:r>
              <a:endParaRPr kumimoji="1" lang="en-US" altLang="zh-CN" sz="2000" b="0">
                <a:solidFill>
                  <a:schemeClr val="tx1"/>
                </a:solidFill>
              </a:endParaRPr>
            </a:p>
          </p:txBody>
        </p:sp>
        <p:sp>
          <p:nvSpPr>
            <p:cNvPr id="14" name="Text Box 14"/>
            <p:cNvSpPr txBox="1">
              <a:spLocks noChangeArrowheads="1"/>
            </p:cNvSpPr>
            <p:nvPr/>
          </p:nvSpPr>
          <p:spPr bwMode="auto">
            <a:xfrm>
              <a:off x="4107" y="2210"/>
              <a:ext cx="1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2000" b="0">
                  <a:solidFill>
                    <a:schemeClr val="tx1"/>
                  </a:solidFill>
                </a:rPr>
                <a:t>⑤</a:t>
              </a:r>
              <a:endParaRPr kumimoji="1" lang="en-US" altLang="zh-CN" sz="2000" b="0">
                <a:solidFill>
                  <a:schemeClr val="tx1"/>
                </a:solidFill>
              </a:endParaRPr>
            </a:p>
          </p:txBody>
        </p:sp>
        <p:sp>
          <p:nvSpPr>
            <p:cNvPr id="15" name="Text Box 15"/>
            <p:cNvSpPr txBox="1">
              <a:spLocks noChangeArrowheads="1"/>
            </p:cNvSpPr>
            <p:nvPr/>
          </p:nvSpPr>
          <p:spPr bwMode="auto">
            <a:xfrm>
              <a:off x="2005" y="2578"/>
              <a:ext cx="1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2000" b="0">
                  <a:solidFill>
                    <a:schemeClr val="tx1"/>
                  </a:solidFill>
                </a:rPr>
                <a:t>⑦</a:t>
              </a:r>
              <a:endParaRPr kumimoji="1" lang="en-US" altLang="zh-CN" sz="2000" b="0">
                <a:solidFill>
                  <a:schemeClr val="tx1"/>
                </a:solidFill>
              </a:endParaRPr>
            </a:p>
          </p:txBody>
        </p:sp>
        <p:sp>
          <p:nvSpPr>
            <p:cNvPr id="16" name="Text Box 16"/>
            <p:cNvSpPr txBox="1">
              <a:spLocks noChangeArrowheads="1"/>
            </p:cNvSpPr>
            <p:nvPr/>
          </p:nvSpPr>
          <p:spPr bwMode="auto">
            <a:xfrm>
              <a:off x="1206" y="2420"/>
              <a:ext cx="1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2000" b="0">
                  <a:solidFill>
                    <a:schemeClr val="tx1"/>
                  </a:solidFill>
                </a:rPr>
                <a:t>⑧</a:t>
              </a:r>
              <a:endParaRPr kumimoji="1" lang="en-US" altLang="zh-CN" sz="2000" b="0">
                <a:solidFill>
                  <a:schemeClr val="tx1"/>
                </a:solidFill>
              </a:endParaRPr>
            </a:p>
          </p:txBody>
        </p:sp>
        <p:sp>
          <p:nvSpPr>
            <p:cNvPr id="17" name="Text Box 17"/>
            <p:cNvSpPr txBox="1">
              <a:spLocks noChangeArrowheads="1"/>
            </p:cNvSpPr>
            <p:nvPr/>
          </p:nvSpPr>
          <p:spPr bwMode="auto">
            <a:xfrm>
              <a:off x="2328" y="1632"/>
              <a:ext cx="66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000" b="0">
                  <a:solidFill>
                    <a:schemeClr val="tx1"/>
                  </a:solidFill>
                </a:rPr>
                <a:t>参数</a:t>
              </a:r>
              <a:endParaRPr kumimoji="1" lang="zh-CN" altLang="en-US" sz="2000" b="0">
                <a:solidFill>
                  <a:schemeClr val="tx1"/>
                </a:solidFill>
              </a:endParaRPr>
            </a:p>
            <a:p>
              <a:pPr algn="just" eaLnBrk="1" hangingPunct="1"/>
              <a:r>
                <a:rPr kumimoji="1" lang="zh-CN" altLang="en-US" sz="2000" b="0">
                  <a:solidFill>
                    <a:schemeClr val="tx1"/>
                  </a:solidFill>
                </a:rPr>
                <a:t>当前现场</a:t>
              </a:r>
              <a:endParaRPr kumimoji="1" lang="zh-CN" altLang="en-US" sz="2000" b="0">
                <a:solidFill>
                  <a:schemeClr val="tx1"/>
                </a:solidFill>
              </a:endParaRPr>
            </a:p>
            <a:p>
              <a:pPr algn="just" eaLnBrk="1" hangingPunct="1"/>
              <a:r>
                <a:rPr kumimoji="1" lang="zh-CN" altLang="en-US" sz="2000" b="0">
                  <a:solidFill>
                    <a:schemeClr val="tx1"/>
                  </a:solidFill>
                </a:rPr>
                <a:t>返回地址</a:t>
              </a:r>
              <a:endParaRPr kumimoji="1" lang="zh-CN" altLang="en-US" sz="2000" b="0">
                <a:solidFill>
                  <a:schemeClr val="tx1"/>
                </a:solidFill>
              </a:endParaRPr>
            </a:p>
          </p:txBody>
        </p:sp>
        <p:sp>
          <p:nvSpPr>
            <p:cNvPr id="18" name="Line 18"/>
            <p:cNvSpPr>
              <a:spLocks noChangeShapeType="1"/>
            </p:cNvSpPr>
            <p:nvPr/>
          </p:nvSpPr>
          <p:spPr bwMode="auto">
            <a:xfrm>
              <a:off x="3130" y="1944"/>
              <a:ext cx="735" cy="0"/>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 name="Text Box 19"/>
            <p:cNvSpPr txBox="1">
              <a:spLocks noChangeArrowheads="1"/>
            </p:cNvSpPr>
            <p:nvPr/>
          </p:nvSpPr>
          <p:spPr bwMode="auto">
            <a:xfrm>
              <a:off x="3476" y="1748"/>
              <a:ext cx="1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2000" b="0">
                  <a:solidFill>
                    <a:schemeClr val="tx1"/>
                  </a:solidFill>
                </a:rPr>
                <a:t>③</a:t>
              </a:r>
              <a:endParaRPr kumimoji="1" lang="en-US" altLang="zh-CN" sz="2000" b="0">
                <a:solidFill>
                  <a:schemeClr val="tx1"/>
                </a:solidFill>
              </a:endParaRPr>
            </a:p>
          </p:txBody>
        </p:sp>
        <p:sp>
          <p:nvSpPr>
            <p:cNvPr id="20" name="Line 20"/>
            <p:cNvSpPr>
              <a:spLocks noChangeShapeType="1"/>
            </p:cNvSpPr>
            <p:nvPr/>
          </p:nvSpPr>
          <p:spPr bwMode="auto">
            <a:xfrm flipH="1">
              <a:off x="3224" y="2797"/>
              <a:ext cx="620" cy="0"/>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 name="Text Box 21"/>
            <p:cNvSpPr txBox="1">
              <a:spLocks noChangeArrowheads="1"/>
            </p:cNvSpPr>
            <p:nvPr/>
          </p:nvSpPr>
          <p:spPr bwMode="auto">
            <a:xfrm>
              <a:off x="3466" y="2588"/>
              <a:ext cx="1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2000" b="0">
                  <a:solidFill>
                    <a:schemeClr val="tx1"/>
                  </a:solidFill>
                </a:rPr>
                <a:t>⑥</a:t>
              </a:r>
              <a:endParaRPr kumimoji="1" lang="en-US" altLang="zh-CN" sz="2000" b="0">
                <a:solidFill>
                  <a:schemeClr val="tx1"/>
                </a:solidFill>
              </a:endParaRPr>
            </a:p>
          </p:txBody>
        </p:sp>
        <p:sp>
          <p:nvSpPr>
            <p:cNvPr id="22" name="Freeform 22"/>
            <p:cNvSpPr/>
            <p:nvPr/>
          </p:nvSpPr>
          <p:spPr bwMode="auto">
            <a:xfrm>
              <a:off x="2327" y="1543"/>
              <a:ext cx="631" cy="662"/>
            </a:xfrm>
            <a:custGeom>
              <a:avLst/>
              <a:gdLst>
                <a:gd name="T0" fmla="*/ 0 w 900"/>
                <a:gd name="T1" fmla="*/ 0 h 780"/>
                <a:gd name="T2" fmla="*/ 0 w 900"/>
                <a:gd name="T3" fmla="*/ 405 h 780"/>
                <a:gd name="T4" fmla="*/ 217 w 900"/>
                <a:gd name="T5" fmla="*/ 405 h 780"/>
                <a:gd name="T6" fmla="*/ 217 w 900"/>
                <a:gd name="T7" fmla="*/ 8 h 7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0" h="780">
                  <a:moveTo>
                    <a:pt x="0" y="0"/>
                  </a:moveTo>
                  <a:lnTo>
                    <a:pt x="0" y="780"/>
                  </a:lnTo>
                  <a:lnTo>
                    <a:pt x="900" y="780"/>
                  </a:lnTo>
                  <a:lnTo>
                    <a:pt x="900" y="15"/>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Line 23"/>
            <p:cNvSpPr>
              <a:spLocks noChangeShapeType="1"/>
            </p:cNvSpPr>
            <p:nvPr/>
          </p:nvSpPr>
          <p:spPr bwMode="auto">
            <a:xfrm>
              <a:off x="2327" y="2026"/>
              <a:ext cx="63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2327" y="1848"/>
              <a:ext cx="63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25"/>
            <p:cNvSpPr>
              <a:spLocks noChangeShapeType="1"/>
            </p:cNvSpPr>
            <p:nvPr/>
          </p:nvSpPr>
          <p:spPr bwMode="auto">
            <a:xfrm>
              <a:off x="2327" y="1669"/>
              <a:ext cx="63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26"/>
            <p:cNvSpPr>
              <a:spLocks noChangeShapeType="1"/>
            </p:cNvSpPr>
            <p:nvPr/>
          </p:nvSpPr>
          <p:spPr bwMode="auto">
            <a:xfrm>
              <a:off x="2632" y="1419"/>
              <a:ext cx="0" cy="210"/>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7" name="Text Box 27"/>
            <p:cNvSpPr txBox="1">
              <a:spLocks noChangeArrowheads="1"/>
            </p:cNvSpPr>
            <p:nvPr/>
          </p:nvSpPr>
          <p:spPr bwMode="auto">
            <a:xfrm>
              <a:off x="2401" y="1173"/>
              <a:ext cx="47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2000" b="0">
                  <a:solidFill>
                    <a:schemeClr val="tx1"/>
                  </a:solidFill>
                </a:rPr>
                <a:t>入栈</a:t>
              </a:r>
              <a:endParaRPr kumimoji="1" lang="zh-CN" altLang="en-US" sz="2000" b="0">
                <a:solidFill>
                  <a:schemeClr val="tx1"/>
                </a:solidFill>
              </a:endParaRPr>
            </a:p>
          </p:txBody>
        </p:sp>
        <p:sp>
          <p:nvSpPr>
            <p:cNvPr id="28" name="Text Box 28"/>
            <p:cNvSpPr txBox="1">
              <a:spLocks noChangeArrowheads="1"/>
            </p:cNvSpPr>
            <p:nvPr/>
          </p:nvSpPr>
          <p:spPr bwMode="auto">
            <a:xfrm>
              <a:off x="4616" y="1980"/>
              <a:ext cx="66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000" b="0">
                  <a:solidFill>
                    <a:schemeClr val="tx1"/>
                  </a:solidFill>
                </a:rPr>
                <a:t>当前现场</a:t>
              </a:r>
              <a:endParaRPr kumimoji="1" lang="zh-CN" altLang="en-US" sz="2000" b="0">
                <a:solidFill>
                  <a:schemeClr val="tx1"/>
                </a:solidFill>
              </a:endParaRPr>
            </a:p>
            <a:p>
              <a:pPr algn="just" eaLnBrk="1" hangingPunct="1"/>
              <a:r>
                <a:rPr kumimoji="1" lang="zh-CN" altLang="en-US" sz="2000" b="0">
                  <a:solidFill>
                    <a:schemeClr val="tx1"/>
                  </a:solidFill>
                </a:rPr>
                <a:t>返回地址</a:t>
              </a:r>
              <a:endParaRPr kumimoji="1" lang="zh-CN" altLang="en-US" sz="2000" b="0">
                <a:solidFill>
                  <a:schemeClr val="tx1"/>
                </a:solidFill>
              </a:endParaRPr>
            </a:p>
          </p:txBody>
        </p:sp>
        <p:sp>
          <p:nvSpPr>
            <p:cNvPr id="29" name="Freeform 29"/>
            <p:cNvSpPr/>
            <p:nvPr/>
          </p:nvSpPr>
          <p:spPr bwMode="auto">
            <a:xfrm>
              <a:off x="4618" y="1711"/>
              <a:ext cx="631" cy="662"/>
            </a:xfrm>
            <a:custGeom>
              <a:avLst/>
              <a:gdLst>
                <a:gd name="T0" fmla="*/ 0 w 900"/>
                <a:gd name="T1" fmla="*/ 0 h 780"/>
                <a:gd name="T2" fmla="*/ 0 w 900"/>
                <a:gd name="T3" fmla="*/ 405 h 780"/>
                <a:gd name="T4" fmla="*/ 217 w 900"/>
                <a:gd name="T5" fmla="*/ 405 h 780"/>
                <a:gd name="T6" fmla="*/ 217 w 900"/>
                <a:gd name="T7" fmla="*/ 8 h 7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0" h="780">
                  <a:moveTo>
                    <a:pt x="0" y="0"/>
                  </a:moveTo>
                  <a:lnTo>
                    <a:pt x="0" y="780"/>
                  </a:lnTo>
                  <a:lnTo>
                    <a:pt x="900" y="780"/>
                  </a:lnTo>
                  <a:lnTo>
                    <a:pt x="900" y="15"/>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Line 30"/>
            <p:cNvSpPr>
              <a:spLocks noChangeShapeType="1"/>
            </p:cNvSpPr>
            <p:nvPr/>
          </p:nvSpPr>
          <p:spPr bwMode="auto">
            <a:xfrm>
              <a:off x="4618" y="2195"/>
              <a:ext cx="63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31"/>
            <p:cNvSpPr>
              <a:spLocks noChangeShapeType="1"/>
            </p:cNvSpPr>
            <p:nvPr/>
          </p:nvSpPr>
          <p:spPr bwMode="auto">
            <a:xfrm>
              <a:off x="4618" y="2016"/>
              <a:ext cx="63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Line 32"/>
            <p:cNvSpPr>
              <a:spLocks noChangeShapeType="1"/>
            </p:cNvSpPr>
            <p:nvPr/>
          </p:nvSpPr>
          <p:spPr bwMode="auto">
            <a:xfrm>
              <a:off x="4921" y="1450"/>
              <a:ext cx="0" cy="211"/>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 name="Text Box 33"/>
            <p:cNvSpPr txBox="1">
              <a:spLocks noChangeArrowheads="1"/>
            </p:cNvSpPr>
            <p:nvPr/>
          </p:nvSpPr>
          <p:spPr bwMode="auto">
            <a:xfrm>
              <a:off x="4692" y="1236"/>
              <a:ext cx="47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2000" b="0">
                  <a:solidFill>
                    <a:schemeClr val="tx1"/>
                  </a:solidFill>
                </a:rPr>
                <a:t>出栈</a:t>
              </a:r>
              <a:endParaRPr kumimoji="1" lang="zh-CN" altLang="en-US" sz="2000" b="0">
                <a:solidFill>
                  <a:schemeClr val="tx1"/>
                </a:solidFill>
              </a:endParaRPr>
            </a:p>
          </p:txBody>
        </p:sp>
        <p:sp>
          <p:nvSpPr>
            <p:cNvPr id="34" name="Text Box 34"/>
            <p:cNvSpPr txBox="1">
              <a:spLocks noChangeArrowheads="1"/>
            </p:cNvSpPr>
            <p:nvPr/>
          </p:nvSpPr>
          <p:spPr bwMode="auto">
            <a:xfrm>
              <a:off x="4723" y="1648"/>
              <a:ext cx="43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000" b="0">
                  <a:solidFill>
                    <a:schemeClr val="tx1"/>
                  </a:solidFill>
                </a:rPr>
                <a:t>参数</a:t>
              </a:r>
              <a:endParaRPr kumimoji="1" lang="zh-CN" altLang="en-US" sz="2000" b="0">
                <a:solidFill>
                  <a:schemeClr val="tx1"/>
                </a:solidFill>
              </a:endParaRPr>
            </a:p>
          </p:txBody>
        </p:sp>
        <p:sp>
          <p:nvSpPr>
            <p:cNvPr id="35" name="Text Box 35"/>
            <p:cNvSpPr txBox="1">
              <a:spLocks noChangeArrowheads="1"/>
            </p:cNvSpPr>
            <p:nvPr/>
          </p:nvSpPr>
          <p:spPr bwMode="auto">
            <a:xfrm>
              <a:off x="4580" y="1464"/>
              <a:ext cx="1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2000" b="0">
                  <a:solidFill>
                    <a:schemeClr val="tx1"/>
                  </a:solidFill>
                </a:rPr>
                <a:t>④</a:t>
              </a:r>
              <a:endParaRPr kumimoji="1" lang="en-US" altLang="zh-CN" sz="2000" b="0">
                <a:solidFill>
                  <a:schemeClr val="tx1"/>
                </a:solidFill>
              </a:endParaRPr>
            </a:p>
          </p:txBody>
        </p:sp>
        <p:sp>
          <p:nvSpPr>
            <p:cNvPr id="36" name="Freeform 36"/>
            <p:cNvSpPr/>
            <p:nvPr/>
          </p:nvSpPr>
          <p:spPr bwMode="auto">
            <a:xfrm>
              <a:off x="2359" y="2836"/>
              <a:ext cx="905" cy="662"/>
            </a:xfrm>
            <a:custGeom>
              <a:avLst/>
              <a:gdLst>
                <a:gd name="T0" fmla="*/ 0 w 900"/>
                <a:gd name="T1" fmla="*/ 0 h 780"/>
                <a:gd name="T2" fmla="*/ 0 w 900"/>
                <a:gd name="T3" fmla="*/ 405 h 780"/>
                <a:gd name="T4" fmla="*/ 920 w 900"/>
                <a:gd name="T5" fmla="*/ 405 h 780"/>
                <a:gd name="T6" fmla="*/ 920 w 900"/>
                <a:gd name="T7" fmla="*/ 8 h 7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0" h="780">
                  <a:moveTo>
                    <a:pt x="0" y="0"/>
                  </a:moveTo>
                  <a:lnTo>
                    <a:pt x="0" y="780"/>
                  </a:lnTo>
                  <a:lnTo>
                    <a:pt x="900" y="780"/>
                  </a:lnTo>
                  <a:lnTo>
                    <a:pt x="900" y="15"/>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37"/>
            <p:cNvSpPr>
              <a:spLocks noChangeShapeType="1"/>
            </p:cNvSpPr>
            <p:nvPr/>
          </p:nvSpPr>
          <p:spPr bwMode="auto">
            <a:xfrm>
              <a:off x="2661" y="2640"/>
              <a:ext cx="0" cy="21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 name="Text Box 38"/>
            <p:cNvSpPr txBox="1">
              <a:spLocks noChangeArrowheads="1"/>
            </p:cNvSpPr>
            <p:nvPr/>
          </p:nvSpPr>
          <p:spPr bwMode="auto">
            <a:xfrm>
              <a:off x="2432" y="2352"/>
              <a:ext cx="47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2000" b="0">
                  <a:solidFill>
                    <a:schemeClr val="tx1"/>
                  </a:solidFill>
                </a:rPr>
                <a:t>出栈</a:t>
              </a:r>
              <a:endParaRPr kumimoji="1" lang="zh-CN" altLang="en-US" sz="2000" b="0">
                <a:solidFill>
                  <a:schemeClr val="tx1"/>
                </a:solidFill>
              </a:endParaRPr>
            </a:p>
          </p:txBody>
        </p:sp>
        <p:sp>
          <p:nvSpPr>
            <p:cNvPr id="39" name="Text Box 39"/>
            <p:cNvSpPr txBox="1">
              <a:spLocks noChangeArrowheads="1"/>
            </p:cNvSpPr>
            <p:nvPr/>
          </p:nvSpPr>
          <p:spPr bwMode="auto">
            <a:xfrm>
              <a:off x="2425" y="2858"/>
              <a:ext cx="810"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000" b="0">
                  <a:solidFill>
                    <a:schemeClr val="tx1"/>
                  </a:solidFill>
                </a:rPr>
                <a:t>当前现场</a:t>
              </a:r>
              <a:endParaRPr kumimoji="1" lang="zh-CN" altLang="en-US" sz="2000" b="0">
                <a:solidFill>
                  <a:schemeClr val="tx1"/>
                </a:solidFill>
              </a:endParaRPr>
            </a:p>
            <a:p>
              <a:pPr algn="just" eaLnBrk="1" hangingPunct="1"/>
              <a:endParaRPr kumimoji="1" lang="zh-CN" altLang="en-US" sz="2000" b="0">
                <a:solidFill>
                  <a:schemeClr val="tx1"/>
                </a:solidFill>
              </a:endParaRPr>
            </a:p>
            <a:p>
              <a:pPr algn="just" eaLnBrk="1" hangingPunct="1"/>
              <a:r>
                <a:rPr kumimoji="1" lang="zh-CN" altLang="en-US" sz="2000" b="0">
                  <a:solidFill>
                    <a:schemeClr val="tx1"/>
                  </a:solidFill>
                </a:rPr>
                <a:t>    返回地址</a:t>
              </a:r>
              <a:endParaRPr kumimoji="1" lang="zh-CN" altLang="en-US" sz="2000" b="0">
                <a:solidFill>
                  <a:schemeClr val="tx1"/>
                </a:solidFill>
              </a:endParaRPr>
            </a:p>
          </p:txBody>
        </p:sp>
        <p:sp>
          <p:nvSpPr>
            <p:cNvPr id="40" name="Line 40"/>
            <p:cNvSpPr>
              <a:spLocks noChangeShapeType="1"/>
            </p:cNvSpPr>
            <p:nvPr/>
          </p:nvSpPr>
          <p:spPr bwMode="auto">
            <a:xfrm>
              <a:off x="3120" y="2964"/>
              <a:ext cx="0" cy="21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9.2.4  </a:t>
            </a:r>
            <a:r>
              <a:rPr lang="zh-CN" altLang="en-US" dirty="0"/>
              <a:t>栈类</a:t>
            </a:r>
            <a:endParaRPr lang="zh-CN" altLang="en-US" dirty="0"/>
          </a:p>
        </p:txBody>
      </p:sp>
      <p:grpSp>
        <p:nvGrpSpPr>
          <p:cNvPr id="4" name="Group 3"/>
          <p:cNvGrpSpPr/>
          <p:nvPr/>
        </p:nvGrpSpPr>
        <p:grpSpPr bwMode="auto">
          <a:xfrm>
            <a:off x="1259632" y="1881336"/>
            <a:ext cx="1508125" cy="2185988"/>
            <a:chOff x="1002" y="1152"/>
            <a:chExt cx="950" cy="1377"/>
          </a:xfrm>
        </p:grpSpPr>
        <p:grpSp>
          <p:nvGrpSpPr>
            <p:cNvPr id="5" name="Group 4"/>
            <p:cNvGrpSpPr/>
            <p:nvPr/>
          </p:nvGrpSpPr>
          <p:grpSpPr bwMode="auto">
            <a:xfrm>
              <a:off x="1002" y="1152"/>
              <a:ext cx="950" cy="1091"/>
              <a:chOff x="1002" y="1152"/>
              <a:chExt cx="950" cy="1091"/>
            </a:xfrm>
          </p:grpSpPr>
          <p:grpSp>
            <p:nvGrpSpPr>
              <p:cNvPr id="7" name="Group 5"/>
              <p:cNvGrpSpPr/>
              <p:nvPr/>
            </p:nvGrpSpPr>
            <p:grpSpPr bwMode="auto">
              <a:xfrm>
                <a:off x="1002" y="1152"/>
                <a:ext cx="263" cy="818"/>
                <a:chOff x="1002" y="1152"/>
                <a:chExt cx="263" cy="818"/>
              </a:xfrm>
            </p:grpSpPr>
            <p:sp>
              <p:nvSpPr>
                <p:cNvPr id="15" name="Freeform 6"/>
                <p:cNvSpPr/>
                <p:nvPr/>
              </p:nvSpPr>
              <p:spPr bwMode="auto">
                <a:xfrm>
                  <a:off x="1002" y="1152"/>
                  <a:ext cx="254" cy="818"/>
                </a:xfrm>
                <a:custGeom>
                  <a:avLst/>
                  <a:gdLst>
                    <a:gd name="T0" fmla="*/ 0 w 405"/>
                    <a:gd name="T1" fmla="*/ 0 h 1305"/>
                    <a:gd name="T2" fmla="*/ 0 w 405"/>
                    <a:gd name="T3" fmla="*/ 202 h 1305"/>
                    <a:gd name="T4" fmla="*/ 63 w 405"/>
                    <a:gd name="T5" fmla="*/ 202 h 1305"/>
                    <a:gd name="T6" fmla="*/ 63 w 405"/>
                    <a:gd name="T7" fmla="*/ 0 h 13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5" h="1305">
                      <a:moveTo>
                        <a:pt x="0" y="0"/>
                      </a:moveTo>
                      <a:lnTo>
                        <a:pt x="0" y="1305"/>
                      </a:lnTo>
                      <a:lnTo>
                        <a:pt x="405" y="1305"/>
                      </a:lnTo>
                      <a:lnTo>
                        <a:pt x="405" y="0"/>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Text Box 7"/>
                <p:cNvSpPr txBox="1">
                  <a:spLocks noChangeArrowheads="1"/>
                </p:cNvSpPr>
                <p:nvPr/>
              </p:nvSpPr>
              <p:spPr bwMode="auto">
                <a:xfrm>
                  <a:off x="1030" y="1182"/>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lnSpc>
                      <a:spcPct val="120000"/>
                    </a:lnSpc>
                  </a:pPr>
                  <a:endParaRPr kumimoji="1" lang="en-US" altLang="zh-CN" sz="1800" b="0">
                    <a:solidFill>
                      <a:schemeClr val="tx1"/>
                    </a:solidFill>
                  </a:endParaRPr>
                </a:p>
                <a:p>
                  <a:pPr algn="ctr" eaLnBrk="1" hangingPunct="1">
                    <a:lnSpc>
                      <a:spcPct val="120000"/>
                    </a:lnSpc>
                  </a:pPr>
                  <a:endParaRPr kumimoji="1" lang="en-US" altLang="zh-CN" sz="1800" b="0">
                    <a:solidFill>
                      <a:schemeClr val="tx1"/>
                    </a:solidFill>
                  </a:endParaRPr>
                </a:p>
                <a:p>
                  <a:pPr algn="ctr" eaLnBrk="1" hangingPunct="1">
                    <a:lnSpc>
                      <a:spcPct val="120000"/>
                    </a:lnSpc>
                  </a:pPr>
                  <a:r>
                    <a:rPr kumimoji="1" lang="en-US" altLang="zh-CN" sz="1800" b="0">
                      <a:solidFill>
                        <a:schemeClr val="tx1"/>
                      </a:solidFill>
                    </a:rPr>
                    <a:t>b</a:t>
                  </a:r>
                  <a:endParaRPr kumimoji="1" lang="en-US" altLang="zh-CN" sz="1800" b="0">
                    <a:solidFill>
                      <a:schemeClr val="tx1"/>
                    </a:solidFill>
                  </a:endParaRPr>
                </a:p>
                <a:p>
                  <a:pPr algn="ctr" eaLnBrk="1" hangingPunct="1"/>
                  <a:r>
                    <a:rPr kumimoji="1" lang="en-US" altLang="zh-CN" sz="1800" b="0">
                      <a:solidFill>
                        <a:schemeClr val="tx1"/>
                      </a:solidFill>
                    </a:rPr>
                    <a:t>a</a:t>
                  </a:r>
                  <a:endParaRPr kumimoji="1" lang="en-US" altLang="zh-CN" sz="1800" b="0">
                    <a:solidFill>
                      <a:schemeClr val="tx1"/>
                    </a:solidFill>
                  </a:endParaRPr>
                </a:p>
              </p:txBody>
            </p:sp>
            <p:sp>
              <p:nvSpPr>
                <p:cNvPr id="17" name="Line 8"/>
                <p:cNvSpPr>
                  <a:spLocks noChangeShapeType="1"/>
                </p:cNvSpPr>
                <p:nvPr/>
              </p:nvSpPr>
              <p:spPr bwMode="auto">
                <a:xfrm>
                  <a:off x="1002" y="1801"/>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Line 9"/>
                <p:cNvSpPr>
                  <a:spLocks noChangeShapeType="1"/>
                </p:cNvSpPr>
                <p:nvPr/>
              </p:nvSpPr>
              <p:spPr bwMode="auto">
                <a:xfrm>
                  <a:off x="1002" y="1613"/>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10"/>
                <p:cNvSpPr>
                  <a:spLocks noChangeShapeType="1"/>
                </p:cNvSpPr>
                <p:nvPr/>
              </p:nvSpPr>
              <p:spPr bwMode="auto">
                <a:xfrm>
                  <a:off x="1011" y="1425"/>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11"/>
              <p:cNvGrpSpPr/>
              <p:nvPr/>
            </p:nvGrpSpPr>
            <p:grpSpPr bwMode="auto">
              <a:xfrm>
                <a:off x="1689" y="1152"/>
                <a:ext cx="263" cy="818"/>
                <a:chOff x="1689" y="1287"/>
                <a:chExt cx="263" cy="818"/>
              </a:xfrm>
            </p:grpSpPr>
            <p:sp>
              <p:nvSpPr>
                <p:cNvPr id="10" name="Freeform 12"/>
                <p:cNvSpPr/>
                <p:nvPr/>
              </p:nvSpPr>
              <p:spPr bwMode="auto">
                <a:xfrm>
                  <a:off x="1689" y="1287"/>
                  <a:ext cx="254" cy="818"/>
                </a:xfrm>
                <a:custGeom>
                  <a:avLst/>
                  <a:gdLst>
                    <a:gd name="T0" fmla="*/ 0 w 405"/>
                    <a:gd name="T1" fmla="*/ 0 h 1305"/>
                    <a:gd name="T2" fmla="*/ 0 w 405"/>
                    <a:gd name="T3" fmla="*/ 202 h 1305"/>
                    <a:gd name="T4" fmla="*/ 63 w 405"/>
                    <a:gd name="T5" fmla="*/ 202 h 1305"/>
                    <a:gd name="T6" fmla="*/ 63 w 405"/>
                    <a:gd name="T7" fmla="*/ 0 h 13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5" h="1305">
                      <a:moveTo>
                        <a:pt x="0" y="0"/>
                      </a:moveTo>
                      <a:lnTo>
                        <a:pt x="0" y="1305"/>
                      </a:lnTo>
                      <a:lnTo>
                        <a:pt x="405" y="1305"/>
                      </a:lnTo>
                      <a:lnTo>
                        <a:pt x="405" y="0"/>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Text Box 13"/>
                <p:cNvSpPr txBox="1">
                  <a:spLocks noChangeArrowheads="1"/>
                </p:cNvSpPr>
                <p:nvPr/>
              </p:nvSpPr>
              <p:spPr bwMode="auto">
                <a:xfrm>
                  <a:off x="1717"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10000"/>
                    </a:lnSpc>
                  </a:pPr>
                  <a:r>
                    <a:rPr kumimoji="1" lang="en-US" altLang="zh-CN" sz="1800" b="0">
                      <a:solidFill>
                        <a:schemeClr val="tx1"/>
                      </a:solidFill>
                    </a:rPr>
                    <a:t>/</a:t>
                  </a:r>
                  <a:endParaRPr kumimoji="1" lang="en-US" altLang="zh-CN" sz="1800" b="0">
                    <a:solidFill>
                      <a:schemeClr val="tx1"/>
                    </a:solidFill>
                  </a:endParaRPr>
                </a:p>
              </p:txBody>
            </p:sp>
            <p:sp>
              <p:nvSpPr>
                <p:cNvPr id="12" name="Line 14"/>
                <p:cNvSpPr>
                  <a:spLocks noChangeShapeType="1"/>
                </p:cNvSpPr>
                <p:nvPr/>
              </p:nvSpPr>
              <p:spPr bwMode="auto">
                <a:xfrm>
                  <a:off x="1689" y="1936"/>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Line 15"/>
                <p:cNvSpPr>
                  <a:spLocks noChangeShapeType="1"/>
                </p:cNvSpPr>
                <p:nvPr/>
              </p:nvSpPr>
              <p:spPr bwMode="auto">
                <a:xfrm>
                  <a:off x="1689" y="1748"/>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16"/>
                <p:cNvSpPr>
                  <a:spLocks noChangeShapeType="1"/>
                </p:cNvSpPr>
                <p:nvPr/>
              </p:nvSpPr>
              <p:spPr bwMode="auto">
                <a:xfrm>
                  <a:off x="1698" y="1560"/>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 name="Text Box 17"/>
              <p:cNvSpPr txBox="1">
                <a:spLocks noChangeArrowheads="1"/>
              </p:cNvSpPr>
              <p:nvPr/>
            </p:nvSpPr>
            <p:spPr bwMode="auto">
              <a:xfrm>
                <a:off x="1002"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b="0" u="sng">
                    <a:solidFill>
                      <a:schemeClr val="tx1"/>
                    </a:solidFill>
                  </a:rPr>
                  <a:t>a/b</a:t>
                </a:r>
                <a:r>
                  <a:rPr kumimoji="1" lang="en-US" altLang="zh-CN" b="0">
                    <a:solidFill>
                      <a:schemeClr val="tx1"/>
                    </a:solidFill>
                  </a:rPr>
                  <a:t>+c*d</a:t>
                </a:r>
                <a:endParaRPr kumimoji="1" lang="en-US" altLang="zh-CN" b="0">
                  <a:solidFill>
                    <a:schemeClr val="tx1"/>
                  </a:solidFill>
                </a:endParaRPr>
              </a:p>
            </p:txBody>
          </p:sp>
        </p:grpSp>
        <p:sp>
          <p:nvSpPr>
            <p:cNvPr id="6" name="Text Box 18"/>
            <p:cNvSpPr txBox="1">
              <a:spLocks noChangeArrowheads="1"/>
            </p:cNvSpPr>
            <p:nvPr/>
          </p:nvSpPr>
          <p:spPr bwMode="auto">
            <a:xfrm>
              <a:off x="1383"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(a)</a:t>
              </a:r>
              <a:endParaRPr kumimoji="1" lang="en-US" altLang="zh-CN" sz="1800" b="0">
                <a:solidFill>
                  <a:schemeClr val="tx1"/>
                </a:solidFill>
              </a:endParaRPr>
            </a:p>
          </p:txBody>
        </p:sp>
      </p:grpSp>
      <p:grpSp>
        <p:nvGrpSpPr>
          <p:cNvPr id="20" name="Group 19"/>
          <p:cNvGrpSpPr/>
          <p:nvPr/>
        </p:nvGrpSpPr>
        <p:grpSpPr bwMode="auto">
          <a:xfrm>
            <a:off x="3783757" y="1881336"/>
            <a:ext cx="1981200" cy="2185988"/>
            <a:chOff x="2592" y="1152"/>
            <a:chExt cx="1248" cy="1377"/>
          </a:xfrm>
        </p:grpSpPr>
        <p:grpSp>
          <p:nvGrpSpPr>
            <p:cNvPr id="21" name="Group 20"/>
            <p:cNvGrpSpPr/>
            <p:nvPr/>
          </p:nvGrpSpPr>
          <p:grpSpPr bwMode="auto">
            <a:xfrm>
              <a:off x="2592" y="1152"/>
              <a:ext cx="1248" cy="1091"/>
              <a:chOff x="2592" y="1152"/>
              <a:chExt cx="1248" cy="1091"/>
            </a:xfrm>
          </p:grpSpPr>
          <p:grpSp>
            <p:nvGrpSpPr>
              <p:cNvPr id="23" name="Group 21"/>
              <p:cNvGrpSpPr/>
              <p:nvPr/>
            </p:nvGrpSpPr>
            <p:grpSpPr bwMode="auto">
              <a:xfrm>
                <a:off x="2592" y="1152"/>
                <a:ext cx="1248" cy="1091"/>
                <a:chOff x="2592" y="1152"/>
                <a:chExt cx="1248" cy="1091"/>
              </a:xfrm>
            </p:grpSpPr>
            <p:grpSp>
              <p:nvGrpSpPr>
                <p:cNvPr id="25" name="Group 22"/>
                <p:cNvGrpSpPr/>
                <p:nvPr/>
              </p:nvGrpSpPr>
              <p:grpSpPr bwMode="auto">
                <a:xfrm>
                  <a:off x="2592" y="1152"/>
                  <a:ext cx="263" cy="818"/>
                  <a:chOff x="2592" y="1287"/>
                  <a:chExt cx="263" cy="818"/>
                </a:xfrm>
              </p:grpSpPr>
              <p:sp>
                <p:nvSpPr>
                  <p:cNvPr id="33" name="Freeform 23"/>
                  <p:cNvSpPr/>
                  <p:nvPr/>
                </p:nvSpPr>
                <p:spPr bwMode="auto">
                  <a:xfrm>
                    <a:off x="2592" y="1287"/>
                    <a:ext cx="254" cy="818"/>
                  </a:xfrm>
                  <a:custGeom>
                    <a:avLst/>
                    <a:gdLst>
                      <a:gd name="T0" fmla="*/ 0 w 405"/>
                      <a:gd name="T1" fmla="*/ 0 h 1305"/>
                      <a:gd name="T2" fmla="*/ 0 w 405"/>
                      <a:gd name="T3" fmla="*/ 202 h 1305"/>
                      <a:gd name="T4" fmla="*/ 63 w 405"/>
                      <a:gd name="T5" fmla="*/ 202 h 1305"/>
                      <a:gd name="T6" fmla="*/ 63 w 405"/>
                      <a:gd name="T7" fmla="*/ 0 h 13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5" h="1305">
                        <a:moveTo>
                          <a:pt x="0" y="0"/>
                        </a:moveTo>
                        <a:lnTo>
                          <a:pt x="0" y="1305"/>
                        </a:lnTo>
                        <a:lnTo>
                          <a:pt x="405" y="1305"/>
                        </a:lnTo>
                        <a:lnTo>
                          <a:pt x="405" y="0"/>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Text Box 24"/>
                  <p:cNvSpPr txBox="1">
                    <a:spLocks noChangeArrowheads="1"/>
                  </p:cNvSpPr>
                  <p:nvPr/>
                </p:nvSpPr>
                <p:spPr bwMode="auto">
                  <a:xfrm>
                    <a:off x="2620"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30000"/>
                      </a:lnSpc>
                    </a:pPr>
                    <a:r>
                      <a:rPr kumimoji="1" lang="en-US" altLang="zh-CN" sz="1800" b="0">
                        <a:solidFill>
                          <a:schemeClr val="tx1"/>
                        </a:solidFill>
                      </a:rPr>
                      <a:t>t1</a:t>
                    </a:r>
                    <a:endParaRPr kumimoji="1" lang="en-US" altLang="zh-CN" sz="1800" b="0">
                      <a:solidFill>
                        <a:schemeClr val="tx1"/>
                      </a:solidFill>
                    </a:endParaRPr>
                  </a:p>
                </p:txBody>
              </p:sp>
              <p:sp>
                <p:nvSpPr>
                  <p:cNvPr id="35" name="Line 25"/>
                  <p:cNvSpPr>
                    <a:spLocks noChangeShapeType="1"/>
                  </p:cNvSpPr>
                  <p:nvPr/>
                </p:nvSpPr>
                <p:spPr bwMode="auto">
                  <a:xfrm>
                    <a:off x="2592" y="1936"/>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 name="Line 26"/>
                  <p:cNvSpPr>
                    <a:spLocks noChangeShapeType="1"/>
                  </p:cNvSpPr>
                  <p:nvPr/>
                </p:nvSpPr>
                <p:spPr bwMode="auto">
                  <a:xfrm>
                    <a:off x="2592" y="1748"/>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 name="Line 27"/>
                  <p:cNvSpPr>
                    <a:spLocks noChangeShapeType="1"/>
                  </p:cNvSpPr>
                  <p:nvPr/>
                </p:nvSpPr>
                <p:spPr bwMode="auto">
                  <a:xfrm>
                    <a:off x="2601" y="1560"/>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6" name="Group 28"/>
                <p:cNvGrpSpPr/>
                <p:nvPr/>
              </p:nvGrpSpPr>
              <p:grpSpPr bwMode="auto">
                <a:xfrm>
                  <a:off x="3577" y="1152"/>
                  <a:ext cx="263" cy="818"/>
                  <a:chOff x="3577" y="1287"/>
                  <a:chExt cx="263" cy="818"/>
                </a:xfrm>
              </p:grpSpPr>
              <p:sp>
                <p:nvSpPr>
                  <p:cNvPr id="28" name="Freeform 29"/>
                  <p:cNvSpPr/>
                  <p:nvPr/>
                </p:nvSpPr>
                <p:spPr bwMode="auto">
                  <a:xfrm>
                    <a:off x="3577" y="1287"/>
                    <a:ext cx="254" cy="818"/>
                  </a:xfrm>
                  <a:custGeom>
                    <a:avLst/>
                    <a:gdLst>
                      <a:gd name="T0" fmla="*/ 0 w 405"/>
                      <a:gd name="T1" fmla="*/ 0 h 1305"/>
                      <a:gd name="T2" fmla="*/ 0 w 405"/>
                      <a:gd name="T3" fmla="*/ 202 h 1305"/>
                      <a:gd name="T4" fmla="*/ 63 w 405"/>
                      <a:gd name="T5" fmla="*/ 202 h 1305"/>
                      <a:gd name="T6" fmla="*/ 63 w 405"/>
                      <a:gd name="T7" fmla="*/ 0 h 13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5" h="1305">
                        <a:moveTo>
                          <a:pt x="0" y="0"/>
                        </a:moveTo>
                        <a:lnTo>
                          <a:pt x="0" y="1305"/>
                        </a:lnTo>
                        <a:lnTo>
                          <a:pt x="405" y="1305"/>
                        </a:lnTo>
                        <a:lnTo>
                          <a:pt x="405" y="0"/>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Text Box 30"/>
                  <p:cNvSpPr txBox="1">
                    <a:spLocks noChangeArrowheads="1"/>
                  </p:cNvSpPr>
                  <p:nvPr/>
                </p:nvSpPr>
                <p:spPr bwMode="auto">
                  <a:xfrm>
                    <a:off x="3605"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30000"/>
                      </a:lnSpc>
                    </a:pPr>
                    <a:r>
                      <a:rPr kumimoji="1" lang="en-US" altLang="zh-CN" sz="1800" b="0">
                        <a:solidFill>
                          <a:schemeClr val="tx1"/>
                        </a:solidFill>
                      </a:rPr>
                      <a:t>+</a:t>
                    </a:r>
                    <a:endParaRPr kumimoji="1" lang="en-US" altLang="zh-CN" sz="1800" b="0">
                      <a:solidFill>
                        <a:schemeClr val="tx1"/>
                      </a:solidFill>
                    </a:endParaRPr>
                  </a:p>
                </p:txBody>
              </p:sp>
              <p:sp>
                <p:nvSpPr>
                  <p:cNvPr id="30" name="Line 31"/>
                  <p:cNvSpPr>
                    <a:spLocks noChangeShapeType="1"/>
                  </p:cNvSpPr>
                  <p:nvPr/>
                </p:nvSpPr>
                <p:spPr bwMode="auto">
                  <a:xfrm>
                    <a:off x="3577" y="1936"/>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32"/>
                  <p:cNvSpPr>
                    <a:spLocks noChangeShapeType="1"/>
                  </p:cNvSpPr>
                  <p:nvPr/>
                </p:nvSpPr>
                <p:spPr bwMode="auto">
                  <a:xfrm>
                    <a:off x="3577" y="1748"/>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Line 33"/>
                  <p:cNvSpPr>
                    <a:spLocks noChangeShapeType="1"/>
                  </p:cNvSpPr>
                  <p:nvPr/>
                </p:nvSpPr>
                <p:spPr bwMode="auto">
                  <a:xfrm>
                    <a:off x="3586" y="1560"/>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7" name="Text Box 34"/>
                <p:cNvSpPr txBox="1">
                  <a:spLocks noChangeArrowheads="1"/>
                </p:cNvSpPr>
                <p:nvPr/>
              </p:nvSpPr>
              <p:spPr bwMode="auto">
                <a:xfrm>
                  <a:off x="2690"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b="0" u="sng">
                      <a:solidFill>
                        <a:schemeClr val="tx1"/>
                      </a:solidFill>
                    </a:rPr>
                    <a:t>a/b</a:t>
                  </a:r>
                  <a:r>
                    <a:rPr kumimoji="1" lang="en-US" altLang="zh-CN" b="0">
                      <a:solidFill>
                        <a:schemeClr val="tx1"/>
                      </a:solidFill>
                    </a:rPr>
                    <a:t>+c*d</a:t>
                  </a:r>
                  <a:endParaRPr kumimoji="1" lang="en-US" altLang="zh-CN" b="0">
                    <a:solidFill>
                      <a:schemeClr val="tx1"/>
                    </a:solidFill>
                  </a:endParaRPr>
                </a:p>
              </p:txBody>
            </p:sp>
          </p:grpSp>
          <p:sp>
            <p:nvSpPr>
              <p:cNvPr id="24" name="Text Box 35"/>
              <p:cNvSpPr txBox="1">
                <a:spLocks noChangeArrowheads="1"/>
              </p:cNvSpPr>
              <p:nvPr/>
            </p:nvSpPr>
            <p:spPr bwMode="auto">
              <a:xfrm>
                <a:off x="3000" y="1822"/>
                <a:ext cx="6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1800" b="0">
                    <a:solidFill>
                      <a:schemeClr val="tx1"/>
                    </a:solidFill>
                  </a:rPr>
                  <a:t>t1=a/b</a:t>
                </a:r>
                <a:endParaRPr kumimoji="1" lang="en-US" altLang="zh-CN" sz="1800" b="0">
                  <a:solidFill>
                    <a:schemeClr val="tx1"/>
                  </a:solidFill>
                </a:endParaRPr>
              </a:p>
            </p:txBody>
          </p:sp>
        </p:grpSp>
        <p:sp>
          <p:nvSpPr>
            <p:cNvPr id="22" name="Text Box 36"/>
            <p:cNvSpPr txBox="1">
              <a:spLocks noChangeArrowheads="1"/>
            </p:cNvSpPr>
            <p:nvPr/>
          </p:nvSpPr>
          <p:spPr bwMode="auto">
            <a:xfrm>
              <a:off x="3074"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(b)</a:t>
              </a:r>
              <a:endParaRPr kumimoji="1" lang="en-US" altLang="zh-CN" sz="1800" b="0">
                <a:solidFill>
                  <a:schemeClr val="tx1"/>
                </a:solidFill>
              </a:endParaRPr>
            </a:p>
          </p:txBody>
        </p:sp>
      </p:grpSp>
      <p:grpSp>
        <p:nvGrpSpPr>
          <p:cNvPr id="38" name="Group 37"/>
          <p:cNvGrpSpPr/>
          <p:nvPr/>
        </p:nvGrpSpPr>
        <p:grpSpPr bwMode="auto">
          <a:xfrm>
            <a:off x="6619032" y="1881336"/>
            <a:ext cx="1508125" cy="2185988"/>
            <a:chOff x="4378" y="1152"/>
            <a:chExt cx="950" cy="1377"/>
          </a:xfrm>
        </p:grpSpPr>
        <p:grpSp>
          <p:nvGrpSpPr>
            <p:cNvPr id="39" name="Group 38"/>
            <p:cNvGrpSpPr/>
            <p:nvPr/>
          </p:nvGrpSpPr>
          <p:grpSpPr bwMode="auto">
            <a:xfrm>
              <a:off x="4378" y="1152"/>
              <a:ext cx="950" cy="1091"/>
              <a:chOff x="4378" y="1152"/>
              <a:chExt cx="950" cy="1091"/>
            </a:xfrm>
          </p:grpSpPr>
          <p:grpSp>
            <p:nvGrpSpPr>
              <p:cNvPr id="41" name="Group 39"/>
              <p:cNvGrpSpPr/>
              <p:nvPr/>
            </p:nvGrpSpPr>
            <p:grpSpPr bwMode="auto">
              <a:xfrm>
                <a:off x="4378" y="1152"/>
                <a:ext cx="950" cy="1091"/>
                <a:chOff x="4378" y="1152"/>
                <a:chExt cx="950" cy="1091"/>
              </a:xfrm>
            </p:grpSpPr>
            <p:grpSp>
              <p:nvGrpSpPr>
                <p:cNvPr id="43" name="Group 40"/>
                <p:cNvGrpSpPr/>
                <p:nvPr/>
              </p:nvGrpSpPr>
              <p:grpSpPr bwMode="auto">
                <a:xfrm>
                  <a:off x="4378" y="1152"/>
                  <a:ext cx="263" cy="818"/>
                  <a:chOff x="4378" y="1287"/>
                  <a:chExt cx="263" cy="818"/>
                </a:xfrm>
              </p:grpSpPr>
              <p:sp>
                <p:nvSpPr>
                  <p:cNvPr id="51" name="Freeform 41"/>
                  <p:cNvSpPr/>
                  <p:nvPr/>
                </p:nvSpPr>
                <p:spPr bwMode="auto">
                  <a:xfrm>
                    <a:off x="4378" y="1287"/>
                    <a:ext cx="254" cy="818"/>
                  </a:xfrm>
                  <a:custGeom>
                    <a:avLst/>
                    <a:gdLst>
                      <a:gd name="T0" fmla="*/ 0 w 405"/>
                      <a:gd name="T1" fmla="*/ 0 h 1305"/>
                      <a:gd name="T2" fmla="*/ 0 w 405"/>
                      <a:gd name="T3" fmla="*/ 202 h 1305"/>
                      <a:gd name="T4" fmla="*/ 63 w 405"/>
                      <a:gd name="T5" fmla="*/ 202 h 1305"/>
                      <a:gd name="T6" fmla="*/ 63 w 405"/>
                      <a:gd name="T7" fmla="*/ 0 h 13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5" h="1305">
                        <a:moveTo>
                          <a:pt x="0" y="0"/>
                        </a:moveTo>
                        <a:lnTo>
                          <a:pt x="0" y="1305"/>
                        </a:lnTo>
                        <a:lnTo>
                          <a:pt x="405" y="1305"/>
                        </a:lnTo>
                        <a:lnTo>
                          <a:pt x="405" y="0"/>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Text Box 42"/>
                  <p:cNvSpPr txBox="1">
                    <a:spLocks noChangeArrowheads="1"/>
                  </p:cNvSpPr>
                  <p:nvPr/>
                </p:nvSpPr>
                <p:spPr bwMode="auto">
                  <a:xfrm>
                    <a:off x="4406"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lnSpc>
                        <a:spcPct val="130000"/>
                      </a:lnSpc>
                    </a:pPr>
                    <a:endParaRPr kumimoji="1" lang="en-US" altLang="zh-CN" sz="1800" b="0">
                      <a:solidFill>
                        <a:schemeClr val="tx1"/>
                      </a:solidFill>
                    </a:endParaRPr>
                  </a:p>
                  <a:p>
                    <a:pPr algn="ctr" eaLnBrk="1" hangingPunct="1">
                      <a:lnSpc>
                        <a:spcPct val="130000"/>
                      </a:lnSpc>
                    </a:pPr>
                    <a:r>
                      <a:rPr kumimoji="1" lang="en-US" altLang="zh-CN" sz="1800" b="0">
                        <a:solidFill>
                          <a:schemeClr val="tx1"/>
                        </a:solidFill>
                      </a:rPr>
                      <a:t>d</a:t>
                    </a:r>
                    <a:endParaRPr kumimoji="1" lang="en-US" altLang="zh-CN" sz="1800" b="0">
                      <a:solidFill>
                        <a:schemeClr val="tx1"/>
                      </a:solidFill>
                    </a:endParaRPr>
                  </a:p>
                  <a:p>
                    <a:pPr algn="ctr" eaLnBrk="1" hangingPunct="1"/>
                    <a:r>
                      <a:rPr kumimoji="1" lang="en-US" altLang="zh-CN" sz="1800" b="0">
                        <a:solidFill>
                          <a:schemeClr val="tx1"/>
                        </a:solidFill>
                      </a:rPr>
                      <a:t>c</a:t>
                    </a:r>
                    <a:endParaRPr kumimoji="1" lang="en-US" altLang="zh-CN" sz="1800" b="0">
                      <a:solidFill>
                        <a:schemeClr val="tx1"/>
                      </a:solidFill>
                    </a:endParaRPr>
                  </a:p>
                  <a:p>
                    <a:pPr algn="ctr" eaLnBrk="1" hangingPunct="1"/>
                    <a:r>
                      <a:rPr kumimoji="1" lang="en-US" altLang="zh-CN" sz="1800" b="0">
                        <a:solidFill>
                          <a:schemeClr val="tx1"/>
                        </a:solidFill>
                      </a:rPr>
                      <a:t>t1</a:t>
                    </a:r>
                    <a:endParaRPr kumimoji="1" lang="en-US" altLang="zh-CN" sz="1800" b="0">
                      <a:solidFill>
                        <a:schemeClr val="tx1"/>
                      </a:solidFill>
                    </a:endParaRPr>
                  </a:p>
                </p:txBody>
              </p:sp>
              <p:sp>
                <p:nvSpPr>
                  <p:cNvPr id="53" name="Line 43"/>
                  <p:cNvSpPr>
                    <a:spLocks noChangeShapeType="1"/>
                  </p:cNvSpPr>
                  <p:nvPr/>
                </p:nvSpPr>
                <p:spPr bwMode="auto">
                  <a:xfrm>
                    <a:off x="4378" y="1936"/>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 name="Line 44"/>
                  <p:cNvSpPr>
                    <a:spLocks noChangeShapeType="1"/>
                  </p:cNvSpPr>
                  <p:nvPr/>
                </p:nvSpPr>
                <p:spPr bwMode="auto">
                  <a:xfrm>
                    <a:off x="4378" y="1748"/>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Line 45"/>
                  <p:cNvSpPr>
                    <a:spLocks noChangeShapeType="1"/>
                  </p:cNvSpPr>
                  <p:nvPr/>
                </p:nvSpPr>
                <p:spPr bwMode="auto">
                  <a:xfrm>
                    <a:off x="4387" y="1560"/>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4" name="Group 46"/>
                <p:cNvGrpSpPr/>
                <p:nvPr/>
              </p:nvGrpSpPr>
              <p:grpSpPr bwMode="auto">
                <a:xfrm>
                  <a:off x="5065" y="1152"/>
                  <a:ext cx="263" cy="818"/>
                  <a:chOff x="5065" y="1287"/>
                  <a:chExt cx="263" cy="818"/>
                </a:xfrm>
              </p:grpSpPr>
              <p:sp>
                <p:nvSpPr>
                  <p:cNvPr id="46" name="Freeform 47"/>
                  <p:cNvSpPr/>
                  <p:nvPr/>
                </p:nvSpPr>
                <p:spPr bwMode="auto">
                  <a:xfrm>
                    <a:off x="5065" y="1287"/>
                    <a:ext cx="254" cy="818"/>
                  </a:xfrm>
                  <a:custGeom>
                    <a:avLst/>
                    <a:gdLst>
                      <a:gd name="T0" fmla="*/ 0 w 405"/>
                      <a:gd name="T1" fmla="*/ 0 h 1305"/>
                      <a:gd name="T2" fmla="*/ 0 w 405"/>
                      <a:gd name="T3" fmla="*/ 202 h 1305"/>
                      <a:gd name="T4" fmla="*/ 63 w 405"/>
                      <a:gd name="T5" fmla="*/ 202 h 1305"/>
                      <a:gd name="T6" fmla="*/ 63 w 405"/>
                      <a:gd name="T7" fmla="*/ 0 h 13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5" h="1305">
                        <a:moveTo>
                          <a:pt x="0" y="0"/>
                        </a:moveTo>
                        <a:lnTo>
                          <a:pt x="0" y="1305"/>
                        </a:lnTo>
                        <a:lnTo>
                          <a:pt x="405" y="1305"/>
                        </a:lnTo>
                        <a:lnTo>
                          <a:pt x="405" y="0"/>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Text Box 48"/>
                  <p:cNvSpPr txBox="1">
                    <a:spLocks noChangeArrowheads="1"/>
                  </p:cNvSpPr>
                  <p:nvPr/>
                </p:nvSpPr>
                <p:spPr bwMode="auto">
                  <a:xfrm>
                    <a:off x="5093"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lnSpc>
                        <a:spcPct val="120000"/>
                      </a:lnSpc>
                    </a:pPr>
                    <a:endParaRPr kumimoji="1" lang="en-US" altLang="zh-CN" sz="1800" b="0">
                      <a:solidFill>
                        <a:schemeClr val="tx1"/>
                      </a:solidFill>
                    </a:endParaRPr>
                  </a:p>
                  <a:p>
                    <a:pPr algn="ctr" eaLnBrk="1" hangingPunct="1">
                      <a:lnSpc>
                        <a:spcPct val="120000"/>
                      </a:lnSpc>
                    </a:pPr>
                    <a:endParaRPr kumimoji="1" lang="en-US" altLang="zh-CN" sz="1800" b="0">
                      <a:solidFill>
                        <a:schemeClr val="tx1"/>
                      </a:solidFill>
                    </a:endParaRPr>
                  </a:p>
                  <a:p>
                    <a:pPr algn="ctr" eaLnBrk="1" hangingPunct="1">
                      <a:lnSpc>
                        <a:spcPct val="130000"/>
                      </a:lnSpc>
                    </a:pPr>
                    <a:r>
                      <a:rPr kumimoji="1" lang="en-US" altLang="zh-CN" sz="1800" b="0">
                        <a:solidFill>
                          <a:schemeClr val="tx1"/>
                        </a:solidFill>
                      </a:rPr>
                      <a:t>*</a:t>
                    </a:r>
                    <a:endParaRPr kumimoji="1" lang="en-US" altLang="zh-CN" sz="1800" b="0">
                      <a:solidFill>
                        <a:schemeClr val="tx1"/>
                      </a:solidFill>
                    </a:endParaRPr>
                  </a:p>
                  <a:p>
                    <a:pPr algn="ctr" eaLnBrk="1" hangingPunct="1"/>
                    <a:r>
                      <a:rPr kumimoji="1" lang="en-US" altLang="zh-CN" sz="1800" b="0">
                        <a:solidFill>
                          <a:schemeClr val="tx1"/>
                        </a:solidFill>
                      </a:rPr>
                      <a:t>+</a:t>
                    </a:r>
                    <a:endParaRPr kumimoji="1" lang="en-US" altLang="zh-CN" sz="1800" b="0">
                      <a:solidFill>
                        <a:schemeClr val="tx1"/>
                      </a:solidFill>
                    </a:endParaRPr>
                  </a:p>
                </p:txBody>
              </p:sp>
              <p:sp>
                <p:nvSpPr>
                  <p:cNvPr id="48" name="Line 49"/>
                  <p:cNvSpPr>
                    <a:spLocks noChangeShapeType="1"/>
                  </p:cNvSpPr>
                  <p:nvPr/>
                </p:nvSpPr>
                <p:spPr bwMode="auto">
                  <a:xfrm>
                    <a:off x="5065" y="1936"/>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50"/>
                  <p:cNvSpPr>
                    <a:spLocks noChangeShapeType="1"/>
                  </p:cNvSpPr>
                  <p:nvPr/>
                </p:nvSpPr>
                <p:spPr bwMode="auto">
                  <a:xfrm>
                    <a:off x="5065" y="1748"/>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 name="Line 51"/>
                  <p:cNvSpPr>
                    <a:spLocks noChangeShapeType="1"/>
                  </p:cNvSpPr>
                  <p:nvPr/>
                </p:nvSpPr>
                <p:spPr bwMode="auto">
                  <a:xfrm>
                    <a:off x="5074" y="1560"/>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5" name="Text Box 52"/>
                <p:cNvSpPr txBox="1">
                  <a:spLocks noChangeArrowheads="1"/>
                </p:cNvSpPr>
                <p:nvPr/>
              </p:nvSpPr>
              <p:spPr bwMode="auto">
                <a:xfrm>
                  <a:off x="4378"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b="0" u="sng">
                      <a:solidFill>
                        <a:schemeClr val="tx1"/>
                      </a:solidFill>
                    </a:rPr>
                    <a:t>a/b+c*d</a:t>
                  </a:r>
                  <a:endParaRPr kumimoji="1" lang="en-US" altLang="zh-CN" b="0">
                    <a:solidFill>
                      <a:schemeClr val="tx1"/>
                    </a:solidFill>
                  </a:endParaRPr>
                </a:p>
              </p:txBody>
            </p:sp>
          </p:grpSp>
          <p:sp>
            <p:nvSpPr>
              <p:cNvPr id="42" name="Text Box 53"/>
              <p:cNvSpPr txBox="1">
                <a:spLocks noChangeArrowheads="1"/>
              </p:cNvSpPr>
              <p:nvPr/>
            </p:nvSpPr>
            <p:spPr bwMode="auto">
              <a:xfrm>
                <a:off x="4688" y="1822"/>
                <a:ext cx="34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endParaRPr kumimoji="1" lang="zh-CN" altLang="zh-CN" sz="1800" b="0">
                  <a:solidFill>
                    <a:schemeClr val="tx1"/>
                  </a:solidFill>
                </a:endParaRPr>
              </a:p>
            </p:txBody>
          </p:sp>
        </p:grpSp>
        <p:sp>
          <p:nvSpPr>
            <p:cNvPr id="40" name="Text Box 54"/>
            <p:cNvSpPr txBox="1">
              <a:spLocks noChangeArrowheads="1"/>
            </p:cNvSpPr>
            <p:nvPr/>
          </p:nvSpPr>
          <p:spPr bwMode="auto">
            <a:xfrm>
              <a:off x="4767"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(c)</a:t>
              </a:r>
              <a:endParaRPr kumimoji="1" lang="en-US" altLang="zh-CN" sz="1800" b="0">
                <a:solidFill>
                  <a:schemeClr val="tx1"/>
                </a:solidFill>
              </a:endParaRPr>
            </a:p>
          </p:txBody>
        </p:sp>
      </p:grpSp>
      <p:grpSp>
        <p:nvGrpSpPr>
          <p:cNvPr id="56" name="Group 55"/>
          <p:cNvGrpSpPr/>
          <p:nvPr/>
        </p:nvGrpSpPr>
        <p:grpSpPr bwMode="auto">
          <a:xfrm>
            <a:off x="3939332" y="4267349"/>
            <a:ext cx="1825625" cy="2185987"/>
            <a:chOff x="2690" y="2655"/>
            <a:chExt cx="1150" cy="1377"/>
          </a:xfrm>
        </p:grpSpPr>
        <p:grpSp>
          <p:nvGrpSpPr>
            <p:cNvPr id="57" name="Group 56"/>
            <p:cNvGrpSpPr/>
            <p:nvPr/>
          </p:nvGrpSpPr>
          <p:grpSpPr bwMode="auto">
            <a:xfrm>
              <a:off x="2690" y="2655"/>
              <a:ext cx="1150" cy="1091"/>
              <a:chOff x="2690" y="2655"/>
              <a:chExt cx="1150" cy="1091"/>
            </a:xfrm>
          </p:grpSpPr>
          <p:grpSp>
            <p:nvGrpSpPr>
              <p:cNvPr id="59" name="Group 57"/>
              <p:cNvGrpSpPr/>
              <p:nvPr/>
            </p:nvGrpSpPr>
            <p:grpSpPr bwMode="auto">
              <a:xfrm>
                <a:off x="2690" y="2655"/>
                <a:ext cx="263" cy="818"/>
                <a:chOff x="2690" y="2655"/>
                <a:chExt cx="263" cy="818"/>
              </a:xfrm>
            </p:grpSpPr>
            <p:sp>
              <p:nvSpPr>
                <p:cNvPr id="68" name="Freeform 58"/>
                <p:cNvSpPr/>
                <p:nvPr/>
              </p:nvSpPr>
              <p:spPr bwMode="auto">
                <a:xfrm>
                  <a:off x="2690" y="2655"/>
                  <a:ext cx="254" cy="818"/>
                </a:xfrm>
                <a:custGeom>
                  <a:avLst/>
                  <a:gdLst>
                    <a:gd name="T0" fmla="*/ 0 w 405"/>
                    <a:gd name="T1" fmla="*/ 0 h 1305"/>
                    <a:gd name="T2" fmla="*/ 0 w 405"/>
                    <a:gd name="T3" fmla="*/ 202 h 1305"/>
                    <a:gd name="T4" fmla="*/ 63 w 405"/>
                    <a:gd name="T5" fmla="*/ 202 h 1305"/>
                    <a:gd name="T6" fmla="*/ 63 w 405"/>
                    <a:gd name="T7" fmla="*/ 0 h 13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5" h="1305">
                      <a:moveTo>
                        <a:pt x="0" y="0"/>
                      </a:moveTo>
                      <a:lnTo>
                        <a:pt x="0" y="1305"/>
                      </a:lnTo>
                      <a:lnTo>
                        <a:pt x="405" y="1305"/>
                      </a:lnTo>
                      <a:lnTo>
                        <a:pt x="405" y="0"/>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 name="Text Box 59"/>
                <p:cNvSpPr txBox="1">
                  <a:spLocks noChangeArrowheads="1"/>
                </p:cNvSpPr>
                <p:nvPr/>
              </p:nvSpPr>
              <p:spPr bwMode="auto">
                <a:xfrm>
                  <a:off x="2718"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30000"/>
                    </a:lnSpc>
                  </a:pPr>
                  <a:endParaRPr kumimoji="1" lang="en-US" altLang="zh-CN" sz="1800" b="0">
                    <a:solidFill>
                      <a:schemeClr val="tx1"/>
                    </a:solidFill>
                  </a:endParaRPr>
                </a:p>
                <a:p>
                  <a:pPr algn="ctr" eaLnBrk="1" hangingPunct="1">
                    <a:lnSpc>
                      <a:spcPct val="110000"/>
                    </a:lnSpc>
                  </a:pPr>
                  <a:r>
                    <a:rPr kumimoji="1" lang="en-US" altLang="zh-CN" sz="1800" b="0">
                      <a:solidFill>
                        <a:schemeClr val="tx1"/>
                      </a:solidFill>
                    </a:rPr>
                    <a:t>t3</a:t>
                  </a:r>
                  <a:endParaRPr kumimoji="1" lang="en-US" altLang="zh-CN" sz="1800" b="0">
                    <a:solidFill>
                      <a:schemeClr val="tx1"/>
                    </a:solidFill>
                  </a:endParaRPr>
                </a:p>
              </p:txBody>
            </p:sp>
            <p:sp>
              <p:nvSpPr>
                <p:cNvPr id="70" name="Line 60"/>
                <p:cNvSpPr>
                  <a:spLocks noChangeShapeType="1"/>
                </p:cNvSpPr>
                <p:nvPr/>
              </p:nvSpPr>
              <p:spPr bwMode="auto">
                <a:xfrm>
                  <a:off x="2690" y="3304"/>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 name="Line 61"/>
                <p:cNvSpPr>
                  <a:spLocks noChangeShapeType="1"/>
                </p:cNvSpPr>
                <p:nvPr/>
              </p:nvSpPr>
              <p:spPr bwMode="auto">
                <a:xfrm>
                  <a:off x="2690" y="3116"/>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 name="Line 62"/>
                <p:cNvSpPr>
                  <a:spLocks noChangeShapeType="1"/>
                </p:cNvSpPr>
                <p:nvPr/>
              </p:nvSpPr>
              <p:spPr bwMode="auto">
                <a:xfrm>
                  <a:off x="2699" y="2928"/>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0" name="Group 63"/>
              <p:cNvGrpSpPr/>
              <p:nvPr/>
            </p:nvGrpSpPr>
            <p:grpSpPr bwMode="auto">
              <a:xfrm>
                <a:off x="3577" y="2655"/>
                <a:ext cx="263" cy="818"/>
                <a:chOff x="3577" y="2655"/>
                <a:chExt cx="263" cy="818"/>
              </a:xfrm>
            </p:grpSpPr>
            <p:sp>
              <p:nvSpPr>
                <p:cNvPr id="63" name="Freeform 64"/>
                <p:cNvSpPr/>
                <p:nvPr/>
              </p:nvSpPr>
              <p:spPr bwMode="auto">
                <a:xfrm>
                  <a:off x="3577" y="2655"/>
                  <a:ext cx="254" cy="818"/>
                </a:xfrm>
                <a:custGeom>
                  <a:avLst/>
                  <a:gdLst>
                    <a:gd name="T0" fmla="*/ 0 w 405"/>
                    <a:gd name="T1" fmla="*/ 0 h 1305"/>
                    <a:gd name="T2" fmla="*/ 0 w 405"/>
                    <a:gd name="T3" fmla="*/ 202 h 1305"/>
                    <a:gd name="T4" fmla="*/ 63 w 405"/>
                    <a:gd name="T5" fmla="*/ 202 h 1305"/>
                    <a:gd name="T6" fmla="*/ 63 w 405"/>
                    <a:gd name="T7" fmla="*/ 0 h 13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5" h="1305">
                      <a:moveTo>
                        <a:pt x="0" y="0"/>
                      </a:moveTo>
                      <a:lnTo>
                        <a:pt x="0" y="1305"/>
                      </a:lnTo>
                      <a:lnTo>
                        <a:pt x="405" y="1305"/>
                      </a:lnTo>
                      <a:lnTo>
                        <a:pt x="405" y="0"/>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Text Box 65"/>
                <p:cNvSpPr txBox="1">
                  <a:spLocks noChangeArrowheads="1"/>
                </p:cNvSpPr>
                <p:nvPr/>
              </p:nvSpPr>
              <p:spPr bwMode="auto">
                <a:xfrm>
                  <a:off x="3605"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endParaRPr kumimoji="1" lang="en-US" altLang="zh-CN" sz="1800" b="0">
                    <a:solidFill>
                      <a:schemeClr val="tx1"/>
                    </a:solidFill>
                  </a:endParaRPr>
                </a:p>
                <a:p>
                  <a:pPr algn="ctr" eaLnBrk="1" hangingPunct="1"/>
                  <a:endParaRPr kumimoji="1" lang="en-US" altLang="zh-CN" sz="1800" b="0">
                    <a:solidFill>
                      <a:schemeClr val="tx1"/>
                    </a:solidFill>
                  </a:endParaRPr>
                </a:p>
                <a:p>
                  <a:pPr algn="ctr" eaLnBrk="1" hangingPunct="1"/>
                  <a:endParaRPr kumimoji="1" lang="en-US" altLang="zh-CN" sz="1800" b="0">
                    <a:solidFill>
                      <a:schemeClr val="tx1"/>
                    </a:solidFill>
                  </a:endParaRPr>
                </a:p>
                <a:p>
                  <a:pPr algn="ctr" eaLnBrk="1" hangingPunct="1"/>
                  <a:endParaRPr kumimoji="1" lang="en-US" altLang="zh-CN" sz="1800" b="0">
                    <a:solidFill>
                      <a:schemeClr val="tx1"/>
                    </a:solidFill>
                  </a:endParaRPr>
                </a:p>
              </p:txBody>
            </p:sp>
            <p:sp>
              <p:nvSpPr>
                <p:cNvPr id="65" name="Line 66"/>
                <p:cNvSpPr>
                  <a:spLocks noChangeShapeType="1"/>
                </p:cNvSpPr>
                <p:nvPr/>
              </p:nvSpPr>
              <p:spPr bwMode="auto">
                <a:xfrm>
                  <a:off x="3577" y="3304"/>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 name="Line 67"/>
                <p:cNvSpPr>
                  <a:spLocks noChangeShapeType="1"/>
                </p:cNvSpPr>
                <p:nvPr/>
              </p:nvSpPr>
              <p:spPr bwMode="auto">
                <a:xfrm>
                  <a:off x="3577" y="3116"/>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 name="Line 68"/>
                <p:cNvSpPr>
                  <a:spLocks noChangeShapeType="1"/>
                </p:cNvSpPr>
                <p:nvPr/>
              </p:nvSpPr>
              <p:spPr bwMode="auto">
                <a:xfrm>
                  <a:off x="3586" y="2928"/>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1" name="Text Box 69"/>
              <p:cNvSpPr txBox="1">
                <a:spLocks noChangeArrowheads="1"/>
              </p:cNvSpPr>
              <p:nvPr/>
            </p:nvSpPr>
            <p:spPr bwMode="auto">
              <a:xfrm>
                <a:off x="2690" y="3558"/>
                <a:ext cx="949"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b="0" u="sng">
                    <a:solidFill>
                      <a:schemeClr val="tx1"/>
                    </a:solidFill>
                  </a:rPr>
                  <a:t>a/b+c*d</a:t>
                </a:r>
                <a:endParaRPr kumimoji="1" lang="en-US" altLang="zh-CN" b="0">
                  <a:solidFill>
                    <a:schemeClr val="tx1"/>
                  </a:solidFill>
                </a:endParaRPr>
              </a:p>
            </p:txBody>
          </p:sp>
          <p:sp>
            <p:nvSpPr>
              <p:cNvPr id="62" name="Text Box 70"/>
              <p:cNvSpPr txBox="1">
                <a:spLocks noChangeArrowheads="1"/>
              </p:cNvSpPr>
              <p:nvPr/>
            </p:nvSpPr>
            <p:spPr bwMode="auto">
              <a:xfrm>
                <a:off x="3000" y="3325"/>
                <a:ext cx="57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1800" b="0">
                    <a:solidFill>
                      <a:schemeClr val="tx1"/>
                    </a:solidFill>
                  </a:rPr>
                  <a:t>t3=t1+t2</a:t>
                </a:r>
                <a:endParaRPr kumimoji="1" lang="en-US" altLang="zh-CN" sz="1800" b="0">
                  <a:solidFill>
                    <a:schemeClr val="tx1"/>
                  </a:solidFill>
                </a:endParaRPr>
              </a:p>
            </p:txBody>
          </p:sp>
        </p:grpSp>
        <p:sp>
          <p:nvSpPr>
            <p:cNvPr id="58" name="Text Box 71"/>
            <p:cNvSpPr txBox="1">
              <a:spLocks noChangeArrowheads="1"/>
            </p:cNvSpPr>
            <p:nvPr/>
          </p:nvSpPr>
          <p:spPr bwMode="auto">
            <a:xfrm>
              <a:off x="3047" y="3854"/>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(e)</a:t>
              </a:r>
              <a:endParaRPr kumimoji="1" lang="en-US" altLang="zh-CN" sz="1800" b="0">
                <a:solidFill>
                  <a:schemeClr val="tx1"/>
                </a:solidFill>
              </a:endParaRPr>
            </a:p>
          </p:txBody>
        </p:sp>
      </p:grpSp>
      <p:grpSp>
        <p:nvGrpSpPr>
          <p:cNvPr id="73" name="Group 72"/>
          <p:cNvGrpSpPr/>
          <p:nvPr/>
        </p:nvGrpSpPr>
        <p:grpSpPr bwMode="auto">
          <a:xfrm>
            <a:off x="1259632" y="4267349"/>
            <a:ext cx="1609725" cy="2185987"/>
            <a:chOff x="1002" y="2655"/>
            <a:chExt cx="1014" cy="1377"/>
          </a:xfrm>
        </p:grpSpPr>
        <p:grpSp>
          <p:nvGrpSpPr>
            <p:cNvPr id="74" name="Group 73"/>
            <p:cNvGrpSpPr/>
            <p:nvPr/>
          </p:nvGrpSpPr>
          <p:grpSpPr bwMode="auto">
            <a:xfrm>
              <a:off x="1002" y="2655"/>
              <a:ext cx="1014" cy="1091"/>
              <a:chOff x="1002" y="2655"/>
              <a:chExt cx="1014" cy="1091"/>
            </a:xfrm>
          </p:grpSpPr>
          <p:grpSp>
            <p:nvGrpSpPr>
              <p:cNvPr id="76" name="Group 74"/>
              <p:cNvGrpSpPr/>
              <p:nvPr/>
            </p:nvGrpSpPr>
            <p:grpSpPr bwMode="auto">
              <a:xfrm>
                <a:off x="1002" y="2655"/>
                <a:ext cx="1014" cy="1091"/>
                <a:chOff x="1002" y="2655"/>
                <a:chExt cx="1014" cy="1091"/>
              </a:xfrm>
            </p:grpSpPr>
            <p:grpSp>
              <p:nvGrpSpPr>
                <p:cNvPr id="78" name="Group 75"/>
                <p:cNvGrpSpPr/>
                <p:nvPr/>
              </p:nvGrpSpPr>
              <p:grpSpPr bwMode="auto">
                <a:xfrm>
                  <a:off x="1002" y="2655"/>
                  <a:ext cx="263" cy="818"/>
                  <a:chOff x="1002" y="2655"/>
                  <a:chExt cx="263" cy="818"/>
                </a:xfrm>
              </p:grpSpPr>
              <p:sp>
                <p:nvSpPr>
                  <p:cNvPr id="86" name="Freeform 76"/>
                  <p:cNvSpPr/>
                  <p:nvPr/>
                </p:nvSpPr>
                <p:spPr bwMode="auto">
                  <a:xfrm>
                    <a:off x="1002" y="2655"/>
                    <a:ext cx="254" cy="818"/>
                  </a:xfrm>
                  <a:custGeom>
                    <a:avLst/>
                    <a:gdLst>
                      <a:gd name="T0" fmla="*/ 0 w 405"/>
                      <a:gd name="T1" fmla="*/ 0 h 1305"/>
                      <a:gd name="T2" fmla="*/ 0 w 405"/>
                      <a:gd name="T3" fmla="*/ 202 h 1305"/>
                      <a:gd name="T4" fmla="*/ 63 w 405"/>
                      <a:gd name="T5" fmla="*/ 202 h 1305"/>
                      <a:gd name="T6" fmla="*/ 63 w 405"/>
                      <a:gd name="T7" fmla="*/ 0 h 13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5" h="1305">
                        <a:moveTo>
                          <a:pt x="0" y="0"/>
                        </a:moveTo>
                        <a:lnTo>
                          <a:pt x="0" y="1305"/>
                        </a:lnTo>
                        <a:lnTo>
                          <a:pt x="405" y="1305"/>
                        </a:lnTo>
                        <a:lnTo>
                          <a:pt x="405" y="0"/>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 name="Text Box 77"/>
                  <p:cNvSpPr txBox="1">
                    <a:spLocks noChangeArrowheads="1"/>
                  </p:cNvSpPr>
                  <p:nvPr/>
                </p:nvSpPr>
                <p:spPr bwMode="auto">
                  <a:xfrm>
                    <a:off x="1030"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lnSpc>
                        <a:spcPct val="120000"/>
                      </a:lnSpc>
                    </a:pPr>
                    <a:endParaRPr kumimoji="1" lang="en-US" altLang="zh-CN" sz="1800" b="0">
                      <a:solidFill>
                        <a:schemeClr val="tx1"/>
                      </a:solidFill>
                    </a:endParaRPr>
                  </a:p>
                  <a:p>
                    <a:pPr algn="ctr" eaLnBrk="1" hangingPunct="1">
                      <a:lnSpc>
                        <a:spcPct val="120000"/>
                      </a:lnSpc>
                    </a:pPr>
                    <a:endParaRPr kumimoji="1" lang="en-US" altLang="zh-CN" sz="1800" b="0">
                      <a:solidFill>
                        <a:schemeClr val="tx1"/>
                      </a:solidFill>
                    </a:endParaRPr>
                  </a:p>
                  <a:p>
                    <a:pPr algn="ctr" eaLnBrk="1" hangingPunct="1">
                      <a:lnSpc>
                        <a:spcPct val="110000"/>
                      </a:lnSpc>
                    </a:pPr>
                    <a:r>
                      <a:rPr kumimoji="1" lang="en-US" altLang="zh-CN" sz="1800" b="0">
                        <a:solidFill>
                          <a:schemeClr val="tx1"/>
                        </a:solidFill>
                      </a:rPr>
                      <a:t>t2</a:t>
                    </a:r>
                    <a:endParaRPr kumimoji="1" lang="en-US" altLang="zh-CN" sz="1800" b="0">
                      <a:solidFill>
                        <a:schemeClr val="tx1"/>
                      </a:solidFill>
                    </a:endParaRPr>
                  </a:p>
                  <a:p>
                    <a:pPr algn="ctr" eaLnBrk="1" hangingPunct="1">
                      <a:lnSpc>
                        <a:spcPct val="110000"/>
                      </a:lnSpc>
                    </a:pPr>
                    <a:r>
                      <a:rPr kumimoji="1" lang="en-US" altLang="zh-CN" sz="1800" b="0">
                        <a:solidFill>
                          <a:schemeClr val="tx1"/>
                        </a:solidFill>
                      </a:rPr>
                      <a:t>t1</a:t>
                    </a:r>
                    <a:endParaRPr kumimoji="1" lang="en-US" altLang="zh-CN" sz="1800" b="0">
                      <a:solidFill>
                        <a:schemeClr val="tx1"/>
                      </a:solidFill>
                    </a:endParaRPr>
                  </a:p>
                </p:txBody>
              </p:sp>
              <p:sp>
                <p:nvSpPr>
                  <p:cNvPr id="88" name="Line 78"/>
                  <p:cNvSpPr>
                    <a:spLocks noChangeShapeType="1"/>
                  </p:cNvSpPr>
                  <p:nvPr/>
                </p:nvSpPr>
                <p:spPr bwMode="auto">
                  <a:xfrm>
                    <a:off x="1002" y="3304"/>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 name="Line 79"/>
                  <p:cNvSpPr>
                    <a:spLocks noChangeShapeType="1"/>
                  </p:cNvSpPr>
                  <p:nvPr/>
                </p:nvSpPr>
                <p:spPr bwMode="auto">
                  <a:xfrm>
                    <a:off x="1002" y="3116"/>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 name="Line 80"/>
                  <p:cNvSpPr>
                    <a:spLocks noChangeShapeType="1"/>
                  </p:cNvSpPr>
                  <p:nvPr/>
                </p:nvSpPr>
                <p:spPr bwMode="auto">
                  <a:xfrm>
                    <a:off x="1011" y="2928"/>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79" name="Group 81"/>
                <p:cNvGrpSpPr/>
                <p:nvPr/>
              </p:nvGrpSpPr>
              <p:grpSpPr bwMode="auto">
                <a:xfrm>
                  <a:off x="1753" y="2655"/>
                  <a:ext cx="263" cy="818"/>
                  <a:chOff x="1753" y="2655"/>
                  <a:chExt cx="263" cy="818"/>
                </a:xfrm>
              </p:grpSpPr>
              <p:sp>
                <p:nvSpPr>
                  <p:cNvPr id="81" name="Freeform 82"/>
                  <p:cNvSpPr/>
                  <p:nvPr/>
                </p:nvSpPr>
                <p:spPr bwMode="auto">
                  <a:xfrm>
                    <a:off x="1753" y="2655"/>
                    <a:ext cx="254" cy="818"/>
                  </a:xfrm>
                  <a:custGeom>
                    <a:avLst/>
                    <a:gdLst>
                      <a:gd name="T0" fmla="*/ 0 w 405"/>
                      <a:gd name="T1" fmla="*/ 0 h 1305"/>
                      <a:gd name="T2" fmla="*/ 0 w 405"/>
                      <a:gd name="T3" fmla="*/ 202 h 1305"/>
                      <a:gd name="T4" fmla="*/ 63 w 405"/>
                      <a:gd name="T5" fmla="*/ 202 h 1305"/>
                      <a:gd name="T6" fmla="*/ 63 w 405"/>
                      <a:gd name="T7" fmla="*/ 0 h 13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5" h="1305">
                        <a:moveTo>
                          <a:pt x="0" y="0"/>
                        </a:moveTo>
                        <a:lnTo>
                          <a:pt x="0" y="1305"/>
                        </a:lnTo>
                        <a:lnTo>
                          <a:pt x="405" y="1305"/>
                        </a:lnTo>
                        <a:lnTo>
                          <a:pt x="405" y="0"/>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 name="Text Box 83"/>
                  <p:cNvSpPr txBox="1">
                    <a:spLocks noChangeArrowheads="1"/>
                  </p:cNvSpPr>
                  <p:nvPr/>
                </p:nvSpPr>
                <p:spPr bwMode="auto">
                  <a:xfrm>
                    <a:off x="1781"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lnSpc>
                        <a:spcPct val="120000"/>
                      </a:lnSpc>
                    </a:pPr>
                    <a:endParaRPr kumimoji="1" lang="en-US" altLang="zh-CN" sz="1800" b="0">
                      <a:solidFill>
                        <a:schemeClr val="tx1"/>
                      </a:solidFill>
                    </a:endParaRPr>
                  </a:p>
                  <a:p>
                    <a:pPr algn="ctr" eaLnBrk="1" hangingPunct="1">
                      <a:lnSpc>
                        <a:spcPct val="120000"/>
                      </a:lnSpc>
                    </a:pPr>
                    <a:endParaRPr kumimoji="1" lang="en-US" altLang="zh-CN" sz="1800" b="0">
                      <a:solidFill>
                        <a:schemeClr val="tx1"/>
                      </a:solidFill>
                    </a:endParaRPr>
                  </a:p>
                  <a:p>
                    <a:pPr algn="ctr" eaLnBrk="1" hangingPunct="1">
                      <a:lnSpc>
                        <a:spcPct val="120000"/>
                      </a:lnSpc>
                    </a:pPr>
                    <a:endParaRPr kumimoji="1" lang="en-US" altLang="zh-CN" sz="1800" b="0">
                      <a:solidFill>
                        <a:schemeClr val="tx1"/>
                      </a:solidFill>
                    </a:endParaRPr>
                  </a:p>
                  <a:p>
                    <a:pPr algn="ctr" eaLnBrk="1" hangingPunct="1">
                      <a:lnSpc>
                        <a:spcPct val="120000"/>
                      </a:lnSpc>
                    </a:pPr>
                    <a:r>
                      <a:rPr kumimoji="1" lang="en-US" altLang="zh-CN" sz="1800" b="0">
                        <a:solidFill>
                          <a:schemeClr val="tx1"/>
                        </a:solidFill>
                      </a:rPr>
                      <a:t>+</a:t>
                    </a:r>
                    <a:endParaRPr kumimoji="1" lang="en-US" altLang="zh-CN" sz="1800" b="0">
                      <a:solidFill>
                        <a:schemeClr val="tx1"/>
                      </a:solidFill>
                    </a:endParaRPr>
                  </a:p>
                </p:txBody>
              </p:sp>
              <p:sp>
                <p:nvSpPr>
                  <p:cNvPr id="83" name="Line 84"/>
                  <p:cNvSpPr>
                    <a:spLocks noChangeShapeType="1"/>
                  </p:cNvSpPr>
                  <p:nvPr/>
                </p:nvSpPr>
                <p:spPr bwMode="auto">
                  <a:xfrm>
                    <a:off x="1753" y="3304"/>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 name="Line 85"/>
                  <p:cNvSpPr>
                    <a:spLocks noChangeShapeType="1"/>
                  </p:cNvSpPr>
                  <p:nvPr/>
                </p:nvSpPr>
                <p:spPr bwMode="auto">
                  <a:xfrm>
                    <a:off x="1753" y="3116"/>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5" name="Line 86"/>
                  <p:cNvSpPr>
                    <a:spLocks noChangeShapeType="1"/>
                  </p:cNvSpPr>
                  <p:nvPr/>
                </p:nvSpPr>
                <p:spPr bwMode="auto">
                  <a:xfrm>
                    <a:off x="1762" y="2928"/>
                    <a:ext cx="2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80" name="Text Box 87"/>
                <p:cNvSpPr txBox="1">
                  <a:spLocks noChangeArrowheads="1"/>
                </p:cNvSpPr>
                <p:nvPr/>
              </p:nvSpPr>
              <p:spPr bwMode="auto">
                <a:xfrm>
                  <a:off x="1002" y="3558"/>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b="0" u="sng">
                      <a:solidFill>
                        <a:schemeClr val="tx1"/>
                      </a:solidFill>
                    </a:rPr>
                    <a:t>a/b+c*d</a:t>
                  </a:r>
                  <a:endParaRPr kumimoji="1" lang="en-US" altLang="zh-CN" b="0" u="sng">
                    <a:solidFill>
                      <a:schemeClr val="tx1"/>
                    </a:solidFill>
                  </a:endParaRPr>
                </a:p>
              </p:txBody>
            </p:sp>
          </p:grpSp>
          <p:sp>
            <p:nvSpPr>
              <p:cNvPr id="77" name="Text Box 88"/>
              <p:cNvSpPr txBox="1">
                <a:spLocks noChangeArrowheads="1"/>
              </p:cNvSpPr>
              <p:nvPr/>
            </p:nvSpPr>
            <p:spPr bwMode="auto">
              <a:xfrm>
                <a:off x="1294" y="3146"/>
                <a:ext cx="40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1800" b="0">
                    <a:solidFill>
                      <a:schemeClr val="tx1"/>
                    </a:solidFill>
                  </a:rPr>
                  <a:t>t2=c*d</a:t>
                </a:r>
                <a:endParaRPr kumimoji="1" lang="en-US" altLang="zh-CN" sz="1800" b="0">
                  <a:solidFill>
                    <a:schemeClr val="tx1"/>
                  </a:solidFill>
                </a:endParaRPr>
              </a:p>
            </p:txBody>
          </p:sp>
        </p:grpSp>
        <p:sp>
          <p:nvSpPr>
            <p:cNvPr id="75" name="Text Box 89"/>
            <p:cNvSpPr txBox="1">
              <a:spLocks noChangeArrowheads="1"/>
            </p:cNvSpPr>
            <p:nvPr/>
          </p:nvSpPr>
          <p:spPr bwMode="auto">
            <a:xfrm>
              <a:off x="1364" y="3854"/>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(d)</a:t>
              </a:r>
              <a:endParaRPr kumimoji="1" lang="en-US" altLang="zh-CN" sz="1800" b="0">
                <a:solidFill>
                  <a:schemeClr val="tx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模板是</a:t>
            </a:r>
            <a:r>
              <a:rPr lang="en-US" altLang="zh-CN" dirty="0" smtClean="0"/>
              <a:t>C++</a:t>
            </a:r>
            <a:r>
              <a:rPr lang="zh-CN" altLang="en-US" dirty="0" smtClean="0"/>
              <a:t>支持参数化程序设计的工具</a:t>
            </a:r>
            <a:endParaRPr lang="en-US" altLang="zh-CN" dirty="0" smtClean="0"/>
          </a:p>
          <a:p>
            <a:r>
              <a:rPr lang="zh-CN" altLang="en-US" dirty="0" smtClean="0"/>
              <a:t>支持数据类型参数化，提高程序的通用性</a:t>
            </a:r>
            <a:endParaRPr lang="en-US" altLang="zh-CN" dirty="0" smtClean="0"/>
          </a:p>
          <a:p>
            <a:r>
              <a:rPr lang="zh-CN" altLang="en-US" dirty="0"/>
              <a:t>参数</a:t>
            </a:r>
            <a:r>
              <a:rPr lang="zh-CN" altLang="en-US" dirty="0" smtClean="0"/>
              <a:t>化多态性，是将程序所处理对象的类型参数化，使得程序可以用于处理多种不同类型的对象</a:t>
            </a:r>
            <a:endParaRPr lang="zh-CN" altLang="en-US" dirty="0"/>
          </a:p>
        </p:txBody>
      </p:sp>
      <p:sp>
        <p:nvSpPr>
          <p:cNvPr id="3" name="标题 2"/>
          <p:cNvSpPr>
            <a:spLocks noGrp="1"/>
          </p:cNvSpPr>
          <p:nvPr>
            <p:ph type="title"/>
          </p:nvPr>
        </p:nvSpPr>
        <p:spPr/>
        <p:txBody>
          <a:bodyPr/>
          <a:lstStyle/>
          <a:p>
            <a:r>
              <a:rPr lang="en-US" altLang="zh-CN" dirty="0" smtClean="0"/>
              <a:t>9.1  </a:t>
            </a:r>
            <a:r>
              <a:rPr lang="zh-CN" altLang="en-US" dirty="0" smtClean="0"/>
              <a:t>函数模板与类模板</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栈的基本</a:t>
            </a:r>
            <a:r>
              <a:rPr lang="zh-CN" altLang="en-US" dirty="0" smtClean="0"/>
              <a:t>状态</a:t>
            </a:r>
            <a:endParaRPr lang="en-US" altLang="zh-CN" dirty="0" smtClean="0"/>
          </a:p>
          <a:p>
            <a:r>
              <a:rPr lang="zh-CN" altLang="en-US" dirty="0"/>
              <a:t>栈空</a:t>
            </a:r>
            <a:endParaRPr lang="zh-CN" altLang="en-US" dirty="0"/>
          </a:p>
          <a:p>
            <a:pPr lvl="1"/>
            <a:r>
              <a:rPr lang="zh-CN" altLang="en-US" dirty="0"/>
              <a:t>栈中没有元素</a:t>
            </a:r>
            <a:endParaRPr lang="zh-CN" altLang="en-US" dirty="0"/>
          </a:p>
          <a:p>
            <a:r>
              <a:rPr lang="zh-CN" altLang="en-US" dirty="0"/>
              <a:t>栈满</a:t>
            </a:r>
            <a:endParaRPr lang="zh-CN" altLang="en-US" dirty="0"/>
          </a:p>
          <a:p>
            <a:pPr lvl="1"/>
            <a:r>
              <a:rPr lang="zh-CN" altLang="en-US" dirty="0"/>
              <a:t>栈中元素个数达到上限</a:t>
            </a:r>
            <a:endParaRPr lang="zh-CN" altLang="en-US" dirty="0"/>
          </a:p>
          <a:p>
            <a:r>
              <a:rPr lang="zh-CN" altLang="en-US" dirty="0"/>
              <a:t>一般状态</a:t>
            </a:r>
            <a:endParaRPr lang="zh-CN" altLang="en-US" dirty="0"/>
          </a:p>
          <a:p>
            <a:pPr lvl="1"/>
            <a:r>
              <a:rPr lang="zh-CN" altLang="en-US" dirty="0"/>
              <a:t>栈中有元素，但未达到栈满</a:t>
            </a:r>
            <a:r>
              <a:rPr lang="zh-CN" altLang="en-US" dirty="0" smtClean="0"/>
              <a:t>状态</a:t>
            </a:r>
            <a:endParaRPr lang="zh-CN" altLang="en-US" dirty="0"/>
          </a:p>
        </p:txBody>
      </p:sp>
      <p:sp>
        <p:nvSpPr>
          <p:cNvPr id="3" name="标题 2"/>
          <p:cNvSpPr>
            <a:spLocks noGrp="1"/>
          </p:cNvSpPr>
          <p:nvPr>
            <p:ph type="title"/>
          </p:nvPr>
        </p:nvSpPr>
        <p:spPr/>
        <p:txBody>
          <a:bodyPr/>
          <a:lstStyle/>
          <a:p>
            <a:r>
              <a:rPr lang="en-US" altLang="zh-CN" dirty="0"/>
              <a:t>9.2.4  </a:t>
            </a:r>
            <a:r>
              <a:rPr lang="zh-CN" altLang="en-US" dirty="0"/>
              <a:t>栈类</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8"/>
          <p:cNvGrpSpPr/>
          <p:nvPr/>
        </p:nvGrpSpPr>
        <p:grpSpPr bwMode="auto">
          <a:xfrm>
            <a:off x="4295775" y="304800"/>
            <a:ext cx="4848225" cy="3041650"/>
            <a:chOff x="2706" y="192"/>
            <a:chExt cx="3054" cy="1916"/>
          </a:xfrm>
        </p:grpSpPr>
        <p:sp>
          <p:nvSpPr>
            <p:cNvPr id="5" name="Text Box 4"/>
            <p:cNvSpPr txBox="1">
              <a:spLocks noChangeArrowheads="1"/>
            </p:cNvSpPr>
            <p:nvPr/>
          </p:nvSpPr>
          <p:spPr bwMode="auto">
            <a:xfrm>
              <a:off x="4903" y="1044"/>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000" b="0">
                  <a:solidFill>
                    <a:schemeClr val="tx1"/>
                  </a:solidFill>
                </a:rPr>
                <a:t>栈顶</a:t>
              </a:r>
              <a:endParaRPr kumimoji="1" lang="zh-CN" altLang="en-US" sz="2000" b="0">
                <a:solidFill>
                  <a:schemeClr val="tx1"/>
                </a:solidFill>
              </a:endParaRPr>
            </a:p>
          </p:txBody>
        </p:sp>
        <p:sp>
          <p:nvSpPr>
            <p:cNvPr id="6" name="Freeform 5"/>
            <p:cNvSpPr/>
            <p:nvPr/>
          </p:nvSpPr>
          <p:spPr bwMode="auto">
            <a:xfrm>
              <a:off x="3705" y="707"/>
              <a:ext cx="725" cy="1038"/>
            </a:xfrm>
            <a:custGeom>
              <a:avLst/>
              <a:gdLst>
                <a:gd name="T0" fmla="*/ 0 w 900"/>
                <a:gd name="T1" fmla="*/ 1 h 1980"/>
                <a:gd name="T2" fmla="*/ 0 w 900"/>
                <a:gd name="T3" fmla="*/ 149 h 1980"/>
                <a:gd name="T4" fmla="*/ 379 w 900"/>
                <a:gd name="T5" fmla="*/ 149 h 1980"/>
                <a:gd name="T6" fmla="*/ 379 w 900"/>
                <a:gd name="T7" fmla="*/ 0 h 19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0" h="1980">
                  <a:moveTo>
                    <a:pt x="0" y="15"/>
                  </a:moveTo>
                  <a:lnTo>
                    <a:pt x="0" y="1980"/>
                  </a:lnTo>
                  <a:lnTo>
                    <a:pt x="900" y="1980"/>
                  </a:lnTo>
                  <a:lnTo>
                    <a:pt x="900" y="0"/>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 name="Text Box 6"/>
            <p:cNvSpPr txBox="1">
              <a:spLocks noChangeArrowheads="1"/>
            </p:cNvSpPr>
            <p:nvPr/>
          </p:nvSpPr>
          <p:spPr bwMode="auto">
            <a:xfrm>
              <a:off x="3742" y="864"/>
              <a:ext cx="652"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lnSpc>
                  <a:spcPct val="90000"/>
                </a:lnSpc>
              </a:pPr>
              <a:r>
                <a:rPr kumimoji="1" lang="en-US" altLang="zh-CN" sz="2000" b="0">
                  <a:solidFill>
                    <a:schemeClr val="tx1"/>
                  </a:solidFill>
                </a:rPr>
                <a:t>┆</a:t>
              </a:r>
              <a:endParaRPr kumimoji="1" lang="en-US" altLang="zh-CN" sz="2000" b="0">
                <a:solidFill>
                  <a:schemeClr val="tx1"/>
                </a:solidFill>
              </a:endParaRPr>
            </a:p>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n</a:t>
              </a:r>
              <a:endParaRPr kumimoji="1" lang="en-US" altLang="zh-CN" sz="2000" b="0">
                <a:solidFill>
                  <a:schemeClr val="tx1"/>
                </a:solidFill>
              </a:endParaRPr>
            </a:p>
            <a:p>
              <a:pPr algn="ctr" eaLnBrk="1" hangingPunct="1">
                <a:lnSpc>
                  <a:spcPct val="90000"/>
                </a:lnSpc>
              </a:pPr>
              <a:r>
                <a:rPr kumimoji="1" lang="en-US" altLang="zh-CN" sz="2000" b="0">
                  <a:solidFill>
                    <a:schemeClr val="tx1"/>
                  </a:solidFill>
                </a:rPr>
                <a:t>┆</a:t>
              </a:r>
              <a:endParaRPr kumimoji="1" lang="en-US" altLang="zh-CN" sz="2000" b="0">
                <a:solidFill>
                  <a:schemeClr val="tx1"/>
                </a:solidFill>
              </a:endParaRPr>
            </a:p>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1</a:t>
              </a:r>
              <a:endParaRPr kumimoji="1" lang="en-US" altLang="zh-CN" sz="2000" b="0">
                <a:solidFill>
                  <a:schemeClr val="tx1"/>
                </a:solidFill>
              </a:endParaRPr>
            </a:p>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0</a:t>
              </a:r>
              <a:endParaRPr kumimoji="1" lang="en-US" altLang="zh-CN" sz="2000" b="0">
                <a:solidFill>
                  <a:schemeClr val="tx1"/>
                </a:solidFill>
              </a:endParaRPr>
            </a:p>
          </p:txBody>
        </p:sp>
        <p:sp>
          <p:nvSpPr>
            <p:cNvPr id="8" name="Line 7"/>
            <p:cNvSpPr>
              <a:spLocks noChangeShapeType="1"/>
            </p:cNvSpPr>
            <p:nvPr/>
          </p:nvSpPr>
          <p:spPr bwMode="auto">
            <a:xfrm>
              <a:off x="3705" y="1576"/>
              <a:ext cx="7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 name="Line 8"/>
            <p:cNvSpPr>
              <a:spLocks noChangeShapeType="1"/>
            </p:cNvSpPr>
            <p:nvPr/>
          </p:nvSpPr>
          <p:spPr bwMode="auto">
            <a:xfrm>
              <a:off x="3705" y="876"/>
              <a:ext cx="7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 name="Line 9"/>
            <p:cNvSpPr>
              <a:spLocks noChangeShapeType="1"/>
            </p:cNvSpPr>
            <p:nvPr/>
          </p:nvSpPr>
          <p:spPr bwMode="auto">
            <a:xfrm>
              <a:off x="3718" y="1044"/>
              <a:ext cx="7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 name="Line 10"/>
            <p:cNvSpPr>
              <a:spLocks noChangeShapeType="1"/>
            </p:cNvSpPr>
            <p:nvPr/>
          </p:nvSpPr>
          <p:spPr bwMode="auto">
            <a:xfrm>
              <a:off x="3718" y="1205"/>
              <a:ext cx="7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 name="Line 11"/>
            <p:cNvSpPr>
              <a:spLocks noChangeShapeType="1"/>
            </p:cNvSpPr>
            <p:nvPr/>
          </p:nvSpPr>
          <p:spPr bwMode="auto">
            <a:xfrm>
              <a:off x="3705" y="1407"/>
              <a:ext cx="7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 name="Freeform 12"/>
            <p:cNvSpPr/>
            <p:nvPr/>
          </p:nvSpPr>
          <p:spPr bwMode="auto">
            <a:xfrm>
              <a:off x="3346" y="378"/>
              <a:ext cx="519" cy="261"/>
            </a:xfrm>
            <a:custGeom>
              <a:avLst/>
              <a:gdLst>
                <a:gd name="T0" fmla="*/ 0 w 645"/>
                <a:gd name="T1" fmla="*/ 0 h 465"/>
                <a:gd name="T2" fmla="*/ 270 w 645"/>
                <a:gd name="T3" fmla="*/ 0 h 465"/>
                <a:gd name="T4" fmla="*/ 270 w 645"/>
                <a:gd name="T5" fmla="*/ 46 h 465"/>
                <a:gd name="T6" fmla="*/ 0 60000 65536"/>
                <a:gd name="T7" fmla="*/ 0 60000 65536"/>
                <a:gd name="T8" fmla="*/ 0 60000 65536"/>
              </a:gdLst>
              <a:ahLst/>
              <a:cxnLst>
                <a:cxn ang="T6">
                  <a:pos x="T0" y="T1"/>
                </a:cxn>
                <a:cxn ang="T7">
                  <a:pos x="T2" y="T3"/>
                </a:cxn>
                <a:cxn ang="T8">
                  <a:pos x="T4" y="T5"/>
                </a:cxn>
              </a:cxnLst>
              <a:rect l="0" t="0" r="r" b="b"/>
              <a:pathLst>
                <a:path w="645" h="465">
                  <a:moveTo>
                    <a:pt x="0" y="0"/>
                  </a:moveTo>
                  <a:lnTo>
                    <a:pt x="645" y="0"/>
                  </a:lnTo>
                  <a:lnTo>
                    <a:pt x="645" y="465"/>
                  </a:lnTo>
                </a:path>
              </a:pathLst>
            </a:custGeom>
            <a:noFill/>
            <a:ln w="9525">
              <a:solidFill>
                <a:schemeClr val="tx1"/>
              </a:solidFill>
              <a:rou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 name="Freeform 13"/>
            <p:cNvSpPr/>
            <p:nvPr/>
          </p:nvSpPr>
          <p:spPr bwMode="auto">
            <a:xfrm flipH="1">
              <a:off x="4249" y="378"/>
              <a:ext cx="519" cy="261"/>
            </a:xfrm>
            <a:custGeom>
              <a:avLst/>
              <a:gdLst>
                <a:gd name="T0" fmla="*/ 0 w 645"/>
                <a:gd name="T1" fmla="*/ 0 h 465"/>
                <a:gd name="T2" fmla="*/ 270 w 645"/>
                <a:gd name="T3" fmla="*/ 0 h 465"/>
                <a:gd name="T4" fmla="*/ 270 w 645"/>
                <a:gd name="T5" fmla="*/ 46 h 465"/>
                <a:gd name="T6" fmla="*/ 0 60000 65536"/>
                <a:gd name="T7" fmla="*/ 0 60000 65536"/>
                <a:gd name="T8" fmla="*/ 0 60000 65536"/>
              </a:gdLst>
              <a:ahLst/>
              <a:cxnLst>
                <a:cxn ang="T6">
                  <a:pos x="T0" y="T1"/>
                </a:cxn>
                <a:cxn ang="T7">
                  <a:pos x="T2" y="T3"/>
                </a:cxn>
                <a:cxn ang="T8">
                  <a:pos x="T4" y="T5"/>
                </a:cxn>
              </a:cxnLst>
              <a:rect l="0" t="0" r="r" b="b"/>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 name="Text Box 14"/>
            <p:cNvSpPr txBox="1">
              <a:spLocks noChangeArrowheads="1"/>
            </p:cNvSpPr>
            <p:nvPr/>
          </p:nvSpPr>
          <p:spPr bwMode="auto">
            <a:xfrm>
              <a:off x="3346"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000" b="0">
                  <a:solidFill>
                    <a:schemeClr val="tx1"/>
                  </a:solidFill>
                </a:rPr>
                <a:t>入栈</a:t>
              </a:r>
              <a:endParaRPr kumimoji="1" lang="zh-CN" altLang="en-US" sz="2000" b="0">
                <a:solidFill>
                  <a:schemeClr val="tx1"/>
                </a:solidFill>
              </a:endParaRPr>
            </a:p>
          </p:txBody>
        </p:sp>
        <p:sp>
          <p:nvSpPr>
            <p:cNvPr id="16" name="Text Box 15"/>
            <p:cNvSpPr txBox="1">
              <a:spLocks noChangeArrowheads="1"/>
            </p:cNvSpPr>
            <p:nvPr/>
          </p:nvSpPr>
          <p:spPr bwMode="auto">
            <a:xfrm>
              <a:off x="4414"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000" b="0">
                  <a:solidFill>
                    <a:schemeClr val="tx1"/>
                  </a:solidFill>
                </a:rPr>
                <a:t>出栈</a:t>
              </a:r>
              <a:endParaRPr kumimoji="1" lang="zh-CN" altLang="en-US" sz="2000" b="0">
                <a:solidFill>
                  <a:schemeClr val="tx1"/>
                </a:solidFill>
              </a:endParaRPr>
            </a:p>
          </p:txBody>
        </p:sp>
        <p:sp>
          <p:nvSpPr>
            <p:cNvPr id="17" name="Line 16"/>
            <p:cNvSpPr>
              <a:spLocks noChangeShapeType="1"/>
            </p:cNvSpPr>
            <p:nvPr/>
          </p:nvSpPr>
          <p:spPr bwMode="auto">
            <a:xfrm flipH="1">
              <a:off x="4468" y="1129"/>
              <a:ext cx="387"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8" name="Text Box 17"/>
            <p:cNvSpPr txBox="1">
              <a:spLocks noChangeArrowheads="1"/>
            </p:cNvSpPr>
            <p:nvPr/>
          </p:nvSpPr>
          <p:spPr bwMode="auto">
            <a:xfrm>
              <a:off x="2706" y="52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r" eaLnBrk="1" hangingPunct="1"/>
              <a:r>
                <a:rPr kumimoji="1" lang="zh-CN" altLang="en-US" sz="2000" b="0">
                  <a:solidFill>
                    <a:schemeClr val="tx1"/>
                  </a:solidFill>
                </a:rPr>
                <a:t>数组下标</a:t>
              </a:r>
              <a:endParaRPr kumimoji="1" lang="zh-CN" altLang="en-US" sz="2000" b="0">
                <a:solidFill>
                  <a:schemeClr val="tx1"/>
                </a:solidFill>
              </a:endParaRPr>
            </a:p>
          </p:txBody>
        </p:sp>
        <p:sp>
          <p:nvSpPr>
            <p:cNvPr id="19" name="Text Box 18"/>
            <p:cNvSpPr txBox="1">
              <a:spLocks noChangeArrowheads="1"/>
            </p:cNvSpPr>
            <p:nvPr/>
          </p:nvSpPr>
          <p:spPr bwMode="auto">
            <a:xfrm>
              <a:off x="3307" y="720"/>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r" eaLnBrk="1" hangingPunct="1">
                <a:lnSpc>
                  <a:spcPct val="90000"/>
                </a:lnSpc>
              </a:pPr>
              <a:r>
                <a:rPr kumimoji="1" lang="en-US" altLang="zh-CN" sz="2000" b="0">
                  <a:solidFill>
                    <a:schemeClr val="tx1"/>
                  </a:solidFill>
                </a:rPr>
                <a:t>max</a:t>
              </a:r>
              <a:endParaRPr kumimoji="1" lang="en-US" altLang="zh-CN" sz="2000" b="0">
                <a:solidFill>
                  <a:schemeClr val="tx1"/>
                </a:solidFill>
              </a:endParaRPr>
            </a:p>
            <a:p>
              <a:pPr algn="r" eaLnBrk="1" hangingPunct="1">
                <a:lnSpc>
                  <a:spcPct val="90000"/>
                </a:lnSpc>
              </a:pPr>
              <a:endParaRPr kumimoji="1" lang="en-US" altLang="zh-CN" sz="2000" b="0">
                <a:solidFill>
                  <a:schemeClr val="tx1"/>
                </a:solidFill>
              </a:endParaRPr>
            </a:p>
            <a:p>
              <a:pPr algn="r" eaLnBrk="1" hangingPunct="1">
                <a:lnSpc>
                  <a:spcPct val="90000"/>
                </a:lnSpc>
              </a:pPr>
              <a:r>
                <a:rPr kumimoji="1" lang="en-US" altLang="zh-CN" sz="2000" b="0">
                  <a:solidFill>
                    <a:schemeClr val="tx1"/>
                  </a:solidFill>
                </a:rPr>
                <a:t>n</a:t>
              </a:r>
              <a:endParaRPr kumimoji="1" lang="en-US" altLang="zh-CN" sz="2000" b="0">
                <a:solidFill>
                  <a:schemeClr val="tx1"/>
                </a:solidFill>
              </a:endParaRPr>
            </a:p>
            <a:p>
              <a:pPr algn="r" eaLnBrk="1" hangingPunct="1">
                <a:lnSpc>
                  <a:spcPct val="90000"/>
                </a:lnSpc>
              </a:pPr>
              <a:endParaRPr kumimoji="1" lang="en-US" altLang="zh-CN" sz="2000" b="0">
                <a:solidFill>
                  <a:schemeClr val="tx1"/>
                </a:solidFill>
              </a:endParaRPr>
            </a:p>
            <a:p>
              <a:pPr algn="r" eaLnBrk="1" hangingPunct="1">
                <a:lnSpc>
                  <a:spcPct val="90000"/>
                </a:lnSpc>
              </a:pPr>
              <a:r>
                <a:rPr kumimoji="1" lang="en-US" altLang="zh-CN" sz="2000" b="0">
                  <a:solidFill>
                    <a:schemeClr val="tx1"/>
                  </a:solidFill>
                </a:rPr>
                <a:t>1</a:t>
              </a:r>
              <a:endParaRPr kumimoji="1" lang="en-US" altLang="zh-CN" sz="2000" b="0">
                <a:solidFill>
                  <a:schemeClr val="tx1"/>
                </a:solidFill>
              </a:endParaRPr>
            </a:p>
            <a:p>
              <a:pPr algn="r" eaLnBrk="1" hangingPunct="1">
                <a:lnSpc>
                  <a:spcPct val="90000"/>
                </a:lnSpc>
              </a:pPr>
              <a:r>
                <a:rPr kumimoji="1" lang="en-US" altLang="zh-CN" sz="2000" b="0">
                  <a:solidFill>
                    <a:schemeClr val="tx1"/>
                  </a:solidFill>
                </a:rPr>
                <a:t>0</a:t>
              </a:r>
              <a:endParaRPr kumimoji="1" lang="en-US" altLang="zh-CN" sz="2000" b="0">
                <a:solidFill>
                  <a:schemeClr val="tx1"/>
                </a:solidFill>
              </a:endParaRPr>
            </a:p>
          </p:txBody>
        </p:sp>
        <p:sp>
          <p:nvSpPr>
            <p:cNvPr id="20" name="Text Box 19"/>
            <p:cNvSpPr txBox="1">
              <a:spLocks noChangeArrowheads="1"/>
            </p:cNvSpPr>
            <p:nvPr/>
          </p:nvSpPr>
          <p:spPr bwMode="auto">
            <a:xfrm>
              <a:off x="3466" y="1813"/>
              <a:ext cx="122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1800" b="0">
                  <a:solidFill>
                    <a:schemeClr val="tx1"/>
                  </a:solidFill>
                </a:rPr>
                <a:t>一般状态</a:t>
              </a:r>
              <a:endParaRPr kumimoji="1" lang="zh-CN" altLang="en-US" sz="1800" b="0">
                <a:solidFill>
                  <a:schemeClr val="tx1"/>
                </a:solidFill>
              </a:endParaRPr>
            </a:p>
          </p:txBody>
        </p:sp>
        <p:sp>
          <p:nvSpPr>
            <p:cNvPr id="21" name="Line 20"/>
            <p:cNvSpPr>
              <a:spLocks noChangeShapeType="1"/>
            </p:cNvSpPr>
            <p:nvPr/>
          </p:nvSpPr>
          <p:spPr bwMode="auto">
            <a:xfrm>
              <a:off x="3703" y="722"/>
              <a:ext cx="7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Group 57"/>
          <p:cNvGrpSpPr/>
          <p:nvPr/>
        </p:nvGrpSpPr>
        <p:grpSpPr bwMode="auto">
          <a:xfrm>
            <a:off x="231775" y="304800"/>
            <a:ext cx="4848225" cy="3041650"/>
            <a:chOff x="146" y="192"/>
            <a:chExt cx="3054" cy="1916"/>
          </a:xfrm>
        </p:grpSpPr>
        <p:sp>
          <p:nvSpPr>
            <p:cNvPr id="23" name="Text Box 22"/>
            <p:cNvSpPr txBox="1">
              <a:spLocks noChangeArrowheads="1"/>
            </p:cNvSpPr>
            <p:nvPr/>
          </p:nvSpPr>
          <p:spPr bwMode="auto">
            <a:xfrm>
              <a:off x="2343" y="1635"/>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000" b="0">
                  <a:solidFill>
                    <a:schemeClr val="tx1"/>
                  </a:solidFill>
                </a:rPr>
                <a:t>栈顶</a:t>
              </a:r>
              <a:endParaRPr kumimoji="1" lang="zh-CN" altLang="en-US" sz="2000" b="0">
                <a:solidFill>
                  <a:schemeClr val="tx1"/>
                </a:solidFill>
              </a:endParaRPr>
            </a:p>
          </p:txBody>
        </p:sp>
        <p:sp>
          <p:nvSpPr>
            <p:cNvPr id="24" name="Freeform 23"/>
            <p:cNvSpPr/>
            <p:nvPr/>
          </p:nvSpPr>
          <p:spPr bwMode="auto">
            <a:xfrm>
              <a:off x="1145" y="715"/>
              <a:ext cx="725" cy="1030"/>
            </a:xfrm>
            <a:custGeom>
              <a:avLst/>
              <a:gdLst>
                <a:gd name="T0" fmla="*/ 0 w 900"/>
                <a:gd name="T1" fmla="*/ 1 h 1980"/>
                <a:gd name="T2" fmla="*/ 0 w 900"/>
                <a:gd name="T3" fmla="*/ 145 h 1980"/>
                <a:gd name="T4" fmla="*/ 379 w 900"/>
                <a:gd name="T5" fmla="*/ 145 h 1980"/>
                <a:gd name="T6" fmla="*/ 379 w 900"/>
                <a:gd name="T7" fmla="*/ 0 h 19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0" h="1980">
                  <a:moveTo>
                    <a:pt x="0" y="15"/>
                  </a:moveTo>
                  <a:lnTo>
                    <a:pt x="0" y="1980"/>
                  </a:lnTo>
                  <a:lnTo>
                    <a:pt x="900" y="1980"/>
                  </a:lnTo>
                  <a:lnTo>
                    <a:pt x="900" y="0"/>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 name="Text Box 24"/>
            <p:cNvSpPr txBox="1">
              <a:spLocks noChangeArrowheads="1"/>
            </p:cNvSpPr>
            <p:nvPr/>
          </p:nvSpPr>
          <p:spPr bwMode="auto">
            <a:xfrm>
              <a:off x="1182" y="1011"/>
              <a:ext cx="652" cy="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endParaRPr kumimoji="1" lang="zh-CN" altLang="zh-CN" sz="2000" b="0">
                <a:solidFill>
                  <a:schemeClr val="tx1"/>
                </a:solidFill>
              </a:endParaRPr>
            </a:p>
          </p:txBody>
        </p:sp>
        <p:sp>
          <p:nvSpPr>
            <p:cNvPr id="26" name="Line 25"/>
            <p:cNvSpPr>
              <a:spLocks noChangeShapeType="1"/>
            </p:cNvSpPr>
            <p:nvPr/>
          </p:nvSpPr>
          <p:spPr bwMode="auto">
            <a:xfrm>
              <a:off x="1145" y="1576"/>
              <a:ext cx="7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 name="Line 26"/>
            <p:cNvSpPr>
              <a:spLocks noChangeShapeType="1"/>
            </p:cNvSpPr>
            <p:nvPr/>
          </p:nvSpPr>
          <p:spPr bwMode="auto">
            <a:xfrm>
              <a:off x="1145" y="876"/>
              <a:ext cx="7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8" name="Line 27"/>
            <p:cNvSpPr>
              <a:spLocks noChangeShapeType="1"/>
            </p:cNvSpPr>
            <p:nvPr/>
          </p:nvSpPr>
          <p:spPr bwMode="auto">
            <a:xfrm>
              <a:off x="1158" y="1044"/>
              <a:ext cx="7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 name="Line 28"/>
            <p:cNvSpPr>
              <a:spLocks noChangeShapeType="1"/>
            </p:cNvSpPr>
            <p:nvPr/>
          </p:nvSpPr>
          <p:spPr bwMode="auto">
            <a:xfrm>
              <a:off x="1158" y="1205"/>
              <a:ext cx="7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 name="Line 29"/>
            <p:cNvSpPr>
              <a:spLocks noChangeShapeType="1"/>
            </p:cNvSpPr>
            <p:nvPr/>
          </p:nvSpPr>
          <p:spPr bwMode="auto">
            <a:xfrm>
              <a:off x="1145" y="1407"/>
              <a:ext cx="7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1" name="Freeform 30"/>
            <p:cNvSpPr/>
            <p:nvPr/>
          </p:nvSpPr>
          <p:spPr bwMode="auto">
            <a:xfrm>
              <a:off x="786" y="378"/>
              <a:ext cx="519" cy="261"/>
            </a:xfrm>
            <a:custGeom>
              <a:avLst/>
              <a:gdLst>
                <a:gd name="T0" fmla="*/ 0 w 645"/>
                <a:gd name="T1" fmla="*/ 0 h 465"/>
                <a:gd name="T2" fmla="*/ 270 w 645"/>
                <a:gd name="T3" fmla="*/ 0 h 465"/>
                <a:gd name="T4" fmla="*/ 270 w 645"/>
                <a:gd name="T5" fmla="*/ 46 h 465"/>
                <a:gd name="T6" fmla="*/ 0 60000 65536"/>
                <a:gd name="T7" fmla="*/ 0 60000 65536"/>
                <a:gd name="T8" fmla="*/ 0 60000 65536"/>
              </a:gdLst>
              <a:ahLst/>
              <a:cxnLst>
                <a:cxn ang="T6">
                  <a:pos x="T0" y="T1"/>
                </a:cxn>
                <a:cxn ang="T7">
                  <a:pos x="T2" y="T3"/>
                </a:cxn>
                <a:cxn ang="T8">
                  <a:pos x="T4" y="T5"/>
                </a:cxn>
              </a:cxnLst>
              <a:rect l="0" t="0" r="r" b="b"/>
              <a:pathLst>
                <a:path w="645" h="465">
                  <a:moveTo>
                    <a:pt x="0" y="0"/>
                  </a:moveTo>
                  <a:lnTo>
                    <a:pt x="645" y="0"/>
                  </a:lnTo>
                  <a:lnTo>
                    <a:pt x="645" y="465"/>
                  </a:lnTo>
                </a:path>
              </a:pathLst>
            </a:custGeom>
            <a:noFill/>
            <a:ln w="9525">
              <a:solidFill>
                <a:schemeClr val="tx1"/>
              </a:solidFill>
              <a:rou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 name="Freeform 31"/>
            <p:cNvSpPr/>
            <p:nvPr/>
          </p:nvSpPr>
          <p:spPr bwMode="auto">
            <a:xfrm flipH="1">
              <a:off x="1689" y="378"/>
              <a:ext cx="519" cy="261"/>
            </a:xfrm>
            <a:custGeom>
              <a:avLst/>
              <a:gdLst>
                <a:gd name="T0" fmla="*/ 0 w 645"/>
                <a:gd name="T1" fmla="*/ 0 h 465"/>
                <a:gd name="T2" fmla="*/ 270 w 645"/>
                <a:gd name="T3" fmla="*/ 0 h 465"/>
                <a:gd name="T4" fmla="*/ 270 w 645"/>
                <a:gd name="T5" fmla="*/ 46 h 465"/>
                <a:gd name="T6" fmla="*/ 0 60000 65536"/>
                <a:gd name="T7" fmla="*/ 0 60000 65536"/>
                <a:gd name="T8" fmla="*/ 0 60000 65536"/>
              </a:gdLst>
              <a:ahLst/>
              <a:cxnLst>
                <a:cxn ang="T6">
                  <a:pos x="T0" y="T1"/>
                </a:cxn>
                <a:cxn ang="T7">
                  <a:pos x="T2" y="T3"/>
                </a:cxn>
                <a:cxn ang="T8">
                  <a:pos x="T4" y="T5"/>
                </a:cxn>
              </a:cxnLst>
              <a:rect l="0" t="0" r="r" b="b"/>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3" name="Text Box 32"/>
            <p:cNvSpPr txBox="1">
              <a:spLocks noChangeArrowheads="1"/>
            </p:cNvSpPr>
            <p:nvPr/>
          </p:nvSpPr>
          <p:spPr bwMode="auto">
            <a:xfrm>
              <a:off x="786"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000" b="0">
                  <a:solidFill>
                    <a:schemeClr val="tx1"/>
                  </a:solidFill>
                </a:rPr>
                <a:t>入栈</a:t>
              </a:r>
              <a:endParaRPr kumimoji="1" lang="zh-CN" altLang="en-US" sz="2000" b="0">
                <a:solidFill>
                  <a:schemeClr val="tx1"/>
                </a:solidFill>
              </a:endParaRPr>
            </a:p>
          </p:txBody>
        </p:sp>
        <p:sp>
          <p:nvSpPr>
            <p:cNvPr id="34" name="Text Box 33"/>
            <p:cNvSpPr txBox="1">
              <a:spLocks noChangeArrowheads="1"/>
            </p:cNvSpPr>
            <p:nvPr/>
          </p:nvSpPr>
          <p:spPr bwMode="auto">
            <a:xfrm>
              <a:off x="1854"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000" b="0">
                  <a:solidFill>
                    <a:schemeClr val="tx1"/>
                  </a:solidFill>
                </a:rPr>
                <a:t>出栈</a:t>
              </a:r>
              <a:endParaRPr kumimoji="1" lang="zh-CN" altLang="en-US" sz="2000" b="0">
                <a:solidFill>
                  <a:schemeClr val="tx1"/>
                </a:solidFill>
              </a:endParaRPr>
            </a:p>
          </p:txBody>
        </p:sp>
        <p:sp>
          <p:nvSpPr>
            <p:cNvPr id="35" name="Line 34"/>
            <p:cNvSpPr>
              <a:spLocks noChangeShapeType="1"/>
            </p:cNvSpPr>
            <p:nvPr/>
          </p:nvSpPr>
          <p:spPr bwMode="auto">
            <a:xfrm flipH="1">
              <a:off x="1908" y="1776"/>
              <a:ext cx="387"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6" name="Text Box 35"/>
            <p:cNvSpPr txBox="1">
              <a:spLocks noChangeArrowheads="1"/>
            </p:cNvSpPr>
            <p:nvPr/>
          </p:nvSpPr>
          <p:spPr bwMode="auto">
            <a:xfrm>
              <a:off x="146" y="52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r" eaLnBrk="1" hangingPunct="1"/>
              <a:r>
                <a:rPr kumimoji="1" lang="zh-CN" altLang="en-US" sz="2000" b="0">
                  <a:solidFill>
                    <a:schemeClr val="tx1"/>
                  </a:solidFill>
                </a:rPr>
                <a:t>数组下标</a:t>
              </a:r>
              <a:endParaRPr kumimoji="1" lang="zh-CN" altLang="en-US" sz="2000" b="0">
                <a:solidFill>
                  <a:schemeClr val="tx1"/>
                </a:solidFill>
              </a:endParaRPr>
            </a:p>
          </p:txBody>
        </p:sp>
        <p:sp>
          <p:nvSpPr>
            <p:cNvPr id="37" name="Text Box 36"/>
            <p:cNvSpPr txBox="1">
              <a:spLocks noChangeArrowheads="1"/>
            </p:cNvSpPr>
            <p:nvPr/>
          </p:nvSpPr>
          <p:spPr bwMode="auto">
            <a:xfrm>
              <a:off x="904" y="1813"/>
              <a:ext cx="12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r>
                <a:rPr kumimoji="1" lang="zh-CN" altLang="en-US" sz="1800" b="0">
                  <a:solidFill>
                    <a:schemeClr val="tx1"/>
                  </a:solidFill>
                </a:rPr>
                <a:t>初始状态（栈空）</a:t>
              </a:r>
              <a:endParaRPr kumimoji="1" lang="zh-CN" altLang="en-US" sz="1800" b="0">
                <a:solidFill>
                  <a:schemeClr val="tx1"/>
                </a:solidFill>
              </a:endParaRPr>
            </a:p>
          </p:txBody>
        </p:sp>
        <p:sp>
          <p:nvSpPr>
            <p:cNvPr id="38" name="Line 37"/>
            <p:cNvSpPr>
              <a:spLocks noChangeShapeType="1"/>
            </p:cNvSpPr>
            <p:nvPr/>
          </p:nvSpPr>
          <p:spPr bwMode="auto">
            <a:xfrm>
              <a:off x="1143" y="714"/>
              <a:ext cx="7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 name="Text Box 38"/>
            <p:cNvSpPr txBox="1">
              <a:spLocks noChangeArrowheads="1"/>
            </p:cNvSpPr>
            <p:nvPr/>
          </p:nvSpPr>
          <p:spPr bwMode="auto">
            <a:xfrm>
              <a:off x="747" y="682"/>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r" eaLnBrk="1" hangingPunct="1"/>
              <a:r>
                <a:rPr kumimoji="1" lang="en-US" altLang="zh-CN" sz="2000" b="0">
                  <a:solidFill>
                    <a:schemeClr val="tx1"/>
                  </a:solidFill>
                </a:rPr>
                <a:t>max</a:t>
              </a:r>
              <a:endParaRPr kumimoji="1" lang="en-US" altLang="zh-CN" sz="2000" b="0">
                <a:solidFill>
                  <a:schemeClr val="tx1"/>
                </a:solidFill>
              </a:endParaRPr>
            </a:p>
            <a:p>
              <a:pPr algn="r" eaLnBrk="1" hangingPunct="1">
                <a:lnSpc>
                  <a:spcPct val="90000"/>
                </a:lnSpc>
              </a:pPr>
              <a:endParaRPr kumimoji="1" lang="en-US" altLang="zh-CN" sz="2000" b="0">
                <a:solidFill>
                  <a:schemeClr val="tx1"/>
                </a:solidFill>
              </a:endParaRPr>
            </a:p>
            <a:p>
              <a:pPr algn="r" eaLnBrk="1" hangingPunct="1">
                <a:lnSpc>
                  <a:spcPct val="90000"/>
                </a:lnSpc>
              </a:pPr>
              <a:r>
                <a:rPr kumimoji="1" lang="en-US" altLang="zh-CN" sz="2000" b="0">
                  <a:solidFill>
                    <a:schemeClr val="tx1"/>
                  </a:solidFill>
                </a:rPr>
                <a:t>n</a:t>
              </a:r>
              <a:endParaRPr kumimoji="1" lang="en-US" altLang="zh-CN" sz="2000" b="0">
                <a:solidFill>
                  <a:schemeClr val="tx1"/>
                </a:solidFill>
              </a:endParaRPr>
            </a:p>
            <a:p>
              <a:pPr algn="r" eaLnBrk="1" hangingPunct="1">
                <a:lnSpc>
                  <a:spcPct val="90000"/>
                </a:lnSpc>
              </a:pPr>
              <a:endParaRPr kumimoji="1" lang="en-US" altLang="zh-CN" sz="2000" b="0">
                <a:solidFill>
                  <a:schemeClr val="tx1"/>
                </a:solidFill>
              </a:endParaRPr>
            </a:p>
            <a:p>
              <a:pPr algn="r" eaLnBrk="1" hangingPunct="1">
                <a:lnSpc>
                  <a:spcPct val="90000"/>
                </a:lnSpc>
              </a:pPr>
              <a:r>
                <a:rPr kumimoji="1" lang="en-US" altLang="zh-CN" sz="2000" b="0">
                  <a:solidFill>
                    <a:schemeClr val="tx1"/>
                  </a:solidFill>
                </a:rPr>
                <a:t>1</a:t>
              </a:r>
              <a:endParaRPr kumimoji="1" lang="en-US" altLang="zh-CN" sz="2000" b="0">
                <a:solidFill>
                  <a:schemeClr val="tx1"/>
                </a:solidFill>
              </a:endParaRPr>
            </a:p>
            <a:p>
              <a:pPr algn="r" eaLnBrk="1" hangingPunct="1">
                <a:lnSpc>
                  <a:spcPct val="90000"/>
                </a:lnSpc>
              </a:pPr>
              <a:r>
                <a:rPr kumimoji="1" lang="en-US" altLang="zh-CN" sz="2000" b="0">
                  <a:solidFill>
                    <a:schemeClr val="tx1"/>
                  </a:solidFill>
                </a:rPr>
                <a:t>0</a:t>
              </a:r>
              <a:endParaRPr kumimoji="1" lang="en-US" altLang="zh-CN" sz="2000" b="0">
                <a:solidFill>
                  <a:schemeClr val="tx1"/>
                </a:solidFill>
              </a:endParaRPr>
            </a:p>
          </p:txBody>
        </p:sp>
      </p:grpSp>
      <p:grpSp>
        <p:nvGrpSpPr>
          <p:cNvPr id="40" name="Group 59"/>
          <p:cNvGrpSpPr/>
          <p:nvPr/>
        </p:nvGrpSpPr>
        <p:grpSpPr bwMode="auto">
          <a:xfrm>
            <a:off x="2608263" y="3663950"/>
            <a:ext cx="4849812" cy="3041650"/>
            <a:chOff x="1643" y="2308"/>
            <a:chExt cx="3055" cy="1916"/>
          </a:xfrm>
        </p:grpSpPr>
        <p:sp>
          <p:nvSpPr>
            <p:cNvPr id="41" name="Text Box 40"/>
            <p:cNvSpPr txBox="1">
              <a:spLocks noChangeArrowheads="1"/>
            </p:cNvSpPr>
            <p:nvPr/>
          </p:nvSpPr>
          <p:spPr bwMode="auto">
            <a:xfrm>
              <a:off x="3841" y="2831"/>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000" b="0">
                  <a:solidFill>
                    <a:schemeClr val="tx1"/>
                  </a:solidFill>
                </a:rPr>
                <a:t>栈顶</a:t>
              </a:r>
              <a:endParaRPr kumimoji="1" lang="zh-CN" altLang="en-US" sz="2000" b="0">
                <a:solidFill>
                  <a:schemeClr val="tx1"/>
                </a:solidFill>
              </a:endParaRPr>
            </a:p>
          </p:txBody>
        </p:sp>
        <p:sp>
          <p:nvSpPr>
            <p:cNvPr id="42" name="Freeform 41"/>
            <p:cNvSpPr/>
            <p:nvPr/>
          </p:nvSpPr>
          <p:spPr bwMode="auto">
            <a:xfrm>
              <a:off x="2643" y="2823"/>
              <a:ext cx="724" cy="1038"/>
            </a:xfrm>
            <a:custGeom>
              <a:avLst/>
              <a:gdLst>
                <a:gd name="T0" fmla="*/ 0 w 900"/>
                <a:gd name="T1" fmla="*/ 1 h 1980"/>
                <a:gd name="T2" fmla="*/ 0 w 900"/>
                <a:gd name="T3" fmla="*/ 149 h 1980"/>
                <a:gd name="T4" fmla="*/ 376 w 900"/>
                <a:gd name="T5" fmla="*/ 149 h 1980"/>
                <a:gd name="T6" fmla="*/ 376 w 900"/>
                <a:gd name="T7" fmla="*/ 0 h 19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0" h="1980">
                  <a:moveTo>
                    <a:pt x="0" y="15"/>
                  </a:moveTo>
                  <a:lnTo>
                    <a:pt x="0" y="1980"/>
                  </a:lnTo>
                  <a:lnTo>
                    <a:pt x="900" y="1980"/>
                  </a:lnTo>
                  <a:lnTo>
                    <a:pt x="900" y="0"/>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3" name="Text Box 42"/>
            <p:cNvSpPr txBox="1">
              <a:spLocks noChangeArrowheads="1"/>
            </p:cNvSpPr>
            <p:nvPr/>
          </p:nvSpPr>
          <p:spPr bwMode="auto">
            <a:xfrm>
              <a:off x="2679" y="2789"/>
              <a:ext cx="652"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max</a:t>
              </a:r>
              <a:endParaRPr kumimoji="1" lang="en-US" altLang="zh-CN" sz="2000" b="0">
                <a:solidFill>
                  <a:schemeClr val="tx1"/>
                </a:solidFill>
              </a:endParaRPr>
            </a:p>
            <a:p>
              <a:pPr algn="ctr" eaLnBrk="1" hangingPunct="1">
                <a:lnSpc>
                  <a:spcPct val="90000"/>
                </a:lnSpc>
              </a:pPr>
              <a:r>
                <a:rPr kumimoji="1" lang="en-US" altLang="zh-CN" sz="2000" b="0">
                  <a:solidFill>
                    <a:schemeClr val="tx1"/>
                  </a:solidFill>
                </a:rPr>
                <a:t>┆</a:t>
              </a:r>
              <a:endParaRPr kumimoji="1" lang="en-US" altLang="zh-CN" sz="2000" b="0">
                <a:solidFill>
                  <a:schemeClr val="tx1"/>
                </a:solidFill>
              </a:endParaRPr>
            </a:p>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n</a:t>
              </a:r>
              <a:endParaRPr kumimoji="1" lang="en-US" altLang="zh-CN" sz="2000" b="0">
                <a:solidFill>
                  <a:schemeClr val="tx1"/>
                </a:solidFill>
              </a:endParaRPr>
            </a:p>
            <a:p>
              <a:pPr algn="ctr" eaLnBrk="1" hangingPunct="1">
                <a:lnSpc>
                  <a:spcPct val="90000"/>
                </a:lnSpc>
              </a:pPr>
              <a:r>
                <a:rPr kumimoji="1" lang="en-US" altLang="zh-CN" sz="2000" b="0">
                  <a:solidFill>
                    <a:schemeClr val="tx1"/>
                  </a:solidFill>
                </a:rPr>
                <a:t>┆</a:t>
              </a:r>
              <a:endParaRPr kumimoji="1" lang="en-US" altLang="zh-CN" sz="2000" b="0">
                <a:solidFill>
                  <a:schemeClr val="tx1"/>
                </a:solidFill>
              </a:endParaRPr>
            </a:p>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1</a:t>
              </a:r>
              <a:endParaRPr kumimoji="1" lang="en-US" altLang="zh-CN" sz="2000" b="0">
                <a:solidFill>
                  <a:schemeClr val="tx1"/>
                </a:solidFill>
              </a:endParaRPr>
            </a:p>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0</a:t>
              </a:r>
              <a:endParaRPr kumimoji="1" lang="en-US" altLang="zh-CN" sz="2000" b="0">
                <a:solidFill>
                  <a:schemeClr val="tx1"/>
                </a:solidFill>
              </a:endParaRPr>
            </a:p>
          </p:txBody>
        </p:sp>
        <p:sp>
          <p:nvSpPr>
            <p:cNvPr id="44" name="Line 43"/>
            <p:cNvSpPr>
              <a:spLocks noChangeShapeType="1"/>
            </p:cNvSpPr>
            <p:nvPr/>
          </p:nvSpPr>
          <p:spPr bwMode="auto">
            <a:xfrm>
              <a:off x="2643" y="3692"/>
              <a:ext cx="7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5" name="Line 44"/>
            <p:cNvSpPr>
              <a:spLocks noChangeShapeType="1"/>
            </p:cNvSpPr>
            <p:nvPr/>
          </p:nvSpPr>
          <p:spPr bwMode="auto">
            <a:xfrm>
              <a:off x="2643" y="2992"/>
              <a:ext cx="7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 name="Line 45"/>
            <p:cNvSpPr>
              <a:spLocks noChangeShapeType="1"/>
            </p:cNvSpPr>
            <p:nvPr/>
          </p:nvSpPr>
          <p:spPr bwMode="auto">
            <a:xfrm>
              <a:off x="2655" y="3160"/>
              <a:ext cx="7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 name="Line 46"/>
            <p:cNvSpPr>
              <a:spLocks noChangeShapeType="1"/>
            </p:cNvSpPr>
            <p:nvPr/>
          </p:nvSpPr>
          <p:spPr bwMode="auto">
            <a:xfrm>
              <a:off x="2655" y="3321"/>
              <a:ext cx="7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 name="Line 47"/>
            <p:cNvSpPr>
              <a:spLocks noChangeShapeType="1"/>
            </p:cNvSpPr>
            <p:nvPr/>
          </p:nvSpPr>
          <p:spPr bwMode="auto">
            <a:xfrm>
              <a:off x="2643" y="3523"/>
              <a:ext cx="7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 name="Freeform 48"/>
            <p:cNvSpPr/>
            <p:nvPr/>
          </p:nvSpPr>
          <p:spPr bwMode="auto">
            <a:xfrm>
              <a:off x="2283" y="2494"/>
              <a:ext cx="519" cy="261"/>
            </a:xfrm>
            <a:custGeom>
              <a:avLst/>
              <a:gdLst>
                <a:gd name="T0" fmla="*/ 0 w 645"/>
                <a:gd name="T1" fmla="*/ 0 h 465"/>
                <a:gd name="T2" fmla="*/ 270 w 645"/>
                <a:gd name="T3" fmla="*/ 0 h 465"/>
                <a:gd name="T4" fmla="*/ 270 w 645"/>
                <a:gd name="T5" fmla="*/ 46 h 465"/>
                <a:gd name="T6" fmla="*/ 0 60000 65536"/>
                <a:gd name="T7" fmla="*/ 0 60000 65536"/>
                <a:gd name="T8" fmla="*/ 0 60000 65536"/>
              </a:gdLst>
              <a:ahLst/>
              <a:cxnLst>
                <a:cxn ang="T6">
                  <a:pos x="T0" y="T1"/>
                </a:cxn>
                <a:cxn ang="T7">
                  <a:pos x="T2" y="T3"/>
                </a:cxn>
                <a:cxn ang="T8">
                  <a:pos x="T4" y="T5"/>
                </a:cxn>
              </a:cxnLst>
              <a:rect l="0" t="0" r="r" b="b"/>
              <a:pathLst>
                <a:path w="645" h="465">
                  <a:moveTo>
                    <a:pt x="0" y="0"/>
                  </a:moveTo>
                  <a:lnTo>
                    <a:pt x="645" y="0"/>
                  </a:lnTo>
                  <a:lnTo>
                    <a:pt x="645" y="465"/>
                  </a:lnTo>
                </a:path>
              </a:pathLst>
            </a:custGeom>
            <a:noFill/>
            <a:ln w="9525">
              <a:solidFill>
                <a:schemeClr val="tx1"/>
              </a:solidFill>
              <a:rou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0" name="Freeform 49"/>
            <p:cNvSpPr/>
            <p:nvPr/>
          </p:nvSpPr>
          <p:spPr bwMode="auto">
            <a:xfrm flipH="1">
              <a:off x="3186" y="2494"/>
              <a:ext cx="519" cy="261"/>
            </a:xfrm>
            <a:custGeom>
              <a:avLst/>
              <a:gdLst>
                <a:gd name="T0" fmla="*/ 0 w 645"/>
                <a:gd name="T1" fmla="*/ 0 h 465"/>
                <a:gd name="T2" fmla="*/ 270 w 645"/>
                <a:gd name="T3" fmla="*/ 0 h 465"/>
                <a:gd name="T4" fmla="*/ 270 w 645"/>
                <a:gd name="T5" fmla="*/ 46 h 465"/>
                <a:gd name="T6" fmla="*/ 0 60000 65536"/>
                <a:gd name="T7" fmla="*/ 0 60000 65536"/>
                <a:gd name="T8" fmla="*/ 0 60000 65536"/>
              </a:gdLst>
              <a:ahLst/>
              <a:cxnLst>
                <a:cxn ang="T6">
                  <a:pos x="T0" y="T1"/>
                </a:cxn>
                <a:cxn ang="T7">
                  <a:pos x="T2" y="T3"/>
                </a:cxn>
                <a:cxn ang="T8">
                  <a:pos x="T4" y="T5"/>
                </a:cxn>
              </a:cxnLst>
              <a:rect l="0" t="0" r="r" b="b"/>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1" name="Text Box 50"/>
            <p:cNvSpPr txBox="1">
              <a:spLocks noChangeArrowheads="1"/>
            </p:cNvSpPr>
            <p:nvPr/>
          </p:nvSpPr>
          <p:spPr bwMode="auto">
            <a:xfrm>
              <a:off x="2283" y="2308"/>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000" b="0">
                  <a:solidFill>
                    <a:schemeClr val="tx1"/>
                  </a:solidFill>
                </a:rPr>
                <a:t>入栈</a:t>
              </a:r>
              <a:endParaRPr kumimoji="1" lang="zh-CN" altLang="en-US" sz="2000" b="0">
                <a:solidFill>
                  <a:schemeClr val="tx1"/>
                </a:solidFill>
              </a:endParaRPr>
            </a:p>
          </p:txBody>
        </p:sp>
        <p:sp>
          <p:nvSpPr>
            <p:cNvPr id="52" name="Text Box 51"/>
            <p:cNvSpPr txBox="1">
              <a:spLocks noChangeArrowheads="1"/>
            </p:cNvSpPr>
            <p:nvPr/>
          </p:nvSpPr>
          <p:spPr bwMode="auto">
            <a:xfrm>
              <a:off x="3352" y="2308"/>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000" b="0">
                  <a:solidFill>
                    <a:schemeClr val="tx1"/>
                  </a:solidFill>
                </a:rPr>
                <a:t>出栈</a:t>
              </a:r>
              <a:endParaRPr kumimoji="1" lang="zh-CN" altLang="en-US" sz="2000" b="0">
                <a:solidFill>
                  <a:schemeClr val="tx1"/>
                </a:solidFill>
              </a:endParaRPr>
            </a:p>
          </p:txBody>
        </p:sp>
        <p:sp>
          <p:nvSpPr>
            <p:cNvPr id="53" name="Line 52"/>
            <p:cNvSpPr>
              <a:spLocks noChangeShapeType="1"/>
            </p:cNvSpPr>
            <p:nvPr/>
          </p:nvSpPr>
          <p:spPr bwMode="auto">
            <a:xfrm flipH="1">
              <a:off x="3406" y="2916"/>
              <a:ext cx="386"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4" name="Text Box 53"/>
            <p:cNvSpPr txBox="1">
              <a:spLocks noChangeArrowheads="1"/>
            </p:cNvSpPr>
            <p:nvPr/>
          </p:nvSpPr>
          <p:spPr bwMode="auto">
            <a:xfrm>
              <a:off x="1643" y="268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r" eaLnBrk="1" hangingPunct="1"/>
              <a:r>
                <a:rPr kumimoji="1" lang="zh-CN" altLang="en-US" sz="2000" b="0">
                  <a:solidFill>
                    <a:schemeClr val="tx1"/>
                  </a:solidFill>
                </a:rPr>
                <a:t>数组下标</a:t>
              </a:r>
              <a:endParaRPr kumimoji="1" lang="zh-CN" altLang="en-US" sz="2000" b="0">
                <a:solidFill>
                  <a:schemeClr val="tx1"/>
                </a:solidFill>
              </a:endParaRPr>
            </a:p>
          </p:txBody>
        </p:sp>
        <p:sp>
          <p:nvSpPr>
            <p:cNvPr id="55" name="Text Box 54"/>
            <p:cNvSpPr txBox="1">
              <a:spLocks noChangeArrowheads="1"/>
            </p:cNvSpPr>
            <p:nvPr/>
          </p:nvSpPr>
          <p:spPr bwMode="auto">
            <a:xfrm>
              <a:off x="2244" y="2798"/>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r" eaLnBrk="1" hangingPunct="1">
                <a:lnSpc>
                  <a:spcPct val="120000"/>
                </a:lnSpc>
              </a:pPr>
              <a:r>
                <a:rPr kumimoji="1" lang="en-US" altLang="zh-CN" sz="2000" b="0">
                  <a:solidFill>
                    <a:schemeClr val="tx1"/>
                  </a:solidFill>
                </a:rPr>
                <a:t>max</a:t>
              </a:r>
              <a:endParaRPr kumimoji="1" lang="en-US" altLang="zh-CN" sz="2000" b="0">
                <a:solidFill>
                  <a:schemeClr val="tx1"/>
                </a:solidFill>
              </a:endParaRPr>
            </a:p>
            <a:p>
              <a:pPr algn="r" eaLnBrk="1" hangingPunct="1">
                <a:lnSpc>
                  <a:spcPct val="90000"/>
                </a:lnSpc>
              </a:pPr>
              <a:endParaRPr kumimoji="1" lang="en-US" altLang="zh-CN" sz="2000" b="0">
                <a:solidFill>
                  <a:schemeClr val="tx1"/>
                </a:solidFill>
              </a:endParaRPr>
            </a:p>
            <a:p>
              <a:pPr algn="r" eaLnBrk="1" hangingPunct="1">
                <a:lnSpc>
                  <a:spcPct val="90000"/>
                </a:lnSpc>
              </a:pPr>
              <a:r>
                <a:rPr kumimoji="1" lang="en-US" altLang="zh-CN" sz="2000" b="0">
                  <a:solidFill>
                    <a:schemeClr val="tx1"/>
                  </a:solidFill>
                </a:rPr>
                <a:t>n</a:t>
              </a:r>
              <a:endParaRPr kumimoji="1" lang="en-US" altLang="zh-CN" sz="2000" b="0">
                <a:solidFill>
                  <a:schemeClr val="tx1"/>
                </a:solidFill>
              </a:endParaRPr>
            </a:p>
            <a:p>
              <a:pPr algn="r" eaLnBrk="1" hangingPunct="1">
                <a:lnSpc>
                  <a:spcPct val="90000"/>
                </a:lnSpc>
              </a:pPr>
              <a:endParaRPr kumimoji="1" lang="en-US" altLang="zh-CN" sz="2000" b="0">
                <a:solidFill>
                  <a:schemeClr val="tx1"/>
                </a:solidFill>
              </a:endParaRPr>
            </a:p>
            <a:p>
              <a:pPr algn="r" eaLnBrk="1" hangingPunct="1">
                <a:lnSpc>
                  <a:spcPct val="90000"/>
                </a:lnSpc>
              </a:pPr>
              <a:r>
                <a:rPr kumimoji="1" lang="en-US" altLang="zh-CN" sz="2000" b="0">
                  <a:solidFill>
                    <a:schemeClr val="tx1"/>
                  </a:solidFill>
                </a:rPr>
                <a:t>1</a:t>
              </a:r>
              <a:endParaRPr kumimoji="1" lang="en-US" altLang="zh-CN" sz="2000" b="0">
                <a:solidFill>
                  <a:schemeClr val="tx1"/>
                </a:solidFill>
              </a:endParaRPr>
            </a:p>
            <a:p>
              <a:pPr algn="r" eaLnBrk="1" hangingPunct="1">
                <a:lnSpc>
                  <a:spcPct val="90000"/>
                </a:lnSpc>
              </a:pPr>
              <a:r>
                <a:rPr kumimoji="1" lang="en-US" altLang="zh-CN" sz="2000" b="0">
                  <a:solidFill>
                    <a:schemeClr val="tx1"/>
                  </a:solidFill>
                </a:rPr>
                <a:t>0</a:t>
              </a:r>
              <a:endParaRPr kumimoji="1" lang="en-US" altLang="zh-CN" sz="2000" b="0">
                <a:solidFill>
                  <a:schemeClr val="tx1"/>
                </a:solidFill>
              </a:endParaRPr>
            </a:p>
          </p:txBody>
        </p:sp>
        <p:sp>
          <p:nvSpPr>
            <p:cNvPr id="56" name="Text Box 55"/>
            <p:cNvSpPr txBox="1">
              <a:spLocks noChangeArrowheads="1"/>
            </p:cNvSpPr>
            <p:nvPr/>
          </p:nvSpPr>
          <p:spPr bwMode="auto">
            <a:xfrm>
              <a:off x="2404" y="3929"/>
              <a:ext cx="12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1800" b="0">
                  <a:solidFill>
                    <a:schemeClr val="tx1"/>
                  </a:solidFill>
                </a:rPr>
                <a:t>栈满状态</a:t>
              </a:r>
              <a:endParaRPr kumimoji="1" lang="zh-CN" altLang="en-US" sz="1800" b="0">
                <a:solidFill>
                  <a:schemeClr val="tx1"/>
                </a:solidFill>
              </a:endParaRPr>
            </a:p>
          </p:txBody>
        </p:sp>
        <p:sp>
          <p:nvSpPr>
            <p:cNvPr id="57" name="Line 56"/>
            <p:cNvSpPr>
              <a:spLocks noChangeShapeType="1"/>
            </p:cNvSpPr>
            <p:nvPr/>
          </p:nvSpPr>
          <p:spPr bwMode="auto">
            <a:xfrm>
              <a:off x="2640" y="2838"/>
              <a:ext cx="7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67622" y="2421467"/>
            <a:ext cx="7408333" cy="3450696"/>
          </a:xfrm>
        </p:spPr>
        <p:txBody>
          <a:bodyPr/>
          <a:lstStyle/>
          <a:p>
            <a:r>
              <a:rPr lang="zh-CN" altLang="en-US" dirty="0" smtClean="0"/>
              <a:t>例</a:t>
            </a:r>
            <a:r>
              <a:rPr lang="en-US" altLang="zh-CN" dirty="0" smtClean="0"/>
              <a:t>9-8 </a:t>
            </a:r>
            <a:r>
              <a:rPr lang="zh-CN" altLang="en-US" dirty="0" smtClean="0"/>
              <a:t>栈类模板</a:t>
            </a:r>
            <a:endParaRPr lang="en-US" altLang="zh-CN" dirty="0" smtClean="0"/>
          </a:p>
          <a:p>
            <a:r>
              <a:rPr lang="zh-CN" altLang="en-US" dirty="0" smtClean="0"/>
              <a:t>例</a:t>
            </a:r>
            <a:r>
              <a:rPr lang="en-US" altLang="zh-CN" dirty="0" smtClean="0"/>
              <a:t>9-9 </a:t>
            </a:r>
            <a:r>
              <a:rPr lang="zh-CN" altLang="en-US" dirty="0" smtClean="0"/>
              <a:t>栈的应用</a:t>
            </a:r>
            <a:r>
              <a:rPr lang="en-US" altLang="zh-CN" dirty="0" smtClean="0"/>
              <a:t>--</a:t>
            </a:r>
            <a:r>
              <a:rPr lang="zh-CN" altLang="en-US" dirty="0" smtClean="0"/>
              <a:t>一个简单的整数计算器</a:t>
            </a:r>
            <a:endParaRPr lang="zh-CN" altLang="en-US" dirty="0"/>
          </a:p>
        </p:txBody>
      </p:sp>
      <p:sp>
        <p:nvSpPr>
          <p:cNvPr id="3" name="标题 2"/>
          <p:cNvSpPr>
            <a:spLocks noGrp="1"/>
          </p:cNvSpPr>
          <p:nvPr>
            <p:ph type="title"/>
          </p:nvPr>
        </p:nvSpPr>
        <p:spPr/>
        <p:txBody>
          <a:bodyPr/>
          <a:lstStyle/>
          <a:p>
            <a:r>
              <a:rPr lang="en-US" altLang="zh-CN" dirty="0"/>
              <a:t>9.2.4  </a:t>
            </a:r>
            <a:r>
              <a:rPr lang="zh-CN" altLang="en-US" dirty="0"/>
              <a:t>栈类</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Times New Roman" panose="02020603050405020304" pitchFamily="18" charset="0"/>
              </a:rPr>
              <a:t>队列是只能向一端添加元素，从另一端删除元素的线性群体</a:t>
            </a:r>
            <a:endParaRPr lang="zh-CN" altLang="en-US" dirty="0">
              <a:latin typeface="Times New Roman" panose="02020603050405020304" pitchFamily="18" charset="0"/>
            </a:endParaRPr>
          </a:p>
          <a:p>
            <a:endParaRPr lang="zh-CN" altLang="en-US" dirty="0"/>
          </a:p>
        </p:txBody>
      </p:sp>
      <p:sp>
        <p:nvSpPr>
          <p:cNvPr id="3" name="标题 2"/>
          <p:cNvSpPr>
            <a:spLocks noGrp="1"/>
          </p:cNvSpPr>
          <p:nvPr>
            <p:ph type="title"/>
          </p:nvPr>
        </p:nvSpPr>
        <p:spPr/>
        <p:txBody>
          <a:bodyPr/>
          <a:lstStyle/>
          <a:p>
            <a:r>
              <a:rPr lang="en-US" altLang="zh-CN" dirty="0" smtClean="0"/>
              <a:t>9.2.5  </a:t>
            </a:r>
            <a:r>
              <a:rPr lang="zh-CN" altLang="en-US" dirty="0" smtClean="0"/>
              <a:t>队列类</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9.2.5  </a:t>
            </a:r>
            <a:r>
              <a:rPr lang="zh-CN" altLang="en-US" dirty="0"/>
              <a:t>队列类</a:t>
            </a:r>
            <a:endParaRPr lang="zh-CN" altLang="en-US" dirty="0"/>
          </a:p>
        </p:txBody>
      </p:sp>
      <p:grpSp>
        <p:nvGrpSpPr>
          <p:cNvPr id="4" name="Group 5"/>
          <p:cNvGrpSpPr/>
          <p:nvPr/>
        </p:nvGrpSpPr>
        <p:grpSpPr bwMode="auto">
          <a:xfrm>
            <a:off x="1043608" y="2636912"/>
            <a:ext cx="7496175" cy="1528762"/>
            <a:chOff x="750" y="1917"/>
            <a:chExt cx="4722" cy="963"/>
          </a:xfrm>
        </p:grpSpPr>
        <p:sp>
          <p:nvSpPr>
            <p:cNvPr id="5" name="Line 6"/>
            <p:cNvSpPr>
              <a:spLocks noChangeShapeType="1"/>
            </p:cNvSpPr>
            <p:nvPr/>
          </p:nvSpPr>
          <p:spPr bwMode="auto">
            <a:xfrm>
              <a:off x="1334" y="1917"/>
              <a:ext cx="363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Line 7"/>
            <p:cNvSpPr>
              <a:spLocks noChangeShapeType="1"/>
            </p:cNvSpPr>
            <p:nvPr/>
          </p:nvSpPr>
          <p:spPr bwMode="auto">
            <a:xfrm>
              <a:off x="1334" y="2326"/>
              <a:ext cx="363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 name="Line 8"/>
            <p:cNvSpPr>
              <a:spLocks noChangeShapeType="1"/>
            </p:cNvSpPr>
            <p:nvPr/>
          </p:nvSpPr>
          <p:spPr bwMode="auto">
            <a:xfrm>
              <a:off x="1795" y="1917"/>
              <a:ext cx="0" cy="4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Line 9"/>
            <p:cNvSpPr>
              <a:spLocks noChangeShapeType="1"/>
            </p:cNvSpPr>
            <p:nvPr/>
          </p:nvSpPr>
          <p:spPr bwMode="auto">
            <a:xfrm>
              <a:off x="2097" y="1917"/>
              <a:ext cx="0" cy="4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 name="Line 10"/>
            <p:cNvSpPr>
              <a:spLocks noChangeShapeType="1"/>
            </p:cNvSpPr>
            <p:nvPr/>
          </p:nvSpPr>
          <p:spPr bwMode="auto">
            <a:xfrm>
              <a:off x="2400" y="1917"/>
              <a:ext cx="0" cy="4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Line 11"/>
            <p:cNvSpPr>
              <a:spLocks noChangeShapeType="1"/>
            </p:cNvSpPr>
            <p:nvPr/>
          </p:nvSpPr>
          <p:spPr bwMode="auto">
            <a:xfrm>
              <a:off x="2702" y="1917"/>
              <a:ext cx="0" cy="4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Line 12"/>
            <p:cNvSpPr>
              <a:spLocks noChangeShapeType="1"/>
            </p:cNvSpPr>
            <p:nvPr/>
          </p:nvSpPr>
          <p:spPr bwMode="auto">
            <a:xfrm>
              <a:off x="3573" y="1917"/>
              <a:ext cx="0" cy="4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 name="Line 13"/>
            <p:cNvSpPr>
              <a:spLocks noChangeShapeType="1"/>
            </p:cNvSpPr>
            <p:nvPr/>
          </p:nvSpPr>
          <p:spPr bwMode="auto">
            <a:xfrm>
              <a:off x="3875" y="1917"/>
              <a:ext cx="0" cy="4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Line 14"/>
            <p:cNvSpPr>
              <a:spLocks noChangeShapeType="1"/>
            </p:cNvSpPr>
            <p:nvPr/>
          </p:nvSpPr>
          <p:spPr bwMode="auto">
            <a:xfrm>
              <a:off x="4177" y="1917"/>
              <a:ext cx="0" cy="4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15"/>
            <p:cNvSpPr>
              <a:spLocks noChangeShapeType="1"/>
            </p:cNvSpPr>
            <p:nvPr/>
          </p:nvSpPr>
          <p:spPr bwMode="auto">
            <a:xfrm>
              <a:off x="4479" y="1917"/>
              <a:ext cx="0" cy="4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Text Box 16"/>
            <p:cNvSpPr txBox="1">
              <a:spLocks noChangeArrowheads="1"/>
            </p:cNvSpPr>
            <p:nvPr/>
          </p:nvSpPr>
          <p:spPr bwMode="auto">
            <a:xfrm>
              <a:off x="2109" y="1935"/>
              <a:ext cx="86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r>
                <a:rPr kumimoji="1" lang="en-US" altLang="zh-CN" sz="2000" b="0">
                  <a:solidFill>
                    <a:schemeClr val="tx1"/>
                  </a:solidFill>
                </a:rPr>
                <a:t>a</a:t>
              </a:r>
              <a:r>
                <a:rPr kumimoji="1" lang="en-US" altLang="zh-CN" sz="2000" b="0" baseline="-25000">
                  <a:solidFill>
                    <a:schemeClr val="tx1"/>
                  </a:solidFill>
                </a:rPr>
                <a:t>1</a:t>
              </a:r>
              <a:r>
                <a:rPr kumimoji="1" lang="en-US" altLang="zh-CN" sz="2000" b="0">
                  <a:solidFill>
                    <a:schemeClr val="tx1"/>
                  </a:solidFill>
                </a:rPr>
                <a:t>      a</a:t>
              </a:r>
              <a:r>
                <a:rPr kumimoji="1" lang="en-US" altLang="zh-CN" sz="2000" b="0" baseline="-25000">
                  <a:solidFill>
                    <a:schemeClr val="tx1"/>
                  </a:solidFill>
                </a:rPr>
                <a:t>2</a:t>
              </a:r>
              <a:endParaRPr kumimoji="1" lang="en-US" altLang="zh-CN" sz="2000" b="0">
                <a:solidFill>
                  <a:schemeClr val="tx1"/>
                </a:solidFill>
              </a:endParaRPr>
            </a:p>
          </p:txBody>
        </p:sp>
        <p:sp>
          <p:nvSpPr>
            <p:cNvPr id="16" name="Text Box 17"/>
            <p:cNvSpPr txBox="1">
              <a:spLocks noChangeArrowheads="1"/>
            </p:cNvSpPr>
            <p:nvPr/>
          </p:nvSpPr>
          <p:spPr bwMode="auto">
            <a:xfrm>
              <a:off x="3580" y="1935"/>
              <a:ext cx="8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r>
                <a:rPr kumimoji="1" lang="en-US" altLang="zh-CN" sz="2000" b="0">
                  <a:solidFill>
                    <a:schemeClr val="tx1"/>
                  </a:solidFill>
                </a:rPr>
                <a:t>a</a:t>
              </a:r>
              <a:r>
                <a:rPr kumimoji="1" lang="en-US" altLang="zh-CN" sz="2000" b="0" baseline="-25000">
                  <a:solidFill>
                    <a:schemeClr val="tx1"/>
                  </a:solidFill>
                </a:rPr>
                <a:t>n-1</a:t>
              </a:r>
              <a:r>
                <a:rPr kumimoji="1" lang="en-US" altLang="zh-CN" sz="2000" b="0">
                  <a:solidFill>
                    <a:schemeClr val="tx1"/>
                  </a:solidFill>
                </a:rPr>
                <a:t>    a</a:t>
              </a:r>
              <a:r>
                <a:rPr kumimoji="1" lang="en-US" altLang="zh-CN" sz="2000" b="0" baseline="-25000">
                  <a:solidFill>
                    <a:schemeClr val="tx1"/>
                  </a:solidFill>
                </a:rPr>
                <a:t>n</a:t>
              </a:r>
              <a:endParaRPr kumimoji="1" lang="en-US" altLang="zh-CN" sz="2000" b="0">
                <a:solidFill>
                  <a:schemeClr val="tx1"/>
                </a:solidFill>
              </a:endParaRPr>
            </a:p>
          </p:txBody>
        </p:sp>
        <p:sp>
          <p:nvSpPr>
            <p:cNvPr id="17" name="Text Box 18"/>
            <p:cNvSpPr txBox="1">
              <a:spLocks noChangeArrowheads="1"/>
            </p:cNvSpPr>
            <p:nvPr/>
          </p:nvSpPr>
          <p:spPr bwMode="auto">
            <a:xfrm>
              <a:off x="2841" y="1944"/>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2000" b="0">
                  <a:solidFill>
                    <a:schemeClr val="tx1"/>
                  </a:solidFill>
                </a:rPr>
                <a:t>……</a:t>
              </a:r>
              <a:endParaRPr kumimoji="1" lang="en-US" altLang="zh-CN" sz="2000" b="0">
                <a:solidFill>
                  <a:schemeClr val="tx1"/>
                </a:solidFill>
              </a:endParaRPr>
            </a:p>
          </p:txBody>
        </p:sp>
        <p:sp>
          <p:nvSpPr>
            <p:cNvPr id="18" name="Line 19"/>
            <p:cNvSpPr>
              <a:spLocks noChangeShapeType="1"/>
            </p:cNvSpPr>
            <p:nvPr/>
          </p:nvSpPr>
          <p:spPr bwMode="auto">
            <a:xfrm flipV="1">
              <a:off x="1935" y="2326"/>
              <a:ext cx="0" cy="238"/>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20"/>
            <p:cNvSpPr>
              <a:spLocks noChangeShapeType="1"/>
            </p:cNvSpPr>
            <p:nvPr/>
          </p:nvSpPr>
          <p:spPr bwMode="auto">
            <a:xfrm flipV="1">
              <a:off x="4339" y="2326"/>
              <a:ext cx="0" cy="238"/>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0" name="Text Box 21"/>
            <p:cNvSpPr txBox="1">
              <a:spLocks noChangeArrowheads="1"/>
            </p:cNvSpPr>
            <p:nvPr/>
          </p:nvSpPr>
          <p:spPr bwMode="auto">
            <a:xfrm>
              <a:off x="1647" y="2511"/>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2000" b="0">
                  <a:solidFill>
                    <a:schemeClr val="tx1"/>
                  </a:solidFill>
                </a:rPr>
                <a:t>队头</a:t>
              </a:r>
              <a:endParaRPr kumimoji="1" lang="zh-CN" altLang="en-US" sz="2000" b="0">
                <a:solidFill>
                  <a:schemeClr val="tx1"/>
                </a:solidFill>
              </a:endParaRPr>
            </a:p>
          </p:txBody>
        </p:sp>
        <p:sp>
          <p:nvSpPr>
            <p:cNvPr id="21" name="Text Box 22"/>
            <p:cNvSpPr txBox="1">
              <a:spLocks noChangeArrowheads="1"/>
            </p:cNvSpPr>
            <p:nvPr/>
          </p:nvSpPr>
          <p:spPr bwMode="auto">
            <a:xfrm>
              <a:off x="4061" y="2511"/>
              <a:ext cx="583"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2000" b="0">
                  <a:solidFill>
                    <a:schemeClr val="tx1"/>
                  </a:solidFill>
                </a:rPr>
                <a:t>队尾</a:t>
              </a:r>
              <a:endParaRPr kumimoji="1" lang="zh-CN" altLang="en-US" sz="2000" b="0">
                <a:solidFill>
                  <a:schemeClr val="tx1"/>
                </a:solidFill>
              </a:endParaRPr>
            </a:p>
          </p:txBody>
        </p:sp>
        <p:sp>
          <p:nvSpPr>
            <p:cNvPr id="22" name="Line 23"/>
            <p:cNvSpPr>
              <a:spLocks noChangeShapeType="1"/>
            </p:cNvSpPr>
            <p:nvPr/>
          </p:nvSpPr>
          <p:spPr bwMode="auto">
            <a:xfrm flipH="1">
              <a:off x="1212" y="2142"/>
              <a:ext cx="418" cy="0"/>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3" name="Line 24"/>
            <p:cNvSpPr>
              <a:spLocks noChangeShapeType="1"/>
            </p:cNvSpPr>
            <p:nvPr/>
          </p:nvSpPr>
          <p:spPr bwMode="auto">
            <a:xfrm flipH="1">
              <a:off x="4583" y="2142"/>
              <a:ext cx="419" cy="0"/>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 name="Text Box 25"/>
            <p:cNvSpPr txBox="1">
              <a:spLocks noChangeArrowheads="1"/>
            </p:cNvSpPr>
            <p:nvPr/>
          </p:nvSpPr>
          <p:spPr bwMode="auto">
            <a:xfrm>
              <a:off x="4888" y="1931"/>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2000" b="0">
                  <a:solidFill>
                    <a:schemeClr val="tx1"/>
                  </a:solidFill>
                </a:rPr>
                <a:t>入队</a:t>
              </a:r>
              <a:endParaRPr kumimoji="1" lang="zh-CN" altLang="en-US" sz="2000" b="0">
                <a:solidFill>
                  <a:schemeClr val="tx1"/>
                </a:solidFill>
              </a:endParaRPr>
            </a:p>
          </p:txBody>
        </p:sp>
        <p:sp>
          <p:nvSpPr>
            <p:cNvPr id="25" name="Text Box 26"/>
            <p:cNvSpPr txBox="1">
              <a:spLocks noChangeArrowheads="1"/>
            </p:cNvSpPr>
            <p:nvPr/>
          </p:nvSpPr>
          <p:spPr bwMode="auto">
            <a:xfrm>
              <a:off x="750" y="1917"/>
              <a:ext cx="58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2000" b="0">
                  <a:solidFill>
                    <a:schemeClr val="tx1"/>
                  </a:solidFill>
                </a:rPr>
                <a:t>出队</a:t>
              </a:r>
              <a:endParaRPr kumimoji="1" lang="zh-CN" altLang="en-US" sz="2000" b="0">
                <a:solidFill>
                  <a:schemeClr val="tx1"/>
                </a:solidFill>
              </a:endParaRPr>
            </a:p>
          </p:txBody>
        </p:sp>
        <p:sp>
          <p:nvSpPr>
            <p:cNvPr id="26" name="Text Box 27"/>
            <p:cNvSpPr txBox="1">
              <a:spLocks noChangeArrowheads="1"/>
            </p:cNvSpPr>
            <p:nvPr/>
          </p:nvSpPr>
          <p:spPr bwMode="auto">
            <a:xfrm>
              <a:off x="1830" y="1957"/>
              <a:ext cx="25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2000" b="0">
                  <a:solidFill>
                    <a:schemeClr val="tx1"/>
                  </a:solidFill>
                </a:rPr>
                <a:t>a</a:t>
              </a:r>
              <a:r>
                <a:rPr kumimoji="1" lang="en-US" altLang="zh-CN" sz="2000" b="0" baseline="-25000">
                  <a:solidFill>
                    <a:schemeClr val="tx1"/>
                  </a:solidFill>
                </a:rPr>
                <a:t>0</a:t>
              </a:r>
              <a:endParaRPr kumimoji="1" lang="en-US" altLang="zh-CN" sz="2000" b="0">
                <a:solidFill>
                  <a:schemeClr val="tx1"/>
                </a:solidFil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队列的基本</a:t>
            </a:r>
            <a:r>
              <a:rPr lang="zh-CN" altLang="en-US" dirty="0" smtClean="0"/>
              <a:t>状态</a:t>
            </a:r>
            <a:endParaRPr lang="en-US" altLang="zh-CN" dirty="0" smtClean="0"/>
          </a:p>
          <a:p>
            <a:r>
              <a:rPr lang="zh-CN" altLang="en-US" dirty="0"/>
              <a:t>队空</a:t>
            </a:r>
            <a:endParaRPr lang="zh-CN" altLang="en-US" dirty="0"/>
          </a:p>
          <a:p>
            <a:pPr lvl="1"/>
            <a:r>
              <a:rPr lang="zh-CN" altLang="en-US" dirty="0"/>
              <a:t>队列中没有元素</a:t>
            </a:r>
            <a:endParaRPr lang="zh-CN" altLang="en-US" dirty="0"/>
          </a:p>
          <a:p>
            <a:r>
              <a:rPr lang="zh-CN" altLang="en-US" dirty="0"/>
              <a:t>队满</a:t>
            </a:r>
            <a:endParaRPr lang="zh-CN" altLang="en-US" dirty="0"/>
          </a:p>
          <a:p>
            <a:pPr lvl="1"/>
            <a:r>
              <a:rPr lang="zh-CN" altLang="en-US" dirty="0"/>
              <a:t>队列中元素个数达到上限</a:t>
            </a:r>
            <a:endParaRPr lang="zh-CN" altLang="en-US" dirty="0"/>
          </a:p>
          <a:p>
            <a:r>
              <a:rPr lang="zh-CN" altLang="en-US" dirty="0"/>
              <a:t>一般状态</a:t>
            </a:r>
            <a:endParaRPr lang="zh-CN" altLang="en-US" dirty="0"/>
          </a:p>
          <a:p>
            <a:pPr lvl="1"/>
            <a:r>
              <a:rPr lang="zh-CN" altLang="en-US" dirty="0"/>
              <a:t>队列中有元素，但未达到队满状态</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9.2.5  </a:t>
            </a:r>
            <a:r>
              <a:rPr lang="zh-CN" altLang="en-US" dirty="0"/>
              <a:t>队列类</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1"/>
          <p:cNvGrpSpPr/>
          <p:nvPr/>
        </p:nvGrpSpPr>
        <p:grpSpPr bwMode="auto">
          <a:xfrm>
            <a:off x="304800" y="273050"/>
            <a:ext cx="8532813" cy="1987550"/>
            <a:chOff x="192" y="172"/>
            <a:chExt cx="5375" cy="1252"/>
          </a:xfrm>
        </p:grpSpPr>
        <p:sp>
          <p:nvSpPr>
            <p:cNvPr id="5" name="Line 5"/>
            <p:cNvSpPr>
              <a:spLocks noChangeShapeType="1"/>
            </p:cNvSpPr>
            <p:nvPr/>
          </p:nvSpPr>
          <p:spPr bwMode="auto">
            <a:xfrm>
              <a:off x="1382" y="619"/>
              <a:ext cx="30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Line 6"/>
            <p:cNvSpPr>
              <a:spLocks noChangeShapeType="1"/>
            </p:cNvSpPr>
            <p:nvPr/>
          </p:nvSpPr>
          <p:spPr bwMode="auto">
            <a:xfrm>
              <a:off x="1371" y="896"/>
              <a:ext cx="30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 name="Line 7"/>
            <p:cNvSpPr>
              <a:spLocks noChangeShapeType="1"/>
            </p:cNvSpPr>
            <p:nvPr/>
          </p:nvSpPr>
          <p:spPr bwMode="auto">
            <a:xfrm>
              <a:off x="1382" y="619"/>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a:off x="1726" y="619"/>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 name="Line 9"/>
            <p:cNvSpPr>
              <a:spLocks noChangeShapeType="1"/>
            </p:cNvSpPr>
            <p:nvPr/>
          </p:nvSpPr>
          <p:spPr bwMode="auto">
            <a:xfrm>
              <a:off x="2070" y="619"/>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Line 10"/>
            <p:cNvSpPr>
              <a:spLocks noChangeShapeType="1"/>
            </p:cNvSpPr>
            <p:nvPr/>
          </p:nvSpPr>
          <p:spPr bwMode="auto">
            <a:xfrm>
              <a:off x="3078" y="628"/>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Line 11"/>
            <p:cNvSpPr>
              <a:spLocks noChangeShapeType="1"/>
            </p:cNvSpPr>
            <p:nvPr/>
          </p:nvSpPr>
          <p:spPr bwMode="auto">
            <a:xfrm>
              <a:off x="3405" y="619"/>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 name="Line 12"/>
            <p:cNvSpPr>
              <a:spLocks noChangeShapeType="1"/>
            </p:cNvSpPr>
            <p:nvPr/>
          </p:nvSpPr>
          <p:spPr bwMode="auto">
            <a:xfrm>
              <a:off x="3749" y="619"/>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Line 13"/>
            <p:cNvSpPr>
              <a:spLocks noChangeShapeType="1"/>
            </p:cNvSpPr>
            <p:nvPr/>
          </p:nvSpPr>
          <p:spPr bwMode="auto">
            <a:xfrm>
              <a:off x="4093" y="619"/>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14"/>
            <p:cNvSpPr>
              <a:spLocks noChangeShapeType="1"/>
            </p:cNvSpPr>
            <p:nvPr/>
          </p:nvSpPr>
          <p:spPr bwMode="auto">
            <a:xfrm>
              <a:off x="4436" y="619"/>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Text Box 15"/>
            <p:cNvSpPr txBox="1">
              <a:spLocks noChangeArrowheads="1"/>
            </p:cNvSpPr>
            <p:nvPr/>
          </p:nvSpPr>
          <p:spPr bwMode="auto">
            <a:xfrm>
              <a:off x="1402" y="610"/>
              <a:ext cx="10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2000" b="0">
                  <a:solidFill>
                    <a:schemeClr val="tx1"/>
                  </a:solidFill>
                  <a:latin typeface="宋体" panose="02010600030101010101" pitchFamily="2" charset="-122"/>
                </a:rPr>
                <a:t>a</a:t>
              </a:r>
              <a:r>
                <a:rPr kumimoji="1" lang="en-US" altLang="zh-CN" sz="2000" b="0" baseline="-25000">
                  <a:solidFill>
                    <a:schemeClr val="tx1"/>
                  </a:solidFill>
                  <a:latin typeface="宋体" panose="02010600030101010101" pitchFamily="2" charset="-122"/>
                </a:rPr>
                <a:t>0</a:t>
              </a:r>
              <a:r>
                <a:rPr kumimoji="1" lang="en-US" altLang="zh-CN" sz="2000" b="0">
                  <a:solidFill>
                    <a:schemeClr val="tx1"/>
                  </a:solidFill>
                  <a:latin typeface="宋体" panose="02010600030101010101" pitchFamily="2" charset="-122"/>
                </a:rPr>
                <a:t>   a</a:t>
              </a:r>
              <a:r>
                <a:rPr kumimoji="1" lang="en-US" altLang="zh-CN" sz="2000" b="0" baseline="-25000">
                  <a:solidFill>
                    <a:schemeClr val="tx1"/>
                  </a:solidFill>
                  <a:latin typeface="宋体" panose="02010600030101010101" pitchFamily="2" charset="-122"/>
                </a:rPr>
                <a:t>1</a:t>
              </a:r>
              <a:endParaRPr kumimoji="1" lang="en-US" altLang="zh-CN" sz="2000" b="0">
                <a:solidFill>
                  <a:schemeClr val="tx1"/>
                </a:solidFill>
                <a:latin typeface="宋体" panose="02010600030101010101" pitchFamily="2" charset="-122"/>
              </a:endParaRPr>
            </a:p>
          </p:txBody>
        </p:sp>
        <p:sp>
          <p:nvSpPr>
            <p:cNvPr id="16" name="Text Box 16"/>
            <p:cNvSpPr txBox="1">
              <a:spLocks noChangeArrowheads="1"/>
            </p:cNvSpPr>
            <p:nvPr/>
          </p:nvSpPr>
          <p:spPr bwMode="auto">
            <a:xfrm>
              <a:off x="3076" y="601"/>
              <a:ext cx="134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2000" b="0">
                  <a:solidFill>
                    <a:schemeClr val="tx1"/>
                  </a:solidFill>
                  <a:latin typeface="宋体" panose="02010600030101010101" pitchFamily="2" charset="-122"/>
                </a:rPr>
                <a:t>a</a:t>
              </a:r>
              <a:r>
                <a:rPr kumimoji="1" lang="en-US" altLang="zh-CN" sz="2000" b="0" baseline="-25000">
                  <a:solidFill>
                    <a:schemeClr val="tx1"/>
                  </a:solidFill>
                  <a:latin typeface="宋体" panose="02010600030101010101" pitchFamily="2" charset="-122"/>
                </a:rPr>
                <a:t>n-1</a:t>
              </a:r>
              <a:r>
                <a:rPr kumimoji="1" lang="en-US" altLang="zh-CN" sz="2000" b="0">
                  <a:solidFill>
                    <a:schemeClr val="tx1"/>
                  </a:solidFill>
                  <a:latin typeface="宋体" panose="02010600030101010101" pitchFamily="2" charset="-122"/>
                </a:rPr>
                <a:t>  a</a:t>
              </a:r>
              <a:r>
                <a:rPr kumimoji="1" lang="en-US" altLang="zh-CN" sz="2000" b="0" baseline="-25000">
                  <a:solidFill>
                    <a:schemeClr val="tx1"/>
                  </a:solidFill>
                  <a:latin typeface="宋体" panose="02010600030101010101" pitchFamily="2" charset="-122"/>
                </a:rPr>
                <a:t>n</a:t>
              </a:r>
              <a:endParaRPr kumimoji="1" lang="en-US" altLang="zh-CN" sz="2000" b="0">
                <a:solidFill>
                  <a:schemeClr val="tx1"/>
                </a:solidFill>
                <a:latin typeface="宋体" panose="02010600030101010101" pitchFamily="2" charset="-122"/>
              </a:endParaRPr>
            </a:p>
          </p:txBody>
        </p:sp>
        <p:sp>
          <p:nvSpPr>
            <p:cNvPr id="17" name="Text Box 17"/>
            <p:cNvSpPr txBox="1">
              <a:spLocks noChangeArrowheads="1"/>
            </p:cNvSpPr>
            <p:nvPr/>
          </p:nvSpPr>
          <p:spPr bwMode="auto">
            <a:xfrm>
              <a:off x="2245" y="62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2000" b="0">
                  <a:solidFill>
                    <a:schemeClr val="tx1"/>
                  </a:solidFill>
                  <a:latin typeface="宋体" panose="02010600030101010101" pitchFamily="2" charset="-122"/>
                </a:rPr>
                <a:t>……</a:t>
              </a:r>
              <a:endParaRPr kumimoji="1" lang="en-US" altLang="zh-CN" sz="2000" b="0">
                <a:solidFill>
                  <a:schemeClr val="tx1"/>
                </a:solidFill>
                <a:latin typeface="宋体" panose="02010600030101010101" pitchFamily="2" charset="-122"/>
              </a:endParaRPr>
            </a:p>
          </p:txBody>
        </p:sp>
        <p:sp>
          <p:nvSpPr>
            <p:cNvPr id="18" name="Line 18"/>
            <p:cNvSpPr>
              <a:spLocks noChangeShapeType="1"/>
            </p:cNvSpPr>
            <p:nvPr/>
          </p:nvSpPr>
          <p:spPr bwMode="auto">
            <a:xfrm>
              <a:off x="1551" y="422"/>
              <a:ext cx="0" cy="161"/>
            </a:xfrm>
            <a:prstGeom prst="line">
              <a:avLst/>
            </a:prstGeom>
            <a:noFill/>
            <a:ln w="9525">
              <a:solidFill>
                <a:schemeClr val="tx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9" name="Line 19"/>
            <p:cNvSpPr>
              <a:spLocks noChangeShapeType="1"/>
            </p:cNvSpPr>
            <p:nvPr/>
          </p:nvSpPr>
          <p:spPr bwMode="auto">
            <a:xfrm>
              <a:off x="3584" y="422"/>
              <a:ext cx="0" cy="161"/>
            </a:xfrm>
            <a:prstGeom prst="line">
              <a:avLst/>
            </a:prstGeom>
            <a:noFill/>
            <a:ln w="9525">
              <a:solidFill>
                <a:schemeClr val="tx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 name="Text Box 20"/>
            <p:cNvSpPr txBox="1">
              <a:spLocks noChangeArrowheads="1"/>
            </p:cNvSpPr>
            <p:nvPr/>
          </p:nvSpPr>
          <p:spPr bwMode="auto">
            <a:xfrm>
              <a:off x="1233" y="172"/>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2000" b="0">
                  <a:solidFill>
                    <a:schemeClr val="tx1"/>
                  </a:solidFill>
                  <a:latin typeface="宋体" panose="02010600030101010101" pitchFamily="2" charset="-122"/>
                </a:rPr>
                <a:t>队头</a:t>
              </a:r>
              <a:endParaRPr kumimoji="1" lang="zh-CN" altLang="en-US" sz="2000" b="0">
                <a:solidFill>
                  <a:schemeClr val="tx1"/>
                </a:solidFill>
                <a:latin typeface="宋体" panose="02010600030101010101" pitchFamily="2" charset="-122"/>
              </a:endParaRPr>
            </a:p>
          </p:txBody>
        </p:sp>
        <p:sp>
          <p:nvSpPr>
            <p:cNvPr id="21" name="Text Box 21"/>
            <p:cNvSpPr txBox="1">
              <a:spLocks noChangeArrowheads="1"/>
            </p:cNvSpPr>
            <p:nvPr/>
          </p:nvSpPr>
          <p:spPr bwMode="auto">
            <a:xfrm>
              <a:off x="3266" y="181"/>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2000" b="0">
                  <a:solidFill>
                    <a:schemeClr val="tx1"/>
                  </a:solidFill>
                  <a:latin typeface="宋体" panose="02010600030101010101" pitchFamily="2" charset="-122"/>
                </a:rPr>
                <a:t>队尾</a:t>
              </a:r>
              <a:endParaRPr kumimoji="1" lang="zh-CN" altLang="en-US" sz="2000" b="0">
                <a:solidFill>
                  <a:schemeClr val="tx1"/>
                </a:solidFill>
                <a:latin typeface="宋体" panose="02010600030101010101" pitchFamily="2" charset="-122"/>
              </a:endParaRPr>
            </a:p>
          </p:txBody>
        </p:sp>
        <p:sp>
          <p:nvSpPr>
            <p:cNvPr id="22" name="Line 22"/>
            <p:cNvSpPr>
              <a:spLocks noChangeShapeType="1"/>
            </p:cNvSpPr>
            <p:nvPr/>
          </p:nvSpPr>
          <p:spPr bwMode="auto">
            <a:xfrm flipH="1">
              <a:off x="718" y="771"/>
              <a:ext cx="476" cy="0"/>
            </a:xfrm>
            <a:prstGeom prst="line">
              <a:avLst/>
            </a:prstGeom>
            <a:noFill/>
            <a:ln w="9525">
              <a:solidFill>
                <a:schemeClr val="tx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flipH="1">
              <a:off x="4555" y="771"/>
              <a:ext cx="476" cy="0"/>
            </a:xfrm>
            <a:prstGeom prst="line">
              <a:avLst/>
            </a:prstGeom>
            <a:noFill/>
            <a:ln w="9525">
              <a:solidFill>
                <a:schemeClr val="tx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 name="Text Box 24"/>
            <p:cNvSpPr txBox="1">
              <a:spLocks noChangeArrowheads="1"/>
            </p:cNvSpPr>
            <p:nvPr/>
          </p:nvSpPr>
          <p:spPr bwMode="auto">
            <a:xfrm>
              <a:off x="4903" y="62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2000" b="0">
                  <a:solidFill>
                    <a:schemeClr val="tx1"/>
                  </a:solidFill>
                  <a:latin typeface="宋体" panose="02010600030101010101" pitchFamily="2" charset="-122"/>
                </a:rPr>
                <a:t>入队</a:t>
              </a:r>
              <a:endParaRPr kumimoji="1" lang="zh-CN" altLang="en-US" sz="2000" b="0">
                <a:solidFill>
                  <a:schemeClr val="tx1"/>
                </a:solidFill>
                <a:latin typeface="宋体" panose="02010600030101010101" pitchFamily="2" charset="-122"/>
              </a:endParaRPr>
            </a:p>
          </p:txBody>
        </p:sp>
        <p:sp>
          <p:nvSpPr>
            <p:cNvPr id="25" name="Text Box 25"/>
            <p:cNvSpPr txBox="1">
              <a:spLocks noChangeArrowheads="1"/>
            </p:cNvSpPr>
            <p:nvPr/>
          </p:nvSpPr>
          <p:spPr bwMode="auto">
            <a:xfrm>
              <a:off x="192" y="619"/>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2000" b="0">
                  <a:solidFill>
                    <a:schemeClr val="tx1"/>
                  </a:solidFill>
                  <a:latin typeface="宋体" panose="02010600030101010101" pitchFamily="2" charset="-122"/>
                </a:rPr>
                <a:t>出队</a:t>
              </a:r>
              <a:endParaRPr kumimoji="1" lang="zh-CN" altLang="en-US" sz="2000" b="0">
                <a:solidFill>
                  <a:schemeClr val="tx1"/>
                </a:solidFill>
                <a:latin typeface="宋体" panose="02010600030101010101" pitchFamily="2" charset="-122"/>
              </a:endParaRPr>
            </a:p>
          </p:txBody>
        </p:sp>
        <p:sp>
          <p:nvSpPr>
            <p:cNvPr id="26" name="Text Box 26"/>
            <p:cNvSpPr txBox="1">
              <a:spLocks noChangeArrowheads="1"/>
            </p:cNvSpPr>
            <p:nvPr/>
          </p:nvSpPr>
          <p:spPr bwMode="auto">
            <a:xfrm>
              <a:off x="728" y="948"/>
              <a:ext cx="44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000" b="0">
                  <a:solidFill>
                    <a:schemeClr val="tx1"/>
                  </a:solidFill>
                  <a:latin typeface="宋体" panose="02010600030101010101" pitchFamily="2" charset="-122"/>
                </a:rPr>
                <a:t>数组下标 </a:t>
              </a:r>
              <a:r>
                <a:rPr kumimoji="1" lang="en-US" altLang="zh-CN" sz="2000" b="0">
                  <a:solidFill>
                    <a:schemeClr val="tx1"/>
                  </a:solidFill>
                  <a:latin typeface="宋体" panose="02010600030101010101" pitchFamily="2" charset="-122"/>
                </a:rPr>
                <a:t>0    1               n-1  n       max</a:t>
              </a:r>
              <a:endParaRPr kumimoji="1" lang="en-US" altLang="zh-CN" sz="2000" b="0">
                <a:solidFill>
                  <a:schemeClr val="tx1"/>
                </a:solidFill>
                <a:latin typeface="宋体" panose="02010600030101010101" pitchFamily="2" charset="-122"/>
              </a:endParaRPr>
            </a:p>
          </p:txBody>
        </p:sp>
        <p:sp>
          <p:nvSpPr>
            <p:cNvPr id="27" name="Text Box 27"/>
            <p:cNvSpPr txBox="1">
              <a:spLocks noChangeArrowheads="1"/>
            </p:cNvSpPr>
            <p:nvPr/>
          </p:nvSpPr>
          <p:spPr bwMode="auto">
            <a:xfrm>
              <a:off x="2423" y="1218"/>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2000" b="0">
                  <a:solidFill>
                    <a:schemeClr val="tx1"/>
                  </a:solidFill>
                  <a:latin typeface="宋体" panose="02010600030101010101" pitchFamily="2" charset="-122"/>
                </a:rPr>
                <a:t>(</a:t>
              </a:r>
              <a:r>
                <a:rPr kumimoji="1" lang="zh-CN" altLang="en-US" sz="2000" b="0">
                  <a:solidFill>
                    <a:schemeClr val="tx1"/>
                  </a:solidFill>
                  <a:latin typeface="宋体" panose="02010600030101010101" pitchFamily="2" charset="-122"/>
                </a:rPr>
                <a:t>一般状态</a:t>
              </a:r>
              <a:r>
                <a:rPr kumimoji="1" lang="en-US" altLang="zh-CN" sz="2000" b="0">
                  <a:solidFill>
                    <a:schemeClr val="tx1"/>
                  </a:solidFill>
                  <a:latin typeface="宋体" panose="02010600030101010101" pitchFamily="2" charset="-122"/>
                </a:rPr>
                <a:t>)</a:t>
              </a:r>
              <a:endParaRPr kumimoji="1" lang="en-US" altLang="zh-CN" sz="2000" b="0">
                <a:solidFill>
                  <a:schemeClr val="tx1"/>
                </a:solidFill>
                <a:latin typeface="宋体" panose="02010600030101010101" pitchFamily="2" charset="-122"/>
              </a:endParaRPr>
            </a:p>
          </p:txBody>
        </p:sp>
      </p:grpSp>
      <p:grpSp>
        <p:nvGrpSpPr>
          <p:cNvPr id="28" name="Group 80"/>
          <p:cNvGrpSpPr/>
          <p:nvPr/>
        </p:nvGrpSpPr>
        <p:grpSpPr bwMode="auto">
          <a:xfrm>
            <a:off x="304800" y="2424113"/>
            <a:ext cx="8532813" cy="2001837"/>
            <a:chOff x="192" y="1527"/>
            <a:chExt cx="5375" cy="1261"/>
          </a:xfrm>
        </p:grpSpPr>
        <p:sp>
          <p:nvSpPr>
            <p:cNvPr id="29" name="Line 29"/>
            <p:cNvSpPr>
              <a:spLocks noChangeShapeType="1"/>
            </p:cNvSpPr>
            <p:nvPr/>
          </p:nvSpPr>
          <p:spPr bwMode="auto">
            <a:xfrm>
              <a:off x="1382" y="1983"/>
              <a:ext cx="30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30"/>
            <p:cNvSpPr>
              <a:spLocks noChangeShapeType="1"/>
            </p:cNvSpPr>
            <p:nvPr/>
          </p:nvSpPr>
          <p:spPr bwMode="auto">
            <a:xfrm>
              <a:off x="1371" y="2260"/>
              <a:ext cx="30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31"/>
            <p:cNvSpPr>
              <a:spLocks noChangeShapeType="1"/>
            </p:cNvSpPr>
            <p:nvPr/>
          </p:nvSpPr>
          <p:spPr bwMode="auto">
            <a:xfrm>
              <a:off x="1382" y="1983"/>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Line 32"/>
            <p:cNvSpPr>
              <a:spLocks noChangeShapeType="1"/>
            </p:cNvSpPr>
            <p:nvPr/>
          </p:nvSpPr>
          <p:spPr bwMode="auto">
            <a:xfrm>
              <a:off x="1726" y="1983"/>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 name="Line 33"/>
            <p:cNvSpPr>
              <a:spLocks noChangeShapeType="1"/>
            </p:cNvSpPr>
            <p:nvPr/>
          </p:nvSpPr>
          <p:spPr bwMode="auto">
            <a:xfrm>
              <a:off x="2070" y="1983"/>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Line 34"/>
            <p:cNvSpPr>
              <a:spLocks noChangeShapeType="1"/>
            </p:cNvSpPr>
            <p:nvPr/>
          </p:nvSpPr>
          <p:spPr bwMode="auto">
            <a:xfrm>
              <a:off x="3078" y="1992"/>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 name="Line 35"/>
            <p:cNvSpPr>
              <a:spLocks noChangeShapeType="1"/>
            </p:cNvSpPr>
            <p:nvPr/>
          </p:nvSpPr>
          <p:spPr bwMode="auto">
            <a:xfrm>
              <a:off x="3405" y="1983"/>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 name="Line 36"/>
            <p:cNvSpPr>
              <a:spLocks noChangeShapeType="1"/>
            </p:cNvSpPr>
            <p:nvPr/>
          </p:nvSpPr>
          <p:spPr bwMode="auto">
            <a:xfrm>
              <a:off x="3749" y="1983"/>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 name="Line 37"/>
            <p:cNvSpPr>
              <a:spLocks noChangeShapeType="1"/>
            </p:cNvSpPr>
            <p:nvPr/>
          </p:nvSpPr>
          <p:spPr bwMode="auto">
            <a:xfrm>
              <a:off x="4093" y="1983"/>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 name="Line 38"/>
            <p:cNvSpPr>
              <a:spLocks noChangeShapeType="1"/>
            </p:cNvSpPr>
            <p:nvPr/>
          </p:nvSpPr>
          <p:spPr bwMode="auto">
            <a:xfrm>
              <a:off x="4436" y="1983"/>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 name="Text Box 41"/>
            <p:cNvSpPr txBox="1">
              <a:spLocks noChangeArrowheads="1"/>
            </p:cNvSpPr>
            <p:nvPr/>
          </p:nvSpPr>
          <p:spPr bwMode="auto">
            <a:xfrm>
              <a:off x="2245" y="1992"/>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2000" b="0">
                  <a:solidFill>
                    <a:schemeClr val="tx1"/>
                  </a:solidFill>
                  <a:latin typeface="宋体" panose="02010600030101010101" pitchFamily="2" charset="-122"/>
                </a:rPr>
                <a:t>……</a:t>
              </a:r>
              <a:endParaRPr kumimoji="1" lang="en-US" altLang="zh-CN" sz="2000" b="0">
                <a:solidFill>
                  <a:schemeClr val="tx1"/>
                </a:solidFill>
                <a:latin typeface="宋体" panose="02010600030101010101" pitchFamily="2" charset="-122"/>
              </a:endParaRPr>
            </a:p>
          </p:txBody>
        </p:sp>
        <p:sp>
          <p:nvSpPr>
            <p:cNvPr id="40" name="Line 42"/>
            <p:cNvSpPr>
              <a:spLocks noChangeShapeType="1"/>
            </p:cNvSpPr>
            <p:nvPr/>
          </p:nvSpPr>
          <p:spPr bwMode="auto">
            <a:xfrm>
              <a:off x="1551" y="1786"/>
              <a:ext cx="0" cy="161"/>
            </a:xfrm>
            <a:prstGeom prst="line">
              <a:avLst/>
            </a:prstGeom>
            <a:noFill/>
            <a:ln w="9525">
              <a:solidFill>
                <a:schemeClr val="tx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1" name="Text Box 43"/>
            <p:cNvSpPr txBox="1">
              <a:spLocks noChangeArrowheads="1"/>
            </p:cNvSpPr>
            <p:nvPr/>
          </p:nvSpPr>
          <p:spPr bwMode="auto">
            <a:xfrm>
              <a:off x="1233" y="1536"/>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2000" b="0">
                  <a:solidFill>
                    <a:schemeClr val="tx1"/>
                  </a:solidFill>
                  <a:latin typeface="宋体" panose="02010600030101010101" pitchFamily="2" charset="-122"/>
                </a:rPr>
                <a:t>队头</a:t>
              </a:r>
              <a:endParaRPr kumimoji="1" lang="zh-CN" altLang="en-US" sz="2000" b="0">
                <a:solidFill>
                  <a:schemeClr val="tx1"/>
                </a:solidFill>
                <a:latin typeface="宋体" panose="02010600030101010101" pitchFamily="2" charset="-122"/>
              </a:endParaRPr>
            </a:p>
          </p:txBody>
        </p:sp>
        <p:sp>
          <p:nvSpPr>
            <p:cNvPr id="42" name="Text Box 44"/>
            <p:cNvSpPr txBox="1">
              <a:spLocks noChangeArrowheads="1"/>
            </p:cNvSpPr>
            <p:nvPr/>
          </p:nvSpPr>
          <p:spPr bwMode="auto">
            <a:xfrm>
              <a:off x="1570" y="1527"/>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spcBef>
                  <a:spcPts val="100"/>
                </a:spcBef>
              </a:pPr>
              <a:r>
                <a:rPr kumimoji="1" lang="zh-CN" altLang="en-US" sz="2000" b="0">
                  <a:solidFill>
                    <a:schemeClr val="tx1"/>
                  </a:solidFill>
                  <a:latin typeface="宋体" panose="02010600030101010101" pitchFamily="2" charset="-122"/>
                </a:rPr>
                <a:t>队尾</a:t>
              </a:r>
              <a:endParaRPr kumimoji="1" lang="zh-CN" altLang="en-US" sz="2000" b="0">
                <a:solidFill>
                  <a:schemeClr val="tx1"/>
                </a:solidFill>
                <a:latin typeface="宋体" panose="02010600030101010101" pitchFamily="2" charset="-122"/>
              </a:endParaRPr>
            </a:p>
          </p:txBody>
        </p:sp>
        <p:sp>
          <p:nvSpPr>
            <p:cNvPr id="43" name="Line 45"/>
            <p:cNvSpPr>
              <a:spLocks noChangeShapeType="1"/>
            </p:cNvSpPr>
            <p:nvPr/>
          </p:nvSpPr>
          <p:spPr bwMode="auto">
            <a:xfrm flipH="1">
              <a:off x="718" y="2135"/>
              <a:ext cx="476" cy="0"/>
            </a:xfrm>
            <a:prstGeom prst="line">
              <a:avLst/>
            </a:prstGeom>
            <a:noFill/>
            <a:ln w="9525">
              <a:solidFill>
                <a:schemeClr val="tx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 name="Line 46"/>
            <p:cNvSpPr>
              <a:spLocks noChangeShapeType="1"/>
            </p:cNvSpPr>
            <p:nvPr/>
          </p:nvSpPr>
          <p:spPr bwMode="auto">
            <a:xfrm flipH="1">
              <a:off x="4555" y="2135"/>
              <a:ext cx="476" cy="0"/>
            </a:xfrm>
            <a:prstGeom prst="line">
              <a:avLst/>
            </a:prstGeom>
            <a:noFill/>
            <a:ln w="9525">
              <a:solidFill>
                <a:schemeClr val="tx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5" name="Text Box 47"/>
            <p:cNvSpPr txBox="1">
              <a:spLocks noChangeArrowheads="1"/>
            </p:cNvSpPr>
            <p:nvPr/>
          </p:nvSpPr>
          <p:spPr bwMode="auto">
            <a:xfrm>
              <a:off x="4903" y="1992"/>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2000" b="0">
                  <a:solidFill>
                    <a:schemeClr val="tx1"/>
                  </a:solidFill>
                  <a:latin typeface="宋体" panose="02010600030101010101" pitchFamily="2" charset="-122"/>
                </a:rPr>
                <a:t>入队</a:t>
              </a:r>
              <a:endParaRPr kumimoji="1" lang="zh-CN" altLang="en-US" sz="2000" b="0">
                <a:solidFill>
                  <a:schemeClr val="tx1"/>
                </a:solidFill>
                <a:latin typeface="宋体" panose="02010600030101010101" pitchFamily="2" charset="-122"/>
              </a:endParaRPr>
            </a:p>
          </p:txBody>
        </p:sp>
        <p:sp>
          <p:nvSpPr>
            <p:cNvPr id="46" name="Text Box 48"/>
            <p:cNvSpPr txBox="1">
              <a:spLocks noChangeArrowheads="1"/>
            </p:cNvSpPr>
            <p:nvPr/>
          </p:nvSpPr>
          <p:spPr bwMode="auto">
            <a:xfrm>
              <a:off x="192" y="1983"/>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2000" b="0">
                  <a:solidFill>
                    <a:schemeClr val="tx1"/>
                  </a:solidFill>
                  <a:latin typeface="宋体" panose="02010600030101010101" pitchFamily="2" charset="-122"/>
                </a:rPr>
                <a:t>出队</a:t>
              </a:r>
              <a:endParaRPr kumimoji="1" lang="zh-CN" altLang="en-US" sz="2000" b="0">
                <a:solidFill>
                  <a:schemeClr val="tx1"/>
                </a:solidFill>
                <a:latin typeface="宋体" panose="02010600030101010101" pitchFamily="2" charset="-122"/>
              </a:endParaRPr>
            </a:p>
          </p:txBody>
        </p:sp>
        <p:sp>
          <p:nvSpPr>
            <p:cNvPr id="47" name="Text Box 49"/>
            <p:cNvSpPr txBox="1">
              <a:spLocks noChangeArrowheads="1"/>
            </p:cNvSpPr>
            <p:nvPr/>
          </p:nvSpPr>
          <p:spPr bwMode="auto">
            <a:xfrm>
              <a:off x="542" y="2312"/>
              <a:ext cx="416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000" b="0">
                  <a:solidFill>
                    <a:schemeClr val="tx1"/>
                  </a:solidFill>
                  <a:latin typeface="宋体" panose="02010600030101010101" pitchFamily="2" charset="-122"/>
                </a:rPr>
                <a:t>数组下标   </a:t>
              </a:r>
              <a:r>
                <a:rPr kumimoji="1" lang="en-US" altLang="zh-CN" sz="2000" b="0">
                  <a:solidFill>
                    <a:schemeClr val="tx1"/>
                  </a:solidFill>
                  <a:latin typeface="宋体" panose="02010600030101010101" pitchFamily="2" charset="-122"/>
                </a:rPr>
                <a:t>0    1               n-1  n       max</a:t>
              </a:r>
              <a:endParaRPr kumimoji="1" lang="en-US" altLang="zh-CN" sz="2000" b="0">
                <a:solidFill>
                  <a:schemeClr val="tx1"/>
                </a:solidFill>
                <a:latin typeface="宋体" panose="02010600030101010101" pitchFamily="2" charset="-122"/>
              </a:endParaRPr>
            </a:p>
          </p:txBody>
        </p:sp>
        <p:sp>
          <p:nvSpPr>
            <p:cNvPr id="48" name="Text Box 50"/>
            <p:cNvSpPr txBox="1">
              <a:spLocks noChangeArrowheads="1"/>
            </p:cNvSpPr>
            <p:nvPr/>
          </p:nvSpPr>
          <p:spPr bwMode="auto">
            <a:xfrm>
              <a:off x="2423" y="2582"/>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2000" b="0">
                  <a:solidFill>
                    <a:schemeClr val="tx1"/>
                  </a:solidFill>
                  <a:latin typeface="宋体" panose="02010600030101010101" pitchFamily="2" charset="-122"/>
                </a:rPr>
                <a:t>(</a:t>
              </a:r>
              <a:r>
                <a:rPr kumimoji="1" lang="zh-CN" altLang="en-US" sz="2000" b="0">
                  <a:solidFill>
                    <a:schemeClr val="tx1"/>
                  </a:solidFill>
                  <a:latin typeface="宋体" panose="02010600030101010101" pitchFamily="2" charset="-122"/>
                </a:rPr>
                <a:t>队空状态</a:t>
              </a:r>
              <a:r>
                <a:rPr kumimoji="1" lang="en-US" altLang="zh-CN" sz="2000" b="0">
                  <a:solidFill>
                    <a:schemeClr val="tx1"/>
                  </a:solidFill>
                  <a:latin typeface="宋体" panose="02010600030101010101" pitchFamily="2" charset="-122"/>
                </a:rPr>
                <a:t>)</a:t>
              </a:r>
              <a:endParaRPr kumimoji="1" lang="en-US" altLang="zh-CN" sz="2000" b="0">
                <a:solidFill>
                  <a:schemeClr val="tx1"/>
                </a:solidFill>
                <a:latin typeface="宋体" panose="02010600030101010101" pitchFamily="2" charset="-122"/>
              </a:endParaRPr>
            </a:p>
          </p:txBody>
        </p:sp>
      </p:grpSp>
      <p:grpSp>
        <p:nvGrpSpPr>
          <p:cNvPr id="49" name="Group 82"/>
          <p:cNvGrpSpPr/>
          <p:nvPr/>
        </p:nvGrpSpPr>
        <p:grpSpPr bwMode="auto">
          <a:xfrm>
            <a:off x="306388" y="4605338"/>
            <a:ext cx="8532812" cy="1987550"/>
            <a:chOff x="193" y="2901"/>
            <a:chExt cx="5375" cy="1252"/>
          </a:xfrm>
        </p:grpSpPr>
        <p:sp>
          <p:nvSpPr>
            <p:cNvPr id="50" name="Line 52"/>
            <p:cNvSpPr>
              <a:spLocks noChangeShapeType="1"/>
            </p:cNvSpPr>
            <p:nvPr/>
          </p:nvSpPr>
          <p:spPr bwMode="auto">
            <a:xfrm>
              <a:off x="1383" y="3348"/>
              <a:ext cx="30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 name="Line 53"/>
            <p:cNvSpPr>
              <a:spLocks noChangeShapeType="1"/>
            </p:cNvSpPr>
            <p:nvPr/>
          </p:nvSpPr>
          <p:spPr bwMode="auto">
            <a:xfrm>
              <a:off x="1372" y="3625"/>
              <a:ext cx="30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2" name="Line 54"/>
            <p:cNvSpPr>
              <a:spLocks noChangeShapeType="1"/>
            </p:cNvSpPr>
            <p:nvPr/>
          </p:nvSpPr>
          <p:spPr bwMode="auto">
            <a:xfrm>
              <a:off x="1383" y="3348"/>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3" name="Line 55"/>
            <p:cNvSpPr>
              <a:spLocks noChangeShapeType="1"/>
            </p:cNvSpPr>
            <p:nvPr/>
          </p:nvSpPr>
          <p:spPr bwMode="auto">
            <a:xfrm>
              <a:off x="1727" y="3348"/>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4" name="Line 56"/>
            <p:cNvSpPr>
              <a:spLocks noChangeShapeType="1"/>
            </p:cNvSpPr>
            <p:nvPr/>
          </p:nvSpPr>
          <p:spPr bwMode="auto">
            <a:xfrm>
              <a:off x="2071" y="3348"/>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5" name="Line 57"/>
            <p:cNvSpPr>
              <a:spLocks noChangeShapeType="1"/>
            </p:cNvSpPr>
            <p:nvPr/>
          </p:nvSpPr>
          <p:spPr bwMode="auto">
            <a:xfrm>
              <a:off x="3079" y="3357"/>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 name="Line 58"/>
            <p:cNvSpPr>
              <a:spLocks noChangeShapeType="1"/>
            </p:cNvSpPr>
            <p:nvPr/>
          </p:nvSpPr>
          <p:spPr bwMode="auto">
            <a:xfrm>
              <a:off x="3406" y="3348"/>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 name="Line 59"/>
            <p:cNvSpPr>
              <a:spLocks noChangeShapeType="1"/>
            </p:cNvSpPr>
            <p:nvPr/>
          </p:nvSpPr>
          <p:spPr bwMode="auto">
            <a:xfrm>
              <a:off x="3750" y="3348"/>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 name="Line 60"/>
            <p:cNvSpPr>
              <a:spLocks noChangeShapeType="1"/>
            </p:cNvSpPr>
            <p:nvPr/>
          </p:nvSpPr>
          <p:spPr bwMode="auto">
            <a:xfrm>
              <a:off x="4094" y="3348"/>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9" name="Line 61"/>
            <p:cNvSpPr>
              <a:spLocks noChangeShapeType="1"/>
            </p:cNvSpPr>
            <p:nvPr/>
          </p:nvSpPr>
          <p:spPr bwMode="auto">
            <a:xfrm>
              <a:off x="4437" y="3348"/>
              <a:ext cx="0" cy="2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0" name="Text Box 62"/>
            <p:cNvSpPr txBox="1">
              <a:spLocks noChangeArrowheads="1"/>
            </p:cNvSpPr>
            <p:nvPr/>
          </p:nvSpPr>
          <p:spPr bwMode="auto">
            <a:xfrm>
              <a:off x="1403" y="3339"/>
              <a:ext cx="10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2000" b="0">
                  <a:solidFill>
                    <a:schemeClr val="tx1"/>
                  </a:solidFill>
                  <a:latin typeface="宋体" panose="02010600030101010101" pitchFamily="2" charset="-122"/>
                </a:rPr>
                <a:t> a</a:t>
              </a:r>
              <a:r>
                <a:rPr kumimoji="1" lang="en-US" altLang="zh-CN" sz="2000" b="0" baseline="-25000">
                  <a:solidFill>
                    <a:schemeClr val="tx1"/>
                  </a:solidFill>
                  <a:latin typeface="宋体" panose="02010600030101010101" pitchFamily="2" charset="-122"/>
                </a:rPr>
                <a:t>0</a:t>
              </a:r>
              <a:r>
                <a:rPr kumimoji="1" lang="en-US" altLang="zh-CN" sz="2000" b="0">
                  <a:solidFill>
                    <a:schemeClr val="tx1"/>
                  </a:solidFill>
                  <a:latin typeface="宋体" panose="02010600030101010101" pitchFamily="2" charset="-122"/>
                </a:rPr>
                <a:t>   a</a:t>
              </a:r>
              <a:r>
                <a:rPr kumimoji="1" lang="en-US" altLang="zh-CN" sz="2000" b="0" baseline="-25000">
                  <a:solidFill>
                    <a:schemeClr val="tx1"/>
                  </a:solidFill>
                  <a:latin typeface="宋体" panose="02010600030101010101" pitchFamily="2" charset="-122"/>
                </a:rPr>
                <a:t>1</a:t>
              </a:r>
              <a:endParaRPr kumimoji="1" lang="en-US" altLang="zh-CN" sz="2000" b="0">
                <a:solidFill>
                  <a:schemeClr val="tx1"/>
                </a:solidFill>
                <a:latin typeface="宋体" panose="02010600030101010101" pitchFamily="2" charset="-122"/>
              </a:endParaRPr>
            </a:p>
          </p:txBody>
        </p:sp>
        <p:sp>
          <p:nvSpPr>
            <p:cNvPr id="61" name="Text Box 63"/>
            <p:cNvSpPr txBox="1">
              <a:spLocks noChangeArrowheads="1"/>
            </p:cNvSpPr>
            <p:nvPr/>
          </p:nvSpPr>
          <p:spPr bwMode="auto">
            <a:xfrm>
              <a:off x="3077" y="3330"/>
              <a:ext cx="177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r>
                <a:rPr kumimoji="1" lang="en-US" altLang="zh-CN" sz="2000" b="0">
                  <a:solidFill>
                    <a:schemeClr val="tx1"/>
                  </a:solidFill>
                  <a:latin typeface="宋体" panose="02010600030101010101" pitchFamily="2" charset="-122"/>
                </a:rPr>
                <a:t> a</a:t>
              </a:r>
              <a:r>
                <a:rPr kumimoji="1" lang="en-US" altLang="zh-CN" sz="2000" b="0" baseline="-25000">
                  <a:solidFill>
                    <a:schemeClr val="tx1"/>
                  </a:solidFill>
                  <a:latin typeface="宋体" panose="02010600030101010101" pitchFamily="2" charset="-122"/>
                </a:rPr>
                <a:t>n-1</a:t>
              </a:r>
              <a:r>
                <a:rPr kumimoji="1" lang="en-US" altLang="zh-CN" sz="2000" b="0">
                  <a:solidFill>
                    <a:schemeClr val="tx1"/>
                  </a:solidFill>
                  <a:latin typeface="宋体" panose="02010600030101010101" pitchFamily="2" charset="-122"/>
                </a:rPr>
                <a:t> a</a:t>
              </a:r>
              <a:r>
                <a:rPr kumimoji="1" lang="en-US" altLang="zh-CN" sz="2000" b="0" baseline="-25000">
                  <a:solidFill>
                    <a:schemeClr val="tx1"/>
                  </a:solidFill>
                  <a:latin typeface="宋体" panose="02010600030101010101" pitchFamily="2" charset="-122"/>
                </a:rPr>
                <a:t>n</a:t>
              </a:r>
              <a:r>
                <a:rPr kumimoji="1" lang="en-US" altLang="zh-CN" sz="2000" b="0">
                  <a:solidFill>
                    <a:schemeClr val="tx1"/>
                  </a:solidFill>
                  <a:latin typeface="宋体" panose="02010600030101010101" pitchFamily="2" charset="-122"/>
                </a:rPr>
                <a:t>       a</a:t>
              </a:r>
              <a:r>
                <a:rPr kumimoji="1" lang="en-US" altLang="zh-CN" sz="2000" b="0" baseline="-25000">
                  <a:solidFill>
                    <a:schemeClr val="tx1"/>
                  </a:solidFill>
                  <a:latin typeface="宋体" panose="02010600030101010101" pitchFamily="2" charset="-122"/>
                </a:rPr>
                <a:t>max</a:t>
              </a:r>
              <a:endParaRPr kumimoji="1" lang="en-US" altLang="zh-CN" sz="2000" b="0">
                <a:solidFill>
                  <a:schemeClr val="tx1"/>
                </a:solidFill>
                <a:latin typeface="宋体" panose="02010600030101010101" pitchFamily="2" charset="-122"/>
              </a:endParaRPr>
            </a:p>
          </p:txBody>
        </p:sp>
        <p:sp>
          <p:nvSpPr>
            <p:cNvPr id="62" name="Text Box 64"/>
            <p:cNvSpPr txBox="1">
              <a:spLocks noChangeArrowheads="1"/>
            </p:cNvSpPr>
            <p:nvPr/>
          </p:nvSpPr>
          <p:spPr bwMode="auto">
            <a:xfrm>
              <a:off x="2246" y="335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2000" b="0">
                  <a:solidFill>
                    <a:schemeClr val="tx1"/>
                  </a:solidFill>
                  <a:latin typeface="宋体" panose="02010600030101010101" pitchFamily="2" charset="-122"/>
                </a:rPr>
                <a:t>……</a:t>
              </a:r>
              <a:endParaRPr kumimoji="1" lang="en-US" altLang="zh-CN" sz="2000" b="0">
                <a:solidFill>
                  <a:schemeClr val="tx1"/>
                </a:solidFill>
                <a:latin typeface="宋体" panose="02010600030101010101" pitchFamily="2" charset="-122"/>
              </a:endParaRPr>
            </a:p>
          </p:txBody>
        </p:sp>
        <p:sp>
          <p:nvSpPr>
            <p:cNvPr id="63" name="Line 65"/>
            <p:cNvSpPr>
              <a:spLocks noChangeShapeType="1"/>
            </p:cNvSpPr>
            <p:nvPr/>
          </p:nvSpPr>
          <p:spPr bwMode="auto">
            <a:xfrm>
              <a:off x="1552" y="3151"/>
              <a:ext cx="0" cy="161"/>
            </a:xfrm>
            <a:prstGeom prst="line">
              <a:avLst/>
            </a:prstGeom>
            <a:noFill/>
            <a:ln w="9525">
              <a:solidFill>
                <a:schemeClr val="tx1"/>
              </a:solidFill>
              <a:rou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4" name="Line 66"/>
            <p:cNvSpPr>
              <a:spLocks noChangeShapeType="1"/>
            </p:cNvSpPr>
            <p:nvPr/>
          </p:nvSpPr>
          <p:spPr bwMode="auto">
            <a:xfrm>
              <a:off x="4249" y="3151"/>
              <a:ext cx="0" cy="161"/>
            </a:xfrm>
            <a:prstGeom prst="line">
              <a:avLst/>
            </a:prstGeom>
            <a:noFill/>
            <a:ln w="9525">
              <a:solidFill>
                <a:schemeClr val="tx1"/>
              </a:solidFill>
              <a:rou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5" name="Text Box 67"/>
            <p:cNvSpPr txBox="1">
              <a:spLocks noChangeArrowheads="1"/>
            </p:cNvSpPr>
            <p:nvPr/>
          </p:nvSpPr>
          <p:spPr bwMode="auto">
            <a:xfrm>
              <a:off x="1234" y="2901"/>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2000" b="0">
                  <a:solidFill>
                    <a:schemeClr val="tx1"/>
                  </a:solidFill>
                  <a:latin typeface="宋体" panose="02010600030101010101" pitchFamily="2" charset="-122"/>
                </a:rPr>
                <a:t>队头</a:t>
              </a:r>
              <a:endParaRPr kumimoji="1" lang="zh-CN" altLang="en-US" sz="2000" b="0">
                <a:solidFill>
                  <a:schemeClr val="tx1"/>
                </a:solidFill>
                <a:latin typeface="宋体" panose="02010600030101010101" pitchFamily="2" charset="-122"/>
              </a:endParaRPr>
            </a:p>
          </p:txBody>
        </p:sp>
        <p:sp>
          <p:nvSpPr>
            <p:cNvPr id="66" name="Text Box 68"/>
            <p:cNvSpPr txBox="1">
              <a:spLocks noChangeArrowheads="1"/>
            </p:cNvSpPr>
            <p:nvPr/>
          </p:nvSpPr>
          <p:spPr bwMode="auto">
            <a:xfrm>
              <a:off x="3932" y="2910"/>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2000" b="0">
                  <a:solidFill>
                    <a:schemeClr val="tx1"/>
                  </a:solidFill>
                  <a:latin typeface="宋体" panose="02010600030101010101" pitchFamily="2" charset="-122"/>
                </a:rPr>
                <a:t>队尾</a:t>
              </a:r>
              <a:endParaRPr kumimoji="1" lang="zh-CN" altLang="en-US" sz="2000" b="0">
                <a:solidFill>
                  <a:schemeClr val="tx1"/>
                </a:solidFill>
                <a:latin typeface="宋体" panose="02010600030101010101" pitchFamily="2" charset="-122"/>
              </a:endParaRPr>
            </a:p>
          </p:txBody>
        </p:sp>
        <p:sp>
          <p:nvSpPr>
            <p:cNvPr id="67" name="Line 69"/>
            <p:cNvSpPr>
              <a:spLocks noChangeShapeType="1"/>
            </p:cNvSpPr>
            <p:nvPr/>
          </p:nvSpPr>
          <p:spPr bwMode="auto">
            <a:xfrm flipH="1">
              <a:off x="719" y="3500"/>
              <a:ext cx="476" cy="0"/>
            </a:xfrm>
            <a:prstGeom prst="line">
              <a:avLst/>
            </a:prstGeom>
            <a:noFill/>
            <a:ln w="9525">
              <a:solidFill>
                <a:schemeClr val="tx1"/>
              </a:solidFill>
              <a:rou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8" name="Line 70"/>
            <p:cNvSpPr>
              <a:spLocks noChangeShapeType="1"/>
            </p:cNvSpPr>
            <p:nvPr/>
          </p:nvSpPr>
          <p:spPr bwMode="auto">
            <a:xfrm flipH="1">
              <a:off x="4556" y="3500"/>
              <a:ext cx="476" cy="0"/>
            </a:xfrm>
            <a:prstGeom prst="line">
              <a:avLst/>
            </a:prstGeom>
            <a:noFill/>
            <a:ln w="9525">
              <a:solidFill>
                <a:schemeClr val="tx1"/>
              </a:solidFill>
              <a:rou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9" name="Text Box 71"/>
            <p:cNvSpPr txBox="1">
              <a:spLocks noChangeArrowheads="1"/>
            </p:cNvSpPr>
            <p:nvPr/>
          </p:nvSpPr>
          <p:spPr bwMode="auto">
            <a:xfrm>
              <a:off x="4904" y="335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2000" b="0">
                  <a:solidFill>
                    <a:schemeClr val="tx1"/>
                  </a:solidFill>
                  <a:latin typeface="宋体" panose="02010600030101010101" pitchFamily="2" charset="-122"/>
                </a:rPr>
                <a:t>入队</a:t>
              </a:r>
              <a:endParaRPr kumimoji="1" lang="zh-CN" altLang="en-US" sz="2000" b="0">
                <a:solidFill>
                  <a:schemeClr val="tx1"/>
                </a:solidFill>
                <a:latin typeface="宋体" panose="02010600030101010101" pitchFamily="2" charset="-122"/>
              </a:endParaRPr>
            </a:p>
          </p:txBody>
        </p:sp>
        <p:sp>
          <p:nvSpPr>
            <p:cNvPr id="70" name="Text Box 72"/>
            <p:cNvSpPr txBox="1">
              <a:spLocks noChangeArrowheads="1"/>
            </p:cNvSpPr>
            <p:nvPr/>
          </p:nvSpPr>
          <p:spPr bwMode="auto">
            <a:xfrm>
              <a:off x="193" y="3348"/>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2000" b="0">
                  <a:solidFill>
                    <a:schemeClr val="tx1"/>
                  </a:solidFill>
                  <a:latin typeface="宋体" panose="02010600030101010101" pitchFamily="2" charset="-122"/>
                </a:rPr>
                <a:t>出队</a:t>
              </a:r>
              <a:endParaRPr kumimoji="1" lang="zh-CN" altLang="en-US" sz="2000" b="0">
                <a:solidFill>
                  <a:schemeClr val="tx1"/>
                </a:solidFill>
                <a:latin typeface="宋体" panose="02010600030101010101" pitchFamily="2" charset="-122"/>
              </a:endParaRPr>
            </a:p>
          </p:txBody>
        </p:sp>
        <p:sp>
          <p:nvSpPr>
            <p:cNvPr id="71" name="Text Box 73"/>
            <p:cNvSpPr txBox="1">
              <a:spLocks noChangeArrowheads="1"/>
            </p:cNvSpPr>
            <p:nvPr/>
          </p:nvSpPr>
          <p:spPr bwMode="auto">
            <a:xfrm>
              <a:off x="729" y="3677"/>
              <a:ext cx="464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r>
                <a:rPr kumimoji="1" lang="zh-CN" altLang="en-US" sz="2000" b="0">
                  <a:solidFill>
                    <a:schemeClr val="tx1"/>
                  </a:solidFill>
                  <a:latin typeface="宋体" panose="02010600030101010101" pitchFamily="2" charset="-122"/>
                </a:rPr>
                <a:t>数组下标  </a:t>
              </a:r>
              <a:r>
                <a:rPr kumimoji="1" lang="en-US" altLang="zh-CN" sz="2000" b="0">
                  <a:solidFill>
                    <a:schemeClr val="tx1"/>
                  </a:solidFill>
                  <a:latin typeface="宋体" panose="02010600030101010101" pitchFamily="2" charset="-122"/>
                </a:rPr>
                <a:t>0   1               n-1  n       max</a:t>
              </a:r>
              <a:endParaRPr kumimoji="1" lang="en-US" altLang="zh-CN" sz="2000" b="0">
                <a:solidFill>
                  <a:schemeClr val="tx1"/>
                </a:solidFill>
                <a:latin typeface="宋体" panose="02010600030101010101" pitchFamily="2" charset="-122"/>
              </a:endParaRPr>
            </a:p>
          </p:txBody>
        </p:sp>
        <p:sp>
          <p:nvSpPr>
            <p:cNvPr id="72" name="Text Box 74"/>
            <p:cNvSpPr txBox="1">
              <a:spLocks noChangeArrowheads="1"/>
            </p:cNvSpPr>
            <p:nvPr/>
          </p:nvSpPr>
          <p:spPr bwMode="auto">
            <a:xfrm>
              <a:off x="2424" y="3947"/>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2000" b="0">
                  <a:solidFill>
                    <a:schemeClr val="tx1"/>
                  </a:solidFill>
                  <a:latin typeface="宋体" panose="02010600030101010101" pitchFamily="2" charset="-122"/>
                </a:rPr>
                <a:t>(</a:t>
              </a:r>
              <a:r>
                <a:rPr kumimoji="1" lang="zh-CN" altLang="en-US" sz="2000" b="0">
                  <a:solidFill>
                    <a:schemeClr val="tx1"/>
                  </a:solidFill>
                  <a:latin typeface="宋体" panose="02010600030101010101" pitchFamily="2" charset="-122"/>
                </a:rPr>
                <a:t>队满状态</a:t>
              </a:r>
              <a:r>
                <a:rPr kumimoji="1" lang="en-US" altLang="zh-CN" sz="2000" b="0">
                  <a:solidFill>
                    <a:schemeClr val="tx1"/>
                  </a:solidFill>
                  <a:latin typeface="宋体" panose="02010600030101010101" pitchFamily="2" charset="-122"/>
                </a:rPr>
                <a:t>)</a:t>
              </a:r>
              <a:endParaRPr kumimoji="1" lang="en-US" altLang="zh-CN" sz="2000" b="0">
                <a:solidFill>
                  <a:schemeClr val="tx1"/>
                </a:solidFill>
                <a:latin typeface="宋体" panose="02010600030101010101" pitchFamily="2" charset="-122"/>
              </a:endParaRPr>
            </a:p>
          </p:txBody>
        </p:sp>
      </p:grpSp>
      <p:sp>
        <p:nvSpPr>
          <p:cNvPr id="73" name="Line 75"/>
          <p:cNvSpPr>
            <a:spLocks noChangeShapeType="1"/>
          </p:cNvSpPr>
          <p:nvPr/>
        </p:nvSpPr>
        <p:spPr bwMode="auto">
          <a:xfrm flipH="1">
            <a:off x="3097213" y="841375"/>
            <a:ext cx="2171700" cy="0"/>
          </a:xfrm>
          <a:prstGeom prst="line">
            <a:avLst/>
          </a:prstGeom>
          <a:noFill/>
          <a:ln w="9525">
            <a:solidFill>
              <a:schemeClr val="tx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4" name="Text Box 76"/>
          <p:cNvSpPr txBox="1">
            <a:spLocks noChangeArrowheads="1"/>
          </p:cNvSpPr>
          <p:nvPr/>
        </p:nvSpPr>
        <p:spPr bwMode="auto">
          <a:xfrm>
            <a:off x="3490913" y="514350"/>
            <a:ext cx="1716087"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000" b="0">
                <a:solidFill>
                  <a:schemeClr val="tx1"/>
                </a:solidFill>
                <a:latin typeface="宋体" panose="02010600030101010101" pitchFamily="2" charset="-122"/>
              </a:rPr>
              <a:t>元素移动方向</a:t>
            </a:r>
            <a:endParaRPr kumimoji="1" lang="zh-CN" altLang="en-US" sz="2000" b="0">
              <a:solidFill>
                <a:schemeClr val="tx1"/>
              </a:solidFill>
              <a:latin typeface="宋体" panose="02010600030101010101" pitchFamily="2" charset="-122"/>
            </a:endParaRPr>
          </a:p>
        </p:txBody>
      </p:sp>
      <p:sp>
        <p:nvSpPr>
          <p:cNvPr id="75" name="Line 77"/>
          <p:cNvSpPr>
            <a:spLocks noChangeShapeType="1"/>
          </p:cNvSpPr>
          <p:nvPr/>
        </p:nvSpPr>
        <p:spPr bwMode="auto">
          <a:xfrm flipH="1">
            <a:off x="3159125" y="5145088"/>
            <a:ext cx="2944813" cy="0"/>
          </a:xfrm>
          <a:prstGeom prst="line">
            <a:avLst/>
          </a:prstGeom>
          <a:noFill/>
          <a:ln w="9525">
            <a:solidFill>
              <a:schemeClr val="tx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6" name="Text Box 78"/>
          <p:cNvSpPr txBox="1">
            <a:spLocks noChangeArrowheads="1"/>
          </p:cNvSpPr>
          <p:nvPr/>
        </p:nvSpPr>
        <p:spPr bwMode="auto">
          <a:xfrm>
            <a:off x="3725863" y="4818063"/>
            <a:ext cx="1716087"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zh-CN" altLang="en-US" sz="2000" b="0">
                <a:solidFill>
                  <a:schemeClr val="tx1"/>
                </a:solidFill>
                <a:latin typeface="宋体" panose="02010600030101010101" pitchFamily="2" charset="-122"/>
              </a:rPr>
              <a:t>元素移动方向</a:t>
            </a:r>
            <a:endParaRPr kumimoji="1" lang="zh-CN" altLang="en-US" sz="2000" b="0">
              <a:solidFill>
                <a:schemeClr val="tx1"/>
              </a:solidFill>
              <a:latin typeface="宋体" panose="02010600030101010101" pitchFamily="2" charset="-122"/>
            </a:endParaRPr>
          </a:p>
        </p:txBody>
      </p:sp>
      <p:sp>
        <p:nvSpPr>
          <p:cNvPr id="77" name="Line 79"/>
          <p:cNvSpPr>
            <a:spLocks noChangeShapeType="1"/>
          </p:cNvSpPr>
          <p:nvPr/>
        </p:nvSpPr>
        <p:spPr bwMode="auto">
          <a:xfrm>
            <a:off x="2636838" y="2814638"/>
            <a:ext cx="0" cy="284162"/>
          </a:xfrm>
          <a:prstGeom prst="line">
            <a:avLst/>
          </a:prstGeom>
          <a:noFill/>
          <a:ln w="9525">
            <a:solidFill>
              <a:schemeClr val="tx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循环</a:t>
            </a:r>
            <a:r>
              <a:rPr lang="zh-CN" altLang="en-US" dirty="0" smtClean="0"/>
              <a:t>队列</a:t>
            </a:r>
            <a:endParaRPr lang="en-US" altLang="zh-CN" dirty="0" smtClean="0"/>
          </a:p>
          <a:p>
            <a:r>
              <a:rPr lang="zh-CN" altLang="en-US" dirty="0" smtClean="0"/>
              <a:t>将</a:t>
            </a:r>
            <a:r>
              <a:rPr lang="zh-CN" altLang="en-US" dirty="0"/>
              <a:t>数组弯曲成环形，元素出队时，后继元素不移动，每当队尾达到数组最后一个元素时，便再回到数组开头</a:t>
            </a:r>
            <a:endParaRPr lang="zh-CN" altLang="en-US" dirty="0"/>
          </a:p>
        </p:txBody>
      </p:sp>
      <p:sp>
        <p:nvSpPr>
          <p:cNvPr id="3" name="标题 2"/>
          <p:cNvSpPr>
            <a:spLocks noGrp="1"/>
          </p:cNvSpPr>
          <p:nvPr>
            <p:ph type="title"/>
          </p:nvPr>
        </p:nvSpPr>
        <p:spPr/>
        <p:txBody>
          <a:bodyPr/>
          <a:lstStyle/>
          <a:p>
            <a:r>
              <a:rPr lang="en-US" altLang="zh-CN" dirty="0"/>
              <a:t>9.2.5  </a:t>
            </a:r>
            <a:r>
              <a:rPr lang="zh-CN" altLang="en-US" dirty="0"/>
              <a:t>队列类</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131"/>
          <p:cNvGrpSpPr/>
          <p:nvPr/>
        </p:nvGrpSpPr>
        <p:grpSpPr bwMode="auto">
          <a:xfrm>
            <a:off x="4916488" y="503238"/>
            <a:ext cx="3770312" cy="2932112"/>
            <a:chOff x="3097" y="317"/>
            <a:chExt cx="2375" cy="1847"/>
          </a:xfrm>
        </p:grpSpPr>
        <p:grpSp>
          <p:nvGrpSpPr>
            <p:cNvPr id="5" name="Group 1130"/>
            <p:cNvGrpSpPr/>
            <p:nvPr/>
          </p:nvGrpSpPr>
          <p:grpSpPr bwMode="auto">
            <a:xfrm>
              <a:off x="3744" y="498"/>
              <a:ext cx="1324" cy="1324"/>
              <a:chOff x="3744" y="498"/>
              <a:chExt cx="1324" cy="1324"/>
            </a:xfrm>
          </p:grpSpPr>
          <p:sp>
            <p:nvSpPr>
              <p:cNvPr id="28" name="Oval 1057"/>
              <p:cNvSpPr>
                <a:spLocks noChangeArrowheads="1"/>
              </p:cNvSpPr>
              <p:nvPr/>
            </p:nvSpPr>
            <p:spPr bwMode="auto">
              <a:xfrm>
                <a:off x="3744" y="498"/>
                <a:ext cx="1324" cy="13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sp>
            <p:nvSpPr>
              <p:cNvPr id="29" name="Line 1058"/>
              <p:cNvSpPr>
                <a:spLocks noChangeShapeType="1"/>
              </p:cNvSpPr>
              <p:nvPr/>
            </p:nvSpPr>
            <p:spPr bwMode="auto">
              <a:xfrm>
                <a:off x="4396" y="1160"/>
                <a:ext cx="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1059"/>
              <p:cNvSpPr>
                <a:spLocks noChangeShapeType="1"/>
              </p:cNvSpPr>
              <p:nvPr/>
            </p:nvSpPr>
            <p:spPr bwMode="auto">
              <a:xfrm>
                <a:off x="4401" y="498"/>
                <a:ext cx="0" cy="6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1060"/>
              <p:cNvSpPr>
                <a:spLocks noChangeShapeType="1"/>
              </p:cNvSpPr>
              <p:nvPr/>
            </p:nvSpPr>
            <p:spPr bwMode="auto">
              <a:xfrm>
                <a:off x="3744" y="1165"/>
                <a:ext cx="13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Line 1061"/>
              <p:cNvSpPr>
                <a:spLocks noChangeShapeType="1"/>
              </p:cNvSpPr>
              <p:nvPr/>
            </p:nvSpPr>
            <p:spPr bwMode="auto">
              <a:xfrm>
                <a:off x="4067" y="589"/>
                <a:ext cx="334"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 name="Line 1062"/>
              <p:cNvSpPr>
                <a:spLocks noChangeShapeType="1"/>
              </p:cNvSpPr>
              <p:nvPr/>
            </p:nvSpPr>
            <p:spPr bwMode="auto">
              <a:xfrm>
                <a:off x="3825" y="832"/>
                <a:ext cx="1152" cy="66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Line 1063"/>
              <p:cNvSpPr>
                <a:spLocks noChangeShapeType="1"/>
              </p:cNvSpPr>
              <p:nvPr/>
            </p:nvSpPr>
            <p:spPr bwMode="auto">
              <a:xfrm flipV="1">
                <a:off x="3825" y="872"/>
                <a:ext cx="1182" cy="5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 name="Line 1064"/>
              <p:cNvSpPr>
                <a:spLocks noChangeShapeType="1"/>
              </p:cNvSpPr>
              <p:nvPr/>
            </p:nvSpPr>
            <p:spPr bwMode="auto">
              <a:xfrm flipV="1">
                <a:off x="4391" y="609"/>
                <a:ext cx="384" cy="5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 name="Oval 1065"/>
              <p:cNvSpPr>
                <a:spLocks noChangeArrowheads="1"/>
              </p:cNvSpPr>
              <p:nvPr/>
            </p:nvSpPr>
            <p:spPr bwMode="auto">
              <a:xfrm>
                <a:off x="4007" y="761"/>
                <a:ext cx="798" cy="798"/>
              </a:xfrm>
              <a:prstGeom prst="ellipse">
                <a:avLst/>
              </a:prstGeom>
              <a:solidFill>
                <a:schemeClr val="bg1"/>
              </a:solidFill>
              <a:ln w="9525">
                <a:solidFill>
                  <a:schemeClr val="tx1"/>
                </a:solidFill>
                <a:round/>
              </a:ln>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grpSp>
        <p:sp>
          <p:nvSpPr>
            <p:cNvPr id="6" name="Text Box 1066"/>
            <p:cNvSpPr txBox="1">
              <a:spLocks noChangeArrowheads="1"/>
            </p:cNvSpPr>
            <p:nvPr/>
          </p:nvSpPr>
          <p:spPr bwMode="auto">
            <a:xfrm>
              <a:off x="4098" y="327"/>
              <a:ext cx="1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1</a:t>
              </a:r>
              <a:endParaRPr kumimoji="1" lang="en-US" altLang="zh-CN" sz="1800" b="0">
                <a:solidFill>
                  <a:schemeClr val="tx1"/>
                </a:solidFill>
              </a:endParaRPr>
            </a:p>
          </p:txBody>
        </p:sp>
        <p:sp>
          <p:nvSpPr>
            <p:cNvPr id="7" name="Text Box 1067"/>
            <p:cNvSpPr txBox="1">
              <a:spLocks noChangeArrowheads="1"/>
            </p:cNvSpPr>
            <p:nvPr/>
          </p:nvSpPr>
          <p:spPr bwMode="auto">
            <a:xfrm>
              <a:off x="3754" y="509"/>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2</a:t>
              </a:r>
              <a:endParaRPr kumimoji="1" lang="en-US" altLang="zh-CN" sz="1800" b="0">
                <a:solidFill>
                  <a:schemeClr val="tx1"/>
                </a:solidFill>
              </a:endParaRPr>
            </a:p>
          </p:txBody>
        </p:sp>
        <p:sp>
          <p:nvSpPr>
            <p:cNvPr id="8" name="Text Box 1068"/>
            <p:cNvSpPr txBox="1">
              <a:spLocks noChangeArrowheads="1"/>
            </p:cNvSpPr>
            <p:nvPr/>
          </p:nvSpPr>
          <p:spPr bwMode="auto">
            <a:xfrm>
              <a:off x="3560" y="86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3</a:t>
              </a:r>
              <a:endParaRPr kumimoji="1" lang="en-US" altLang="zh-CN" sz="1800" b="0">
                <a:solidFill>
                  <a:schemeClr val="tx1"/>
                </a:solidFill>
              </a:endParaRPr>
            </a:p>
          </p:txBody>
        </p:sp>
        <p:sp>
          <p:nvSpPr>
            <p:cNvPr id="9" name="Text Box 1069"/>
            <p:cNvSpPr txBox="1">
              <a:spLocks noChangeArrowheads="1"/>
            </p:cNvSpPr>
            <p:nvPr/>
          </p:nvSpPr>
          <p:spPr bwMode="auto">
            <a:xfrm>
              <a:off x="3580" y="1222"/>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4</a:t>
              </a:r>
              <a:endParaRPr kumimoji="1" lang="en-US" altLang="zh-CN" sz="1800" b="0">
                <a:solidFill>
                  <a:schemeClr val="tx1"/>
                </a:solidFill>
              </a:endParaRPr>
            </a:p>
          </p:txBody>
        </p:sp>
        <p:sp>
          <p:nvSpPr>
            <p:cNvPr id="10" name="Text Box 1070"/>
            <p:cNvSpPr txBox="1">
              <a:spLocks noChangeArrowheads="1"/>
            </p:cNvSpPr>
            <p:nvPr/>
          </p:nvSpPr>
          <p:spPr bwMode="auto">
            <a:xfrm>
              <a:off x="4108" y="1540"/>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a:t>
              </a:r>
              <a:endParaRPr kumimoji="1" lang="en-US" altLang="zh-CN" sz="1800" b="0">
                <a:solidFill>
                  <a:schemeClr val="tx1"/>
                </a:solidFill>
              </a:endParaRPr>
            </a:p>
          </p:txBody>
        </p:sp>
        <p:sp>
          <p:nvSpPr>
            <p:cNvPr id="11" name="Text Box 1071"/>
            <p:cNvSpPr txBox="1">
              <a:spLocks noChangeArrowheads="1"/>
            </p:cNvSpPr>
            <p:nvPr/>
          </p:nvSpPr>
          <p:spPr bwMode="auto">
            <a:xfrm>
              <a:off x="4835" y="519"/>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m-1</a:t>
              </a:r>
              <a:endParaRPr kumimoji="1" lang="en-US" altLang="zh-CN" sz="1800" b="0">
                <a:solidFill>
                  <a:schemeClr val="tx1"/>
                </a:solidFill>
              </a:endParaRPr>
            </a:p>
          </p:txBody>
        </p:sp>
        <p:sp>
          <p:nvSpPr>
            <p:cNvPr id="12" name="Text Box 1072"/>
            <p:cNvSpPr txBox="1">
              <a:spLocks noChangeArrowheads="1"/>
            </p:cNvSpPr>
            <p:nvPr/>
          </p:nvSpPr>
          <p:spPr bwMode="auto">
            <a:xfrm>
              <a:off x="4987" y="863"/>
              <a:ext cx="4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m-2</a:t>
              </a:r>
              <a:endParaRPr kumimoji="1" lang="en-US" altLang="zh-CN" sz="1800" b="0">
                <a:solidFill>
                  <a:schemeClr val="tx1"/>
                </a:solidFill>
              </a:endParaRPr>
            </a:p>
          </p:txBody>
        </p:sp>
        <p:sp>
          <p:nvSpPr>
            <p:cNvPr id="13" name="Text Box 1073"/>
            <p:cNvSpPr txBox="1">
              <a:spLocks noChangeArrowheads="1"/>
            </p:cNvSpPr>
            <p:nvPr/>
          </p:nvSpPr>
          <p:spPr bwMode="auto">
            <a:xfrm>
              <a:off x="4967" y="120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m-3</a:t>
              </a:r>
              <a:endParaRPr kumimoji="1" lang="en-US" altLang="zh-CN" sz="1800" b="0">
                <a:solidFill>
                  <a:schemeClr val="tx1"/>
                </a:solidFill>
              </a:endParaRPr>
            </a:p>
          </p:txBody>
        </p:sp>
        <p:sp>
          <p:nvSpPr>
            <p:cNvPr id="14" name="Text Box 1074"/>
            <p:cNvSpPr txBox="1">
              <a:spLocks noChangeArrowheads="1"/>
            </p:cNvSpPr>
            <p:nvPr/>
          </p:nvSpPr>
          <p:spPr bwMode="auto">
            <a:xfrm>
              <a:off x="4532" y="317"/>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0</a:t>
              </a:r>
              <a:endParaRPr kumimoji="1" lang="en-US" altLang="zh-CN" sz="1800" b="0">
                <a:solidFill>
                  <a:schemeClr val="tx1"/>
                </a:solidFill>
              </a:endParaRPr>
            </a:p>
          </p:txBody>
        </p:sp>
        <p:sp>
          <p:nvSpPr>
            <p:cNvPr id="15" name="Text Box 1075"/>
            <p:cNvSpPr txBox="1">
              <a:spLocks noChangeArrowheads="1"/>
            </p:cNvSpPr>
            <p:nvPr/>
          </p:nvSpPr>
          <p:spPr bwMode="auto">
            <a:xfrm>
              <a:off x="4459" y="559"/>
              <a:ext cx="2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a</a:t>
              </a:r>
              <a:r>
                <a:rPr kumimoji="1" lang="en-US" altLang="zh-CN" sz="1800" b="0" baseline="-25000">
                  <a:solidFill>
                    <a:schemeClr val="tx1"/>
                  </a:solidFill>
                </a:rPr>
                <a:t>m</a:t>
              </a:r>
              <a:endParaRPr kumimoji="1" lang="en-US" altLang="zh-CN" sz="1800" b="0">
                <a:solidFill>
                  <a:schemeClr val="tx1"/>
                </a:solidFill>
              </a:endParaRPr>
            </a:p>
          </p:txBody>
        </p:sp>
        <p:sp>
          <p:nvSpPr>
            <p:cNvPr id="16" name="Text Box 1076"/>
            <p:cNvSpPr txBox="1">
              <a:spLocks noChangeArrowheads="1"/>
            </p:cNvSpPr>
            <p:nvPr/>
          </p:nvSpPr>
          <p:spPr bwMode="auto">
            <a:xfrm>
              <a:off x="4166" y="549"/>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a</a:t>
              </a:r>
              <a:r>
                <a:rPr kumimoji="1" lang="en-US" altLang="zh-CN" sz="1800" b="0" baseline="-25000">
                  <a:solidFill>
                    <a:schemeClr val="tx1"/>
                  </a:solidFill>
                </a:rPr>
                <a:t>m+1</a:t>
              </a:r>
              <a:endParaRPr kumimoji="1" lang="en-US" altLang="zh-CN" sz="1800" b="0">
                <a:solidFill>
                  <a:schemeClr val="tx1"/>
                </a:solidFill>
              </a:endParaRPr>
            </a:p>
          </p:txBody>
        </p:sp>
        <p:sp>
          <p:nvSpPr>
            <p:cNvPr id="17" name="Text Box 1077"/>
            <p:cNvSpPr txBox="1">
              <a:spLocks noChangeArrowheads="1"/>
            </p:cNvSpPr>
            <p:nvPr/>
          </p:nvSpPr>
          <p:spPr bwMode="auto">
            <a:xfrm>
              <a:off x="3903" y="691"/>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a</a:t>
              </a:r>
              <a:r>
                <a:rPr kumimoji="1" lang="en-US" altLang="zh-CN" sz="1800" b="0" baseline="-25000">
                  <a:solidFill>
                    <a:schemeClr val="tx1"/>
                  </a:solidFill>
                </a:rPr>
                <a:t>m+2</a:t>
              </a:r>
              <a:endParaRPr kumimoji="1" lang="en-US" altLang="zh-CN" sz="1800" b="0">
                <a:solidFill>
                  <a:schemeClr val="tx1"/>
                </a:solidFill>
              </a:endParaRPr>
            </a:p>
          </p:txBody>
        </p:sp>
        <p:sp>
          <p:nvSpPr>
            <p:cNvPr id="18" name="Text Box 1078"/>
            <p:cNvSpPr txBox="1">
              <a:spLocks noChangeArrowheads="1"/>
            </p:cNvSpPr>
            <p:nvPr/>
          </p:nvSpPr>
          <p:spPr bwMode="auto">
            <a:xfrm>
              <a:off x="3802" y="943"/>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a</a:t>
              </a:r>
              <a:r>
                <a:rPr kumimoji="1" lang="en-US" altLang="zh-CN" sz="1800" b="0" baseline="-25000">
                  <a:solidFill>
                    <a:schemeClr val="tx1"/>
                  </a:solidFill>
                </a:rPr>
                <a:t>3</a:t>
              </a:r>
              <a:endParaRPr kumimoji="1" lang="en-US" altLang="zh-CN" sz="1800" b="0">
                <a:solidFill>
                  <a:schemeClr val="tx1"/>
                </a:solidFill>
              </a:endParaRPr>
            </a:p>
          </p:txBody>
        </p:sp>
        <p:sp>
          <p:nvSpPr>
            <p:cNvPr id="19" name="Text Box 1079"/>
            <p:cNvSpPr txBox="1">
              <a:spLocks noChangeArrowheads="1"/>
            </p:cNvSpPr>
            <p:nvPr/>
          </p:nvSpPr>
          <p:spPr bwMode="auto">
            <a:xfrm>
              <a:off x="3097" y="1095"/>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1800" b="0">
                  <a:solidFill>
                    <a:schemeClr val="tx1"/>
                  </a:solidFill>
                </a:rPr>
                <a:t>队头</a:t>
              </a:r>
              <a:endParaRPr kumimoji="1" lang="zh-CN" altLang="en-US" sz="1800" b="0">
                <a:solidFill>
                  <a:schemeClr val="tx1"/>
                </a:solidFill>
              </a:endParaRPr>
            </a:p>
          </p:txBody>
        </p:sp>
        <p:sp>
          <p:nvSpPr>
            <p:cNvPr id="20" name="Text Box 1080"/>
            <p:cNvSpPr txBox="1">
              <a:spLocks noChangeArrowheads="1"/>
            </p:cNvSpPr>
            <p:nvPr/>
          </p:nvSpPr>
          <p:spPr bwMode="auto">
            <a:xfrm>
              <a:off x="3137" y="640"/>
              <a:ext cx="50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1800" b="0">
                  <a:solidFill>
                    <a:schemeClr val="tx1"/>
                  </a:solidFill>
                </a:rPr>
                <a:t>队尾</a:t>
              </a:r>
              <a:endParaRPr kumimoji="1" lang="zh-CN" altLang="en-US" sz="1800" b="0">
                <a:solidFill>
                  <a:schemeClr val="tx1"/>
                </a:solidFill>
              </a:endParaRPr>
            </a:p>
          </p:txBody>
        </p:sp>
        <p:sp>
          <p:nvSpPr>
            <p:cNvPr id="21" name="Text Box 1081"/>
            <p:cNvSpPr txBox="1">
              <a:spLocks noChangeArrowheads="1"/>
            </p:cNvSpPr>
            <p:nvPr/>
          </p:nvSpPr>
          <p:spPr bwMode="auto">
            <a:xfrm>
              <a:off x="3792" y="1186"/>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a</a:t>
              </a:r>
              <a:r>
                <a:rPr kumimoji="1" lang="en-US" altLang="zh-CN" sz="1800" b="0" baseline="-25000">
                  <a:solidFill>
                    <a:schemeClr val="tx1"/>
                  </a:solidFill>
                </a:rPr>
                <a:t>4</a:t>
              </a:r>
              <a:endParaRPr kumimoji="1" lang="en-US" altLang="zh-CN" sz="1800" b="0">
                <a:solidFill>
                  <a:schemeClr val="tx1"/>
                </a:solidFill>
              </a:endParaRPr>
            </a:p>
          </p:txBody>
        </p:sp>
        <p:sp>
          <p:nvSpPr>
            <p:cNvPr id="22" name="Text Box 1082"/>
            <p:cNvSpPr txBox="1">
              <a:spLocks noChangeArrowheads="1"/>
            </p:cNvSpPr>
            <p:nvPr/>
          </p:nvSpPr>
          <p:spPr bwMode="auto">
            <a:xfrm>
              <a:off x="4843" y="964"/>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a</a:t>
              </a:r>
              <a:r>
                <a:rPr kumimoji="1" lang="en-US" altLang="zh-CN" sz="1800" b="0" baseline="-25000">
                  <a:solidFill>
                    <a:schemeClr val="tx1"/>
                  </a:solidFill>
                </a:rPr>
                <a:t>m-2</a:t>
              </a:r>
              <a:endParaRPr kumimoji="1" lang="en-US" altLang="zh-CN" sz="1800" b="0">
                <a:solidFill>
                  <a:schemeClr val="tx1"/>
                </a:solidFill>
              </a:endParaRPr>
            </a:p>
          </p:txBody>
        </p:sp>
        <p:sp>
          <p:nvSpPr>
            <p:cNvPr id="23" name="Text Box 1083"/>
            <p:cNvSpPr txBox="1">
              <a:spLocks noChangeArrowheads="1"/>
            </p:cNvSpPr>
            <p:nvPr/>
          </p:nvSpPr>
          <p:spPr bwMode="auto">
            <a:xfrm>
              <a:off x="4803" y="1206"/>
              <a:ext cx="2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a</a:t>
              </a:r>
              <a:r>
                <a:rPr kumimoji="1" lang="en-US" altLang="zh-CN" sz="1800" b="0" baseline="-25000">
                  <a:solidFill>
                    <a:schemeClr val="tx1"/>
                  </a:solidFill>
                </a:rPr>
                <a:t>m-3</a:t>
              </a:r>
              <a:endParaRPr kumimoji="1" lang="en-US" altLang="zh-CN" sz="1800" b="0">
                <a:solidFill>
                  <a:schemeClr val="tx1"/>
                </a:solidFill>
              </a:endParaRPr>
            </a:p>
          </p:txBody>
        </p:sp>
        <p:sp>
          <p:nvSpPr>
            <p:cNvPr id="24" name="Text Box 1084"/>
            <p:cNvSpPr txBox="1">
              <a:spLocks noChangeArrowheads="1"/>
            </p:cNvSpPr>
            <p:nvPr/>
          </p:nvSpPr>
          <p:spPr bwMode="auto">
            <a:xfrm>
              <a:off x="4722" y="721"/>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a</a:t>
              </a:r>
              <a:r>
                <a:rPr kumimoji="1" lang="en-US" altLang="zh-CN" sz="1800" b="0" baseline="-25000">
                  <a:solidFill>
                    <a:schemeClr val="tx1"/>
                  </a:solidFill>
                </a:rPr>
                <a:t>m-1</a:t>
              </a:r>
              <a:endParaRPr kumimoji="1" lang="en-US" altLang="zh-CN" sz="1800" b="0">
                <a:solidFill>
                  <a:schemeClr val="tx1"/>
                </a:solidFill>
              </a:endParaRPr>
            </a:p>
          </p:txBody>
        </p:sp>
        <p:sp>
          <p:nvSpPr>
            <p:cNvPr id="25" name="Line 1085"/>
            <p:cNvSpPr>
              <a:spLocks noChangeShapeType="1"/>
            </p:cNvSpPr>
            <p:nvPr/>
          </p:nvSpPr>
          <p:spPr bwMode="auto">
            <a:xfrm>
              <a:off x="3562" y="832"/>
              <a:ext cx="212" cy="101"/>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 name="Line 1086"/>
            <p:cNvSpPr>
              <a:spLocks noChangeShapeType="1"/>
            </p:cNvSpPr>
            <p:nvPr/>
          </p:nvSpPr>
          <p:spPr bwMode="auto">
            <a:xfrm flipV="1">
              <a:off x="3521" y="1085"/>
              <a:ext cx="223" cy="81"/>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7" name="Text Box 1120"/>
            <p:cNvSpPr txBox="1">
              <a:spLocks noChangeArrowheads="1"/>
            </p:cNvSpPr>
            <p:nvPr/>
          </p:nvSpPr>
          <p:spPr bwMode="auto">
            <a:xfrm>
              <a:off x="3501" y="1811"/>
              <a:ext cx="181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1800" b="0">
                  <a:solidFill>
                    <a:schemeClr val="tx1"/>
                  </a:solidFill>
                </a:rPr>
                <a:t>队满状态   元素个数</a:t>
              </a:r>
              <a:r>
                <a:rPr kumimoji="1" lang="en-US" altLang="zh-CN" sz="1800" b="0">
                  <a:solidFill>
                    <a:schemeClr val="tx1"/>
                  </a:solidFill>
                </a:rPr>
                <a:t>=m</a:t>
              </a:r>
              <a:endParaRPr kumimoji="1" lang="en-US" altLang="zh-CN" sz="1800" b="0">
                <a:solidFill>
                  <a:schemeClr val="tx1"/>
                </a:solidFill>
              </a:endParaRPr>
            </a:p>
          </p:txBody>
        </p:sp>
      </p:grpSp>
      <p:grpSp>
        <p:nvGrpSpPr>
          <p:cNvPr id="37" name="Group 1133"/>
          <p:cNvGrpSpPr/>
          <p:nvPr/>
        </p:nvGrpSpPr>
        <p:grpSpPr bwMode="auto">
          <a:xfrm>
            <a:off x="2590800" y="3743325"/>
            <a:ext cx="3770313" cy="2868613"/>
            <a:chOff x="1632" y="2358"/>
            <a:chExt cx="2375" cy="1807"/>
          </a:xfrm>
        </p:grpSpPr>
        <p:grpSp>
          <p:nvGrpSpPr>
            <p:cNvPr id="38" name="Group 1132"/>
            <p:cNvGrpSpPr/>
            <p:nvPr/>
          </p:nvGrpSpPr>
          <p:grpSpPr bwMode="auto">
            <a:xfrm>
              <a:off x="2279" y="2539"/>
              <a:ext cx="1324" cy="1325"/>
              <a:chOff x="2279" y="2539"/>
              <a:chExt cx="1324" cy="1325"/>
            </a:xfrm>
          </p:grpSpPr>
          <p:sp>
            <p:nvSpPr>
              <p:cNvPr id="61" name="Oval 1089"/>
              <p:cNvSpPr>
                <a:spLocks noChangeArrowheads="1"/>
              </p:cNvSpPr>
              <p:nvPr/>
            </p:nvSpPr>
            <p:spPr bwMode="auto">
              <a:xfrm>
                <a:off x="2279" y="2539"/>
                <a:ext cx="1324" cy="132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sp>
            <p:nvSpPr>
              <p:cNvPr id="62" name="Line 1090"/>
              <p:cNvSpPr>
                <a:spLocks noChangeShapeType="1"/>
              </p:cNvSpPr>
              <p:nvPr/>
            </p:nvSpPr>
            <p:spPr bwMode="auto">
              <a:xfrm>
                <a:off x="2931" y="3201"/>
                <a:ext cx="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3" name="Line 1091"/>
              <p:cNvSpPr>
                <a:spLocks noChangeShapeType="1"/>
              </p:cNvSpPr>
              <p:nvPr/>
            </p:nvSpPr>
            <p:spPr bwMode="auto">
              <a:xfrm>
                <a:off x="2936" y="2539"/>
                <a:ext cx="0" cy="67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 name="Line 1092"/>
              <p:cNvSpPr>
                <a:spLocks noChangeShapeType="1"/>
              </p:cNvSpPr>
              <p:nvPr/>
            </p:nvSpPr>
            <p:spPr bwMode="auto">
              <a:xfrm>
                <a:off x="2279" y="3207"/>
                <a:ext cx="13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 name="Line 1093"/>
              <p:cNvSpPr>
                <a:spLocks noChangeShapeType="1"/>
              </p:cNvSpPr>
              <p:nvPr/>
            </p:nvSpPr>
            <p:spPr bwMode="auto">
              <a:xfrm>
                <a:off x="2602" y="2630"/>
                <a:ext cx="334" cy="5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 name="Line 1094"/>
              <p:cNvSpPr>
                <a:spLocks noChangeShapeType="1"/>
              </p:cNvSpPr>
              <p:nvPr/>
            </p:nvSpPr>
            <p:spPr bwMode="auto">
              <a:xfrm>
                <a:off x="2360" y="2873"/>
                <a:ext cx="1152" cy="66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 name="Line 1095"/>
              <p:cNvSpPr>
                <a:spLocks noChangeShapeType="1"/>
              </p:cNvSpPr>
              <p:nvPr/>
            </p:nvSpPr>
            <p:spPr bwMode="auto">
              <a:xfrm flipV="1">
                <a:off x="2360" y="2913"/>
                <a:ext cx="1182" cy="59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 name="Line 1096"/>
              <p:cNvSpPr>
                <a:spLocks noChangeShapeType="1"/>
              </p:cNvSpPr>
              <p:nvPr/>
            </p:nvSpPr>
            <p:spPr bwMode="auto">
              <a:xfrm flipV="1">
                <a:off x="2926" y="2650"/>
                <a:ext cx="384" cy="55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 name="Oval 1097"/>
              <p:cNvSpPr>
                <a:spLocks noChangeArrowheads="1"/>
              </p:cNvSpPr>
              <p:nvPr/>
            </p:nvSpPr>
            <p:spPr bwMode="auto">
              <a:xfrm>
                <a:off x="2542" y="2802"/>
                <a:ext cx="798" cy="799"/>
              </a:xfrm>
              <a:prstGeom prst="ellipse">
                <a:avLst/>
              </a:prstGeom>
              <a:solidFill>
                <a:schemeClr val="bg1"/>
              </a:solidFill>
              <a:ln w="9525">
                <a:solidFill>
                  <a:schemeClr val="tx1"/>
                </a:solidFill>
                <a:round/>
              </a:ln>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grpSp>
        <p:sp>
          <p:nvSpPr>
            <p:cNvPr id="39" name="Text Box 1098"/>
            <p:cNvSpPr txBox="1">
              <a:spLocks noChangeArrowheads="1"/>
            </p:cNvSpPr>
            <p:nvPr/>
          </p:nvSpPr>
          <p:spPr bwMode="auto">
            <a:xfrm>
              <a:off x="2633" y="2368"/>
              <a:ext cx="1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1</a:t>
              </a:r>
              <a:endParaRPr kumimoji="1" lang="en-US" altLang="zh-CN" sz="1800" b="0">
                <a:solidFill>
                  <a:schemeClr val="tx1"/>
                </a:solidFill>
              </a:endParaRPr>
            </a:p>
          </p:txBody>
        </p:sp>
        <p:sp>
          <p:nvSpPr>
            <p:cNvPr id="40" name="Text Box 1099"/>
            <p:cNvSpPr txBox="1">
              <a:spLocks noChangeArrowheads="1"/>
            </p:cNvSpPr>
            <p:nvPr/>
          </p:nvSpPr>
          <p:spPr bwMode="auto">
            <a:xfrm>
              <a:off x="2289" y="2550"/>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2</a:t>
              </a:r>
              <a:endParaRPr kumimoji="1" lang="en-US" altLang="zh-CN" sz="1800" b="0">
                <a:solidFill>
                  <a:schemeClr val="tx1"/>
                </a:solidFill>
              </a:endParaRPr>
            </a:p>
          </p:txBody>
        </p:sp>
        <p:sp>
          <p:nvSpPr>
            <p:cNvPr id="41" name="Text Box 1100"/>
            <p:cNvSpPr txBox="1">
              <a:spLocks noChangeArrowheads="1"/>
            </p:cNvSpPr>
            <p:nvPr/>
          </p:nvSpPr>
          <p:spPr bwMode="auto">
            <a:xfrm>
              <a:off x="2095" y="290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3</a:t>
              </a:r>
              <a:endParaRPr kumimoji="1" lang="en-US" altLang="zh-CN" sz="1800" b="0">
                <a:solidFill>
                  <a:schemeClr val="tx1"/>
                </a:solidFill>
              </a:endParaRPr>
            </a:p>
          </p:txBody>
        </p:sp>
        <p:sp>
          <p:nvSpPr>
            <p:cNvPr id="42" name="Text Box 1101"/>
            <p:cNvSpPr txBox="1">
              <a:spLocks noChangeArrowheads="1"/>
            </p:cNvSpPr>
            <p:nvPr/>
          </p:nvSpPr>
          <p:spPr bwMode="auto">
            <a:xfrm>
              <a:off x="2115" y="3263"/>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4</a:t>
              </a:r>
              <a:endParaRPr kumimoji="1" lang="en-US" altLang="zh-CN" sz="1800" b="0">
                <a:solidFill>
                  <a:schemeClr val="tx1"/>
                </a:solidFill>
              </a:endParaRPr>
            </a:p>
          </p:txBody>
        </p:sp>
        <p:sp>
          <p:nvSpPr>
            <p:cNvPr id="43" name="Text Box 1102"/>
            <p:cNvSpPr txBox="1">
              <a:spLocks noChangeArrowheads="1"/>
            </p:cNvSpPr>
            <p:nvPr/>
          </p:nvSpPr>
          <p:spPr bwMode="auto">
            <a:xfrm>
              <a:off x="2643" y="3582"/>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a:t>
              </a:r>
              <a:endParaRPr kumimoji="1" lang="en-US" altLang="zh-CN" sz="1800" b="0">
                <a:solidFill>
                  <a:schemeClr val="tx1"/>
                </a:solidFill>
              </a:endParaRPr>
            </a:p>
          </p:txBody>
        </p:sp>
        <p:sp>
          <p:nvSpPr>
            <p:cNvPr id="44" name="Text Box 1103"/>
            <p:cNvSpPr txBox="1">
              <a:spLocks noChangeArrowheads="1"/>
            </p:cNvSpPr>
            <p:nvPr/>
          </p:nvSpPr>
          <p:spPr bwMode="auto">
            <a:xfrm>
              <a:off x="3370" y="2560"/>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m-1</a:t>
              </a:r>
              <a:endParaRPr kumimoji="1" lang="en-US" altLang="zh-CN" sz="1800" b="0">
                <a:solidFill>
                  <a:schemeClr val="tx1"/>
                </a:solidFill>
              </a:endParaRPr>
            </a:p>
          </p:txBody>
        </p:sp>
        <p:sp>
          <p:nvSpPr>
            <p:cNvPr id="45" name="Text Box 1104"/>
            <p:cNvSpPr txBox="1">
              <a:spLocks noChangeArrowheads="1"/>
            </p:cNvSpPr>
            <p:nvPr/>
          </p:nvSpPr>
          <p:spPr bwMode="auto">
            <a:xfrm>
              <a:off x="3522" y="2904"/>
              <a:ext cx="47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m-2</a:t>
              </a:r>
              <a:endParaRPr kumimoji="1" lang="en-US" altLang="zh-CN" sz="1800" b="0">
                <a:solidFill>
                  <a:schemeClr val="tx1"/>
                </a:solidFill>
              </a:endParaRPr>
            </a:p>
          </p:txBody>
        </p:sp>
        <p:sp>
          <p:nvSpPr>
            <p:cNvPr id="46" name="Text Box 1105"/>
            <p:cNvSpPr txBox="1">
              <a:spLocks noChangeArrowheads="1"/>
            </p:cNvSpPr>
            <p:nvPr/>
          </p:nvSpPr>
          <p:spPr bwMode="auto">
            <a:xfrm>
              <a:off x="3502" y="3248"/>
              <a:ext cx="50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m-3</a:t>
              </a:r>
              <a:endParaRPr kumimoji="1" lang="en-US" altLang="zh-CN" sz="1800" b="0">
                <a:solidFill>
                  <a:schemeClr val="tx1"/>
                </a:solidFill>
              </a:endParaRPr>
            </a:p>
          </p:txBody>
        </p:sp>
        <p:sp>
          <p:nvSpPr>
            <p:cNvPr id="47" name="Text Box 1106"/>
            <p:cNvSpPr txBox="1">
              <a:spLocks noChangeArrowheads="1"/>
            </p:cNvSpPr>
            <p:nvPr/>
          </p:nvSpPr>
          <p:spPr bwMode="auto">
            <a:xfrm>
              <a:off x="3067" y="235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0</a:t>
              </a:r>
              <a:endParaRPr kumimoji="1" lang="en-US" altLang="zh-CN" sz="1800" b="0">
                <a:solidFill>
                  <a:schemeClr val="tx1"/>
                </a:solidFill>
              </a:endParaRPr>
            </a:p>
          </p:txBody>
        </p:sp>
        <p:sp>
          <p:nvSpPr>
            <p:cNvPr id="48" name="Text Box 1107"/>
            <p:cNvSpPr txBox="1">
              <a:spLocks noChangeArrowheads="1"/>
            </p:cNvSpPr>
            <p:nvPr/>
          </p:nvSpPr>
          <p:spPr bwMode="auto">
            <a:xfrm>
              <a:off x="2994" y="2601"/>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endParaRPr kumimoji="1" lang="zh-CN" altLang="zh-CN" sz="1800" b="0">
                <a:solidFill>
                  <a:schemeClr val="tx1"/>
                </a:solidFill>
              </a:endParaRPr>
            </a:p>
          </p:txBody>
        </p:sp>
        <p:sp>
          <p:nvSpPr>
            <p:cNvPr id="49" name="Text Box 1108"/>
            <p:cNvSpPr txBox="1">
              <a:spLocks noChangeArrowheads="1"/>
            </p:cNvSpPr>
            <p:nvPr/>
          </p:nvSpPr>
          <p:spPr bwMode="auto">
            <a:xfrm>
              <a:off x="2701" y="2591"/>
              <a:ext cx="27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endParaRPr kumimoji="1" lang="zh-CN" altLang="zh-CN" sz="1800" b="0">
                <a:solidFill>
                  <a:schemeClr val="tx1"/>
                </a:solidFill>
              </a:endParaRPr>
            </a:p>
          </p:txBody>
        </p:sp>
        <p:sp>
          <p:nvSpPr>
            <p:cNvPr id="50" name="Text Box 1109"/>
            <p:cNvSpPr txBox="1">
              <a:spLocks noChangeArrowheads="1"/>
            </p:cNvSpPr>
            <p:nvPr/>
          </p:nvSpPr>
          <p:spPr bwMode="auto">
            <a:xfrm>
              <a:off x="2438" y="2732"/>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endParaRPr kumimoji="1" lang="zh-CN" altLang="zh-CN" sz="1800" b="0">
                <a:solidFill>
                  <a:schemeClr val="tx1"/>
                </a:solidFill>
              </a:endParaRPr>
            </a:p>
          </p:txBody>
        </p:sp>
        <p:sp>
          <p:nvSpPr>
            <p:cNvPr id="51" name="Text Box 1110"/>
            <p:cNvSpPr txBox="1">
              <a:spLocks noChangeArrowheads="1"/>
            </p:cNvSpPr>
            <p:nvPr/>
          </p:nvSpPr>
          <p:spPr bwMode="auto">
            <a:xfrm>
              <a:off x="2337" y="2985"/>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endParaRPr kumimoji="1" lang="zh-CN" altLang="zh-CN" sz="1800" b="0">
                <a:solidFill>
                  <a:schemeClr val="tx1"/>
                </a:solidFill>
              </a:endParaRPr>
            </a:p>
          </p:txBody>
        </p:sp>
        <p:sp>
          <p:nvSpPr>
            <p:cNvPr id="52" name="Text Box 1111"/>
            <p:cNvSpPr txBox="1">
              <a:spLocks noChangeArrowheads="1"/>
            </p:cNvSpPr>
            <p:nvPr/>
          </p:nvSpPr>
          <p:spPr bwMode="auto">
            <a:xfrm>
              <a:off x="1632" y="313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1800" b="0">
                  <a:solidFill>
                    <a:schemeClr val="tx1"/>
                  </a:solidFill>
                </a:rPr>
                <a:t>队尾</a:t>
              </a:r>
              <a:endParaRPr kumimoji="1" lang="zh-CN" altLang="en-US" sz="1800" b="0">
                <a:solidFill>
                  <a:schemeClr val="tx1"/>
                </a:solidFill>
              </a:endParaRPr>
            </a:p>
          </p:txBody>
        </p:sp>
        <p:sp>
          <p:nvSpPr>
            <p:cNvPr id="53" name="Text Box 1112"/>
            <p:cNvSpPr txBox="1">
              <a:spLocks noChangeArrowheads="1"/>
            </p:cNvSpPr>
            <p:nvPr/>
          </p:nvSpPr>
          <p:spPr bwMode="auto">
            <a:xfrm>
              <a:off x="1672" y="2682"/>
              <a:ext cx="50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1800" b="0">
                  <a:solidFill>
                    <a:schemeClr val="tx1"/>
                  </a:solidFill>
                </a:rPr>
                <a:t>队头</a:t>
              </a:r>
              <a:endParaRPr kumimoji="1" lang="zh-CN" altLang="en-US" sz="1800" b="0">
                <a:solidFill>
                  <a:schemeClr val="tx1"/>
                </a:solidFill>
              </a:endParaRPr>
            </a:p>
          </p:txBody>
        </p:sp>
        <p:sp>
          <p:nvSpPr>
            <p:cNvPr id="54" name="Text Box 1113"/>
            <p:cNvSpPr txBox="1">
              <a:spLocks noChangeArrowheads="1"/>
            </p:cNvSpPr>
            <p:nvPr/>
          </p:nvSpPr>
          <p:spPr bwMode="auto">
            <a:xfrm>
              <a:off x="2327" y="3227"/>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endParaRPr kumimoji="1" lang="zh-CN" altLang="zh-CN" sz="1800" b="0">
                <a:solidFill>
                  <a:schemeClr val="tx1"/>
                </a:solidFill>
              </a:endParaRPr>
            </a:p>
          </p:txBody>
        </p:sp>
        <p:sp>
          <p:nvSpPr>
            <p:cNvPr id="55" name="Text Box 1114"/>
            <p:cNvSpPr txBox="1">
              <a:spLocks noChangeArrowheads="1"/>
            </p:cNvSpPr>
            <p:nvPr/>
          </p:nvSpPr>
          <p:spPr bwMode="auto">
            <a:xfrm>
              <a:off x="3378" y="3005"/>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endParaRPr kumimoji="1" lang="zh-CN" altLang="zh-CN" sz="1800" b="0">
                <a:solidFill>
                  <a:schemeClr val="tx1"/>
                </a:solidFill>
              </a:endParaRPr>
            </a:p>
          </p:txBody>
        </p:sp>
        <p:sp>
          <p:nvSpPr>
            <p:cNvPr id="56" name="Text Box 1115"/>
            <p:cNvSpPr txBox="1">
              <a:spLocks noChangeArrowheads="1"/>
            </p:cNvSpPr>
            <p:nvPr/>
          </p:nvSpPr>
          <p:spPr bwMode="auto">
            <a:xfrm>
              <a:off x="3338" y="3248"/>
              <a:ext cx="2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endParaRPr kumimoji="1" lang="zh-CN" altLang="zh-CN" sz="1800" b="0">
                <a:solidFill>
                  <a:schemeClr val="tx1"/>
                </a:solidFill>
              </a:endParaRPr>
            </a:p>
          </p:txBody>
        </p:sp>
        <p:sp>
          <p:nvSpPr>
            <p:cNvPr id="57" name="Text Box 1116"/>
            <p:cNvSpPr txBox="1">
              <a:spLocks noChangeArrowheads="1"/>
            </p:cNvSpPr>
            <p:nvPr/>
          </p:nvSpPr>
          <p:spPr bwMode="auto">
            <a:xfrm>
              <a:off x="3257" y="2762"/>
              <a:ext cx="2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endParaRPr kumimoji="1" lang="zh-CN" altLang="zh-CN" sz="1800" b="0">
                <a:solidFill>
                  <a:schemeClr val="tx1"/>
                </a:solidFill>
              </a:endParaRPr>
            </a:p>
          </p:txBody>
        </p:sp>
        <p:sp>
          <p:nvSpPr>
            <p:cNvPr id="58" name="Line 1117"/>
            <p:cNvSpPr>
              <a:spLocks noChangeShapeType="1"/>
            </p:cNvSpPr>
            <p:nvPr/>
          </p:nvSpPr>
          <p:spPr bwMode="auto">
            <a:xfrm>
              <a:off x="2097" y="2874"/>
              <a:ext cx="212" cy="101"/>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 name="Line 1118"/>
            <p:cNvSpPr>
              <a:spLocks noChangeShapeType="1"/>
            </p:cNvSpPr>
            <p:nvPr/>
          </p:nvSpPr>
          <p:spPr bwMode="auto">
            <a:xfrm flipV="1">
              <a:off x="2056" y="3126"/>
              <a:ext cx="223" cy="81"/>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 name="Text Box 1121"/>
            <p:cNvSpPr txBox="1">
              <a:spLocks noChangeArrowheads="1"/>
            </p:cNvSpPr>
            <p:nvPr/>
          </p:nvSpPr>
          <p:spPr bwMode="auto">
            <a:xfrm>
              <a:off x="2016" y="3812"/>
              <a:ext cx="181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1800" b="0">
                  <a:solidFill>
                    <a:schemeClr val="tx1"/>
                  </a:solidFill>
                </a:rPr>
                <a:t>队空状态   元素个数</a:t>
              </a:r>
              <a:r>
                <a:rPr kumimoji="1" lang="en-US" altLang="zh-CN" sz="1800" b="0">
                  <a:solidFill>
                    <a:schemeClr val="tx1"/>
                  </a:solidFill>
                </a:rPr>
                <a:t>=0</a:t>
              </a:r>
              <a:endParaRPr kumimoji="1" lang="en-US" altLang="zh-CN" sz="1800" b="0">
                <a:solidFill>
                  <a:schemeClr val="tx1"/>
                </a:solidFill>
              </a:endParaRPr>
            </a:p>
          </p:txBody>
        </p:sp>
      </p:grpSp>
      <p:grpSp>
        <p:nvGrpSpPr>
          <p:cNvPr id="70" name="Group 1128"/>
          <p:cNvGrpSpPr/>
          <p:nvPr/>
        </p:nvGrpSpPr>
        <p:grpSpPr bwMode="auto">
          <a:xfrm>
            <a:off x="762000" y="228600"/>
            <a:ext cx="3400425" cy="3238500"/>
            <a:chOff x="480" y="144"/>
            <a:chExt cx="2142" cy="2040"/>
          </a:xfrm>
        </p:grpSpPr>
        <p:sp>
          <p:nvSpPr>
            <p:cNvPr id="71" name="Text Box 1027"/>
            <p:cNvSpPr txBox="1">
              <a:spLocks noChangeArrowheads="1"/>
            </p:cNvSpPr>
            <p:nvPr/>
          </p:nvSpPr>
          <p:spPr bwMode="auto">
            <a:xfrm>
              <a:off x="480" y="1590"/>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1800" b="0">
                  <a:solidFill>
                    <a:schemeClr val="tx1"/>
                  </a:solidFill>
                </a:rPr>
                <a:t>队尾</a:t>
              </a:r>
              <a:endParaRPr kumimoji="1" lang="zh-CN" altLang="en-US" sz="1800" b="0">
                <a:solidFill>
                  <a:schemeClr val="tx1"/>
                </a:solidFill>
              </a:endParaRPr>
            </a:p>
          </p:txBody>
        </p:sp>
        <p:grpSp>
          <p:nvGrpSpPr>
            <p:cNvPr id="72" name="Group 1127"/>
            <p:cNvGrpSpPr/>
            <p:nvPr/>
          </p:nvGrpSpPr>
          <p:grpSpPr bwMode="auto">
            <a:xfrm>
              <a:off x="894" y="498"/>
              <a:ext cx="1324" cy="1324"/>
              <a:chOff x="894" y="498"/>
              <a:chExt cx="1324" cy="1324"/>
            </a:xfrm>
          </p:grpSpPr>
          <p:sp>
            <p:nvSpPr>
              <p:cNvPr id="90" name="Oval 1032"/>
              <p:cNvSpPr>
                <a:spLocks noChangeArrowheads="1"/>
              </p:cNvSpPr>
              <p:nvPr/>
            </p:nvSpPr>
            <p:spPr bwMode="auto">
              <a:xfrm>
                <a:off x="894" y="498"/>
                <a:ext cx="1324" cy="132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sp>
            <p:nvSpPr>
              <p:cNvPr id="91" name="Line 1033"/>
              <p:cNvSpPr>
                <a:spLocks noChangeShapeType="1"/>
              </p:cNvSpPr>
              <p:nvPr/>
            </p:nvSpPr>
            <p:spPr bwMode="auto">
              <a:xfrm>
                <a:off x="1546" y="1160"/>
                <a:ext cx="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 name="Line 1034"/>
              <p:cNvSpPr>
                <a:spLocks noChangeShapeType="1"/>
              </p:cNvSpPr>
              <p:nvPr/>
            </p:nvSpPr>
            <p:spPr bwMode="auto">
              <a:xfrm>
                <a:off x="1551" y="498"/>
                <a:ext cx="0" cy="6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3" name="Line 1035"/>
              <p:cNvSpPr>
                <a:spLocks noChangeShapeType="1"/>
              </p:cNvSpPr>
              <p:nvPr/>
            </p:nvSpPr>
            <p:spPr bwMode="auto">
              <a:xfrm>
                <a:off x="894" y="1165"/>
                <a:ext cx="13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 name="Line 1036"/>
              <p:cNvSpPr>
                <a:spLocks noChangeShapeType="1"/>
              </p:cNvSpPr>
              <p:nvPr/>
            </p:nvSpPr>
            <p:spPr bwMode="auto">
              <a:xfrm>
                <a:off x="1217" y="589"/>
                <a:ext cx="334"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 name="Line 1037"/>
              <p:cNvSpPr>
                <a:spLocks noChangeShapeType="1"/>
              </p:cNvSpPr>
              <p:nvPr/>
            </p:nvSpPr>
            <p:spPr bwMode="auto">
              <a:xfrm>
                <a:off x="975" y="832"/>
                <a:ext cx="1152" cy="66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6" name="Line 1038"/>
              <p:cNvSpPr>
                <a:spLocks noChangeShapeType="1"/>
              </p:cNvSpPr>
              <p:nvPr/>
            </p:nvSpPr>
            <p:spPr bwMode="auto">
              <a:xfrm flipV="1">
                <a:off x="975" y="872"/>
                <a:ext cx="1182" cy="5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7" name="Line 1039"/>
              <p:cNvSpPr>
                <a:spLocks noChangeShapeType="1"/>
              </p:cNvSpPr>
              <p:nvPr/>
            </p:nvSpPr>
            <p:spPr bwMode="auto">
              <a:xfrm flipV="1">
                <a:off x="1541" y="609"/>
                <a:ext cx="384" cy="5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8" name="Oval 1040"/>
              <p:cNvSpPr>
                <a:spLocks noChangeArrowheads="1"/>
              </p:cNvSpPr>
              <p:nvPr/>
            </p:nvSpPr>
            <p:spPr bwMode="auto">
              <a:xfrm>
                <a:off x="1157" y="761"/>
                <a:ext cx="798" cy="798"/>
              </a:xfrm>
              <a:prstGeom prst="ellipse">
                <a:avLst/>
              </a:prstGeom>
              <a:solidFill>
                <a:schemeClr val="bg1"/>
              </a:solidFill>
              <a:ln w="9525">
                <a:solidFill>
                  <a:schemeClr val="tx1"/>
                </a:solidFill>
                <a:round/>
              </a:ln>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grpSp>
        <p:sp>
          <p:nvSpPr>
            <p:cNvPr id="73" name="Text Box 1041"/>
            <p:cNvSpPr txBox="1">
              <a:spLocks noChangeArrowheads="1"/>
            </p:cNvSpPr>
            <p:nvPr/>
          </p:nvSpPr>
          <p:spPr bwMode="auto">
            <a:xfrm>
              <a:off x="1248" y="327"/>
              <a:ext cx="1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1</a:t>
              </a:r>
              <a:endParaRPr kumimoji="1" lang="en-US" altLang="zh-CN" sz="1800" b="0">
                <a:solidFill>
                  <a:schemeClr val="tx1"/>
                </a:solidFill>
              </a:endParaRPr>
            </a:p>
          </p:txBody>
        </p:sp>
        <p:sp>
          <p:nvSpPr>
            <p:cNvPr id="74" name="Text Box 1042"/>
            <p:cNvSpPr txBox="1">
              <a:spLocks noChangeArrowheads="1"/>
            </p:cNvSpPr>
            <p:nvPr/>
          </p:nvSpPr>
          <p:spPr bwMode="auto">
            <a:xfrm>
              <a:off x="904" y="509"/>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2</a:t>
              </a:r>
              <a:endParaRPr kumimoji="1" lang="en-US" altLang="zh-CN" sz="1800" b="0">
                <a:solidFill>
                  <a:schemeClr val="tx1"/>
                </a:solidFill>
              </a:endParaRPr>
            </a:p>
          </p:txBody>
        </p:sp>
        <p:sp>
          <p:nvSpPr>
            <p:cNvPr id="75" name="Text Box 1043"/>
            <p:cNvSpPr txBox="1">
              <a:spLocks noChangeArrowheads="1"/>
            </p:cNvSpPr>
            <p:nvPr/>
          </p:nvSpPr>
          <p:spPr bwMode="auto">
            <a:xfrm>
              <a:off x="710" y="86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3</a:t>
              </a:r>
              <a:endParaRPr kumimoji="1" lang="en-US" altLang="zh-CN" sz="1800" b="0">
                <a:solidFill>
                  <a:schemeClr val="tx1"/>
                </a:solidFill>
              </a:endParaRPr>
            </a:p>
          </p:txBody>
        </p:sp>
        <p:sp>
          <p:nvSpPr>
            <p:cNvPr id="76" name="Text Box 1044"/>
            <p:cNvSpPr txBox="1">
              <a:spLocks noChangeArrowheads="1"/>
            </p:cNvSpPr>
            <p:nvPr/>
          </p:nvSpPr>
          <p:spPr bwMode="auto">
            <a:xfrm>
              <a:off x="730" y="1222"/>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4</a:t>
              </a:r>
              <a:endParaRPr kumimoji="1" lang="en-US" altLang="zh-CN" sz="1800" b="0">
                <a:solidFill>
                  <a:schemeClr val="tx1"/>
                </a:solidFill>
              </a:endParaRPr>
            </a:p>
          </p:txBody>
        </p:sp>
        <p:sp>
          <p:nvSpPr>
            <p:cNvPr id="77" name="Text Box 1045"/>
            <p:cNvSpPr txBox="1">
              <a:spLocks noChangeArrowheads="1"/>
            </p:cNvSpPr>
            <p:nvPr/>
          </p:nvSpPr>
          <p:spPr bwMode="auto">
            <a:xfrm>
              <a:off x="1258" y="1540"/>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a:t>
              </a:r>
              <a:endParaRPr kumimoji="1" lang="en-US" altLang="zh-CN" sz="1800" b="0">
                <a:solidFill>
                  <a:schemeClr val="tx1"/>
                </a:solidFill>
              </a:endParaRPr>
            </a:p>
          </p:txBody>
        </p:sp>
        <p:sp>
          <p:nvSpPr>
            <p:cNvPr id="78" name="Text Box 1046"/>
            <p:cNvSpPr txBox="1">
              <a:spLocks noChangeArrowheads="1"/>
            </p:cNvSpPr>
            <p:nvPr/>
          </p:nvSpPr>
          <p:spPr bwMode="auto">
            <a:xfrm>
              <a:off x="1985" y="519"/>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m-1</a:t>
              </a:r>
              <a:endParaRPr kumimoji="1" lang="en-US" altLang="zh-CN" sz="1800" b="0">
                <a:solidFill>
                  <a:schemeClr val="tx1"/>
                </a:solidFill>
              </a:endParaRPr>
            </a:p>
          </p:txBody>
        </p:sp>
        <p:sp>
          <p:nvSpPr>
            <p:cNvPr id="79" name="Text Box 1047"/>
            <p:cNvSpPr txBox="1">
              <a:spLocks noChangeArrowheads="1"/>
            </p:cNvSpPr>
            <p:nvPr/>
          </p:nvSpPr>
          <p:spPr bwMode="auto">
            <a:xfrm>
              <a:off x="2137" y="863"/>
              <a:ext cx="4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m-2</a:t>
              </a:r>
              <a:endParaRPr kumimoji="1" lang="en-US" altLang="zh-CN" sz="1800" b="0">
                <a:solidFill>
                  <a:schemeClr val="tx1"/>
                </a:solidFill>
              </a:endParaRPr>
            </a:p>
          </p:txBody>
        </p:sp>
        <p:sp>
          <p:nvSpPr>
            <p:cNvPr id="80" name="Text Box 1048"/>
            <p:cNvSpPr txBox="1">
              <a:spLocks noChangeArrowheads="1"/>
            </p:cNvSpPr>
            <p:nvPr/>
          </p:nvSpPr>
          <p:spPr bwMode="auto">
            <a:xfrm>
              <a:off x="2117" y="120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m-3</a:t>
              </a:r>
              <a:endParaRPr kumimoji="1" lang="en-US" altLang="zh-CN" sz="1800" b="0">
                <a:solidFill>
                  <a:schemeClr val="tx1"/>
                </a:solidFill>
              </a:endParaRPr>
            </a:p>
          </p:txBody>
        </p:sp>
        <p:sp>
          <p:nvSpPr>
            <p:cNvPr id="81" name="Text Box 1049"/>
            <p:cNvSpPr txBox="1">
              <a:spLocks noChangeArrowheads="1"/>
            </p:cNvSpPr>
            <p:nvPr/>
          </p:nvSpPr>
          <p:spPr bwMode="auto">
            <a:xfrm>
              <a:off x="1682" y="317"/>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0</a:t>
              </a:r>
              <a:endParaRPr kumimoji="1" lang="en-US" altLang="zh-CN" sz="1800" b="0">
                <a:solidFill>
                  <a:schemeClr val="tx1"/>
                </a:solidFill>
              </a:endParaRPr>
            </a:p>
          </p:txBody>
        </p:sp>
        <p:sp>
          <p:nvSpPr>
            <p:cNvPr id="82" name="Text Box 1050"/>
            <p:cNvSpPr txBox="1">
              <a:spLocks noChangeArrowheads="1"/>
            </p:cNvSpPr>
            <p:nvPr/>
          </p:nvSpPr>
          <p:spPr bwMode="auto">
            <a:xfrm>
              <a:off x="1609" y="55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a</a:t>
              </a:r>
              <a:r>
                <a:rPr kumimoji="1" lang="en-US" altLang="zh-CN" sz="1800" b="0" baseline="-25000">
                  <a:solidFill>
                    <a:schemeClr val="tx1"/>
                  </a:solidFill>
                </a:rPr>
                <a:t>0</a:t>
              </a:r>
              <a:endParaRPr kumimoji="1" lang="en-US" altLang="zh-CN" sz="1800" b="0">
                <a:solidFill>
                  <a:schemeClr val="tx1"/>
                </a:solidFill>
              </a:endParaRPr>
            </a:p>
          </p:txBody>
        </p:sp>
        <p:sp>
          <p:nvSpPr>
            <p:cNvPr id="83" name="Text Box 1051"/>
            <p:cNvSpPr txBox="1">
              <a:spLocks noChangeArrowheads="1"/>
            </p:cNvSpPr>
            <p:nvPr/>
          </p:nvSpPr>
          <p:spPr bwMode="auto">
            <a:xfrm>
              <a:off x="1316" y="54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a</a:t>
              </a:r>
              <a:r>
                <a:rPr kumimoji="1" lang="en-US" altLang="zh-CN" sz="1800" b="0" baseline="-25000">
                  <a:solidFill>
                    <a:schemeClr val="tx1"/>
                  </a:solidFill>
                </a:rPr>
                <a:t>1</a:t>
              </a:r>
              <a:endParaRPr kumimoji="1" lang="en-US" altLang="zh-CN" sz="1800" b="0">
                <a:solidFill>
                  <a:schemeClr val="tx1"/>
                </a:solidFill>
              </a:endParaRPr>
            </a:p>
          </p:txBody>
        </p:sp>
        <p:sp>
          <p:nvSpPr>
            <p:cNvPr id="84" name="Text Box 1052"/>
            <p:cNvSpPr txBox="1">
              <a:spLocks noChangeArrowheads="1"/>
            </p:cNvSpPr>
            <p:nvPr/>
          </p:nvSpPr>
          <p:spPr bwMode="auto">
            <a:xfrm>
              <a:off x="1084" y="691"/>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a</a:t>
              </a:r>
              <a:r>
                <a:rPr kumimoji="1" lang="en-US" altLang="zh-CN" sz="1800" b="0" baseline="-25000">
                  <a:solidFill>
                    <a:schemeClr val="tx1"/>
                  </a:solidFill>
                </a:rPr>
                <a:t>2</a:t>
              </a:r>
              <a:endParaRPr kumimoji="1" lang="en-US" altLang="zh-CN" sz="1800" b="0">
                <a:solidFill>
                  <a:schemeClr val="tx1"/>
                </a:solidFill>
              </a:endParaRPr>
            </a:p>
          </p:txBody>
        </p:sp>
        <p:sp>
          <p:nvSpPr>
            <p:cNvPr id="85" name="Text Box 1053"/>
            <p:cNvSpPr txBox="1">
              <a:spLocks noChangeArrowheads="1"/>
            </p:cNvSpPr>
            <p:nvPr/>
          </p:nvSpPr>
          <p:spPr bwMode="auto">
            <a:xfrm>
              <a:off x="953" y="943"/>
              <a:ext cx="1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1800" b="0">
                  <a:solidFill>
                    <a:schemeClr val="tx1"/>
                  </a:solidFill>
                </a:rPr>
                <a:t>a</a:t>
              </a:r>
              <a:r>
                <a:rPr kumimoji="1" lang="en-US" altLang="zh-CN" sz="1800" b="0" baseline="-25000">
                  <a:solidFill>
                    <a:schemeClr val="tx1"/>
                  </a:solidFill>
                </a:rPr>
                <a:t>3</a:t>
              </a:r>
              <a:endParaRPr kumimoji="1" lang="en-US" altLang="zh-CN" sz="1800" b="0">
                <a:solidFill>
                  <a:schemeClr val="tx1"/>
                </a:solidFill>
              </a:endParaRPr>
            </a:p>
          </p:txBody>
        </p:sp>
        <p:sp>
          <p:nvSpPr>
            <p:cNvPr id="86" name="Text Box 1054"/>
            <p:cNvSpPr txBox="1">
              <a:spLocks noChangeArrowheads="1"/>
            </p:cNvSpPr>
            <p:nvPr/>
          </p:nvSpPr>
          <p:spPr bwMode="auto">
            <a:xfrm>
              <a:off x="1945" y="144"/>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1800" b="0">
                  <a:solidFill>
                    <a:schemeClr val="tx1"/>
                  </a:solidFill>
                </a:rPr>
                <a:t>队头</a:t>
              </a:r>
              <a:endParaRPr kumimoji="1" lang="zh-CN" altLang="en-US" sz="1800" b="0">
                <a:solidFill>
                  <a:schemeClr val="tx1"/>
                </a:solidFill>
              </a:endParaRPr>
            </a:p>
          </p:txBody>
        </p:sp>
        <p:sp>
          <p:nvSpPr>
            <p:cNvPr id="87" name="Text Box 1119"/>
            <p:cNvSpPr txBox="1">
              <a:spLocks noChangeArrowheads="1"/>
            </p:cNvSpPr>
            <p:nvPr/>
          </p:nvSpPr>
          <p:spPr bwMode="auto">
            <a:xfrm>
              <a:off x="803" y="1831"/>
              <a:ext cx="147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zh-CN" altLang="en-US" sz="1800" b="0">
                  <a:solidFill>
                    <a:schemeClr val="tx1"/>
                  </a:solidFill>
                </a:rPr>
                <a:t>一般状态</a:t>
              </a:r>
              <a:endParaRPr kumimoji="1" lang="zh-CN" altLang="en-US" sz="1800" b="0">
                <a:solidFill>
                  <a:schemeClr val="tx1"/>
                </a:solidFill>
              </a:endParaRPr>
            </a:p>
          </p:txBody>
        </p:sp>
        <p:sp>
          <p:nvSpPr>
            <p:cNvPr id="88" name="Line 1122"/>
            <p:cNvSpPr>
              <a:spLocks noChangeShapeType="1"/>
            </p:cNvSpPr>
            <p:nvPr/>
          </p:nvSpPr>
          <p:spPr bwMode="auto">
            <a:xfrm flipH="1">
              <a:off x="1872" y="288"/>
              <a:ext cx="192" cy="228"/>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9" name="Line 1123"/>
            <p:cNvSpPr>
              <a:spLocks noChangeShapeType="1"/>
            </p:cNvSpPr>
            <p:nvPr/>
          </p:nvSpPr>
          <p:spPr bwMode="auto">
            <a:xfrm flipV="1">
              <a:off x="720" y="1392"/>
              <a:ext cx="186" cy="144"/>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例</a:t>
            </a:r>
            <a:r>
              <a:rPr lang="en-US" altLang="zh-CN" dirty="0" smtClean="0"/>
              <a:t>9-10  </a:t>
            </a:r>
            <a:r>
              <a:rPr lang="zh-CN" altLang="en-US" dirty="0" smtClean="0"/>
              <a:t>队列类模板</a:t>
            </a:r>
            <a:endParaRPr lang="zh-CN" altLang="en-US" dirty="0"/>
          </a:p>
        </p:txBody>
      </p:sp>
      <p:sp>
        <p:nvSpPr>
          <p:cNvPr id="3" name="标题 2"/>
          <p:cNvSpPr>
            <a:spLocks noGrp="1"/>
          </p:cNvSpPr>
          <p:nvPr>
            <p:ph type="title"/>
          </p:nvPr>
        </p:nvSpPr>
        <p:spPr/>
        <p:txBody>
          <a:bodyPr/>
          <a:lstStyle/>
          <a:p>
            <a:r>
              <a:rPr lang="en-US" altLang="zh-CN" dirty="0"/>
              <a:t>9.2.5  </a:t>
            </a:r>
            <a:r>
              <a:rPr lang="zh-CN" altLang="en-US" dirty="0"/>
              <a:t>队列类</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20000"/>
              </a:lnSpc>
            </a:pPr>
            <a:r>
              <a:rPr lang="zh-CN" altLang="en-US" dirty="0"/>
              <a:t>函数模板可以用来创建一个通用功能的函数，以支持多种不同形参，进一步简化重载函数的函数体设计</a:t>
            </a:r>
            <a:r>
              <a:rPr lang="zh-CN" altLang="en-US" dirty="0" smtClean="0"/>
              <a:t>。</a:t>
            </a:r>
            <a:endParaRPr lang="en-US" altLang="zh-CN" dirty="0" smtClean="0"/>
          </a:p>
          <a:p>
            <a:pPr>
              <a:lnSpc>
                <a:spcPct val="120000"/>
              </a:lnSpc>
            </a:pPr>
            <a:r>
              <a:rPr lang="zh-CN" altLang="en-US" dirty="0"/>
              <a:t>声明方法</a:t>
            </a:r>
            <a:r>
              <a:rPr lang="zh-CN" altLang="en-US" dirty="0" smtClean="0"/>
              <a:t>：</a:t>
            </a:r>
            <a:endParaRPr lang="en-US" altLang="zh-CN" dirty="0" smtClean="0"/>
          </a:p>
          <a:p>
            <a:pPr lvl="1">
              <a:lnSpc>
                <a:spcPct val="120000"/>
              </a:lnSpc>
            </a:pPr>
            <a:r>
              <a:rPr lang="en-US" altLang="zh-CN" dirty="0" smtClean="0"/>
              <a:t>template </a:t>
            </a:r>
            <a:r>
              <a:rPr lang="en-US" altLang="zh-CN" dirty="0"/>
              <a:t>&lt;</a:t>
            </a:r>
            <a:r>
              <a:rPr lang="en-US" altLang="zh-CN" dirty="0" err="1"/>
              <a:t>typename</a:t>
            </a:r>
            <a:r>
              <a:rPr lang="en-US" altLang="zh-CN" dirty="0"/>
              <a:t>  </a:t>
            </a:r>
            <a:r>
              <a:rPr lang="zh-CN" altLang="zh-CN" dirty="0"/>
              <a:t>标识符</a:t>
            </a:r>
            <a:r>
              <a:rPr lang="en-US" altLang="zh-CN" dirty="0"/>
              <a:t>&gt; </a:t>
            </a:r>
            <a:endParaRPr lang="en-US" altLang="zh-CN" dirty="0" smtClean="0"/>
          </a:p>
          <a:p>
            <a:pPr lvl="1">
              <a:lnSpc>
                <a:spcPct val="120000"/>
              </a:lnSpc>
            </a:pPr>
            <a:r>
              <a:rPr lang="zh-CN" altLang="en-US" dirty="0" smtClean="0"/>
              <a:t>函数声明</a:t>
            </a:r>
            <a:endParaRPr lang="en-US" altLang="zh-CN" dirty="0" smtClean="0"/>
          </a:p>
          <a:p>
            <a:pPr>
              <a:lnSpc>
                <a:spcPct val="120000"/>
              </a:lnSpc>
            </a:pPr>
            <a:r>
              <a:rPr lang="zh-CN" altLang="en-US" dirty="0" smtClean="0"/>
              <a:t>例</a:t>
            </a:r>
            <a:r>
              <a:rPr lang="en-US" altLang="zh-CN" dirty="0" smtClean="0"/>
              <a:t>9-1</a:t>
            </a:r>
            <a:endParaRPr lang="zh-CN" altLang="en-US" dirty="0"/>
          </a:p>
        </p:txBody>
      </p:sp>
      <p:sp>
        <p:nvSpPr>
          <p:cNvPr id="3" name="标题 2"/>
          <p:cNvSpPr>
            <a:spLocks noGrp="1"/>
          </p:cNvSpPr>
          <p:nvPr>
            <p:ph type="title"/>
          </p:nvPr>
        </p:nvSpPr>
        <p:spPr/>
        <p:txBody>
          <a:bodyPr/>
          <a:lstStyle/>
          <a:p>
            <a:r>
              <a:rPr lang="en-US" altLang="zh-CN" dirty="0" smtClean="0"/>
              <a:t>9.1.1  </a:t>
            </a:r>
            <a:r>
              <a:rPr lang="zh-CN" altLang="en-US" dirty="0" smtClean="0"/>
              <a:t>函数模板</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插入排序</a:t>
            </a:r>
            <a:endParaRPr lang="zh-CN" altLang="en-US" dirty="0"/>
          </a:p>
          <a:p>
            <a:r>
              <a:rPr lang="zh-CN" altLang="en-US" dirty="0"/>
              <a:t>选择排序</a:t>
            </a:r>
            <a:endParaRPr lang="zh-CN" altLang="en-US" dirty="0"/>
          </a:p>
          <a:p>
            <a:r>
              <a:rPr lang="zh-CN" altLang="en-US" dirty="0"/>
              <a:t>交换排序</a:t>
            </a:r>
            <a:endParaRPr lang="zh-CN" altLang="en-US" dirty="0"/>
          </a:p>
          <a:p>
            <a:r>
              <a:rPr lang="zh-CN" altLang="en-US" dirty="0"/>
              <a:t>顺序查找</a:t>
            </a:r>
            <a:endParaRPr lang="zh-CN" altLang="en-US" dirty="0"/>
          </a:p>
          <a:p>
            <a:r>
              <a:rPr lang="zh-CN" altLang="en-US" dirty="0"/>
              <a:t>折半查找</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smtClean="0"/>
              <a:t>9.3  </a:t>
            </a:r>
            <a:r>
              <a:rPr lang="zh-CN" altLang="en-US" dirty="0" smtClean="0"/>
              <a:t>群体数组的组织</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每一步将一个待排序元素按其关键字值的大小插入到已排序序列的适当位置上，直到待排序元素插入完为止</a:t>
            </a:r>
            <a:endParaRPr lang="zh-CN" altLang="en-US" dirty="0"/>
          </a:p>
        </p:txBody>
      </p:sp>
      <p:sp>
        <p:nvSpPr>
          <p:cNvPr id="3" name="标题 2"/>
          <p:cNvSpPr>
            <a:spLocks noGrp="1"/>
          </p:cNvSpPr>
          <p:nvPr>
            <p:ph type="title"/>
          </p:nvPr>
        </p:nvSpPr>
        <p:spPr/>
        <p:txBody>
          <a:bodyPr/>
          <a:lstStyle/>
          <a:p>
            <a:r>
              <a:rPr lang="en-US" altLang="zh-CN" dirty="0" smtClean="0"/>
              <a:t>9.3.1  </a:t>
            </a:r>
            <a:r>
              <a:rPr lang="zh-CN" altLang="en-US" dirty="0" smtClean="0"/>
              <a:t>插入排序</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9.3.1  </a:t>
            </a:r>
            <a:r>
              <a:rPr lang="zh-CN" altLang="en-US" dirty="0"/>
              <a:t>插入排序</a:t>
            </a:r>
            <a:endParaRPr lang="zh-CN" altLang="en-US" dirty="0"/>
          </a:p>
        </p:txBody>
      </p:sp>
      <p:sp>
        <p:nvSpPr>
          <p:cNvPr id="4" name="Rectangle 4"/>
          <p:cNvSpPr>
            <a:spLocks noChangeArrowheads="1"/>
          </p:cNvSpPr>
          <p:nvPr/>
        </p:nvSpPr>
        <p:spPr bwMode="auto">
          <a:xfrm>
            <a:off x="611188" y="2651125"/>
            <a:ext cx="7567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zh-CN" altLang="en-US" dirty="0">
                <a:solidFill>
                  <a:schemeClr val="tx1"/>
                </a:solidFill>
                <a:latin typeface="宋体" panose="02010600030101010101" pitchFamily="2" charset="-122"/>
              </a:rPr>
              <a:t>初始状态：       </a:t>
            </a:r>
            <a:r>
              <a:rPr kumimoji="1" lang="en-US" altLang="zh-CN" dirty="0">
                <a:solidFill>
                  <a:schemeClr val="tx1"/>
                </a:solidFill>
                <a:latin typeface="宋体" panose="02010600030101010101" pitchFamily="2" charset="-122"/>
              </a:rPr>
              <a:t>[5]    4    10    20    12    3</a:t>
            </a:r>
            <a:endParaRPr kumimoji="1" lang="en-US" altLang="zh-CN" dirty="0">
              <a:solidFill>
                <a:schemeClr val="tx1"/>
              </a:solidFill>
              <a:latin typeface="宋体" panose="02010600030101010101" pitchFamily="2" charset="-122"/>
            </a:endParaRPr>
          </a:p>
        </p:txBody>
      </p:sp>
      <p:grpSp>
        <p:nvGrpSpPr>
          <p:cNvPr id="5" name="Group 33"/>
          <p:cNvGrpSpPr/>
          <p:nvPr/>
        </p:nvGrpSpPr>
        <p:grpSpPr bwMode="auto">
          <a:xfrm>
            <a:off x="179388" y="3336925"/>
            <a:ext cx="8039100" cy="457200"/>
            <a:chOff x="113" y="2102"/>
            <a:chExt cx="5064" cy="288"/>
          </a:xfrm>
        </p:grpSpPr>
        <p:sp>
          <p:nvSpPr>
            <p:cNvPr id="6" name="Rectangle 6"/>
            <p:cNvSpPr>
              <a:spLocks noChangeArrowheads="1"/>
            </p:cNvSpPr>
            <p:nvPr/>
          </p:nvSpPr>
          <p:spPr bwMode="auto">
            <a:xfrm>
              <a:off x="113" y="2102"/>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zh-CN" altLang="en-US">
                  <a:solidFill>
                    <a:schemeClr val="tx1"/>
                  </a:solidFill>
                  <a:latin typeface="宋体" panose="02010600030101010101" pitchFamily="2" charset="-122"/>
                </a:rPr>
                <a:t>插入操作：</a:t>
              </a:r>
              <a:endParaRPr kumimoji="1" lang="zh-CN" altLang="en-US">
                <a:solidFill>
                  <a:schemeClr val="tx1"/>
                </a:solidFill>
                <a:latin typeface="宋体" panose="02010600030101010101" pitchFamily="2" charset="-122"/>
              </a:endParaRPr>
            </a:p>
          </p:txBody>
        </p:sp>
        <p:sp>
          <p:nvSpPr>
            <p:cNvPr id="7" name="Rectangle 7"/>
            <p:cNvSpPr>
              <a:spLocks noChangeArrowheads="1"/>
            </p:cNvSpPr>
            <p:nvPr/>
          </p:nvSpPr>
          <p:spPr bwMode="auto">
            <a:xfrm>
              <a:off x="1084" y="2102"/>
              <a:ext cx="40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chemeClr val="tx1"/>
                  </a:solidFill>
                  <a:latin typeface="宋体" panose="02010600030101010101" pitchFamily="2" charset="-122"/>
                </a:rPr>
                <a:t>1  </a:t>
              </a:r>
              <a:r>
                <a:rPr kumimoji="1" lang="en-US" altLang="zh-CN">
                  <a:solidFill>
                    <a:srgbClr val="0000FF"/>
                  </a:solidFill>
                  <a:latin typeface="宋体" panose="02010600030101010101" pitchFamily="2" charset="-122"/>
                </a:rPr>
                <a:t>[4]</a:t>
              </a:r>
              <a:r>
                <a:rPr kumimoji="1" lang="en-US" altLang="zh-CN">
                  <a:solidFill>
                    <a:schemeClr val="tx1"/>
                  </a:solidFill>
                  <a:latin typeface="宋体" panose="02010600030101010101" pitchFamily="2" charset="-122"/>
                </a:rPr>
                <a:t>    [4     5]   10    20    12    3</a:t>
              </a:r>
              <a:endParaRPr kumimoji="1" lang="en-US" altLang="zh-CN">
                <a:solidFill>
                  <a:schemeClr val="tx1"/>
                </a:solidFill>
                <a:latin typeface="宋体" panose="02010600030101010101" pitchFamily="2" charset="-122"/>
              </a:endParaRPr>
            </a:p>
          </p:txBody>
        </p:sp>
      </p:grpSp>
      <p:grpSp>
        <p:nvGrpSpPr>
          <p:cNvPr id="8" name="Group 8"/>
          <p:cNvGrpSpPr/>
          <p:nvPr/>
        </p:nvGrpSpPr>
        <p:grpSpPr bwMode="auto">
          <a:xfrm>
            <a:off x="3565525" y="2971800"/>
            <a:ext cx="914400" cy="457200"/>
            <a:chOff x="2592" y="1872"/>
            <a:chExt cx="576" cy="288"/>
          </a:xfrm>
        </p:grpSpPr>
        <p:sp>
          <p:nvSpPr>
            <p:cNvPr id="9" name="Line 9"/>
            <p:cNvSpPr>
              <a:spLocks noChangeShapeType="1"/>
            </p:cNvSpPr>
            <p:nvPr/>
          </p:nvSpPr>
          <p:spPr bwMode="auto">
            <a:xfrm>
              <a:off x="3168" y="1872"/>
              <a:ext cx="0" cy="144"/>
            </a:xfrm>
            <a:prstGeom prst="line">
              <a:avLst/>
            </a:prstGeom>
            <a:noFill/>
            <a:ln w="12700">
              <a:solidFill>
                <a:srgbClr val="99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0"/>
            <p:cNvSpPr>
              <a:spLocks noChangeShapeType="1"/>
            </p:cNvSpPr>
            <p:nvPr/>
          </p:nvSpPr>
          <p:spPr bwMode="auto">
            <a:xfrm flipH="1">
              <a:off x="2592" y="2016"/>
              <a:ext cx="576"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1"/>
            <p:cNvSpPr>
              <a:spLocks noChangeShapeType="1"/>
            </p:cNvSpPr>
            <p:nvPr/>
          </p:nvSpPr>
          <p:spPr bwMode="auto">
            <a:xfrm>
              <a:off x="2592" y="2016"/>
              <a:ext cx="0" cy="144"/>
            </a:xfrm>
            <a:prstGeom prst="line">
              <a:avLst/>
            </a:prstGeom>
            <a:noFill/>
            <a:ln w="12700">
              <a:solidFill>
                <a:srgbClr val="99FF66"/>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 name="Group 12"/>
          <p:cNvGrpSpPr/>
          <p:nvPr/>
        </p:nvGrpSpPr>
        <p:grpSpPr bwMode="auto">
          <a:xfrm>
            <a:off x="1720850" y="3733800"/>
            <a:ext cx="6497638" cy="746125"/>
            <a:chOff x="1430" y="2352"/>
            <a:chExt cx="4093" cy="470"/>
          </a:xfrm>
        </p:grpSpPr>
        <p:sp>
          <p:nvSpPr>
            <p:cNvPr id="13" name="Rectangle 13"/>
            <p:cNvSpPr>
              <a:spLocks noChangeArrowheads="1"/>
            </p:cNvSpPr>
            <p:nvPr/>
          </p:nvSpPr>
          <p:spPr bwMode="auto">
            <a:xfrm>
              <a:off x="1430" y="2534"/>
              <a:ext cx="40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dirty="0">
                  <a:solidFill>
                    <a:schemeClr val="tx1"/>
                  </a:solidFill>
                  <a:latin typeface="宋体" panose="02010600030101010101" pitchFamily="2" charset="-122"/>
                </a:rPr>
                <a:t>2  </a:t>
              </a:r>
              <a:r>
                <a:rPr kumimoji="1" lang="en-US" altLang="zh-CN" dirty="0">
                  <a:solidFill>
                    <a:srgbClr val="0000FF"/>
                  </a:solidFill>
                  <a:latin typeface="宋体" panose="02010600030101010101" pitchFamily="2" charset="-122"/>
                </a:rPr>
                <a:t>[10]</a:t>
              </a:r>
              <a:r>
                <a:rPr kumimoji="1" lang="en-US" altLang="zh-CN" dirty="0">
                  <a:solidFill>
                    <a:schemeClr val="tx1"/>
                  </a:solidFill>
                  <a:latin typeface="宋体" panose="02010600030101010101" pitchFamily="2" charset="-122"/>
                </a:rPr>
                <a:t>   [4     5    10]   20    12    3</a:t>
              </a:r>
              <a:endParaRPr kumimoji="1" lang="en-US" altLang="zh-CN" dirty="0">
                <a:solidFill>
                  <a:schemeClr val="tx1"/>
                </a:solidFill>
                <a:latin typeface="宋体" panose="02010600030101010101" pitchFamily="2" charset="-122"/>
              </a:endParaRPr>
            </a:p>
          </p:txBody>
        </p:sp>
        <p:sp>
          <p:nvSpPr>
            <p:cNvPr id="14" name="Line 14"/>
            <p:cNvSpPr>
              <a:spLocks noChangeShapeType="1"/>
            </p:cNvSpPr>
            <p:nvPr/>
          </p:nvSpPr>
          <p:spPr bwMode="auto">
            <a:xfrm>
              <a:off x="3696" y="2352"/>
              <a:ext cx="0" cy="192"/>
            </a:xfrm>
            <a:prstGeom prst="line">
              <a:avLst/>
            </a:prstGeom>
            <a:noFill/>
            <a:ln w="12700">
              <a:solidFill>
                <a:srgbClr val="99FF66"/>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 name="Group 15"/>
          <p:cNvGrpSpPr/>
          <p:nvPr/>
        </p:nvGrpSpPr>
        <p:grpSpPr bwMode="auto">
          <a:xfrm>
            <a:off x="1720850" y="4419600"/>
            <a:ext cx="6497638" cy="669925"/>
            <a:chOff x="1430" y="2784"/>
            <a:chExt cx="4093" cy="422"/>
          </a:xfrm>
        </p:grpSpPr>
        <p:sp>
          <p:nvSpPr>
            <p:cNvPr id="16" name="Rectangle 16"/>
            <p:cNvSpPr>
              <a:spLocks noChangeArrowheads="1"/>
            </p:cNvSpPr>
            <p:nvPr/>
          </p:nvSpPr>
          <p:spPr bwMode="auto">
            <a:xfrm>
              <a:off x="1430" y="2918"/>
              <a:ext cx="40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chemeClr val="tx1"/>
                  </a:solidFill>
                  <a:latin typeface="宋体" panose="02010600030101010101" pitchFamily="2" charset="-122"/>
                </a:rPr>
                <a:t>3  </a:t>
              </a:r>
              <a:r>
                <a:rPr kumimoji="1" lang="en-US" altLang="zh-CN">
                  <a:solidFill>
                    <a:srgbClr val="0000FF"/>
                  </a:solidFill>
                  <a:latin typeface="宋体" panose="02010600030101010101" pitchFamily="2" charset="-122"/>
                </a:rPr>
                <a:t>[20]</a:t>
              </a:r>
              <a:r>
                <a:rPr kumimoji="1" lang="en-US" altLang="zh-CN">
                  <a:solidFill>
                    <a:schemeClr val="tx1"/>
                  </a:solidFill>
                  <a:latin typeface="宋体" panose="02010600030101010101" pitchFamily="2" charset="-122"/>
                </a:rPr>
                <a:t>   [4     5    10    20]   12    3</a:t>
              </a:r>
              <a:endParaRPr kumimoji="1" lang="en-US" altLang="zh-CN">
                <a:solidFill>
                  <a:schemeClr val="tx1"/>
                </a:solidFill>
                <a:latin typeface="宋体" panose="02010600030101010101" pitchFamily="2" charset="-122"/>
              </a:endParaRPr>
            </a:p>
          </p:txBody>
        </p:sp>
        <p:sp>
          <p:nvSpPr>
            <p:cNvPr id="17" name="Line 17"/>
            <p:cNvSpPr>
              <a:spLocks noChangeShapeType="1"/>
            </p:cNvSpPr>
            <p:nvPr/>
          </p:nvSpPr>
          <p:spPr bwMode="auto">
            <a:xfrm>
              <a:off x="4272" y="2784"/>
              <a:ext cx="0" cy="192"/>
            </a:xfrm>
            <a:prstGeom prst="line">
              <a:avLst/>
            </a:prstGeom>
            <a:noFill/>
            <a:ln w="12700">
              <a:solidFill>
                <a:srgbClr val="99FF66"/>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 name="Group 18"/>
          <p:cNvGrpSpPr/>
          <p:nvPr/>
        </p:nvGrpSpPr>
        <p:grpSpPr bwMode="auto">
          <a:xfrm>
            <a:off x="1720850" y="4953000"/>
            <a:ext cx="6497638" cy="746125"/>
            <a:chOff x="1430" y="3120"/>
            <a:chExt cx="4093" cy="470"/>
          </a:xfrm>
        </p:grpSpPr>
        <p:sp>
          <p:nvSpPr>
            <p:cNvPr id="19" name="Rectangle 19"/>
            <p:cNvSpPr>
              <a:spLocks noChangeArrowheads="1"/>
            </p:cNvSpPr>
            <p:nvPr/>
          </p:nvSpPr>
          <p:spPr bwMode="auto">
            <a:xfrm>
              <a:off x="1430" y="3302"/>
              <a:ext cx="40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dirty="0">
                  <a:solidFill>
                    <a:schemeClr val="tx1"/>
                  </a:solidFill>
                  <a:latin typeface="宋体" panose="02010600030101010101" pitchFamily="2" charset="-122"/>
                </a:rPr>
                <a:t>4  </a:t>
              </a:r>
              <a:r>
                <a:rPr kumimoji="1" lang="en-US" altLang="zh-CN" dirty="0">
                  <a:solidFill>
                    <a:srgbClr val="0000FF"/>
                  </a:solidFill>
                  <a:latin typeface="宋体" panose="02010600030101010101" pitchFamily="2" charset="-122"/>
                </a:rPr>
                <a:t>[12]</a:t>
              </a:r>
              <a:r>
                <a:rPr kumimoji="1" lang="en-US" altLang="zh-CN" dirty="0">
                  <a:solidFill>
                    <a:schemeClr val="tx1"/>
                  </a:solidFill>
                  <a:latin typeface="宋体" panose="02010600030101010101" pitchFamily="2" charset="-122"/>
                </a:rPr>
                <a:t>   [4     5    10    12    20]   3</a:t>
              </a:r>
              <a:endParaRPr kumimoji="1" lang="en-US" altLang="zh-CN" dirty="0">
                <a:solidFill>
                  <a:schemeClr val="tx1"/>
                </a:solidFill>
                <a:latin typeface="宋体" panose="02010600030101010101" pitchFamily="2" charset="-122"/>
              </a:endParaRPr>
            </a:p>
          </p:txBody>
        </p:sp>
        <p:grpSp>
          <p:nvGrpSpPr>
            <p:cNvPr id="20" name="Group 20"/>
            <p:cNvGrpSpPr/>
            <p:nvPr/>
          </p:nvGrpSpPr>
          <p:grpSpPr bwMode="auto">
            <a:xfrm>
              <a:off x="4272" y="3120"/>
              <a:ext cx="576" cy="288"/>
              <a:chOff x="4272" y="3120"/>
              <a:chExt cx="576" cy="288"/>
            </a:xfrm>
          </p:grpSpPr>
          <p:sp>
            <p:nvSpPr>
              <p:cNvPr id="21" name="Line 21"/>
              <p:cNvSpPr>
                <a:spLocks noChangeShapeType="1"/>
              </p:cNvSpPr>
              <p:nvPr/>
            </p:nvSpPr>
            <p:spPr bwMode="auto">
              <a:xfrm>
                <a:off x="4848" y="3120"/>
                <a:ext cx="0" cy="144"/>
              </a:xfrm>
              <a:prstGeom prst="line">
                <a:avLst/>
              </a:prstGeom>
              <a:noFill/>
              <a:ln w="12700">
                <a:solidFill>
                  <a:srgbClr val="99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2"/>
              <p:cNvSpPr>
                <a:spLocks noChangeShapeType="1"/>
              </p:cNvSpPr>
              <p:nvPr/>
            </p:nvSpPr>
            <p:spPr bwMode="auto">
              <a:xfrm flipH="1">
                <a:off x="4272" y="3264"/>
                <a:ext cx="576" cy="0"/>
              </a:xfrm>
              <a:prstGeom prst="line">
                <a:avLst/>
              </a:prstGeom>
              <a:noFill/>
              <a:ln w="12700">
                <a:solidFill>
                  <a:srgbClr val="99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3"/>
              <p:cNvSpPr>
                <a:spLocks noChangeShapeType="1"/>
              </p:cNvSpPr>
              <p:nvPr/>
            </p:nvSpPr>
            <p:spPr bwMode="auto">
              <a:xfrm>
                <a:off x="4272" y="3264"/>
                <a:ext cx="0" cy="144"/>
              </a:xfrm>
              <a:prstGeom prst="line">
                <a:avLst/>
              </a:prstGeom>
              <a:noFill/>
              <a:ln w="12700">
                <a:solidFill>
                  <a:srgbClr val="99FF66"/>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4" name="Group 24"/>
          <p:cNvGrpSpPr/>
          <p:nvPr/>
        </p:nvGrpSpPr>
        <p:grpSpPr bwMode="auto">
          <a:xfrm>
            <a:off x="1720850" y="5562600"/>
            <a:ext cx="6805613" cy="822325"/>
            <a:chOff x="1430" y="3504"/>
            <a:chExt cx="4287" cy="518"/>
          </a:xfrm>
        </p:grpSpPr>
        <p:sp>
          <p:nvSpPr>
            <p:cNvPr id="25" name="Rectangle 25"/>
            <p:cNvSpPr>
              <a:spLocks noChangeArrowheads="1"/>
            </p:cNvSpPr>
            <p:nvPr/>
          </p:nvSpPr>
          <p:spPr bwMode="auto">
            <a:xfrm>
              <a:off x="1430" y="3734"/>
              <a:ext cx="4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chemeClr val="tx1"/>
                  </a:solidFill>
                  <a:latin typeface="宋体" panose="02010600030101010101" pitchFamily="2" charset="-122"/>
                </a:rPr>
                <a:t>5  </a:t>
              </a:r>
              <a:r>
                <a:rPr kumimoji="1" lang="en-US" altLang="zh-CN">
                  <a:solidFill>
                    <a:srgbClr val="0000FF"/>
                  </a:solidFill>
                  <a:latin typeface="宋体" panose="02010600030101010101" pitchFamily="2" charset="-122"/>
                </a:rPr>
                <a:t>[3]</a:t>
              </a:r>
              <a:r>
                <a:rPr kumimoji="1" lang="en-US" altLang="zh-CN">
                  <a:solidFill>
                    <a:schemeClr val="tx1"/>
                  </a:solidFill>
                  <a:latin typeface="宋体" panose="02010600030101010101" pitchFamily="2" charset="-122"/>
                </a:rPr>
                <a:t>    [3     4     5    10    12    20]</a:t>
              </a:r>
              <a:endParaRPr kumimoji="1" lang="en-US" altLang="zh-CN">
                <a:solidFill>
                  <a:schemeClr val="tx1"/>
                </a:solidFill>
                <a:latin typeface="宋体" panose="02010600030101010101" pitchFamily="2" charset="-122"/>
              </a:endParaRPr>
            </a:p>
          </p:txBody>
        </p:sp>
        <p:grpSp>
          <p:nvGrpSpPr>
            <p:cNvPr id="26" name="Group 26"/>
            <p:cNvGrpSpPr/>
            <p:nvPr/>
          </p:nvGrpSpPr>
          <p:grpSpPr bwMode="auto">
            <a:xfrm>
              <a:off x="2592" y="3504"/>
              <a:ext cx="2784" cy="288"/>
              <a:chOff x="2592" y="3504"/>
              <a:chExt cx="2784" cy="288"/>
            </a:xfrm>
          </p:grpSpPr>
          <p:sp>
            <p:nvSpPr>
              <p:cNvPr id="27" name="Line 27"/>
              <p:cNvSpPr>
                <a:spLocks noChangeShapeType="1"/>
              </p:cNvSpPr>
              <p:nvPr/>
            </p:nvSpPr>
            <p:spPr bwMode="auto">
              <a:xfrm>
                <a:off x="5376" y="3504"/>
                <a:ext cx="0" cy="144"/>
              </a:xfrm>
              <a:prstGeom prst="line">
                <a:avLst/>
              </a:prstGeom>
              <a:noFill/>
              <a:ln w="12700">
                <a:solidFill>
                  <a:srgbClr val="99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8"/>
              <p:cNvSpPr>
                <a:spLocks noChangeShapeType="1"/>
              </p:cNvSpPr>
              <p:nvPr/>
            </p:nvSpPr>
            <p:spPr bwMode="auto">
              <a:xfrm flipH="1">
                <a:off x="2592" y="3648"/>
                <a:ext cx="2784" cy="0"/>
              </a:xfrm>
              <a:prstGeom prst="line">
                <a:avLst/>
              </a:prstGeom>
              <a:noFill/>
              <a:ln w="12700">
                <a:solidFill>
                  <a:srgbClr val="99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9"/>
              <p:cNvSpPr>
                <a:spLocks noChangeShapeType="1"/>
              </p:cNvSpPr>
              <p:nvPr/>
            </p:nvSpPr>
            <p:spPr bwMode="auto">
              <a:xfrm>
                <a:off x="2592" y="3648"/>
                <a:ext cx="0" cy="144"/>
              </a:xfrm>
              <a:prstGeom prst="line">
                <a:avLst/>
              </a:prstGeom>
              <a:noFill/>
              <a:ln w="12700">
                <a:solidFill>
                  <a:srgbClr val="99FF66"/>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0000FF"/>
                </a:solidFill>
              </a:rPr>
              <a:t>例</a:t>
            </a:r>
            <a:r>
              <a:rPr lang="en-US" altLang="zh-CN" dirty="0">
                <a:solidFill>
                  <a:srgbClr val="0000FF"/>
                </a:solidFill>
              </a:rPr>
              <a:t>9-11</a:t>
            </a:r>
            <a:r>
              <a:rPr lang="en-US" altLang="zh-CN" dirty="0"/>
              <a:t> </a:t>
            </a:r>
            <a:r>
              <a:rPr lang="zh-CN" altLang="en-US" dirty="0"/>
              <a:t>直接插入排序函数模板</a:t>
            </a:r>
            <a:endParaRPr lang="zh-CN" altLang="en-US" dirty="0"/>
          </a:p>
        </p:txBody>
      </p:sp>
      <p:sp>
        <p:nvSpPr>
          <p:cNvPr id="3" name="标题 2"/>
          <p:cNvSpPr>
            <a:spLocks noGrp="1"/>
          </p:cNvSpPr>
          <p:nvPr>
            <p:ph type="title"/>
          </p:nvPr>
        </p:nvSpPr>
        <p:spPr/>
        <p:txBody>
          <a:bodyPr/>
          <a:lstStyle/>
          <a:p>
            <a:r>
              <a:rPr lang="en-US" altLang="zh-CN" dirty="0"/>
              <a:t>9.3.1  </a:t>
            </a:r>
            <a:r>
              <a:rPr lang="zh-CN" altLang="en-US" dirty="0"/>
              <a:t>插入排序</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每次从待排序序列中选择一个关键字最小的元素，（当需要按关键字升序排列时），顺序排在已排序序列的最后，直至全部排完</a:t>
            </a:r>
            <a:endParaRPr lang="zh-CN" altLang="en-US" dirty="0"/>
          </a:p>
        </p:txBody>
      </p:sp>
      <p:sp>
        <p:nvSpPr>
          <p:cNvPr id="3" name="标题 2"/>
          <p:cNvSpPr>
            <a:spLocks noGrp="1"/>
          </p:cNvSpPr>
          <p:nvPr>
            <p:ph type="title"/>
          </p:nvPr>
        </p:nvSpPr>
        <p:spPr/>
        <p:txBody>
          <a:bodyPr/>
          <a:lstStyle/>
          <a:p>
            <a:r>
              <a:rPr lang="en-US" altLang="zh-CN" dirty="0" smtClean="0"/>
              <a:t>9.3.2  </a:t>
            </a:r>
            <a:r>
              <a:rPr lang="zh-CN" altLang="en-US" dirty="0" smtClean="0"/>
              <a:t>选择排序</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9.3.2  </a:t>
            </a:r>
            <a:r>
              <a:rPr lang="zh-CN" altLang="en-US" dirty="0"/>
              <a:t>选择排序</a:t>
            </a:r>
            <a:endParaRPr lang="zh-CN" altLang="en-US" dirty="0"/>
          </a:p>
        </p:txBody>
      </p:sp>
      <p:grpSp>
        <p:nvGrpSpPr>
          <p:cNvPr id="4" name="Group 4"/>
          <p:cNvGrpSpPr/>
          <p:nvPr/>
        </p:nvGrpSpPr>
        <p:grpSpPr bwMode="auto">
          <a:xfrm>
            <a:off x="228600" y="2955925"/>
            <a:ext cx="8093075" cy="457200"/>
            <a:chOff x="470" y="1862"/>
            <a:chExt cx="5098" cy="288"/>
          </a:xfrm>
        </p:grpSpPr>
        <p:sp>
          <p:nvSpPr>
            <p:cNvPr id="5" name="Rectangle 5"/>
            <p:cNvSpPr>
              <a:spLocks noChangeArrowheads="1"/>
            </p:cNvSpPr>
            <p:nvPr/>
          </p:nvSpPr>
          <p:spPr bwMode="auto">
            <a:xfrm>
              <a:off x="2246" y="1862"/>
              <a:ext cx="3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chemeClr val="tx1"/>
                  </a:solidFill>
                  <a:latin typeface="宋体" panose="02010600030101010101" pitchFamily="2" charset="-122"/>
                </a:rPr>
                <a:t>[5     4    10    20    12    </a:t>
              </a:r>
              <a:r>
                <a:rPr kumimoji="1" lang="en-US" altLang="zh-CN">
                  <a:solidFill>
                    <a:srgbClr val="0000FF"/>
                  </a:solidFill>
                  <a:latin typeface="宋体" panose="02010600030101010101" pitchFamily="2" charset="-122"/>
                </a:rPr>
                <a:t>3</a:t>
              </a:r>
              <a:r>
                <a:rPr kumimoji="1" lang="en-US" altLang="zh-CN">
                  <a:solidFill>
                    <a:schemeClr val="tx1"/>
                  </a:solidFill>
                  <a:latin typeface="宋体" panose="02010600030101010101" pitchFamily="2" charset="-122"/>
                </a:rPr>
                <a:t>]</a:t>
              </a:r>
              <a:endParaRPr kumimoji="1" lang="en-US" altLang="zh-CN">
                <a:solidFill>
                  <a:schemeClr val="tx1"/>
                </a:solidFill>
                <a:latin typeface="宋体" panose="02010600030101010101" pitchFamily="2" charset="-122"/>
              </a:endParaRPr>
            </a:p>
          </p:txBody>
        </p:sp>
        <p:sp>
          <p:nvSpPr>
            <p:cNvPr id="6" name="Rectangle 6"/>
            <p:cNvSpPr>
              <a:spLocks noChangeArrowheads="1"/>
            </p:cNvSpPr>
            <p:nvPr/>
          </p:nvSpPr>
          <p:spPr bwMode="auto">
            <a:xfrm>
              <a:off x="470" y="1862"/>
              <a:ext cx="10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zh-CN" altLang="en-US" dirty="0">
                  <a:solidFill>
                    <a:schemeClr val="tx1"/>
                  </a:solidFill>
                  <a:latin typeface="宋体" panose="02010600030101010101" pitchFamily="2" charset="-122"/>
                </a:rPr>
                <a:t>初始状态：</a:t>
              </a:r>
              <a:endParaRPr kumimoji="1" lang="zh-CN" altLang="en-US" dirty="0">
                <a:solidFill>
                  <a:schemeClr val="tx1"/>
                </a:solidFill>
                <a:latin typeface="宋体" panose="02010600030101010101" pitchFamily="2" charset="-122"/>
              </a:endParaRPr>
            </a:p>
          </p:txBody>
        </p:sp>
      </p:grpSp>
      <p:sp>
        <p:nvSpPr>
          <p:cNvPr id="7" name="Rectangle 7"/>
          <p:cNvSpPr>
            <a:spLocks noChangeArrowheads="1"/>
          </p:cNvSpPr>
          <p:nvPr/>
        </p:nvSpPr>
        <p:spPr bwMode="auto">
          <a:xfrm>
            <a:off x="3200400" y="3565525"/>
            <a:ext cx="6035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dirty="0">
                <a:solidFill>
                  <a:schemeClr val="tx1"/>
                </a:solidFill>
                <a:latin typeface="宋体" panose="02010600030101010101" pitchFamily="2" charset="-122"/>
              </a:rPr>
              <a:t>3    [</a:t>
            </a:r>
            <a:r>
              <a:rPr kumimoji="1" lang="en-US" altLang="zh-CN" dirty="0">
                <a:solidFill>
                  <a:srgbClr val="0000FF"/>
                </a:solidFill>
                <a:latin typeface="宋体" panose="02010600030101010101" pitchFamily="2" charset="-122"/>
              </a:rPr>
              <a:t>4</a:t>
            </a:r>
            <a:r>
              <a:rPr kumimoji="1" lang="en-US" altLang="zh-CN" dirty="0">
                <a:solidFill>
                  <a:schemeClr val="tx1"/>
                </a:solidFill>
                <a:latin typeface="宋体" panose="02010600030101010101" pitchFamily="2" charset="-122"/>
              </a:rPr>
              <a:t>    10    20    12    5]</a:t>
            </a:r>
            <a:endParaRPr kumimoji="1" lang="en-US" altLang="zh-CN" dirty="0">
              <a:solidFill>
                <a:schemeClr val="tx1"/>
              </a:solidFill>
              <a:latin typeface="宋体" panose="02010600030101010101" pitchFamily="2" charset="-122"/>
            </a:endParaRPr>
          </a:p>
        </p:txBody>
      </p:sp>
      <p:sp>
        <p:nvSpPr>
          <p:cNvPr id="8" name="Rectangle 8"/>
          <p:cNvSpPr>
            <a:spLocks noChangeArrowheads="1"/>
          </p:cNvSpPr>
          <p:nvPr/>
        </p:nvSpPr>
        <p:spPr bwMode="auto">
          <a:xfrm>
            <a:off x="3200400" y="4251325"/>
            <a:ext cx="634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chemeClr val="tx1"/>
                </a:solidFill>
                <a:latin typeface="宋体" panose="02010600030101010101" pitchFamily="2" charset="-122"/>
              </a:rPr>
              <a:t>3     4   [10    20    12    </a:t>
            </a:r>
            <a:r>
              <a:rPr kumimoji="1" lang="en-US" altLang="zh-CN">
                <a:solidFill>
                  <a:srgbClr val="0000FF"/>
                </a:solidFill>
                <a:latin typeface="宋体" panose="02010600030101010101" pitchFamily="2" charset="-122"/>
              </a:rPr>
              <a:t>5</a:t>
            </a:r>
            <a:r>
              <a:rPr kumimoji="1" lang="en-US" altLang="zh-CN">
                <a:solidFill>
                  <a:schemeClr val="tx1"/>
                </a:solidFill>
                <a:latin typeface="宋体" panose="02010600030101010101" pitchFamily="2" charset="-122"/>
              </a:rPr>
              <a:t>]</a:t>
            </a:r>
            <a:endParaRPr kumimoji="1" lang="en-US" altLang="zh-CN">
              <a:solidFill>
                <a:schemeClr val="tx1"/>
              </a:solidFill>
              <a:latin typeface="宋体" panose="02010600030101010101" pitchFamily="2" charset="-122"/>
            </a:endParaRPr>
          </a:p>
        </p:txBody>
      </p:sp>
      <p:sp>
        <p:nvSpPr>
          <p:cNvPr id="9" name="Rectangle 9"/>
          <p:cNvSpPr>
            <a:spLocks noChangeArrowheads="1"/>
          </p:cNvSpPr>
          <p:nvPr/>
        </p:nvSpPr>
        <p:spPr bwMode="auto">
          <a:xfrm>
            <a:off x="666750" y="5867400"/>
            <a:ext cx="8118475"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zh-CN" altLang="en-US" b="0">
                <a:solidFill>
                  <a:schemeClr val="tx1"/>
                </a:solidFill>
                <a:latin typeface="宋体" panose="02010600030101010101" pitchFamily="2" charset="-122"/>
              </a:rPr>
              <a:t>第 </a:t>
            </a:r>
            <a:r>
              <a:rPr kumimoji="1" lang="en-US" altLang="zh-CN">
                <a:solidFill>
                  <a:schemeClr val="tx1"/>
                </a:solidFill>
                <a:latin typeface="宋体" panose="02010600030101010101" pitchFamily="2" charset="-122"/>
              </a:rPr>
              <a:t>i </a:t>
            </a:r>
            <a:r>
              <a:rPr kumimoji="1" lang="zh-CN" altLang="en-US" b="0">
                <a:solidFill>
                  <a:schemeClr val="tx1"/>
                </a:solidFill>
                <a:latin typeface="宋体" panose="02010600030101010101" pitchFamily="2" charset="-122"/>
              </a:rPr>
              <a:t>次选择后，将选出的那个记录与第 </a:t>
            </a:r>
            <a:r>
              <a:rPr kumimoji="1" lang="en-US" altLang="zh-CN">
                <a:solidFill>
                  <a:schemeClr val="tx1"/>
                </a:solidFill>
                <a:latin typeface="宋体" panose="02010600030101010101" pitchFamily="2" charset="-122"/>
              </a:rPr>
              <a:t>i </a:t>
            </a:r>
            <a:r>
              <a:rPr kumimoji="1" lang="zh-CN" altLang="en-US" b="0">
                <a:solidFill>
                  <a:schemeClr val="tx1"/>
                </a:solidFill>
                <a:latin typeface="宋体" panose="02010600030101010101" pitchFamily="2" charset="-122"/>
              </a:rPr>
              <a:t>个记录做</a:t>
            </a:r>
            <a:r>
              <a:rPr kumimoji="1" lang="zh-CN" altLang="en-US">
                <a:solidFill>
                  <a:schemeClr val="tx1"/>
                </a:solidFill>
                <a:latin typeface="宋体" panose="02010600030101010101" pitchFamily="2" charset="-122"/>
              </a:rPr>
              <a:t>交换</a:t>
            </a:r>
            <a:r>
              <a:rPr kumimoji="1" lang="zh-CN" altLang="en-US" b="0">
                <a:solidFill>
                  <a:schemeClr val="tx1"/>
                </a:solidFill>
                <a:latin typeface="宋体" panose="02010600030101010101" pitchFamily="2" charset="-122"/>
              </a:rPr>
              <a:t>。</a:t>
            </a:r>
            <a:endParaRPr kumimoji="1" lang="zh-CN" altLang="en-US" b="0">
              <a:solidFill>
                <a:schemeClr val="tx1"/>
              </a:solidFill>
              <a:latin typeface="宋体" panose="02010600030101010101" pitchFamily="2" charset="-122"/>
            </a:endParaRPr>
          </a:p>
        </p:txBody>
      </p:sp>
      <p:grpSp>
        <p:nvGrpSpPr>
          <p:cNvPr id="10" name="Group 10"/>
          <p:cNvGrpSpPr/>
          <p:nvPr/>
        </p:nvGrpSpPr>
        <p:grpSpPr bwMode="auto">
          <a:xfrm>
            <a:off x="3200400" y="4937125"/>
            <a:ext cx="5959475" cy="930275"/>
            <a:chOff x="2342" y="3110"/>
            <a:chExt cx="3754" cy="586"/>
          </a:xfrm>
        </p:grpSpPr>
        <p:sp>
          <p:nvSpPr>
            <p:cNvPr id="11" name="Rectangle 11"/>
            <p:cNvSpPr>
              <a:spLocks noChangeArrowheads="1"/>
            </p:cNvSpPr>
            <p:nvPr/>
          </p:nvSpPr>
          <p:spPr bwMode="auto">
            <a:xfrm>
              <a:off x="2342" y="3110"/>
              <a:ext cx="37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chemeClr val="tx1"/>
                  </a:solidFill>
                  <a:latin typeface="宋体" panose="02010600030101010101" pitchFamily="2" charset="-122"/>
                </a:rPr>
                <a:t>3     4     5   [20    12   </a:t>
              </a:r>
              <a:r>
                <a:rPr kumimoji="1" lang="en-US" altLang="zh-CN">
                  <a:solidFill>
                    <a:srgbClr val="FFFF66"/>
                  </a:solidFill>
                  <a:latin typeface="宋体" panose="02010600030101010101" pitchFamily="2" charset="-122"/>
                </a:rPr>
                <a:t>1</a:t>
              </a:r>
              <a:r>
                <a:rPr kumimoji="1" lang="en-US" altLang="zh-CN">
                  <a:solidFill>
                    <a:srgbClr val="0000FF"/>
                  </a:solidFill>
                  <a:latin typeface="宋体" panose="02010600030101010101" pitchFamily="2" charset="-122"/>
                </a:rPr>
                <a:t>0</a:t>
              </a:r>
              <a:r>
                <a:rPr kumimoji="1" lang="en-US" altLang="zh-CN">
                  <a:solidFill>
                    <a:schemeClr val="tx1"/>
                  </a:solidFill>
                  <a:latin typeface="宋体" panose="02010600030101010101" pitchFamily="2" charset="-122"/>
                </a:rPr>
                <a:t>]</a:t>
              </a:r>
              <a:endParaRPr kumimoji="1" lang="en-US" altLang="zh-CN">
                <a:solidFill>
                  <a:schemeClr val="tx1"/>
                </a:solidFill>
                <a:latin typeface="宋体" panose="02010600030101010101" pitchFamily="2" charset="-122"/>
              </a:endParaRPr>
            </a:p>
          </p:txBody>
        </p:sp>
        <p:sp>
          <p:nvSpPr>
            <p:cNvPr id="12" name="Rectangle 12"/>
            <p:cNvSpPr>
              <a:spLocks noChangeArrowheads="1"/>
            </p:cNvSpPr>
            <p:nvPr/>
          </p:nvSpPr>
          <p:spPr bwMode="auto">
            <a:xfrm>
              <a:off x="3254" y="3369"/>
              <a:ext cx="2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sz="2800">
                  <a:solidFill>
                    <a:schemeClr val="tx1"/>
                  </a:solidFill>
                </a:rPr>
                <a:t>...</a:t>
              </a:r>
              <a:endParaRPr kumimoji="1" lang="en-US" altLang="zh-CN" sz="2800">
                <a:solidFill>
                  <a:schemeClr val="tx1"/>
                </a:solidFill>
              </a:endParaRPr>
            </a:p>
          </p:txBody>
        </p:sp>
        <p:sp>
          <p:nvSpPr>
            <p:cNvPr id="13" name="Rectangle 13"/>
            <p:cNvSpPr>
              <a:spLocks noChangeArrowheads="1"/>
            </p:cNvSpPr>
            <p:nvPr/>
          </p:nvSpPr>
          <p:spPr bwMode="auto">
            <a:xfrm>
              <a:off x="3590" y="3369"/>
              <a:ext cx="2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sz="2800">
                  <a:solidFill>
                    <a:schemeClr val="tx1"/>
                  </a:solidFill>
                </a:rPr>
                <a:t>...</a:t>
              </a:r>
              <a:endParaRPr kumimoji="1" lang="en-US" altLang="zh-CN" sz="2800">
                <a:solidFill>
                  <a:schemeClr val="tx1"/>
                </a:solidFil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在选择类排序方法中，从待排序序列中选择元素的方法不同，又分为不同的选择排序方法，其中最简单的是通过顺序比较找出待排序序列中的最小元素，称为直接选择排序。</a:t>
            </a:r>
            <a:endParaRPr lang="zh-CN" altLang="en-US" dirty="0">
              <a:latin typeface="Times New Roman" panose="02020603050405020304" pitchFamily="18" charset="0"/>
            </a:endParaRPr>
          </a:p>
          <a:p>
            <a:r>
              <a:rPr lang="zh-CN" altLang="en-US" dirty="0">
                <a:solidFill>
                  <a:srgbClr val="0000FF"/>
                </a:solidFill>
              </a:rPr>
              <a:t>例</a:t>
            </a:r>
            <a:r>
              <a:rPr lang="en-US" altLang="zh-CN" dirty="0">
                <a:solidFill>
                  <a:srgbClr val="0000FF"/>
                </a:solidFill>
              </a:rPr>
              <a:t>9-12</a:t>
            </a:r>
            <a:r>
              <a:rPr lang="en-US" altLang="zh-CN" dirty="0"/>
              <a:t> </a:t>
            </a:r>
            <a:r>
              <a:rPr lang="zh-CN" altLang="en-US" dirty="0"/>
              <a:t>直接选择排序函数模板</a:t>
            </a:r>
            <a:endParaRPr lang="zh-CN" altLang="en-US" dirty="0"/>
          </a:p>
        </p:txBody>
      </p:sp>
      <p:sp>
        <p:nvSpPr>
          <p:cNvPr id="3" name="标题 2"/>
          <p:cNvSpPr>
            <a:spLocks noGrp="1"/>
          </p:cNvSpPr>
          <p:nvPr>
            <p:ph type="title"/>
          </p:nvPr>
        </p:nvSpPr>
        <p:spPr/>
        <p:txBody>
          <a:bodyPr/>
          <a:lstStyle/>
          <a:p>
            <a:r>
              <a:rPr lang="en-US" altLang="zh-CN" dirty="0"/>
              <a:t>9.3.2  </a:t>
            </a:r>
            <a:r>
              <a:rPr lang="zh-CN" altLang="en-US" dirty="0"/>
              <a:t>选择排序</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两两比较待排序序列中的元素，并交换不满足顺序要求的各对元素，直到全部满足顺序要求为止</a:t>
            </a:r>
            <a:endParaRPr lang="zh-CN" altLang="en-US" dirty="0"/>
          </a:p>
        </p:txBody>
      </p:sp>
      <p:sp>
        <p:nvSpPr>
          <p:cNvPr id="3" name="标题 2"/>
          <p:cNvSpPr>
            <a:spLocks noGrp="1"/>
          </p:cNvSpPr>
          <p:nvPr>
            <p:ph type="title"/>
          </p:nvPr>
        </p:nvSpPr>
        <p:spPr/>
        <p:txBody>
          <a:bodyPr/>
          <a:lstStyle/>
          <a:p>
            <a:r>
              <a:rPr lang="en-US" altLang="zh-CN" dirty="0" smtClean="0"/>
              <a:t>9.3.3  </a:t>
            </a:r>
            <a:r>
              <a:rPr lang="zh-CN" altLang="en-US" dirty="0" smtClean="0"/>
              <a:t>交换排序</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最简单的交换排序</a:t>
            </a:r>
            <a:r>
              <a:rPr lang="zh-CN" altLang="en-US" dirty="0" smtClean="0"/>
              <a:t>方法</a:t>
            </a:r>
            <a:r>
              <a:rPr lang="en-US" altLang="zh-CN" dirty="0" smtClean="0"/>
              <a:t>——</a:t>
            </a:r>
            <a:r>
              <a:rPr lang="zh-CN" altLang="en-US" dirty="0"/>
              <a:t>起泡排序</a:t>
            </a:r>
            <a:endParaRPr lang="zh-CN" altLang="en-US" dirty="0"/>
          </a:p>
        </p:txBody>
      </p:sp>
      <p:sp>
        <p:nvSpPr>
          <p:cNvPr id="3" name="标题 2"/>
          <p:cNvSpPr>
            <a:spLocks noGrp="1"/>
          </p:cNvSpPr>
          <p:nvPr>
            <p:ph type="title"/>
          </p:nvPr>
        </p:nvSpPr>
        <p:spPr/>
        <p:txBody>
          <a:bodyPr/>
          <a:lstStyle/>
          <a:p>
            <a:r>
              <a:rPr lang="en-US" altLang="zh-CN" dirty="0"/>
              <a:t>9.3.3  </a:t>
            </a:r>
            <a:r>
              <a:rPr lang="zh-CN" altLang="en-US" dirty="0"/>
              <a:t>交换排序</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9.3.3  </a:t>
            </a:r>
            <a:r>
              <a:rPr lang="zh-CN" altLang="en-US" dirty="0"/>
              <a:t>交换排序</a:t>
            </a:r>
            <a:endParaRPr lang="zh-CN" altLang="en-US" dirty="0"/>
          </a:p>
        </p:txBody>
      </p:sp>
      <p:sp>
        <p:nvSpPr>
          <p:cNvPr id="4" name="Rectangle 3"/>
          <p:cNvSpPr txBox="1">
            <a:spLocks noChangeArrowheads="1"/>
          </p:cNvSpPr>
          <p:nvPr/>
        </p:nvSpPr>
        <p:spPr>
          <a:xfrm>
            <a:off x="971600" y="1676672"/>
            <a:ext cx="7270750" cy="6858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buFont typeface="Wingdings" panose="05000000000000000000" pitchFamily="2" charset="2"/>
              <a:buNone/>
            </a:pPr>
            <a:r>
              <a:rPr lang="zh-CN" altLang="en-US" smtClean="0"/>
              <a:t>对整数序列 </a:t>
            </a:r>
            <a:r>
              <a:rPr lang="en-US" altLang="zh-CN" smtClean="0"/>
              <a:t>8 5 2 4 3 </a:t>
            </a:r>
            <a:r>
              <a:rPr lang="zh-CN" altLang="en-US" smtClean="0"/>
              <a:t>按升序排序</a:t>
            </a:r>
            <a:endParaRPr lang="zh-CN" altLang="en-US" smtClean="0"/>
          </a:p>
        </p:txBody>
      </p:sp>
      <p:sp>
        <p:nvSpPr>
          <p:cNvPr id="5" name="Rectangle 4"/>
          <p:cNvSpPr>
            <a:spLocks noChangeArrowheads="1"/>
          </p:cNvSpPr>
          <p:nvPr/>
        </p:nvSpPr>
        <p:spPr bwMode="auto">
          <a:xfrm>
            <a:off x="3319513" y="2425972"/>
            <a:ext cx="33655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nSpc>
                <a:spcPct val="150000"/>
              </a:lnSpc>
            </a:pPr>
            <a:r>
              <a:rPr kumimoji="1" lang="en-US" altLang="zh-CN">
                <a:solidFill>
                  <a:schemeClr val="tx1"/>
                </a:solidFill>
              </a:rPr>
              <a:t>8</a:t>
            </a:r>
            <a:endParaRPr kumimoji="1" lang="en-US" altLang="zh-CN">
              <a:solidFill>
                <a:schemeClr val="tx1"/>
              </a:solidFill>
            </a:endParaRPr>
          </a:p>
          <a:p>
            <a:pPr>
              <a:lnSpc>
                <a:spcPct val="150000"/>
              </a:lnSpc>
            </a:pPr>
            <a:r>
              <a:rPr kumimoji="1" lang="en-US" altLang="zh-CN">
                <a:solidFill>
                  <a:schemeClr val="tx1"/>
                </a:solidFill>
              </a:rPr>
              <a:t>5</a:t>
            </a:r>
            <a:endParaRPr kumimoji="1" lang="en-US" altLang="zh-CN">
              <a:solidFill>
                <a:schemeClr val="tx1"/>
              </a:solidFill>
            </a:endParaRPr>
          </a:p>
          <a:p>
            <a:pPr>
              <a:lnSpc>
                <a:spcPct val="150000"/>
              </a:lnSpc>
            </a:pPr>
            <a:r>
              <a:rPr kumimoji="1" lang="en-US" altLang="zh-CN">
                <a:solidFill>
                  <a:schemeClr val="tx1"/>
                </a:solidFill>
              </a:rPr>
              <a:t>2</a:t>
            </a:r>
            <a:endParaRPr kumimoji="1" lang="en-US" altLang="zh-CN">
              <a:solidFill>
                <a:schemeClr val="tx1"/>
              </a:solidFill>
            </a:endParaRPr>
          </a:p>
          <a:p>
            <a:pPr>
              <a:lnSpc>
                <a:spcPct val="150000"/>
              </a:lnSpc>
            </a:pPr>
            <a:r>
              <a:rPr kumimoji="1" lang="en-US" altLang="zh-CN">
                <a:solidFill>
                  <a:schemeClr val="tx1"/>
                </a:solidFill>
              </a:rPr>
              <a:t>4</a:t>
            </a:r>
            <a:endParaRPr kumimoji="1" lang="en-US" altLang="zh-CN">
              <a:solidFill>
                <a:schemeClr val="tx1"/>
              </a:solidFill>
            </a:endParaRPr>
          </a:p>
          <a:p>
            <a:pPr>
              <a:lnSpc>
                <a:spcPct val="150000"/>
              </a:lnSpc>
            </a:pPr>
            <a:r>
              <a:rPr kumimoji="1" lang="en-US" altLang="zh-CN">
                <a:solidFill>
                  <a:schemeClr val="tx1"/>
                </a:solidFill>
              </a:rPr>
              <a:t>3</a:t>
            </a:r>
            <a:endParaRPr kumimoji="1" lang="en-US" altLang="zh-CN">
              <a:solidFill>
                <a:schemeClr val="tx1"/>
              </a:solidFill>
            </a:endParaRPr>
          </a:p>
        </p:txBody>
      </p:sp>
      <p:sp>
        <p:nvSpPr>
          <p:cNvPr id="6" name="Rectangle 5"/>
          <p:cNvSpPr>
            <a:spLocks noChangeArrowheads="1"/>
          </p:cNvSpPr>
          <p:nvPr/>
        </p:nvSpPr>
        <p:spPr bwMode="auto">
          <a:xfrm>
            <a:off x="3852913" y="2562497"/>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dirty="0">
                <a:solidFill>
                  <a:srgbClr val="FF0000"/>
                </a:solidFill>
              </a:rPr>
              <a:t>5</a:t>
            </a:r>
            <a:endParaRPr kumimoji="1" lang="en-US" altLang="zh-CN" dirty="0">
              <a:solidFill>
                <a:srgbClr val="FF0000"/>
              </a:solidFill>
            </a:endParaRPr>
          </a:p>
        </p:txBody>
      </p:sp>
      <p:sp>
        <p:nvSpPr>
          <p:cNvPr id="7" name="Rectangle 6"/>
          <p:cNvSpPr>
            <a:spLocks noChangeArrowheads="1"/>
          </p:cNvSpPr>
          <p:nvPr/>
        </p:nvSpPr>
        <p:spPr bwMode="auto">
          <a:xfrm>
            <a:off x="3852913" y="3095897"/>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dirty="0">
                <a:solidFill>
                  <a:srgbClr val="FF0000"/>
                </a:solidFill>
              </a:rPr>
              <a:t>2</a:t>
            </a:r>
            <a:endParaRPr kumimoji="1" lang="en-US" altLang="zh-CN" dirty="0">
              <a:solidFill>
                <a:srgbClr val="FF0000"/>
              </a:solidFill>
            </a:endParaRPr>
          </a:p>
        </p:txBody>
      </p:sp>
      <p:sp>
        <p:nvSpPr>
          <p:cNvPr id="8" name="Rectangle 7"/>
          <p:cNvSpPr>
            <a:spLocks noChangeArrowheads="1"/>
          </p:cNvSpPr>
          <p:nvPr/>
        </p:nvSpPr>
        <p:spPr bwMode="auto">
          <a:xfrm>
            <a:off x="3852913" y="3629297"/>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dirty="0">
                <a:solidFill>
                  <a:srgbClr val="FF0000"/>
                </a:solidFill>
              </a:rPr>
              <a:t>4</a:t>
            </a:r>
            <a:endParaRPr kumimoji="1" lang="en-US" altLang="zh-CN" dirty="0">
              <a:solidFill>
                <a:srgbClr val="FF0000"/>
              </a:solidFill>
            </a:endParaRPr>
          </a:p>
        </p:txBody>
      </p:sp>
      <p:sp>
        <p:nvSpPr>
          <p:cNvPr id="9" name="Rectangle 8"/>
          <p:cNvSpPr>
            <a:spLocks noChangeArrowheads="1"/>
          </p:cNvSpPr>
          <p:nvPr/>
        </p:nvSpPr>
        <p:spPr bwMode="auto">
          <a:xfrm>
            <a:off x="3852913" y="4238897"/>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dirty="0">
                <a:solidFill>
                  <a:srgbClr val="FF0000"/>
                </a:solidFill>
              </a:rPr>
              <a:t>3</a:t>
            </a:r>
            <a:endParaRPr kumimoji="1" lang="en-US" altLang="zh-CN" dirty="0">
              <a:solidFill>
                <a:srgbClr val="FF0000"/>
              </a:solidFill>
            </a:endParaRPr>
          </a:p>
        </p:txBody>
      </p:sp>
      <p:sp>
        <p:nvSpPr>
          <p:cNvPr id="10" name="Rectangle 9"/>
          <p:cNvSpPr>
            <a:spLocks noChangeArrowheads="1"/>
          </p:cNvSpPr>
          <p:nvPr/>
        </p:nvSpPr>
        <p:spPr bwMode="auto">
          <a:xfrm>
            <a:off x="3852913" y="4772297"/>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rgbClr val="66FF99"/>
                </a:solidFill>
              </a:rPr>
              <a:t>8</a:t>
            </a:r>
            <a:endParaRPr kumimoji="1" lang="en-US" altLang="zh-CN">
              <a:solidFill>
                <a:schemeClr val="accent1"/>
              </a:solidFill>
            </a:endParaRPr>
          </a:p>
        </p:txBody>
      </p:sp>
      <p:sp>
        <p:nvSpPr>
          <p:cNvPr id="11" name="Rectangle 10"/>
          <p:cNvSpPr>
            <a:spLocks noChangeArrowheads="1"/>
          </p:cNvSpPr>
          <p:nvPr/>
        </p:nvSpPr>
        <p:spPr bwMode="auto">
          <a:xfrm>
            <a:off x="4386313" y="2562497"/>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dirty="0">
                <a:solidFill>
                  <a:srgbClr val="FF0000"/>
                </a:solidFill>
              </a:rPr>
              <a:t>2</a:t>
            </a:r>
            <a:endParaRPr kumimoji="1" lang="en-US" altLang="zh-CN" dirty="0">
              <a:solidFill>
                <a:srgbClr val="FF0000"/>
              </a:solidFill>
            </a:endParaRPr>
          </a:p>
        </p:txBody>
      </p:sp>
      <p:sp>
        <p:nvSpPr>
          <p:cNvPr id="12" name="Rectangle 11"/>
          <p:cNvSpPr>
            <a:spLocks noChangeArrowheads="1"/>
          </p:cNvSpPr>
          <p:nvPr/>
        </p:nvSpPr>
        <p:spPr bwMode="auto">
          <a:xfrm>
            <a:off x="4386313" y="3095897"/>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dirty="0">
                <a:solidFill>
                  <a:srgbClr val="FF0000"/>
                </a:solidFill>
              </a:rPr>
              <a:t>4</a:t>
            </a:r>
            <a:endParaRPr kumimoji="1" lang="en-US" altLang="zh-CN" dirty="0">
              <a:solidFill>
                <a:srgbClr val="FF0000"/>
              </a:solidFill>
            </a:endParaRPr>
          </a:p>
        </p:txBody>
      </p:sp>
      <p:sp>
        <p:nvSpPr>
          <p:cNvPr id="13" name="Rectangle 12"/>
          <p:cNvSpPr>
            <a:spLocks noChangeArrowheads="1"/>
          </p:cNvSpPr>
          <p:nvPr/>
        </p:nvSpPr>
        <p:spPr bwMode="auto">
          <a:xfrm>
            <a:off x="4386313" y="3629297"/>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dirty="0">
                <a:solidFill>
                  <a:srgbClr val="FF0000"/>
                </a:solidFill>
              </a:rPr>
              <a:t>3</a:t>
            </a:r>
            <a:endParaRPr kumimoji="1" lang="en-US" altLang="zh-CN" dirty="0">
              <a:solidFill>
                <a:srgbClr val="FF0000"/>
              </a:solidFill>
            </a:endParaRPr>
          </a:p>
        </p:txBody>
      </p:sp>
      <p:sp>
        <p:nvSpPr>
          <p:cNvPr id="14" name="Rectangle 13"/>
          <p:cNvSpPr>
            <a:spLocks noChangeArrowheads="1"/>
          </p:cNvSpPr>
          <p:nvPr/>
        </p:nvSpPr>
        <p:spPr bwMode="auto">
          <a:xfrm>
            <a:off x="4356150" y="4267472"/>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dirty="0">
                <a:solidFill>
                  <a:srgbClr val="00FFFF"/>
                </a:solidFill>
              </a:rPr>
              <a:t>5</a:t>
            </a:r>
            <a:endParaRPr kumimoji="1" lang="en-US" altLang="zh-CN" dirty="0">
              <a:solidFill>
                <a:srgbClr val="FFFF99"/>
              </a:solidFill>
            </a:endParaRPr>
          </a:p>
        </p:txBody>
      </p:sp>
      <p:sp>
        <p:nvSpPr>
          <p:cNvPr id="15" name="Rectangle 14"/>
          <p:cNvSpPr>
            <a:spLocks noChangeArrowheads="1"/>
          </p:cNvSpPr>
          <p:nvPr/>
        </p:nvSpPr>
        <p:spPr bwMode="auto">
          <a:xfrm>
            <a:off x="4386313" y="4772297"/>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rgbClr val="66FF99"/>
                </a:solidFill>
              </a:rPr>
              <a:t>8</a:t>
            </a:r>
            <a:endParaRPr kumimoji="1" lang="en-US" altLang="zh-CN">
              <a:solidFill>
                <a:srgbClr val="66FF99"/>
              </a:solidFill>
            </a:endParaRPr>
          </a:p>
        </p:txBody>
      </p:sp>
      <p:sp>
        <p:nvSpPr>
          <p:cNvPr id="16" name="Rectangle 15"/>
          <p:cNvSpPr>
            <a:spLocks noChangeArrowheads="1"/>
          </p:cNvSpPr>
          <p:nvPr/>
        </p:nvSpPr>
        <p:spPr bwMode="auto">
          <a:xfrm>
            <a:off x="4919713" y="2562497"/>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dirty="0">
                <a:solidFill>
                  <a:srgbClr val="FF0000"/>
                </a:solidFill>
              </a:rPr>
              <a:t>2</a:t>
            </a:r>
            <a:endParaRPr kumimoji="1" lang="en-US" altLang="zh-CN" dirty="0">
              <a:solidFill>
                <a:srgbClr val="FF0000"/>
              </a:solidFill>
            </a:endParaRPr>
          </a:p>
        </p:txBody>
      </p:sp>
      <p:sp>
        <p:nvSpPr>
          <p:cNvPr id="17" name="Rectangle 16"/>
          <p:cNvSpPr>
            <a:spLocks noChangeArrowheads="1"/>
          </p:cNvSpPr>
          <p:nvPr/>
        </p:nvSpPr>
        <p:spPr bwMode="auto">
          <a:xfrm>
            <a:off x="4919713" y="3095897"/>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dirty="0">
                <a:solidFill>
                  <a:srgbClr val="FF0000"/>
                </a:solidFill>
              </a:rPr>
              <a:t>3</a:t>
            </a:r>
            <a:endParaRPr kumimoji="1" lang="en-US" altLang="zh-CN" dirty="0">
              <a:solidFill>
                <a:srgbClr val="FF0000"/>
              </a:solidFill>
            </a:endParaRPr>
          </a:p>
        </p:txBody>
      </p:sp>
      <p:sp>
        <p:nvSpPr>
          <p:cNvPr id="18" name="Rectangle 17"/>
          <p:cNvSpPr>
            <a:spLocks noChangeArrowheads="1"/>
          </p:cNvSpPr>
          <p:nvPr/>
        </p:nvSpPr>
        <p:spPr bwMode="auto">
          <a:xfrm>
            <a:off x="4919713" y="3629297"/>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dirty="0">
                <a:solidFill>
                  <a:srgbClr val="00FFFF"/>
                </a:solidFill>
              </a:rPr>
              <a:t>4</a:t>
            </a:r>
            <a:endParaRPr kumimoji="1" lang="en-US" altLang="zh-CN" dirty="0">
              <a:solidFill>
                <a:srgbClr val="00FFFF"/>
              </a:solidFill>
            </a:endParaRPr>
          </a:p>
        </p:txBody>
      </p:sp>
      <p:sp>
        <p:nvSpPr>
          <p:cNvPr id="19" name="Rectangle 18"/>
          <p:cNvSpPr>
            <a:spLocks noChangeArrowheads="1"/>
          </p:cNvSpPr>
          <p:nvPr/>
        </p:nvSpPr>
        <p:spPr bwMode="auto">
          <a:xfrm>
            <a:off x="4919713" y="4238897"/>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rgbClr val="00FFFF"/>
                </a:solidFill>
              </a:rPr>
              <a:t>5</a:t>
            </a:r>
            <a:endParaRPr kumimoji="1" lang="en-US" altLang="zh-CN">
              <a:solidFill>
                <a:srgbClr val="66FF99"/>
              </a:solidFill>
            </a:endParaRPr>
          </a:p>
        </p:txBody>
      </p:sp>
      <p:sp>
        <p:nvSpPr>
          <p:cNvPr id="20" name="Rectangle 19"/>
          <p:cNvSpPr>
            <a:spLocks noChangeArrowheads="1"/>
          </p:cNvSpPr>
          <p:nvPr/>
        </p:nvSpPr>
        <p:spPr bwMode="auto">
          <a:xfrm>
            <a:off x="4919713" y="4772297"/>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rgbClr val="66FF99"/>
                </a:solidFill>
              </a:rPr>
              <a:t>8</a:t>
            </a:r>
            <a:endParaRPr kumimoji="1" lang="en-US" altLang="zh-CN">
              <a:solidFill>
                <a:srgbClr val="66FF99"/>
              </a:solidFill>
            </a:endParaRPr>
          </a:p>
        </p:txBody>
      </p:sp>
      <p:sp>
        <p:nvSpPr>
          <p:cNvPr id="21" name="Rectangle 20"/>
          <p:cNvSpPr>
            <a:spLocks noChangeArrowheads="1"/>
          </p:cNvSpPr>
          <p:nvPr/>
        </p:nvSpPr>
        <p:spPr bwMode="auto">
          <a:xfrm>
            <a:off x="5453113" y="2562497"/>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dirty="0">
                <a:solidFill>
                  <a:srgbClr val="FF0000"/>
                </a:solidFill>
              </a:rPr>
              <a:t>2</a:t>
            </a:r>
            <a:endParaRPr kumimoji="1" lang="en-US" altLang="zh-CN" dirty="0">
              <a:solidFill>
                <a:srgbClr val="FF0000"/>
              </a:solidFill>
            </a:endParaRPr>
          </a:p>
        </p:txBody>
      </p:sp>
      <p:sp>
        <p:nvSpPr>
          <p:cNvPr id="22" name="Rectangle 21"/>
          <p:cNvSpPr>
            <a:spLocks noChangeArrowheads="1"/>
          </p:cNvSpPr>
          <p:nvPr/>
        </p:nvSpPr>
        <p:spPr bwMode="auto">
          <a:xfrm>
            <a:off x="5453113" y="3095897"/>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dirty="0">
                <a:solidFill>
                  <a:srgbClr val="00FFFF"/>
                </a:solidFill>
              </a:rPr>
              <a:t>3</a:t>
            </a:r>
            <a:endParaRPr kumimoji="1" lang="en-US" altLang="zh-CN" dirty="0">
              <a:solidFill>
                <a:srgbClr val="00FFFF"/>
              </a:solidFill>
            </a:endParaRPr>
          </a:p>
        </p:txBody>
      </p:sp>
      <p:sp>
        <p:nvSpPr>
          <p:cNvPr id="23" name="Rectangle 22"/>
          <p:cNvSpPr>
            <a:spLocks noChangeArrowheads="1"/>
          </p:cNvSpPr>
          <p:nvPr/>
        </p:nvSpPr>
        <p:spPr bwMode="auto">
          <a:xfrm>
            <a:off x="5453113" y="3629297"/>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dirty="0">
                <a:solidFill>
                  <a:srgbClr val="00FFFF"/>
                </a:solidFill>
              </a:rPr>
              <a:t>4</a:t>
            </a:r>
            <a:endParaRPr kumimoji="1" lang="en-US" altLang="zh-CN" dirty="0">
              <a:solidFill>
                <a:srgbClr val="00FFFF"/>
              </a:solidFill>
            </a:endParaRPr>
          </a:p>
        </p:txBody>
      </p:sp>
      <p:sp>
        <p:nvSpPr>
          <p:cNvPr id="24" name="Rectangle 23"/>
          <p:cNvSpPr>
            <a:spLocks noChangeArrowheads="1"/>
          </p:cNvSpPr>
          <p:nvPr/>
        </p:nvSpPr>
        <p:spPr bwMode="auto">
          <a:xfrm>
            <a:off x="5453113" y="4238897"/>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rgbClr val="00FFFF"/>
                </a:solidFill>
              </a:rPr>
              <a:t>5</a:t>
            </a:r>
            <a:endParaRPr kumimoji="1" lang="en-US" altLang="zh-CN">
              <a:solidFill>
                <a:srgbClr val="00FFFF"/>
              </a:solidFill>
            </a:endParaRPr>
          </a:p>
        </p:txBody>
      </p:sp>
      <p:sp>
        <p:nvSpPr>
          <p:cNvPr id="25" name="Rectangle 24"/>
          <p:cNvSpPr>
            <a:spLocks noChangeArrowheads="1"/>
          </p:cNvSpPr>
          <p:nvPr/>
        </p:nvSpPr>
        <p:spPr bwMode="auto">
          <a:xfrm>
            <a:off x="5453113" y="4772297"/>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rgbClr val="66FF99"/>
                </a:solidFill>
              </a:rPr>
              <a:t>8</a:t>
            </a:r>
            <a:endParaRPr kumimoji="1" lang="en-US" altLang="zh-CN">
              <a:solidFill>
                <a:srgbClr val="66FF99"/>
              </a:solidFill>
            </a:endParaRPr>
          </a:p>
        </p:txBody>
      </p:sp>
      <p:sp>
        <p:nvSpPr>
          <p:cNvPr id="26" name="Rectangle 25"/>
          <p:cNvSpPr>
            <a:spLocks noChangeArrowheads="1"/>
          </p:cNvSpPr>
          <p:nvPr/>
        </p:nvSpPr>
        <p:spPr bwMode="auto">
          <a:xfrm>
            <a:off x="2933750" y="2489472"/>
            <a:ext cx="2946400" cy="2768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sp>
        <p:nvSpPr>
          <p:cNvPr id="27" name="Text Box 26"/>
          <p:cNvSpPr txBox="1">
            <a:spLocks noChangeArrowheads="1"/>
          </p:cNvSpPr>
          <p:nvPr/>
        </p:nvSpPr>
        <p:spPr bwMode="auto">
          <a:xfrm>
            <a:off x="3289350" y="5334272"/>
            <a:ext cx="3810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kumimoji="1" lang="zh-CN" altLang="en-US" sz="2000" b="0" dirty="0">
                <a:solidFill>
                  <a:schemeClr val="tx1"/>
                </a:solidFill>
              </a:rPr>
              <a:t>初始状态</a:t>
            </a:r>
            <a:endParaRPr kumimoji="1" lang="zh-CN" altLang="en-US" sz="2000" b="0" dirty="0">
              <a:solidFill>
                <a:schemeClr val="tx1"/>
              </a:solidFill>
            </a:endParaRPr>
          </a:p>
        </p:txBody>
      </p:sp>
      <p:sp>
        <p:nvSpPr>
          <p:cNvPr id="28" name="Text Box 27"/>
          <p:cNvSpPr txBox="1">
            <a:spLocks noChangeArrowheads="1"/>
          </p:cNvSpPr>
          <p:nvPr/>
        </p:nvSpPr>
        <p:spPr bwMode="auto">
          <a:xfrm>
            <a:off x="3781475" y="5345385"/>
            <a:ext cx="3810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kumimoji="1" lang="zh-CN" altLang="en-US" sz="2000" b="0" dirty="0">
                <a:solidFill>
                  <a:schemeClr val="tx1"/>
                </a:solidFill>
              </a:rPr>
              <a:t>第一趟结果</a:t>
            </a:r>
            <a:endParaRPr kumimoji="1" lang="zh-CN" altLang="en-US" sz="2000" b="0" dirty="0">
              <a:solidFill>
                <a:schemeClr val="tx1"/>
              </a:solidFill>
            </a:endParaRPr>
          </a:p>
        </p:txBody>
      </p:sp>
      <p:sp>
        <p:nvSpPr>
          <p:cNvPr id="29" name="Text Box 28"/>
          <p:cNvSpPr txBox="1">
            <a:spLocks noChangeArrowheads="1"/>
          </p:cNvSpPr>
          <p:nvPr/>
        </p:nvSpPr>
        <p:spPr bwMode="auto">
          <a:xfrm>
            <a:off x="4314875" y="5354910"/>
            <a:ext cx="3810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kumimoji="1" lang="zh-CN" altLang="en-US" sz="2000" b="0">
                <a:solidFill>
                  <a:schemeClr val="tx1"/>
                </a:solidFill>
              </a:rPr>
              <a:t>第二趟结果</a:t>
            </a:r>
            <a:endParaRPr kumimoji="1" lang="zh-CN" altLang="en-US" sz="2000" b="0">
              <a:solidFill>
                <a:schemeClr val="tx1"/>
              </a:solidFill>
            </a:endParaRPr>
          </a:p>
        </p:txBody>
      </p:sp>
      <p:sp>
        <p:nvSpPr>
          <p:cNvPr id="30" name="Text Box 29"/>
          <p:cNvSpPr txBox="1">
            <a:spLocks noChangeArrowheads="1"/>
          </p:cNvSpPr>
          <p:nvPr/>
        </p:nvSpPr>
        <p:spPr bwMode="auto">
          <a:xfrm>
            <a:off x="4848275" y="5354910"/>
            <a:ext cx="3810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kumimoji="1" lang="zh-CN" altLang="en-US" sz="2000" b="0">
                <a:solidFill>
                  <a:schemeClr val="tx1"/>
                </a:solidFill>
              </a:rPr>
              <a:t>第三趟结果</a:t>
            </a:r>
            <a:endParaRPr kumimoji="1" lang="zh-CN" altLang="en-US" sz="2000" b="0">
              <a:solidFill>
                <a:schemeClr val="tx1"/>
              </a:solidFill>
            </a:endParaRPr>
          </a:p>
        </p:txBody>
      </p:sp>
      <p:sp>
        <p:nvSpPr>
          <p:cNvPr id="31" name="Text Box 30"/>
          <p:cNvSpPr txBox="1">
            <a:spLocks noChangeArrowheads="1"/>
          </p:cNvSpPr>
          <p:nvPr/>
        </p:nvSpPr>
        <p:spPr bwMode="auto">
          <a:xfrm>
            <a:off x="5381675" y="5354910"/>
            <a:ext cx="3810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kumimoji="1" lang="zh-CN" altLang="en-US" sz="2000" b="0">
                <a:solidFill>
                  <a:schemeClr val="tx1"/>
                </a:solidFill>
              </a:rPr>
              <a:t>第四趟结果</a:t>
            </a:r>
            <a:endParaRPr kumimoji="1" lang="zh-CN" altLang="en-US" sz="2000" b="0">
              <a:solidFill>
                <a:schemeClr val="tx1"/>
              </a:solidFill>
            </a:endParaRPr>
          </a:p>
        </p:txBody>
      </p:sp>
      <p:sp>
        <p:nvSpPr>
          <p:cNvPr id="32" name="Text Box 31"/>
          <p:cNvSpPr txBox="1">
            <a:spLocks noChangeArrowheads="1"/>
          </p:cNvSpPr>
          <p:nvPr/>
        </p:nvSpPr>
        <p:spPr bwMode="auto">
          <a:xfrm>
            <a:off x="1308150" y="2743472"/>
            <a:ext cx="609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b="0" dirty="0">
                <a:solidFill>
                  <a:schemeClr val="tx1"/>
                </a:solidFill>
              </a:rPr>
              <a:t>小的逐渐上升</a:t>
            </a:r>
            <a:endParaRPr kumimoji="1" lang="zh-CN" altLang="en-US" b="0" dirty="0">
              <a:solidFill>
                <a:schemeClr val="tx1"/>
              </a:solidFill>
            </a:endParaRPr>
          </a:p>
        </p:txBody>
      </p:sp>
      <p:sp>
        <p:nvSpPr>
          <p:cNvPr id="33" name="Line 32"/>
          <p:cNvSpPr>
            <a:spLocks noChangeShapeType="1"/>
          </p:cNvSpPr>
          <p:nvPr/>
        </p:nvSpPr>
        <p:spPr bwMode="auto">
          <a:xfrm flipV="1">
            <a:off x="2451150" y="2667272"/>
            <a:ext cx="0" cy="2438400"/>
          </a:xfrm>
          <a:prstGeom prst="line">
            <a:avLst/>
          </a:prstGeom>
          <a:noFill/>
          <a:ln w="12700">
            <a:solidFill>
              <a:srgbClr val="CCFFFF"/>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3"/>
          <p:cNvSpPr>
            <a:spLocks noChangeShapeType="1"/>
          </p:cNvSpPr>
          <p:nvPr/>
        </p:nvSpPr>
        <p:spPr bwMode="auto">
          <a:xfrm flipV="1">
            <a:off x="5803950" y="3810272"/>
            <a:ext cx="1447800" cy="1219200"/>
          </a:xfrm>
          <a:prstGeom prst="line">
            <a:avLst/>
          </a:prstGeom>
          <a:noFill/>
          <a:ln w="12700">
            <a:solidFill>
              <a:srgbClr val="00FFFF"/>
            </a:solidFill>
            <a:round/>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4"/>
          <p:cNvSpPr>
            <a:spLocks noChangeShapeType="1"/>
          </p:cNvSpPr>
          <p:nvPr/>
        </p:nvSpPr>
        <p:spPr bwMode="auto">
          <a:xfrm flipV="1">
            <a:off x="5803950" y="3810272"/>
            <a:ext cx="1447800" cy="685800"/>
          </a:xfrm>
          <a:prstGeom prst="line">
            <a:avLst/>
          </a:prstGeom>
          <a:noFill/>
          <a:ln w="12700">
            <a:solidFill>
              <a:srgbClr val="00FFFF"/>
            </a:solidFill>
            <a:round/>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5"/>
          <p:cNvSpPr>
            <a:spLocks noChangeShapeType="1"/>
          </p:cNvSpPr>
          <p:nvPr/>
        </p:nvSpPr>
        <p:spPr bwMode="auto">
          <a:xfrm flipV="1">
            <a:off x="5803950" y="3810272"/>
            <a:ext cx="1447800" cy="76200"/>
          </a:xfrm>
          <a:prstGeom prst="line">
            <a:avLst/>
          </a:prstGeom>
          <a:noFill/>
          <a:ln w="12700">
            <a:solidFill>
              <a:srgbClr val="00FFFF"/>
            </a:solidFill>
            <a:round/>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6"/>
          <p:cNvSpPr>
            <a:spLocks noChangeShapeType="1"/>
          </p:cNvSpPr>
          <p:nvPr/>
        </p:nvSpPr>
        <p:spPr bwMode="auto">
          <a:xfrm>
            <a:off x="5803950" y="3353072"/>
            <a:ext cx="1447800" cy="457200"/>
          </a:xfrm>
          <a:prstGeom prst="line">
            <a:avLst/>
          </a:prstGeom>
          <a:noFill/>
          <a:ln w="12700">
            <a:solidFill>
              <a:srgbClr val="00FFFF"/>
            </a:solidFill>
            <a:round/>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Text Box 37"/>
          <p:cNvSpPr txBox="1">
            <a:spLocks noChangeArrowheads="1"/>
          </p:cNvSpPr>
          <p:nvPr/>
        </p:nvSpPr>
        <p:spPr bwMode="auto">
          <a:xfrm>
            <a:off x="7251750" y="2108472"/>
            <a:ext cx="533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b="0" dirty="0">
                <a:solidFill>
                  <a:srgbClr val="00FFFF"/>
                </a:solidFill>
              </a:rPr>
              <a:t>每趟沉下一个最大的</a:t>
            </a:r>
            <a:endParaRPr kumimoji="1" lang="zh-CN" altLang="en-US" b="0" dirty="0">
              <a:solidFill>
                <a:srgbClr val="00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Times New Roman" panose="02020603050405020304" pitchFamily="18" charset="0"/>
              </a:rPr>
              <a:t>使用类模板使用户可以为类声明一种模式，使得类中的某些数据成员、某些成员函数的参数、某些成员函数的返回值，能取任意类型（包括基本类型的和用户自定义类型）</a:t>
            </a:r>
            <a:endParaRPr lang="zh-CN" altLang="en-US" dirty="0"/>
          </a:p>
        </p:txBody>
      </p:sp>
      <p:sp>
        <p:nvSpPr>
          <p:cNvPr id="3" name="标题 2"/>
          <p:cNvSpPr>
            <a:spLocks noGrp="1"/>
          </p:cNvSpPr>
          <p:nvPr>
            <p:ph type="title"/>
          </p:nvPr>
        </p:nvSpPr>
        <p:spPr/>
        <p:txBody>
          <a:bodyPr/>
          <a:lstStyle/>
          <a:p>
            <a:r>
              <a:rPr lang="en-US" altLang="zh-CN" dirty="0" smtClean="0"/>
              <a:t>9.1.2  </a:t>
            </a:r>
            <a:r>
              <a:rPr lang="zh-CN" altLang="en-US" dirty="0" smtClean="0"/>
              <a:t>类模板</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例</a:t>
            </a:r>
            <a:r>
              <a:rPr lang="en-US" altLang="zh-CN" dirty="0" smtClean="0"/>
              <a:t>9-13  </a:t>
            </a:r>
            <a:r>
              <a:rPr lang="zh-CN" altLang="en-US" dirty="0" smtClean="0"/>
              <a:t>起泡</a:t>
            </a:r>
            <a:r>
              <a:rPr lang="zh-CN" altLang="en-US" dirty="0"/>
              <a:t>排序</a:t>
            </a:r>
            <a:endParaRPr lang="zh-CN" altLang="en-US" dirty="0"/>
          </a:p>
        </p:txBody>
      </p:sp>
      <p:sp>
        <p:nvSpPr>
          <p:cNvPr id="3" name="标题 2"/>
          <p:cNvSpPr>
            <a:spLocks noGrp="1"/>
          </p:cNvSpPr>
          <p:nvPr>
            <p:ph type="title"/>
          </p:nvPr>
        </p:nvSpPr>
        <p:spPr/>
        <p:txBody>
          <a:bodyPr/>
          <a:lstStyle/>
          <a:p>
            <a:r>
              <a:rPr lang="en-US" altLang="zh-CN" dirty="0"/>
              <a:t>9.3.3  </a:t>
            </a:r>
            <a:r>
              <a:rPr lang="zh-CN" altLang="en-US" dirty="0"/>
              <a:t>交换排序</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Times New Roman" panose="02020603050405020304" pitchFamily="18" charset="0"/>
              </a:rPr>
              <a:t>从序列的首元素开始，逐个元素与待查找的关键字进行比较，直到找到相等的。若整个序列中没有与待查找关键字相等的元素，就是查找不</a:t>
            </a:r>
            <a:r>
              <a:rPr lang="zh-CN" altLang="en-US" dirty="0" smtClean="0">
                <a:latin typeface="Times New Roman" panose="02020603050405020304" pitchFamily="18" charset="0"/>
              </a:rPr>
              <a:t>成功</a:t>
            </a:r>
            <a:endParaRPr lang="en-US" altLang="zh-CN" dirty="0" smtClean="0">
              <a:latin typeface="Times New Roman" panose="02020603050405020304" pitchFamily="18" charset="0"/>
            </a:endParaRPr>
          </a:p>
          <a:p>
            <a:r>
              <a:rPr lang="zh-CN" altLang="en-US" dirty="0"/>
              <a:t>例</a:t>
            </a:r>
            <a:r>
              <a:rPr lang="en-US" altLang="zh-CN" dirty="0" smtClean="0"/>
              <a:t>9-14  </a:t>
            </a:r>
            <a:r>
              <a:rPr lang="zh-CN" altLang="en-US" dirty="0" smtClean="0"/>
              <a:t>顺序查找函数模板</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9.3.4  </a:t>
            </a:r>
            <a:r>
              <a:rPr lang="zh-CN" altLang="en-US" dirty="0" smtClean="0"/>
              <a:t>顺序查找</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Times New Roman" panose="02020603050405020304" pitchFamily="18" charset="0"/>
              </a:rPr>
              <a:t>对于已按关键字排序的序列，经过一次比较，可将序列分割成两部分，然后只在有可能包含待查元素的一部分中继续查找，并根据试探结果继续分割，逐步缩小查找范围，直至找到或找不到为止</a:t>
            </a:r>
            <a:endParaRPr lang="zh-CN" altLang="en-US" dirty="0"/>
          </a:p>
        </p:txBody>
      </p:sp>
      <p:sp>
        <p:nvSpPr>
          <p:cNvPr id="3" name="标题 2"/>
          <p:cNvSpPr>
            <a:spLocks noGrp="1"/>
          </p:cNvSpPr>
          <p:nvPr>
            <p:ph type="title"/>
          </p:nvPr>
        </p:nvSpPr>
        <p:spPr/>
        <p:txBody>
          <a:bodyPr/>
          <a:lstStyle/>
          <a:p>
            <a:r>
              <a:rPr lang="en-US" altLang="zh-CN" dirty="0" smtClean="0"/>
              <a:t>9.3.5  </a:t>
            </a:r>
            <a:r>
              <a:rPr lang="zh-CN" altLang="en-US" dirty="0" smtClean="0"/>
              <a:t>折半查找</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9.3.5  </a:t>
            </a:r>
            <a:r>
              <a:rPr lang="zh-CN" altLang="en-US" dirty="0"/>
              <a:t>折半查找</a:t>
            </a:r>
            <a:endParaRPr lang="zh-CN" altLang="en-US" dirty="0"/>
          </a:p>
        </p:txBody>
      </p:sp>
      <p:sp>
        <p:nvSpPr>
          <p:cNvPr id="4" name="Rectangle 3"/>
          <p:cNvSpPr>
            <a:spLocks noChangeArrowheads="1"/>
          </p:cNvSpPr>
          <p:nvPr/>
        </p:nvSpPr>
        <p:spPr bwMode="auto">
          <a:xfrm>
            <a:off x="822325" y="1630363"/>
            <a:ext cx="8043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zh-CN" altLang="en-US" sz="2800">
                <a:solidFill>
                  <a:schemeClr val="tx1"/>
                </a:solidFill>
                <a:latin typeface="宋体" panose="02010600030101010101" pitchFamily="2" charset="-122"/>
              </a:rPr>
              <a:t>用折半查找法，在下列序列中查找值为</a:t>
            </a:r>
            <a:r>
              <a:rPr kumimoji="1" lang="en-US" altLang="zh-CN" sz="2800">
                <a:solidFill>
                  <a:schemeClr val="tx1"/>
                </a:solidFill>
                <a:latin typeface="宋体" panose="02010600030101010101" pitchFamily="2" charset="-122"/>
              </a:rPr>
              <a:t>21</a:t>
            </a:r>
            <a:r>
              <a:rPr kumimoji="1" lang="zh-CN" altLang="en-US" sz="2800">
                <a:solidFill>
                  <a:schemeClr val="tx1"/>
                </a:solidFill>
                <a:latin typeface="宋体" panose="02010600030101010101" pitchFamily="2" charset="-122"/>
              </a:rPr>
              <a:t>的元素：</a:t>
            </a:r>
            <a:endParaRPr kumimoji="1" lang="zh-CN" altLang="en-US" sz="2800">
              <a:solidFill>
                <a:schemeClr val="tx1"/>
              </a:solidFill>
              <a:latin typeface="宋体" panose="02010600030101010101" pitchFamily="2" charset="-122"/>
            </a:endParaRPr>
          </a:p>
        </p:txBody>
      </p:sp>
      <p:grpSp>
        <p:nvGrpSpPr>
          <p:cNvPr id="5" name="Group 4"/>
          <p:cNvGrpSpPr/>
          <p:nvPr/>
        </p:nvGrpSpPr>
        <p:grpSpPr bwMode="auto">
          <a:xfrm>
            <a:off x="974725" y="2835277"/>
            <a:ext cx="652463" cy="674688"/>
            <a:chOff x="614" y="1584"/>
            <a:chExt cx="411" cy="425"/>
          </a:xfrm>
        </p:grpSpPr>
        <p:sp>
          <p:nvSpPr>
            <p:cNvPr id="6" name="Rectangle 5"/>
            <p:cNvSpPr>
              <a:spLocks noChangeArrowheads="1"/>
            </p:cNvSpPr>
            <p:nvPr/>
          </p:nvSpPr>
          <p:spPr bwMode="auto">
            <a:xfrm>
              <a:off x="614" y="1718"/>
              <a:ext cx="4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chemeClr val="tx1"/>
                  </a:solidFill>
                  <a:latin typeface="宋体" panose="02010600030101010101" pitchFamily="2" charset="-122"/>
                </a:rPr>
                <a:t>L=1</a:t>
              </a:r>
              <a:endParaRPr kumimoji="1" lang="en-US" altLang="zh-CN">
                <a:solidFill>
                  <a:schemeClr val="tx1"/>
                </a:solidFill>
                <a:latin typeface="宋体" panose="02010600030101010101" pitchFamily="2" charset="-122"/>
              </a:endParaRPr>
            </a:p>
          </p:txBody>
        </p:sp>
        <p:sp>
          <p:nvSpPr>
            <p:cNvPr id="7" name="Line 6"/>
            <p:cNvSpPr>
              <a:spLocks noChangeShapeType="1"/>
            </p:cNvSpPr>
            <p:nvPr/>
          </p:nvSpPr>
          <p:spPr bwMode="auto">
            <a:xfrm flipV="1">
              <a:off x="624" y="1584"/>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 name="Group 7"/>
          <p:cNvGrpSpPr/>
          <p:nvPr/>
        </p:nvGrpSpPr>
        <p:grpSpPr bwMode="auto">
          <a:xfrm>
            <a:off x="844550" y="2308225"/>
            <a:ext cx="7531100" cy="368300"/>
            <a:chOff x="532" y="1252"/>
            <a:chExt cx="4744" cy="232"/>
          </a:xfrm>
        </p:grpSpPr>
        <p:grpSp>
          <p:nvGrpSpPr>
            <p:cNvPr id="9" name="Group 8"/>
            <p:cNvGrpSpPr/>
            <p:nvPr/>
          </p:nvGrpSpPr>
          <p:grpSpPr bwMode="auto">
            <a:xfrm>
              <a:off x="532" y="1252"/>
              <a:ext cx="2584" cy="232"/>
              <a:chOff x="532" y="1252"/>
              <a:chExt cx="2584" cy="232"/>
            </a:xfrm>
          </p:grpSpPr>
          <p:sp>
            <p:nvSpPr>
              <p:cNvPr id="15" name="Rectangle 9"/>
              <p:cNvSpPr>
                <a:spLocks noChangeArrowheads="1"/>
              </p:cNvSpPr>
              <p:nvPr/>
            </p:nvSpPr>
            <p:spPr bwMode="auto">
              <a:xfrm>
                <a:off x="532" y="1252"/>
                <a:ext cx="424" cy="232"/>
              </a:xfrm>
              <a:prstGeom prst="rect">
                <a:avLst/>
              </a:prstGeom>
              <a:solidFill>
                <a:srgbClr val="FFFF99"/>
              </a:solidFill>
              <a:ln w="12700">
                <a:solidFill>
                  <a:schemeClr val="bg2"/>
                </a:solidFill>
                <a:miter lim="800000"/>
              </a:ln>
              <a:effectLst>
                <a:outerShdw dist="107763" dir="2700000" algn="ctr" rotWithShape="0">
                  <a:schemeClr val="bg2"/>
                </a:outerShdw>
              </a:effectLst>
            </p:spPr>
            <p:txBody>
              <a:bodyPr wrap="none" lIns="92075" tIns="46038" rIns="92075" bIns="46038" anchor="ct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kumimoji="1" lang="en-US" altLang="zh-CN">
                    <a:solidFill>
                      <a:schemeClr val="tx1"/>
                    </a:solidFill>
                    <a:latin typeface="宋体" panose="02010600030101010101" pitchFamily="2" charset="-122"/>
                  </a:rPr>
                  <a:t>5</a:t>
                </a:r>
                <a:endParaRPr kumimoji="1" lang="en-US" altLang="zh-CN">
                  <a:solidFill>
                    <a:schemeClr val="tx1"/>
                  </a:solidFill>
                  <a:latin typeface="宋体" panose="02010600030101010101" pitchFamily="2" charset="-122"/>
                </a:endParaRPr>
              </a:p>
            </p:txBody>
          </p:sp>
          <p:sp>
            <p:nvSpPr>
              <p:cNvPr id="16" name="Rectangle 10"/>
              <p:cNvSpPr>
                <a:spLocks noChangeArrowheads="1"/>
              </p:cNvSpPr>
              <p:nvPr/>
            </p:nvSpPr>
            <p:spPr bwMode="auto">
              <a:xfrm>
                <a:off x="964" y="1252"/>
                <a:ext cx="424" cy="232"/>
              </a:xfrm>
              <a:prstGeom prst="rect">
                <a:avLst/>
              </a:prstGeom>
              <a:solidFill>
                <a:srgbClr val="FFFF99"/>
              </a:solidFill>
              <a:ln w="12700">
                <a:solidFill>
                  <a:schemeClr val="bg2"/>
                </a:solidFill>
                <a:miter lim="800000"/>
              </a:ln>
              <a:effectLst>
                <a:outerShdw dist="107763" dir="2700000" algn="ctr" rotWithShape="0">
                  <a:schemeClr val="bg2"/>
                </a:outerShdw>
              </a:effectLst>
            </p:spPr>
            <p:txBody>
              <a:bodyPr wrap="none" lIns="92075" tIns="46038" rIns="92075" bIns="46038" anchor="ct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kumimoji="1" lang="en-US" altLang="zh-CN">
                    <a:solidFill>
                      <a:schemeClr val="tx1"/>
                    </a:solidFill>
                    <a:latin typeface="宋体" panose="02010600030101010101" pitchFamily="2" charset="-122"/>
                  </a:rPr>
                  <a:t>13</a:t>
                </a:r>
                <a:endParaRPr kumimoji="1" lang="en-US" altLang="zh-CN">
                  <a:solidFill>
                    <a:schemeClr val="tx1"/>
                  </a:solidFill>
                  <a:latin typeface="宋体" panose="02010600030101010101" pitchFamily="2" charset="-122"/>
                </a:endParaRPr>
              </a:p>
            </p:txBody>
          </p:sp>
          <p:sp>
            <p:nvSpPr>
              <p:cNvPr id="17" name="Rectangle 11"/>
              <p:cNvSpPr>
                <a:spLocks noChangeArrowheads="1"/>
              </p:cNvSpPr>
              <p:nvPr/>
            </p:nvSpPr>
            <p:spPr bwMode="auto">
              <a:xfrm>
                <a:off x="1396" y="1252"/>
                <a:ext cx="424" cy="232"/>
              </a:xfrm>
              <a:prstGeom prst="rect">
                <a:avLst/>
              </a:prstGeom>
              <a:solidFill>
                <a:srgbClr val="FFFF99"/>
              </a:solidFill>
              <a:ln w="12700">
                <a:solidFill>
                  <a:schemeClr val="bg2"/>
                </a:solidFill>
                <a:miter lim="800000"/>
              </a:ln>
              <a:effectLst>
                <a:outerShdw dist="107763" dir="2700000" algn="ctr" rotWithShape="0">
                  <a:schemeClr val="bg2"/>
                </a:outerShdw>
              </a:effectLst>
            </p:spPr>
            <p:txBody>
              <a:bodyPr wrap="none" lIns="92075" tIns="46038" rIns="92075" bIns="46038" anchor="ct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kumimoji="1" lang="en-US" altLang="zh-CN">
                    <a:solidFill>
                      <a:schemeClr val="tx1"/>
                    </a:solidFill>
                    <a:latin typeface="宋体" panose="02010600030101010101" pitchFamily="2" charset="-122"/>
                  </a:rPr>
                  <a:t>19</a:t>
                </a:r>
                <a:endParaRPr kumimoji="1" lang="en-US" altLang="zh-CN">
                  <a:solidFill>
                    <a:schemeClr val="tx1"/>
                  </a:solidFill>
                  <a:latin typeface="宋体" panose="02010600030101010101" pitchFamily="2" charset="-122"/>
                </a:endParaRPr>
              </a:p>
            </p:txBody>
          </p:sp>
          <p:sp>
            <p:nvSpPr>
              <p:cNvPr id="18" name="Rectangle 12"/>
              <p:cNvSpPr>
                <a:spLocks noChangeArrowheads="1"/>
              </p:cNvSpPr>
              <p:nvPr/>
            </p:nvSpPr>
            <p:spPr bwMode="auto">
              <a:xfrm>
                <a:off x="1828" y="1252"/>
                <a:ext cx="424" cy="232"/>
              </a:xfrm>
              <a:prstGeom prst="rect">
                <a:avLst/>
              </a:prstGeom>
              <a:solidFill>
                <a:srgbClr val="FFFF99"/>
              </a:solidFill>
              <a:ln w="12700">
                <a:solidFill>
                  <a:schemeClr val="bg2"/>
                </a:solidFill>
                <a:miter lim="800000"/>
              </a:ln>
              <a:effectLst>
                <a:outerShdw dist="107763" dir="2700000" algn="ctr" rotWithShape="0">
                  <a:schemeClr val="bg2"/>
                </a:outerShdw>
              </a:effectLst>
            </p:spPr>
            <p:txBody>
              <a:bodyPr wrap="none" lIns="92075" tIns="46038" rIns="92075" bIns="46038" anchor="ct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kumimoji="1" lang="en-US" altLang="zh-CN">
                    <a:solidFill>
                      <a:schemeClr val="tx1"/>
                    </a:solidFill>
                    <a:latin typeface="宋体" panose="02010600030101010101" pitchFamily="2" charset="-122"/>
                  </a:rPr>
                  <a:t>21</a:t>
                </a:r>
                <a:endParaRPr kumimoji="1" lang="en-US" altLang="zh-CN">
                  <a:solidFill>
                    <a:schemeClr val="tx1"/>
                  </a:solidFill>
                  <a:latin typeface="宋体" panose="02010600030101010101" pitchFamily="2" charset="-122"/>
                </a:endParaRPr>
              </a:p>
            </p:txBody>
          </p:sp>
          <p:sp>
            <p:nvSpPr>
              <p:cNvPr id="19" name="Rectangle 13"/>
              <p:cNvSpPr>
                <a:spLocks noChangeArrowheads="1"/>
              </p:cNvSpPr>
              <p:nvPr/>
            </p:nvSpPr>
            <p:spPr bwMode="auto">
              <a:xfrm>
                <a:off x="2260" y="1252"/>
                <a:ext cx="424" cy="232"/>
              </a:xfrm>
              <a:prstGeom prst="rect">
                <a:avLst/>
              </a:prstGeom>
              <a:solidFill>
                <a:srgbClr val="FFFF99"/>
              </a:solidFill>
              <a:ln w="12700">
                <a:solidFill>
                  <a:schemeClr val="bg2"/>
                </a:solidFill>
                <a:miter lim="800000"/>
              </a:ln>
              <a:effectLst>
                <a:outerShdw dist="107763" dir="2700000" algn="ctr" rotWithShape="0">
                  <a:schemeClr val="bg2"/>
                </a:outerShdw>
              </a:effectLst>
            </p:spPr>
            <p:txBody>
              <a:bodyPr wrap="none" lIns="92075" tIns="46038" rIns="92075" bIns="46038" anchor="ct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kumimoji="1" lang="en-US" altLang="zh-CN">
                    <a:solidFill>
                      <a:schemeClr val="tx1"/>
                    </a:solidFill>
                    <a:latin typeface="宋体" panose="02010600030101010101" pitchFamily="2" charset="-122"/>
                  </a:rPr>
                  <a:t>37</a:t>
                </a:r>
                <a:endParaRPr kumimoji="1" lang="en-US" altLang="zh-CN">
                  <a:solidFill>
                    <a:schemeClr val="tx1"/>
                  </a:solidFill>
                  <a:latin typeface="宋体" panose="02010600030101010101" pitchFamily="2" charset="-122"/>
                </a:endParaRPr>
              </a:p>
            </p:txBody>
          </p:sp>
          <p:sp>
            <p:nvSpPr>
              <p:cNvPr id="20" name="Rectangle 14"/>
              <p:cNvSpPr>
                <a:spLocks noChangeArrowheads="1"/>
              </p:cNvSpPr>
              <p:nvPr/>
            </p:nvSpPr>
            <p:spPr bwMode="auto">
              <a:xfrm>
                <a:off x="2692" y="1252"/>
                <a:ext cx="424" cy="232"/>
              </a:xfrm>
              <a:prstGeom prst="rect">
                <a:avLst/>
              </a:prstGeom>
              <a:solidFill>
                <a:srgbClr val="FFFF99"/>
              </a:solidFill>
              <a:ln w="12700">
                <a:solidFill>
                  <a:schemeClr val="bg2"/>
                </a:solidFill>
                <a:miter lim="800000"/>
              </a:ln>
              <a:effectLst>
                <a:outerShdw dist="107763" dir="2700000" algn="ctr" rotWithShape="0">
                  <a:schemeClr val="bg2"/>
                </a:outerShdw>
              </a:effectLst>
            </p:spPr>
            <p:txBody>
              <a:bodyPr wrap="none" lIns="92075" tIns="46038" rIns="92075" bIns="46038" anchor="ct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kumimoji="1" lang="en-US" altLang="zh-CN">
                    <a:solidFill>
                      <a:schemeClr val="tx1"/>
                    </a:solidFill>
                    <a:latin typeface="宋体" panose="02010600030101010101" pitchFamily="2" charset="-122"/>
                  </a:rPr>
                  <a:t>56</a:t>
                </a:r>
                <a:endParaRPr kumimoji="1" lang="en-US" altLang="zh-CN">
                  <a:solidFill>
                    <a:schemeClr val="tx1"/>
                  </a:solidFill>
                  <a:latin typeface="宋体" panose="02010600030101010101" pitchFamily="2" charset="-122"/>
                </a:endParaRPr>
              </a:p>
            </p:txBody>
          </p:sp>
        </p:grpSp>
        <p:sp>
          <p:nvSpPr>
            <p:cNvPr id="10" name="Rectangle 15"/>
            <p:cNvSpPr>
              <a:spLocks noChangeArrowheads="1"/>
            </p:cNvSpPr>
            <p:nvPr/>
          </p:nvSpPr>
          <p:spPr bwMode="auto">
            <a:xfrm>
              <a:off x="3124" y="1252"/>
              <a:ext cx="424" cy="232"/>
            </a:xfrm>
            <a:prstGeom prst="rect">
              <a:avLst/>
            </a:prstGeom>
            <a:solidFill>
              <a:srgbClr val="FFFF99"/>
            </a:solidFill>
            <a:ln w="12700">
              <a:solidFill>
                <a:schemeClr val="bg2"/>
              </a:solidFill>
              <a:miter lim="800000"/>
            </a:ln>
            <a:effectLst>
              <a:outerShdw dist="107763" dir="2700000" algn="ctr" rotWithShape="0">
                <a:schemeClr val="bg2"/>
              </a:outerShdw>
            </a:effectLst>
          </p:spPr>
          <p:txBody>
            <a:bodyPr wrap="none" lIns="92075" tIns="46038" rIns="92075" bIns="46038" anchor="ct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kumimoji="1" lang="en-US" altLang="zh-CN">
                  <a:solidFill>
                    <a:schemeClr val="tx1"/>
                  </a:solidFill>
                  <a:latin typeface="宋体" panose="02010600030101010101" pitchFamily="2" charset="-122"/>
                </a:rPr>
                <a:t>64</a:t>
              </a:r>
              <a:endParaRPr kumimoji="1" lang="en-US" altLang="zh-CN">
                <a:solidFill>
                  <a:schemeClr val="tx1"/>
                </a:solidFill>
                <a:latin typeface="宋体" panose="02010600030101010101" pitchFamily="2" charset="-122"/>
              </a:endParaRPr>
            </a:p>
          </p:txBody>
        </p:sp>
        <p:sp>
          <p:nvSpPr>
            <p:cNvPr id="11" name="Rectangle 16"/>
            <p:cNvSpPr>
              <a:spLocks noChangeArrowheads="1"/>
            </p:cNvSpPr>
            <p:nvPr/>
          </p:nvSpPr>
          <p:spPr bwMode="auto">
            <a:xfrm>
              <a:off x="3556" y="1252"/>
              <a:ext cx="424" cy="232"/>
            </a:xfrm>
            <a:prstGeom prst="rect">
              <a:avLst/>
            </a:prstGeom>
            <a:solidFill>
              <a:srgbClr val="FFFF99"/>
            </a:solidFill>
            <a:ln w="12700">
              <a:solidFill>
                <a:schemeClr val="bg2"/>
              </a:solidFill>
              <a:miter lim="800000"/>
            </a:ln>
            <a:effectLst>
              <a:outerShdw dist="107763" dir="2700000" algn="ctr" rotWithShape="0">
                <a:schemeClr val="bg2"/>
              </a:outerShdw>
            </a:effectLst>
          </p:spPr>
          <p:txBody>
            <a:bodyPr wrap="none" lIns="92075" tIns="46038" rIns="92075" bIns="46038" anchor="ct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kumimoji="1" lang="en-US" altLang="zh-CN">
                  <a:solidFill>
                    <a:schemeClr val="tx1"/>
                  </a:solidFill>
                  <a:latin typeface="宋体" panose="02010600030101010101" pitchFamily="2" charset="-122"/>
                </a:rPr>
                <a:t>75</a:t>
              </a:r>
              <a:endParaRPr kumimoji="1" lang="en-US" altLang="zh-CN">
                <a:solidFill>
                  <a:schemeClr val="tx1"/>
                </a:solidFill>
                <a:latin typeface="宋体" panose="02010600030101010101" pitchFamily="2" charset="-122"/>
              </a:endParaRPr>
            </a:p>
          </p:txBody>
        </p:sp>
        <p:sp>
          <p:nvSpPr>
            <p:cNvPr id="12" name="Rectangle 17"/>
            <p:cNvSpPr>
              <a:spLocks noChangeArrowheads="1"/>
            </p:cNvSpPr>
            <p:nvPr/>
          </p:nvSpPr>
          <p:spPr bwMode="auto">
            <a:xfrm>
              <a:off x="3988" y="1252"/>
              <a:ext cx="424" cy="232"/>
            </a:xfrm>
            <a:prstGeom prst="rect">
              <a:avLst/>
            </a:prstGeom>
            <a:solidFill>
              <a:srgbClr val="FFFF99"/>
            </a:solidFill>
            <a:ln w="12700">
              <a:solidFill>
                <a:schemeClr val="bg2"/>
              </a:solidFill>
              <a:miter lim="800000"/>
            </a:ln>
            <a:effectLst>
              <a:outerShdw dist="107763" dir="2700000" algn="ctr" rotWithShape="0">
                <a:schemeClr val="bg2"/>
              </a:outerShdw>
            </a:effectLst>
          </p:spPr>
          <p:txBody>
            <a:bodyPr wrap="none" lIns="92075" tIns="46038" rIns="92075" bIns="46038" anchor="ct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kumimoji="1" lang="en-US" altLang="zh-CN">
                  <a:solidFill>
                    <a:schemeClr val="tx1"/>
                  </a:solidFill>
                  <a:latin typeface="宋体" panose="02010600030101010101" pitchFamily="2" charset="-122"/>
                </a:rPr>
                <a:t>80</a:t>
              </a:r>
              <a:endParaRPr kumimoji="1" lang="en-US" altLang="zh-CN">
                <a:solidFill>
                  <a:schemeClr val="tx1"/>
                </a:solidFill>
                <a:latin typeface="宋体" panose="02010600030101010101" pitchFamily="2" charset="-122"/>
              </a:endParaRPr>
            </a:p>
          </p:txBody>
        </p:sp>
        <p:sp>
          <p:nvSpPr>
            <p:cNvPr id="13" name="Rectangle 18"/>
            <p:cNvSpPr>
              <a:spLocks noChangeArrowheads="1"/>
            </p:cNvSpPr>
            <p:nvPr/>
          </p:nvSpPr>
          <p:spPr bwMode="auto">
            <a:xfrm>
              <a:off x="4420" y="1252"/>
              <a:ext cx="424" cy="232"/>
            </a:xfrm>
            <a:prstGeom prst="rect">
              <a:avLst/>
            </a:prstGeom>
            <a:solidFill>
              <a:srgbClr val="FFFF99"/>
            </a:solidFill>
            <a:ln w="12700">
              <a:solidFill>
                <a:schemeClr val="bg2"/>
              </a:solidFill>
              <a:miter lim="800000"/>
            </a:ln>
            <a:effectLst>
              <a:outerShdw dist="107763" dir="2700000" algn="ctr" rotWithShape="0">
                <a:schemeClr val="bg2"/>
              </a:outerShdw>
            </a:effectLst>
          </p:spPr>
          <p:txBody>
            <a:bodyPr wrap="none" lIns="92075" tIns="46038" rIns="92075" bIns="46038" anchor="ct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kumimoji="1" lang="en-US" altLang="zh-CN">
                  <a:solidFill>
                    <a:schemeClr val="tx1"/>
                  </a:solidFill>
                  <a:latin typeface="宋体" panose="02010600030101010101" pitchFamily="2" charset="-122"/>
                </a:rPr>
                <a:t>88</a:t>
              </a:r>
              <a:endParaRPr kumimoji="1" lang="en-US" altLang="zh-CN">
                <a:solidFill>
                  <a:schemeClr val="tx1"/>
                </a:solidFill>
                <a:latin typeface="宋体" panose="02010600030101010101" pitchFamily="2" charset="-122"/>
              </a:endParaRPr>
            </a:p>
          </p:txBody>
        </p:sp>
        <p:sp>
          <p:nvSpPr>
            <p:cNvPr id="14" name="Rectangle 19"/>
            <p:cNvSpPr>
              <a:spLocks noChangeArrowheads="1"/>
            </p:cNvSpPr>
            <p:nvPr/>
          </p:nvSpPr>
          <p:spPr bwMode="auto">
            <a:xfrm>
              <a:off x="4852" y="1252"/>
              <a:ext cx="424" cy="232"/>
            </a:xfrm>
            <a:prstGeom prst="rect">
              <a:avLst/>
            </a:prstGeom>
            <a:solidFill>
              <a:srgbClr val="FFFF99"/>
            </a:solidFill>
            <a:ln w="12700">
              <a:solidFill>
                <a:schemeClr val="bg2"/>
              </a:solidFill>
              <a:miter lim="800000"/>
            </a:ln>
            <a:effectLst>
              <a:outerShdw dist="107763" dir="2700000" algn="ctr" rotWithShape="0">
                <a:schemeClr val="bg2"/>
              </a:outerShdw>
            </a:effectLst>
          </p:spPr>
          <p:txBody>
            <a:bodyPr wrap="none" lIns="92075" tIns="46038" rIns="92075" bIns="46038" anchor="ct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kumimoji="1" lang="en-US" altLang="zh-CN">
                  <a:solidFill>
                    <a:schemeClr val="tx1"/>
                  </a:solidFill>
                  <a:latin typeface="宋体" panose="02010600030101010101" pitchFamily="2" charset="-122"/>
                </a:rPr>
                <a:t>92</a:t>
              </a:r>
              <a:endParaRPr kumimoji="1" lang="en-US" altLang="zh-CN">
                <a:solidFill>
                  <a:schemeClr val="tx1"/>
                </a:solidFill>
                <a:latin typeface="宋体" panose="02010600030101010101" pitchFamily="2" charset="-122"/>
              </a:endParaRPr>
            </a:p>
          </p:txBody>
        </p:sp>
      </p:grpSp>
      <p:grpSp>
        <p:nvGrpSpPr>
          <p:cNvPr id="21" name="Group 20"/>
          <p:cNvGrpSpPr/>
          <p:nvPr/>
        </p:nvGrpSpPr>
        <p:grpSpPr bwMode="auto">
          <a:xfrm>
            <a:off x="7908930" y="2835277"/>
            <a:ext cx="808038" cy="674688"/>
            <a:chOff x="4982" y="1584"/>
            <a:chExt cx="509" cy="425"/>
          </a:xfrm>
        </p:grpSpPr>
        <p:sp>
          <p:nvSpPr>
            <p:cNvPr id="22" name="Rectangle 21"/>
            <p:cNvSpPr>
              <a:spLocks noChangeArrowheads="1"/>
            </p:cNvSpPr>
            <p:nvPr/>
          </p:nvSpPr>
          <p:spPr bwMode="auto">
            <a:xfrm>
              <a:off x="4982" y="1718"/>
              <a:ext cx="50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chemeClr val="tx1"/>
                  </a:solidFill>
                  <a:latin typeface="宋体" panose="02010600030101010101" pitchFamily="2" charset="-122"/>
                </a:rPr>
                <a:t>H=11</a:t>
              </a:r>
              <a:endParaRPr kumimoji="1" lang="en-US" altLang="zh-CN">
                <a:solidFill>
                  <a:schemeClr val="tx1"/>
                </a:solidFill>
                <a:latin typeface="宋体" panose="02010600030101010101" pitchFamily="2" charset="-122"/>
              </a:endParaRPr>
            </a:p>
          </p:txBody>
        </p:sp>
        <p:sp>
          <p:nvSpPr>
            <p:cNvPr id="23" name="Line 22"/>
            <p:cNvSpPr>
              <a:spLocks noChangeShapeType="1"/>
            </p:cNvSpPr>
            <p:nvPr/>
          </p:nvSpPr>
          <p:spPr bwMode="auto">
            <a:xfrm flipV="1">
              <a:off x="4992" y="1584"/>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 name="Group 23"/>
          <p:cNvGrpSpPr/>
          <p:nvPr/>
        </p:nvGrpSpPr>
        <p:grpSpPr bwMode="auto">
          <a:xfrm>
            <a:off x="4632326" y="2835277"/>
            <a:ext cx="2828926" cy="674688"/>
            <a:chOff x="2918" y="1584"/>
            <a:chExt cx="1782" cy="425"/>
          </a:xfrm>
        </p:grpSpPr>
        <p:sp>
          <p:nvSpPr>
            <p:cNvPr id="25" name="Line 24"/>
            <p:cNvSpPr>
              <a:spLocks noChangeShapeType="1"/>
            </p:cNvSpPr>
            <p:nvPr/>
          </p:nvSpPr>
          <p:spPr bwMode="auto">
            <a:xfrm flipV="1">
              <a:off x="2928" y="1584"/>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25"/>
            <p:cNvSpPr>
              <a:spLocks noChangeArrowheads="1"/>
            </p:cNvSpPr>
            <p:nvPr/>
          </p:nvSpPr>
          <p:spPr bwMode="auto">
            <a:xfrm>
              <a:off x="2918" y="1718"/>
              <a:ext cx="17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chemeClr val="tx1"/>
                  </a:solidFill>
                  <a:latin typeface="宋体" panose="02010600030101010101" pitchFamily="2" charset="-122"/>
                </a:rPr>
                <a:t>M =INT((L+H)/2)=6</a:t>
              </a:r>
              <a:endParaRPr kumimoji="1" lang="en-US" altLang="zh-CN">
                <a:solidFill>
                  <a:schemeClr val="tx1"/>
                </a:solidFill>
                <a:latin typeface="宋体" panose="02010600030101010101" pitchFamily="2" charset="-122"/>
              </a:endParaRPr>
            </a:p>
          </p:txBody>
        </p:sp>
      </p:grpSp>
      <p:grpSp>
        <p:nvGrpSpPr>
          <p:cNvPr id="27" name="Group 26"/>
          <p:cNvGrpSpPr/>
          <p:nvPr/>
        </p:nvGrpSpPr>
        <p:grpSpPr bwMode="auto">
          <a:xfrm>
            <a:off x="844550" y="3527425"/>
            <a:ext cx="3416300" cy="368300"/>
            <a:chOff x="532" y="2020"/>
            <a:chExt cx="2152" cy="232"/>
          </a:xfrm>
        </p:grpSpPr>
        <p:sp>
          <p:nvSpPr>
            <p:cNvPr id="28" name="Rectangle 27"/>
            <p:cNvSpPr>
              <a:spLocks noChangeArrowheads="1"/>
            </p:cNvSpPr>
            <p:nvPr/>
          </p:nvSpPr>
          <p:spPr bwMode="auto">
            <a:xfrm>
              <a:off x="532" y="2020"/>
              <a:ext cx="424" cy="232"/>
            </a:xfrm>
            <a:prstGeom prst="rect">
              <a:avLst/>
            </a:prstGeom>
            <a:solidFill>
              <a:srgbClr val="FFFF99"/>
            </a:solidFill>
            <a:ln w="12700">
              <a:solidFill>
                <a:schemeClr val="bg2"/>
              </a:solidFill>
              <a:miter lim="800000"/>
            </a:ln>
            <a:effectLst>
              <a:outerShdw dist="107763" dir="2700000" algn="ctr" rotWithShape="0">
                <a:schemeClr val="bg2"/>
              </a:outerShdw>
            </a:effectLst>
          </p:spPr>
          <p:txBody>
            <a:bodyPr wrap="none" lIns="92075" tIns="46038" rIns="92075" bIns="46038" anchor="ct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kumimoji="1" lang="en-US" altLang="zh-CN">
                  <a:solidFill>
                    <a:schemeClr val="tx1"/>
                  </a:solidFill>
                  <a:latin typeface="宋体" panose="02010600030101010101" pitchFamily="2" charset="-122"/>
                </a:rPr>
                <a:t>5</a:t>
              </a:r>
              <a:endParaRPr kumimoji="1" lang="en-US" altLang="zh-CN">
                <a:solidFill>
                  <a:schemeClr val="tx1"/>
                </a:solidFill>
                <a:latin typeface="宋体" panose="02010600030101010101" pitchFamily="2" charset="-122"/>
              </a:endParaRPr>
            </a:p>
          </p:txBody>
        </p:sp>
        <p:sp>
          <p:nvSpPr>
            <p:cNvPr id="29" name="Rectangle 28"/>
            <p:cNvSpPr>
              <a:spLocks noChangeArrowheads="1"/>
            </p:cNvSpPr>
            <p:nvPr/>
          </p:nvSpPr>
          <p:spPr bwMode="auto">
            <a:xfrm>
              <a:off x="964" y="2020"/>
              <a:ext cx="424" cy="232"/>
            </a:xfrm>
            <a:prstGeom prst="rect">
              <a:avLst/>
            </a:prstGeom>
            <a:solidFill>
              <a:srgbClr val="FFFF99"/>
            </a:solidFill>
            <a:ln w="12700">
              <a:solidFill>
                <a:schemeClr val="bg2"/>
              </a:solidFill>
              <a:miter lim="800000"/>
            </a:ln>
            <a:effectLst>
              <a:outerShdw dist="107763" dir="2700000" algn="ctr" rotWithShape="0">
                <a:schemeClr val="bg2"/>
              </a:outerShdw>
            </a:effectLst>
          </p:spPr>
          <p:txBody>
            <a:bodyPr wrap="none" lIns="92075" tIns="46038" rIns="92075" bIns="46038" anchor="ct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kumimoji="1" lang="en-US" altLang="zh-CN">
                  <a:solidFill>
                    <a:schemeClr val="tx1"/>
                  </a:solidFill>
                  <a:latin typeface="宋体" panose="02010600030101010101" pitchFamily="2" charset="-122"/>
                </a:rPr>
                <a:t>13</a:t>
              </a:r>
              <a:endParaRPr kumimoji="1" lang="en-US" altLang="zh-CN">
                <a:solidFill>
                  <a:schemeClr val="tx1"/>
                </a:solidFill>
                <a:latin typeface="宋体" panose="02010600030101010101" pitchFamily="2" charset="-122"/>
              </a:endParaRPr>
            </a:p>
          </p:txBody>
        </p:sp>
        <p:sp>
          <p:nvSpPr>
            <p:cNvPr id="30" name="Rectangle 29"/>
            <p:cNvSpPr>
              <a:spLocks noChangeArrowheads="1"/>
            </p:cNvSpPr>
            <p:nvPr/>
          </p:nvSpPr>
          <p:spPr bwMode="auto">
            <a:xfrm>
              <a:off x="1396" y="2020"/>
              <a:ext cx="424" cy="232"/>
            </a:xfrm>
            <a:prstGeom prst="rect">
              <a:avLst/>
            </a:prstGeom>
            <a:solidFill>
              <a:srgbClr val="FFFF99"/>
            </a:solidFill>
            <a:ln w="12700">
              <a:solidFill>
                <a:schemeClr val="bg2"/>
              </a:solidFill>
              <a:miter lim="800000"/>
            </a:ln>
            <a:effectLst>
              <a:outerShdw dist="107763" dir="2700000" algn="ctr" rotWithShape="0">
                <a:schemeClr val="bg2"/>
              </a:outerShdw>
            </a:effectLst>
          </p:spPr>
          <p:txBody>
            <a:bodyPr wrap="none" lIns="92075" tIns="46038" rIns="92075" bIns="46038" anchor="ct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kumimoji="1" lang="en-US" altLang="zh-CN">
                  <a:solidFill>
                    <a:schemeClr val="tx1"/>
                  </a:solidFill>
                  <a:latin typeface="宋体" panose="02010600030101010101" pitchFamily="2" charset="-122"/>
                </a:rPr>
                <a:t>19</a:t>
              </a:r>
              <a:endParaRPr kumimoji="1" lang="en-US" altLang="zh-CN">
                <a:solidFill>
                  <a:schemeClr val="tx1"/>
                </a:solidFill>
                <a:latin typeface="宋体" panose="02010600030101010101" pitchFamily="2" charset="-122"/>
              </a:endParaRPr>
            </a:p>
          </p:txBody>
        </p:sp>
        <p:grpSp>
          <p:nvGrpSpPr>
            <p:cNvPr id="31" name="Group 30"/>
            <p:cNvGrpSpPr/>
            <p:nvPr/>
          </p:nvGrpSpPr>
          <p:grpSpPr bwMode="auto">
            <a:xfrm>
              <a:off x="1828" y="2020"/>
              <a:ext cx="856" cy="232"/>
              <a:chOff x="1828" y="2020"/>
              <a:chExt cx="856" cy="232"/>
            </a:xfrm>
          </p:grpSpPr>
          <p:sp>
            <p:nvSpPr>
              <p:cNvPr id="32" name="Rectangle 31"/>
              <p:cNvSpPr>
                <a:spLocks noChangeArrowheads="1"/>
              </p:cNvSpPr>
              <p:nvPr/>
            </p:nvSpPr>
            <p:spPr bwMode="auto">
              <a:xfrm>
                <a:off x="1828" y="2020"/>
                <a:ext cx="424" cy="232"/>
              </a:xfrm>
              <a:prstGeom prst="rect">
                <a:avLst/>
              </a:prstGeom>
              <a:solidFill>
                <a:srgbClr val="FFFF99"/>
              </a:solidFill>
              <a:ln w="12700">
                <a:solidFill>
                  <a:schemeClr val="bg2"/>
                </a:solidFill>
                <a:miter lim="800000"/>
              </a:ln>
              <a:effectLst>
                <a:outerShdw dist="107763" dir="2700000" algn="ctr" rotWithShape="0">
                  <a:schemeClr val="bg2"/>
                </a:outerShdw>
              </a:effectLst>
            </p:spPr>
            <p:txBody>
              <a:bodyPr wrap="none" lIns="92075" tIns="46038" rIns="92075" bIns="46038" anchor="ct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kumimoji="1" lang="en-US" altLang="zh-CN">
                    <a:solidFill>
                      <a:schemeClr val="tx1"/>
                    </a:solidFill>
                    <a:latin typeface="宋体" panose="02010600030101010101" pitchFamily="2" charset="-122"/>
                  </a:rPr>
                  <a:t>21</a:t>
                </a:r>
                <a:endParaRPr kumimoji="1" lang="en-US" altLang="zh-CN">
                  <a:solidFill>
                    <a:schemeClr val="tx1"/>
                  </a:solidFill>
                  <a:latin typeface="宋体" panose="02010600030101010101" pitchFamily="2" charset="-122"/>
                </a:endParaRPr>
              </a:p>
            </p:txBody>
          </p:sp>
          <p:sp>
            <p:nvSpPr>
              <p:cNvPr id="33" name="Rectangle 32"/>
              <p:cNvSpPr>
                <a:spLocks noChangeArrowheads="1"/>
              </p:cNvSpPr>
              <p:nvPr/>
            </p:nvSpPr>
            <p:spPr bwMode="auto">
              <a:xfrm>
                <a:off x="2260" y="2020"/>
                <a:ext cx="424" cy="232"/>
              </a:xfrm>
              <a:prstGeom prst="rect">
                <a:avLst/>
              </a:prstGeom>
              <a:solidFill>
                <a:srgbClr val="FFFF99"/>
              </a:solidFill>
              <a:ln w="12700">
                <a:solidFill>
                  <a:schemeClr val="bg2"/>
                </a:solidFill>
                <a:miter lim="800000"/>
              </a:ln>
              <a:effectLst>
                <a:outerShdw dist="107763" dir="2700000" algn="ctr" rotWithShape="0">
                  <a:schemeClr val="bg2"/>
                </a:outerShdw>
              </a:effectLst>
            </p:spPr>
            <p:txBody>
              <a:bodyPr wrap="none" lIns="92075" tIns="46038" rIns="92075" bIns="46038" anchor="ct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kumimoji="1" lang="en-US" altLang="zh-CN">
                    <a:solidFill>
                      <a:schemeClr val="tx1"/>
                    </a:solidFill>
                    <a:latin typeface="宋体" panose="02010600030101010101" pitchFamily="2" charset="-122"/>
                  </a:rPr>
                  <a:t>37</a:t>
                </a:r>
                <a:endParaRPr kumimoji="1" lang="en-US" altLang="zh-CN">
                  <a:solidFill>
                    <a:schemeClr val="tx1"/>
                  </a:solidFill>
                  <a:latin typeface="宋体" panose="02010600030101010101" pitchFamily="2" charset="-122"/>
                </a:endParaRPr>
              </a:p>
            </p:txBody>
          </p:sp>
        </p:grpSp>
      </p:grpSp>
      <p:grpSp>
        <p:nvGrpSpPr>
          <p:cNvPr id="34" name="Group 33"/>
          <p:cNvGrpSpPr/>
          <p:nvPr/>
        </p:nvGrpSpPr>
        <p:grpSpPr bwMode="auto">
          <a:xfrm>
            <a:off x="974725" y="4054478"/>
            <a:ext cx="652463" cy="674688"/>
            <a:chOff x="614" y="2352"/>
            <a:chExt cx="411" cy="425"/>
          </a:xfrm>
        </p:grpSpPr>
        <p:sp>
          <p:nvSpPr>
            <p:cNvPr id="35" name="Rectangle 34"/>
            <p:cNvSpPr>
              <a:spLocks noChangeArrowheads="1"/>
            </p:cNvSpPr>
            <p:nvPr/>
          </p:nvSpPr>
          <p:spPr bwMode="auto">
            <a:xfrm>
              <a:off x="614" y="2486"/>
              <a:ext cx="4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chemeClr val="tx1"/>
                  </a:solidFill>
                  <a:latin typeface="宋体" panose="02010600030101010101" pitchFamily="2" charset="-122"/>
                </a:rPr>
                <a:t>L=1</a:t>
              </a:r>
              <a:endParaRPr kumimoji="1" lang="en-US" altLang="zh-CN">
                <a:solidFill>
                  <a:schemeClr val="tx1"/>
                </a:solidFill>
                <a:latin typeface="宋体" panose="02010600030101010101" pitchFamily="2" charset="-122"/>
              </a:endParaRPr>
            </a:p>
          </p:txBody>
        </p:sp>
        <p:sp>
          <p:nvSpPr>
            <p:cNvPr id="36" name="Line 35"/>
            <p:cNvSpPr>
              <a:spLocks noChangeShapeType="1"/>
            </p:cNvSpPr>
            <p:nvPr/>
          </p:nvSpPr>
          <p:spPr bwMode="auto">
            <a:xfrm flipV="1">
              <a:off x="624" y="2352"/>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 name="Group 36"/>
          <p:cNvGrpSpPr/>
          <p:nvPr/>
        </p:nvGrpSpPr>
        <p:grpSpPr bwMode="auto">
          <a:xfrm>
            <a:off x="3870325" y="4054478"/>
            <a:ext cx="1274763" cy="674688"/>
            <a:chOff x="2438" y="2352"/>
            <a:chExt cx="803" cy="425"/>
          </a:xfrm>
        </p:grpSpPr>
        <p:sp>
          <p:nvSpPr>
            <p:cNvPr id="38" name="Rectangle 37"/>
            <p:cNvSpPr>
              <a:spLocks noChangeArrowheads="1"/>
            </p:cNvSpPr>
            <p:nvPr/>
          </p:nvSpPr>
          <p:spPr bwMode="auto">
            <a:xfrm>
              <a:off x="2438" y="2486"/>
              <a:ext cx="8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chemeClr val="tx1"/>
                  </a:solidFill>
                  <a:latin typeface="宋体" panose="02010600030101010101" pitchFamily="2" charset="-122"/>
                </a:rPr>
                <a:t>H=M-1=5</a:t>
              </a:r>
              <a:endParaRPr kumimoji="1" lang="en-US" altLang="zh-CN">
                <a:solidFill>
                  <a:schemeClr val="tx1"/>
                </a:solidFill>
                <a:latin typeface="宋体" panose="02010600030101010101" pitchFamily="2" charset="-122"/>
              </a:endParaRPr>
            </a:p>
          </p:txBody>
        </p:sp>
        <p:sp>
          <p:nvSpPr>
            <p:cNvPr id="39" name="Line 38"/>
            <p:cNvSpPr>
              <a:spLocks noChangeShapeType="1"/>
            </p:cNvSpPr>
            <p:nvPr/>
          </p:nvSpPr>
          <p:spPr bwMode="auto">
            <a:xfrm flipV="1">
              <a:off x="2448" y="2352"/>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 name="Rectangle 39"/>
          <p:cNvSpPr>
            <a:spLocks noChangeArrowheads="1"/>
          </p:cNvSpPr>
          <p:nvPr/>
        </p:nvSpPr>
        <p:spPr bwMode="auto">
          <a:xfrm>
            <a:off x="5851525" y="4267200"/>
            <a:ext cx="267380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chemeClr val="tx1"/>
                </a:solidFill>
                <a:latin typeface="宋体" panose="02010600030101010101" pitchFamily="2" charset="-122"/>
              </a:rPr>
              <a:t>M=INT((L+H)/2)=3</a:t>
            </a:r>
            <a:endParaRPr kumimoji="1" lang="en-US" altLang="zh-CN">
              <a:solidFill>
                <a:schemeClr val="tx1"/>
              </a:solidFill>
              <a:latin typeface="宋体" panose="02010600030101010101" pitchFamily="2" charset="-122"/>
            </a:endParaRPr>
          </a:p>
        </p:txBody>
      </p:sp>
      <p:grpSp>
        <p:nvGrpSpPr>
          <p:cNvPr id="41" name="Group 40"/>
          <p:cNvGrpSpPr/>
          <p:nvPr/>
        </p:nvGrpSpPr>
        <p:grpSpPr bwMode="auto">
          <a:xfrm>
            <a:off x="2574925" y="4054478"/>
            <a:ext cx="341313" cy="674688"/>
            <a:chOff x="1622" y="2352"/>
            <a:chExt cx="215" cy="425"/>
          </a:xfrm>
        </p:grpSpPr>
        <p:sp>
          <p:nvSpPr>
            <p:cNvPr id="42" name="Line 41"/>
            <p:cNvSpPr>
              <a:spLocks noChangeShapeType="1"/>
            </p:cNvSpPr>
            <p:nvPr/>
          </p:nvSpPr>
          <p:spPr bwMode="auto">
            <a:xfrm flipV="1">
              <a:off x="1632" y="2352"/>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42"/>
            <p:cNvSpPr>
              <a:spLocks noChangeArrowheads="1"/>
            </p:cNvSpPr>
            <p:nvPr/>
          </p:nvSpPr>
          <p:spPr bwMode="auto">
            <a:xfrm>
              <a:off x="1622" y="2486"/>
              <a:ext cx="21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chemeClr val="tx1"/>
                  </a:solidFill>
                  <a:latin typeface="宋体" panose="02010600030101010101" pitchFamily="2" charset="-122"/>
                </a:rPr>
                <a:t>M</a:t>
              </a:r>
              <a:endParaRPr kumimoji="1" lang="en-US" altLang="zh-CN">
                <a:solidFill>
                  <a:schemeClr val="tx1"/>
                </a:solidFill>
                <a:latin typeface="宋体" panose="02010600030101010101" pitchFamily="2" charset="-122"/>
              </a:endParaRPr>
            </a:p>
          </p:txBody>
        </p:sp>
      </p:grpSp>
      <p:grpSp>
        <p:nvGrpSpPr>
          <p:cNvPr id="44" name="Group 43"/>
          <p:cNvGrpSpPr/>
          <p:nvPr/>
        </p:nvGrpSpPr>
        <p:grpSpPr bwMode="auto">
          <a:xfrm>
            <a:off x="2901950" y="4975225"/>
            <a:ext cx="1358900" cy="368300"/>
            <a:chOff x="1828" y="2932"/>
            <a:chExt cx="856" cy="232"/>
          </a:xfrm>
        </p:grpSpPr>
        <p:sp>
          <p:nvSpPr>
            <p:cNvPr id="45" name="Rectangle 44"/>
            <p:cNvSpPr>
              <a:spLocks noChangeArrowheads="1"/>
            </p:cNvSpPr>
            <p:nvPr/>
          </p:nvSpPr>
          <p:spPr bwMode="auto">
            <a:xfrm>
              <a:off x="1828" y="2932"/>
              <a:ext cx="424" cy="232"/>
            </a:xfrm>
            <a:prstGeom prst="rect">
              <a:avLst/>
            </a:prstGeom>
            <a:solidFill>
              <a:srgbClr val="FFFF99"/>
            </a:solidFill>
            <a:ln w="12700">
              <a:solidFill>
                <a:schemeClr val="bg2"/>
              </a:solidFill>
              <a:miter lim="800000"/>
            </a:ln>
            <a:effectLst>
              <a:outerShdw dist="107763" dir="2700000" algn="ctr" rotWithShape="0">
                <a:schemeClr val="bg2"/>
              </a:outerShdw>
            </a:effectLst>
          </p:spPr>
          <p:txBody>
            <a:bodyPr wrap="none" lIns="92075" tIns="46038" rIns="92075" bIns="46038" anchor="ct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kumimoji="1" lang="en-US" altLang="zh-CN">
                  <a:solidFill>
                    <a:schemeClr val="tx1"/>
                  </a:solidFill>
                  <a:latin typeface="宋体" panose="02010600030101010101" pitchFamily="2" charset="-122"/>
                </a:rPr>
                <a:t>21</a:t>
              </a:r>
              <a:endParaRPr kumimoji="1" lang="en-US" altLang="zh-CN">
                <a:solidFill>
                  <a:schemeClr val="tx1"/>
                </a:solidFill>
                <a:latin typeface="宋体" panose="02010600030101010101" pitchFamily="2" charset="-122"/>
              </a:endParaRPr>
            </a:p>
          </p:txBody>
        </p:sp>
        <p:sp>
          <p:nvSpPr>
            <p:cNvPr id="46" name="Rectangle 45"/>
            <p:cNvSpPr>
              <a:spLocks noChangeArrowheads="1"/>
            </p:cNvSpPr>
            <p:nvPr/>
          </p:nvSpPr>
          <p:spPr bwMode="auto">
            <a:xfrm>
              <a:off x="2260" y="2932"/>
              <a:ext cx="424" cy="232"/>
            </a:xfrm>
            <a:prstGeom prst="rect">
              <a:avLst/>
            </a:prstGeom>
            <a:solidFill>
              <a:srgbClr val="FFFF99"/>
            </a:solidFill>
            <a:ln w="12700">
              <a:solidFill>
                <a:schemeClr val="bg2"/>
              </a:solidFill>
              <a:miter lim="800000"/>
            </a:ln>
            <a:effectLst>
              <a:outerShdw dist="107763" dir="2700000" algn="ctr" rotWithShape="0">
                <a:schemeClr val="bg2"/>
              </a:outerShdw>
            </a:effectLst>
          </p:spPr>
          <p:txBody>
            <a:bodyPr wrap="none" lIns="92075" tIns="46038" rIns="92075" bIns="46038" anchor="ct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kumimoji="1" lang="en-US" altLang="zh-CN">
                  <a:solidFill>
                    <a:schemeClr val="tx1"/>
                  </a:solidFill>
                  <a:latin typeface="宋体" panose="02010600030101010101" pitchFamily="2" charset="-122"/>
                </a:rPr>
                <a:t>37</a:t>
              </a:r>
              <a:endParaRPr kumimoji="1" lang="en-US" altLang="zh-CN">
                <a:solidFill>
                  <a:schemeClr val="tx1"/>
                </a:solidFill>
                <a:latin typeface="宋体" panose="02010600030101010101" pitchFamily="2" charset="-122"/>
              </a:endParaRPr>
            </a:p>
          </p:txBody>
        </p:sp>
      </p:grpSp>
      <p:grpSp>
        <p:nvGrpSpPr>
          <p:cNvPr id="47" name="Group 46"/>
          <p:cNvGrpSpPr/>
          <p:nvPr/>
        </p:nvGrpSpPr>
        <p:grpSpPr bwMode="auto">
          <a:xfrm>
            <a:off x="3870325" y="5502279"/>
            <a:ext cx="341313" cy="674688"/>
            <a:chOff x="2438" y="3264"/>
            <a:chExt cx="215" cy="425"/>
          </a:xfrm>
        </p:grpSpPr>
        <p:sp>
          <p:nvSpPr>
            <p:cNvPr id="48" name="Rectangle 47"/>
            <p:cNvSpPr>
              <a:spLocks noChangeArrowheads="1"/>
            </p:cNvSpPr>
            <p:nvPr/>
          </p:nvSpPr>
          <p:spPr bwMode="auto">
            <a:xfrm>
              <a:off x="2438" y="3398"/>
              <a:ext cx="21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chemeClr val="tx1"/>
                  </a:solidFill>
                  <a:latin typeface="宋体" panose="02010600030101010101" pitchFamily="2" charset="-122"/>
                </a:rPr>
                <a:t>H</a:t>
              </a:r>
              <a:endParaRPr kumimoji="1" lang="en-US" altLang="zh-CN">
                <a:solidFill>
                  <a:schemeClr val="tx1"/>
                </a:solidFill>
                <a:latin typeface="宋体" panose="02010600030101010101" pitchFamily="2" charset="-122"/>
              </a:endParaRPr>
            </a:p>
          </p:txBody>
        </p:sp>
        <p:sp>
          <p:nvSpPr>
            <p:cNvPr id="49" name="Line 48"/>
            <p:cNvSpPr>
              <a:spLocks noChangeShapeType="1"/>
            </p:cNvSpPr>
            <p:nvPr/>
          </p:nvSpPr>
          <p:spPr bwMode="auto">
            <a:xfrm flipV="1">
              <a:off x="2448" y="3264"/>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Rectangle 49"/>
          <p:cNvSpPr>
            <a:spLocks noChangeArrowheads="1"/>
          </p:cNvSpPr>
          <p:nvPr/>
        </p:nvSpPr>
        <p:spPr bwMode="auto">
          <a:xfrm>
            <a:off x="746125" y="4953000"/>
            <a:ext cx="127438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chemeClr val="tx1"/>
                </a:solidFill>
                <a:latin typeface="宋体" panose="02010600030101010101" pitchFamily="2" charset="-122"/>
              </a:rPr>
              <a:t>L=M+1=4</a:t>
            </a:r>
            <a:endParaRPr kumimoji="1" lang="en-US" altLang="zh-CN">
              <a:solidFill>
                <a:schemeClr val="tx1"/>
              </a:solidFill>
              <a:latin typeface="宋体" panose="02010600030101010101" pitchFamily="2" charset="-122"/>
            </a:endParaRPr>
          </a:p>
        </p:txBody>
      </p:sp>
      <p:grpSp>
        <p:nvGrpSpPr>
          <p:cNvPr id="51" name="Group 50"/>
          <p:cNvGrpSpPr/>
          <p:nvPr/>
        </p:nvGrpSpPr>
        <p:grpSpPr bwMode="auto">
          <a:xfrm>
            <a:off x="3108325" y="5502279"/>
            <a:ext cx="341313" cy="674688"/>
            <a:chOff x="1958" y="3264"/>
            <a:chExt cx="215" cy="425"/>
          </a:xfrm>
        </p:grpSpPr>
        <p:sp>
          <p:nvSpPr>
            <p:cNvPr id="52" name="Rectangle 51"/>
            <p:cNvSpPr>
              <a:spLocks noChangeArrowheads="1"/>
            </p:cNvSpPr>
            <p:nvPr/>
          </p:nvSpPr>
          <p:spPr bwMode="auto">
            <a:xfrm>
              <a:off x="1958" y="3398"/>
              <a:ext cx="21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chemeClr val="tx1"/>
                  </a:solidFill>
                  <a:latin typeface="宋体" panose="02010600030101010101" pitchFamily="2" charset="-122"/>
                </a:rPr>
                <a:t>L</a:t>
              </a:r>
              <a:endParaRPr kumimoji="1" lang="en-US" altLang="zh-CN">
                <a:solidFill>
                  <a:schemeClr val="tx1"/>
                </a:solidFill>
                <a:latin typeface="宋体" panose="02010600030101010101" pitchFamily="2" charset="-122"/>
              </a:endParaRPr>
            </a:p>
          </p:txBody>
        </p:sp>
        <p:sp>
          <p:nvSpPr>
            <p:cNvPr id="53" name="Line 52"/>
            <p:cNvSpPr>
              <a:spLocks noChangeShapeType="1"/>
            </p:cNvSpPr>
            <p:nvPr/>
          </p:nvSpPr>
          <p:spPr bwMode="auto">
            <a:xfrm flipV="1">
              <a:off x="1968" y="3264"/>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 name="Rectangle 53"/>
          <p:cNvSpPr>
            <a:spLocks noChangeArrowheads="1"/>
          </p:cNvSpPr>
          <p:nvPr/>
        </p:nvSpPr>
        <p:spPr bwMode="auto">
          <a:xfrm>
            <a:off x="4556125" y="4953000"/>
            <a:ext cx="267380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chemeClr val="tx1"/>
                </a:solidFill>
                <a:latin typeface="宋体" panose="02010600030101010101" pitchFamily="2" charset="-122"/>
              </a:rPr>
              <a:t>M=INT((L+H)/2)=4</a:t>
            </a:r>
            <a:endParaRPr kumimoji="1" lang="en-US" altLang="zh-CN">
              <a:solidFill>
                <a:schemeClr val="tx1"/>
              </a:solidFill>
              <a:latin typeface="宋体" panose="02010600030101010101" pitchFamily="2" charset="-122"/>
            </a:endParaRPr>
          </a:p>
        </p:txBody>
      </p:sp>
      <p:grpSp>
        <p:nvGrpSpPr>
          <p:cNvPr id="55" name="Group 54"/>
          <p:cNvGrpSpPr/>
          <p:nvPr/>
        </p:nvGrpSpPr>
        <p:grpSpPr bwMode="auto">
          <a:xfrm>
            <a:off x="3108325" y="6035679"/>
            <a:ext cx="341313" cy="674688"/>
            <a:chOff x="1958" y="3600"/>
            <a:chExt cx="215" cy="425"/>
          </a:xfrm>
        </p:grpSpPr>
        <p:sp>
          <p:nvSpPr>
            <p:cNvPr id="56" name="Line 55"/>
            <p:cNvSpPr>
              <a:spLocks noChangeShapeType="1"/>
            </p:cNvSpPr>
            <p:nvPr/>
          </p:nvSpPr>
          <p:spPr bwMode="auto">
            <a:xfrm flipV="1">
              <a:off x="1968" y="3600"/>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56"/>
            <p:cNvSpPr>
              <a:spLocks noChangeArrowheads="1"/>
            </p:cNvSpPr>
            <p:nvPr/>
          </p:nvSpPr>
          <p:spPr bwMode="auto">
            <a:xfrm>
              <a:off x="1958" y="3734"/>
              <a:ext cx="21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2400" b="1">
                  <a:solidFill>
                    <a:schemeClr val="bg2"/>
                  </a:solidFill>
                  <a:latin typeface="Times New Roman" panose="02020603050405020304" pitchFamily="18" charset="0"/>
                  <a:ea typeface="宋体" panose="02010600030101010101" pitchFamily="2" charset="-122"/>
                </a:defRPr>
              </a:lvl1pPr>
              <a:lvl2pPr marL="742950" indent="-285750" defTabSz="762000">
                <a:defRPr sz="2400" b="1">
                  <a:solidFill>
                    <a:schemeClr val="bg2"/>
                  </a:solidFill>
                  <a:latin typeface="Times New Roman" panose="02020603050405020304" pitchFamily="18" charset="0"/>
                  <a:ea typeface="宋体" panose="02010600030101010101" pitchFamily="2" charset="-122"/>
                </a:defRPr>
              </a:lvl2pPr>
              <a:lvl3pPr marL="1143000" indent="-228600" defTabSz="762000">
                <a:defRPr sz="2400" b="1">
                  <a:solidFill>
                    <a:schemeClr val="bg2"/>
                  </a:solidFill>
                  <a:latin typeface="Times New Roman" panose="02020603050405020304" pitchFamily="18" charset="0"/>
                  <a:ea typeface="宋体" panose="02010600030101010101" pitchFamily="2" charset="-122"/>
                </a:defRPr>
              </a:lvl3pPr>
              <a:lvl4pPr marL="1600200" indent="-228600" defTabSz="762000">
                <a:defRPr sz="2400" b="1">
                  <a:solidFill>
                    <a:schemeClr val="bg2"/>
                  </a:solidFill>
                  <a:latin typeface="Times New Roman" panose="02020603050405020304" pitchFamily="18" charset="0"/>
                  <a:ea typeface="宋体" panose="02010600030101010101" pitchFamily="2" charset="-122"/>
                </a:defRPr>
              </a:lvl4pPr>
              <a:lvl5pPr marL="2057400" indent="-228600" defTabSz="762000">
                <a:defRPr sz="24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kumimoji="1" lang="en-US" altLang="zh-CN">
                  <a:solidFill>
                    <a:schemeClr val="tx1"/>
                  </a:solidFill>
                  <a:latin typeface="宋体" panose="02010600030101010101" pitchFamily="2" charset="-122"/>
                </a:rPr>
                <a:t>M</a:t>
              </a:r>
              <a:endParaRPr kumimoji="1" lang="en-US" altLang="zh-CN">
                <a:solidFill>
                  <a:schemeClr val="tx1"/>
                </a:solidFill>
                <a:latin typeface="宋体" panose="02010600030101010101" pitchFamily="2" charset="-122"/>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例</a:t>
            </a:r>
            <a:r>
              <a:rPr lang="en-US" altLang="zh-CN" dirty="0" smtClean="0"/>
              <a:t>9-15  </a:t>
            </a:r>
            <a:r>
              <a:rPr lang="zh-CN" altLang="en-US" dirty="0" smtClean="0"/>
              <a:t>折半查找</a:t>
            </a:r>
            <a:endParaRPr lang="zh-CN" altLang="en-US" dirty="0"/>
          </a:p>
        </p:txBody>
      </p:sp>
      <p:sp>
        <p:nvSpPr>
          <p:cNvPr id="3" name="标题 2"/>
          <p:cNvSpPr>
            <a:spLocks noGrp="1"/>
          </p:cNvSpPr>
          <p:nvPr>
            <p:ph type="title"/>
          </p:nvPr>
        </p:nvSpPr>
        <p:spPr/>
        <p:txBody>
          <a:bodyPr/>
          <a:lstStyle/>
          <a:p>
            <a:r>
              <a:rPr lang="en-US" altLang="zh-CN" dirty="0"/>
              <a:t>9.3.5  </a:t>
            </a:r>
            <a:r>
              <a:rPr lang="zh-CN" altLang="en-US" dirty="0"/>
              <a:t>折半查找</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r>
              <a:rPr lang="zh-CN" altLang="en-US" dirty="0">
                <a:latin typeface="宋体" panose="02010600030101010101" pitchFamily="2" charset="-122"/>
              </a:rPr>
              <a:t>类模板：</a:t>
            </a:r>
            <a:endParaRPr lang="zh-CN" altLang="en-US" dirty="0">
              <a:latin typeface="宋体" panose="02010600030101010101" pitchFamily="2" charset="-122"/>
            </a:endParaRPr>
          </a:p>
          <a:p>
            <a:pPr marL="857250" lvl="1">
              <a:buNone/>
            </a:pPr>
            <a:r>
              <a:rPr lang="en-US" altLang="zh-CN" dirty="0">
                <a:latin typeface="宋体" panose="02010600030101010101" pitchFamily="2" charset="-122"/>
              </a:rPr>
              <a:t>template &lt;</a:t>
            </a:r>
            <a:r>
              <a:rPr lang="zh-CN" altLang="en-US" dirty="0">
                <a:latin typeface="宋体" panose="02010600030101010101" pitchFamily="2" charset="-122"/>
              </a:rPr>
              <a:t>模板参数表</a:t>
            </a:r>
            <a:r>
              <a:rPr lang="en-US" altLang="zh-CN" dirty="0">
                <a:latin typeface="宋体" panose="02010600030101010101" pitchFamily="2" charset="-122"/>
              </a:rPr>
              <a:t>&gt;</a:t>
            </a:r>
            <a:endParaRPr lang="en-US" altLang="zh-CN" dirty="0">
              <a:latin typeface="宋体" panose="02010600030101010101" pitchFamily="2" charset="-122"/>
            </a:endParaRPr>
          </a:p>
          <a:p>
            <a:pPr marL="857250" lvl="1">
              <a:buNone/>
            </a:pPr>
            <a:r>
              <a:rPr lang="en-US" altLang="zh-CN" dirty="0">
                <a:latin typeface="宋体" panose="02010600030101010101" pitchFamily="2" charset="-122"/>
              </a:rPr>
              <a:t>class </a:t>
            </a:r>
            <a:r>
              <a:rPr lang="zh-CN" altLang="en-US" dirty="0">
                <a:latin typeface="宋体" panose="02010600030101010101" pitchFamily="2" charset="-122"/>
              </a:rPr>
              <a:t>类名</a:t>
            </a:r>
            <a:endParaRPr lang="zh-CN" altLang="en-US" dirty="0">
              <a:latin typeface="宋体" panose="02010600030101010101" pitchFamily="2" charset="-122"/>
            </a:endParaRPr>
          </a:p>
          <a:p>
            <a:pPr marL="857250" lvl="1">
              <a:buNone/>
            </a:pPr>
            <a:r>
              <a:rPr lang="en-US" altLang="zh-CN" dirty="0">
                <a:latin typeface="宋体" panose="02010600030101010101" pitchFamily="2" charset="-122"/>
              </a:rPr>
              <a:t>{</a:t>
            </a:r>
            <a:r>
              <a:rPr lang="zh-CN" altLang="en-US" dirty="0">
                <a:latin typeface="宋体" panose="02010600030101010101" pitchFamily="2" charset="-122"/>
              </a:rPr>
              <a:t>类成员声明</a:t>
            </a:r>
            <a:r>
              <a:rPr lang="en-US" altLang="zh-CN" dirty="0">
                <a:latin typeface="宋体" panose="02010600030101010101" pitchFamily="2" charset="-122"/>
              </a:rPr>
              <a:t>}</a:t>
            </a:r>
            <a:endParaRPr lang="en-US" altLang="zh-CN" dirty="0">
              <a:latin typeface="宋体" panose="02010600030101010101" pitchFamily="2" charset="-122"/>
            </a:endParaRPr>
          </a:p>
          <a:p>
            <a:pPr marL="0" indent="457200"/>
            <a:r>
              <a:rPr lang="zh-CN" altLang="en-US" dirty="0">
                <a:latin typeface="宋体" panose="02010600030101010101" pitchFamily="2" charset="-122"/>
              </a:rPr>
              <a:t>如果需要在类模板以外定义其成员函数，则要采用以下的形式：</a:t>
            </a:r>
            <a:endParaRPr lang="zh-CN" altLang="en-US" dirty="0">
              <a:latin typeface="宋体" panose="02010600030101010101" pitchFamily="2" charset="-122"/>
            </a:endParaRPr>
          </a:p>
          <a:p>
            <a:pPr marL="857250" lvl="1">
              <a:buNone/>
            </a:pPr>
            <a:r>
              <a:rPr lang="en-US" altLang="zh-CN" dirty="0">
                <a:latin typeface="宋体" panose="02010600030101010101" pitchFamily="2" charset="-122"/>
              </a:rPr>
              <a:t>template &lt;</a:t>
            </a:r>
            <a:r>
              <a:rPr lang="zh-CN" altLang="en-US" dirty="0">
                <a:latin typeface="宋体" panose="02010600030101010101" pitchFamily="2" charset="-122"/>
              </a:rPr>
              <a:t>模板参数表</a:t>
            </a:r>
            <a:r>
              <a:rPr lang="en-US" altLang="zh-CN" dirty="0">
                <a:latin typeface="宋体" panose="02010600030101010101" pitchFamily="2" charset="-122"/>
              </a:rPr>
              <a:t>&gt;</a:t>
            </a:r>
            <a:endParaRPr lang="en-US" altLang="zh-CN" dirty="0">
              <a:latin typeface="宋体" panose="02010600030101010101" pitchFamily="2" charset="-122"/>
            </a:endParaRPr>
          </a:p>
          <a:p>
            <a:pPr marL="857250" lvl="1">
              <a:buNone/>
            </a:pPr>
            <a:r>
              <a:rPr lang="zh-CN" altLang="en-US" dirty="0">
                <a:latin typeface="宋体" panose="02010600030101010101" pitchFamily="2" charset="-122"/>
              </a:rPr>
              <a:t>类型名 类名</a:t>
            </a:r>
            <a:r>
              <a:rPr lang="en-US" altLang="zh-CN" dirty="0">
                <a:latin typeface="宋体" panose="02010600030101010101" pitchFamily="2" charset="-122"/>
              </a:rPr>
              <a:t>&lt;T&gt;::</a:t>
            </a:r>
            <a:r>
              <a:rPr lang="zh-CN" altLang="en-US" dirty="0">
                <a:latin typeface="宋体" panose="02010600030101010101" pitchFamily="2" charset="-122"/>
              </a:rPr>
              <a:t>函数名（参数表</a:t>
            </a:r>
            <a:r>
              <a:rPr lang="zh-CN" altLang="en-US" dirty="0" smtClean="0">
                <a:latin typeface="宋体" panose="02010600030101010101" pitchFamily="2" charset="-122"/>
              </a:rPr>
              <a:t>）</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9.1.2  </a:t>
            </a:r>
            <a:r>
              <a:rPr lang="zh-CN" altLang="en-US" dirty="0"/>
              <a:t>类模板</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例</a:t>
            </a:r>
            <a:r>
              <a:rPr lang="en-US" altLang="zh-CN" dirty="0" smtClean="0"/>
              <a:t>9-2  </a:t>
            </a:r>
            <a:r>
              <a:rPr lang="zh-CN" altLang="en-US" dirty="0" smtClean="0"/>
              <a:t>类模板应用</a:t>
            </a:r>
            <a:endParaRPr lang="zh-CN" altLang="en-US" dirty="0"/>
          </a:p>
        </p:txBody>
      </p:sp>
      <p:sp>
        <p:nvSpPr>
          <p:cNvPr id="3" name="标题 2"/>
          <p:cNvSpPr>
            <a:spLocks noGrp="1"/>
          </p:cNvSpPr>
          <p:nvPr>
            <p:ph type="title"/>
          </p:nvPr>
        </p:nvSpPr>
        <p:spPr/>
        <p:txBody>
          <a:bodyPr/>
          <a:lstStyle/>
          <a:p>
            <a:r>
              <a:rPr lang="en-US" altLang="zh-CN" dirty="0"/>
              <a:t>9.1.2  </a:t>
            </a:r>
            <a:r>
              <a:rPr lang="zh-CN" altLang="en-US" dirty="0"/>
              <a:t>类模板</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群体是指由多个数据元素（基本类型或自定义类型）组成的集合体</a:t>
            </a:r>
            <a:endParaRPr lang="en-US" altLang="zh-CN" dirty="0"/>
          </a:p>
          <a:p>
            <a:r>
              <a:rPr lang="zh-CN" altLang="en-US" dirty="0"/>
              <a:t>群体可以分为两个大类：线性群体和非线性群体</a:t>
            </a:r>
            <a:endParaRPr lang="en-US" altLang="zh-CN" dirty="0"/>
          </a:p>
          <a:p>
            <a:r>
              <a:rPr lang="zh-CN" altLang="en-US" dirty="0" smtClean="0"/>
              <a:t>线性</a:t>
            </a:r>
            <a:r>
              <a:rPr lang="zh-CN" altLang="en-US" dirty="0"/>
              <a:t>群体中的元素按位置排列有序，可以区分为第一个元素、第二个元素</a:t>
            </a:r>
            <a:r>
              <a:rPr lang="zh-CN" altLang="en-US" dirty="0" smtClean="0"/>
              <a:t>等</a:t>
            </a:r>
            <a:endParaRPr lang="en-US" altLang="zh-CN" dirty="0" smtClean="0"/>
          </a:p>
          <a:p>
            <a:r>
              <a:rPr lang="zh-CN" altLang="en-US" dirty="0" smtClean="0"/>
              <a:t>非线性</a:t>
            </a:r>
            <a:r>
              <a:rPr lang="zh-CN" altLang="en-US" dirty="0"/>
              <a:t>群体不用位置顺序来标识</a:t>
            </a:r>
            <a:r>
              <a:rPr lang="zh-CN" altLang="en-US" dirty="0" smtClean="0"/>
              <a:t>元素</a:t>
            </a:r>
            <a:endParaRPr lang="en-US" altLang="zh-CN" dirty="0" smtClean="0"/>
          </a:p>
        </p:txBody>
      </p:sp>
      <p:sp>
        <p:nvSpPr>
          <p:cNvPr id="3" name="标题 2"/>
          <p:cNvSpPr>
            <a:spLocks noGrp="1"/>
          </p:cNvSpPr>
          <p:nvPr>
            <p:ph type="title"/>
          </p:nvPr>
        </p:nvSpPr>
        <p:spPr/>
        <p:txBody>
          <a:bodyPr/>
          <a:lstStyle/>
          <a:p>
            <a:r>
              <a:rPr lang="en-US" altLang="zh-CN" dirty="0" smtClean="0"/>
              <a:t>9.2  </a:t>
            </a:r>
            <a:r>
              <a:rPr lang="zh-CN" altLang="en-US" dirty="0" smtClean="0"/>
              <a:t>线性群体</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线性</a:t>
            </a:r>
            <a:r>
              <a:rPr lang="zh-CN" altLang="en-US" dirty="0"/>
              <a:t>群体中的元素次序与其位置关系是对应的。在线性群体中，又可按照访问元素的不同方法分为直接访问、顺序访问和索引访问</a:t>
            </a:r>
            <a:endParaRPr lang="zh-CN" altLang="en-US" dirty="0"/>
          </a:p>
        </p:txBody>
      </p:sp>
      <p:sp>
        <p:nvSpPr>
          <p:cNvPr id="3" name="标题 2"/>
          <p:cNvSpPr>
            <a:spLocks noGrp="1"/>
          </p:cNvSpPr>
          <p:nvPr>
            <p:ph type="title"/>
          </p:nvPr>
        </p:nvSpPr>
        <p:spPr/>
        <p:txBody>
          <a:bodyPr/>
          <a:lstStyle/>
          <a:p>
            <a:r>
              <a:rPr lang="en-US" altLang="zh-CN" dirty="0" smtClean="0"/>
              <a:t>9.2.1  </a:t>
            </a:r>
            <a:r>
              <a:rPr lang="zh-CN" altLang="en-US" dirty="0" smtClean="0"/>
              <a:t>线性群体的概念</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静态数组是具有固定元素个数的群体，其中的元素可以通过下标直接</a:t>
            </a:r>
            <a:r>
              <a:rPr lang="zh-CN" altLang="en-US" dirty="0" smtClean="0"/>
              <a:t>访问</a:t>
            </a:r>
            <a:endParaRPr lang="en-US" altLang="zh-CN" dirty="0" smtClean="0"/>
          </a:p>
          <a:p>
            <a:pPr lvl="1"/>
            <a:r>
              <a:rPr lang="zh-CN" altLang="en-US" dirty="0"/>
              <a:t>缺点：大小在编译时就已经确定，在运行时无法</a:t>
            </a:r>
            <a:r>
              <a:rPr lang="zh-CN" altLang="en-US" dirty="0" smtClean="0"/>
              <a:t>修改</a:t>
            </a:r>
            <a:endParaRPr lang="en-US" altLang="zh-CN" dirty="0" smtClean="0"/>
          </a:p>
          <a:p>
            <a:r>
              <a:rPr lang="zh-CN" altLang="en-US" dirty="0"/>
              <a:t>动态数组由一系列位置连续的，任意数量相同类型的元素</a:t>
            </a:r>
            <a:r>
              <a:rPr lang="zh-CN" altLang="en-US" dirty="0" smtClean="0"/>
              <a:t>组成</a:t>
            </a:r>
            <a:endParaRPr lang="en-US" altLang="zh-CN" dirty="0" smtClean="0"/>
          </a:p>
          <a:p>
            <a:pPr lvl="1"/>
            <a:r>
              <a:rPr lang="zh-CN" altLang="en-US" dirty="0"/>
              <a:t>优点：其元素个数可在程序运行时</a:t>
            </a:r>
            <a:r>
              <a:rPr lang="zh-CN" altLang="en-US" dirty="0" smtClean="0"/>
              <a:t>改变</a:t>
            </a:r>
            <a:endParaRPr lang="en-US" altLang="zh-CN" dirty="0" smtClean="0"/>
          </a:p>
          <a:p>
            <a:r>
              <a:rPr lang="zh-CN" altLang="en-US" dirty="0" smtClean="0"/>
              <a:t>例</a:t>
            </a:r>
            <a:r>
              <a:rPr lang="en-US" altLang="zh-CN" dirty="0" smtClean="0"/>
              <a:t>9-3  </a:t>
            </a:r>
            <a:r>
              <a:rPr lang="zh-CN" altLang="en-US" dirty="0" smtClean="0"/>
              <a:t>动态数组类</a:t>
            </a:r>
            <a:endParaRPr lang="zh-CN" altLang="en-US" dirty="0"/>
          </a:p>
        </p:txBody>
      </p:sp>
      <p:sp>
        <p:nvSpPr>
          <p:cNvPr id="3" name="标题 2"/>
          <p:cNvSpPr>
            <a:spLocks noGrp="1"/>
          </p:cNvSpPr>
          <p:nvPr>
            <p:ph type="title"/>
          </p:nvPr>
        </p:nvSpPr>
        <p:spPr/>
        <p:txBody>
          <a:bodyPr/>
          <a:lstStyle/>
          <a:p>
            <a:r>
              <a:rPr lang="en-US" altLang="zh-CN" dirty="0" smtClean="0"/>
              <a:t>9.2.2  </a:t>
            </a:r>
            <a:r>
              <a:rPr lang="zh-CN" altLang="en-US" dirty="0" smtClean="0"/>
              <a:t>直接访问群体</a:t>
            </a:r>
            <a:r>
              <a:rPr lang="en-US" altLang="zh-CN" dirty="0" smtClean="0"/>
              <a:t>-</a:t>
            </a:r>
            <a:r>
              <a:rPr lang="zh-CN" altLang="en-US" dirty="0" smtClean="0"/>
              <a:t>数组类</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3627</Words>
  <Application>WPS 演示</Application>
  <PresentationFormat>全屏显示(4:3)</PresentationFormat>
  <Paragraphs>784</Paragraphs>
  <Slides>44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44</vt:i4>
      </vt:variant>
    </vt:vector>
  </HeadingPairs>
  <TitlesOfParts>
    <vt:vector size="57" baseType="lpstr">
      <vt:lpstr>Arial</vt:lpstr>
      <vt:lpstr>宋体</vt:lpstr>
      <vt:lpstr>Wingdings</vt:lpstr>
      <vt:lpstr>Symbol</vt:lpstr>
      <vt:lpstr>Times New Roman</vt:lpstr>
      <vt:lpstr>Candara</vt:lpstr>
      <vt:lpstr>华文新魏</vt:lpstr>
      <vt:lpstr>Segoe Print</vt:lpstr>
      <vt:lpstr>华文楷体</vt:lpstr>
      <vt:lpstr>微软雅黑</vt:lpstr>
      <vt:lpstr>Arial Unicode MS</vt:lpstr>
      <vt:lpstr>Calibri</vt:lpstr>
      <vt:lpstr>波形</vt:lpstr>
      <vt:lpstr>第9章  群体类和群体数据的组织</vt:lpstr>
      <vt:lpstr>9.1  函数模板与类模板</vt:lpstr>
      <vt:lpstr>9.1.1  函数模板</vt:lpstr>
      <vt:lpstr>9.1.2  类模板</vt:lpstr>
      <vt:lpstr>9.1.2  类模板</vt:lpstr>
      <vt:lpstr>9.1.2  类模板</vt:lpstr>
      <vt:lpstr>9.2  线性群体</vt:lpstr>
      <vt:lpstr>9.2.1  线性群体的概念</vt:lpstr>
      <vt:lpstr>9.2.2  直接访问群体-数组类</vt:lpstr>
      <vt:lpstr>浅拷贝</vt:lpstr>
      <vt:lpstr>深拷贝</vt:lpstr>
      <vt:lpstr>重载特殊运算符</vt:lpstr>
      <vt:lpstr>9.2.3  顺序访问群体-链表类</vt:lpstr>
      <vt:lpstr>9.2.3  顺序访问群体-链表类</vt:lpstr>
      <vt:lpstr>9.2.3  顺序访问群体-链表类</vt:lpstr>
      <vt:lpstr>9.2.4  栈类</vt:lpstr>
      <vt:lpstr>9.2.4  栈类</vt:lpstr>
      <vt:lpstr>9.2.4  栈类</vt:lpstr>
      <vt:lpstr>9.2.4  栈类</vt:lpstr>
      <vt:lpstr>9.2.4  栈类</vt:lpstr>
      <vt:lpstr>PowerPoint 演示文稿</vt:lpstr>
      <vt:lpstr>9.2.4  栈类</vt:lpstr>
      <vt:lpstr>9.2.5  队列类</vt:lpstr>
      <vt:lpstr>9.2.5  队列类</vt:lpstr>
      <vt:lpstr>9.2.5  队列类</vt:lpstr>
      <vt:lpstr>PowerPoint 演示文稿</vt:lpstr>
      <vt:lpstr>9.2.5  队列类</vt:lpstr>
      <vt:lpstr>PowerPoint 演示文稿</vt:lpstr>
      <vt:lpstr>9.2.5  队列类</vt:lpstr>
      <vt:lpstr>9.3  群体数组的组织</vt:lpstr>
      <vt:lpstr>9.3.1  插入排序</vt:lpstr>
      <vt:lpstr>9.3.1  插入排序</vt:lpstr>
      <vt:lpstr>9.3.1  插入排序</vt:lpstr>
      <vt:lpstr>9.3.2  选择排序</vt:lpstr>
      <vt:lpstr>9.3.2  选择排序</vt:lpstr>
      <vt:lpstr>9.3.2  选择排序</vt:lpstr>
      <vt:lpstr>9.3.3  交换排序</vt:lpstr>
      <vt:lpstr>9.3.3  交换排序</vt:lpstr>
      <vt:lpstr>9.3.3  交换排序</vt:lpstr>
      <vt:lpstr>9.3.3  交换排序</vt:lpstr>
      <vt:lpstr>9.3.4  顺序查找</vt:lpstr>
      <vt:lpstr>9.3.5  折半查找</vt:lpstr>
      <vt:lpstr>9.3.5  折半查找</vt:lpstr>
      <vt:lpstr>9.3.5  折半查找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dm</dc:creator>
  <cp:lastModifiedBy>殷建</cp:lastModifiedBy>
  <cp:revision>39</cp:revision>
  <dcterms:created xsi:type="dcterms:W3CDTF">2018-03-01T23:16:00Z</dcterms:created>
  <dcterms:modified xsi:type="dcterms:W3CDTF">2021-12-18T01:55:30Z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C0462847D3DC4514A71306159EAB551E</vt:lpwstr>
  </property>
  <property fmtid="{D5CDD505-2E9C-101B-9397-08002B2CF9AE}" pid="3" name="KSOProductBuildVer">
    <vt:lpwstr>2052-11.1.0.11115</vt:lpwstr>
  </property>
</Properties>
</file>