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532" r:id="rId15"/>
    <p:sldId id="368" r:id="rId16"/>
    <p:sldId id="268" r:id="rId17"/>
    <p:sldId id="269" r:id="rId18"/>
    <p:sldId id="270" r:id="rId19"/>
    <p:sldId id="271" r:id="rId20"/>
    <p:sldId id="272" r:id="rId21"/>
    <p:sldId id="281" r:id="rId22"/>
    <p:sldId id="282" r:id="rId23"/>
    <p:sldId id="286" r:id="rId24"/>
    <p:sldId id="283" r:id="rId25"/>
    <p:sldId id="284" r:id="rId26"/>
    <p:sldId id="285" r:id="rId27"/>
    <p:sldId id="287" r:id="rId28"/>
    <p:sldId id="273" r:id="rId29"/>
    <p:sldId id="274" r:id="rId30"/>
    <p:sldId id="275" r:id="rId31"/>
    <p:sldId id="276" r:id="rId32"/>
    <p:sldId id="457" r:id="rId33"/>
    <p:sldId id="277" r:id="rId34"/>
    <p:sldId id="278" r:id="rId35"/>
    <p:sldId id="279" r:id="rId36"/>
    <p:sldId id="280" r:id="rId37"/>
    <p:sldId id="299" r:id="rId38"/>
    <p:sldId id="301" r:id="rId39"/>
    <p:sldId id="302" r:id="rId40"/>
    <p:sldId id="300" r:id="rId41"/>
    <p:sldId id="303" r:id="rId42"/>
    <p:sldId id="305" r:id="rId43"/>
    <p:sldId id="533" r:id="rId44"/>
    <p:sldId id="534" r:id="rId45"/>
    <p:sldId id="535" r:id="rId46"/>
    <p:sldId id="536" r:id="rId47"/>
    <p:sldId id="630" r:id="rId48"/>
    <p:sldId id="632" r:id="rId49"/>
    <p:sldId id="633" r:id="rId50"/>
    <p:sldId id="631" r:id="rId51"/>
    <p:sldId id="634" r:id="rId52"/>
    <p:sldId id="537" r:id="rId53"/>
    <p:sldId id="304"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530" r:id="rId116"/>
    <p:sldId id="531" r:id="rId117"/>
  </p:sldIdLst>
  <p:sldSz cx="9144000" cy="6858000" type="screen4x3"/>
  <p:notesSz cx="6858000" cy="9144000"/>
  <p:custDataLst>
    <p:tags r:id="rId1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1" Type="http://schemas.openxmlformats.org/officeDocument/2006/relationships/tags" Target="tags/tag11.xml"/><Relationship Id="rId120" Type="http://schemas.openxmlformats.org/officeDocument/2006/relationships/tableStyles" Target="tableStyles.xml"/><Relationship Id="rId12" Type="http://schemas.openxmlformats.org/officeDocument/2006/relationships/slide" Target="slides/slide10.xml"/><Relationship Id="rId119" Type="http://schemas.openxmlformats.org/officeDocument/2006/relationships/viewProps" Target="viewProps.xml"/><Relationship Id="rId118" Type="http://schemas.openxmlformats.org/officeDocument/2006/relationships/presProps" Target="presProps.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C2B7AE-D996-4436-94B8-6852E8FAF8FA}"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tags" Target="../tags/tag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10</a:t>
            </a:r>
            <a:r>
              <a:rPr lang="zh-CN" altLang="en-US" dirty="0" smtClean="0"/>
              <a:t>章  泛</a:t>
            </a:r>
            <a:r>
              <a:rPr lang="zh-CN" altLang="en-US" dirty="0"/>
              <a:t>型程序设计与模板库</a:t>
            </a:r>
            <a:endParaRPr lang="zh-CN" altLang="en-US" dirty="0"/>
          </a:p>
        </p:txBody>
      </p:sp>
      <p:sp>
        <p:nvSpPr>
          <p:cNvPr id="3" name="副标题 2"/>
          <p:cNvSpPr>
            <a:spLocks noGrp="1"/>
          </p:cNvSpPr>
          <p:nvPr>
            <p:ph type="subTitle" idx="1"/>
          </p:nvPr>
        </p:nvSpPr>
        <p:spPr/>
        <p:txBody>
          <a:bodyPr/>
          <a:lstStyle/>
          <a:p>
            <a:r>
              <a:rPr lang="en-US" altLang="zh-CN" dirty="0" smtClean="0"/>
              <a:t>C++</a:t>
            </a:r>
            <a:r>
              <a:rPr lang="zh-CN" altLang="en-US" dirty="0" smtClean="0"/>
              <a:t>语言程序设计</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迭代器提供了顺序访问容器中每个元素的方法</a:t>
            </a:r>
            <a:endParaRPr lang="en-US" altLang="zh-CN" dirty="0" smtClean="0"/>
          </a:p>
          <a:p>
            <a:r>
              <a:rPr lang="zh-CN" altLang="en-US" dirty="0" smtClean="0"/>
              <a:t>用“</a:t>
            </a:r>
            <a:r>
              <a:rPr lang="en-US" altLang="zh-CN" dirty="0" smtClean="0"/>
              <a:t>++</a:t>
            </a:r>
            <a:r>
              <a:rPr lang="zh-CN" altLang="en-US" dirty="0" smtClean="0"/>
              <a:t>”运算符来获得指向下一个元素的迭代器</a:t>
            </a:r>
            <a:endParaRPr lang="en-US" altLang="zh-CN" dirty="0" smtClean="0"/>
          </a:p>
          <a:p>
            <a:r>
              <a:rPr lang="zh-CN" altLang="en-US" dirty="0" smtClean="0"/>
              <a:t>用“*”运算符访问该迭代器所指向的元素</a:t>
            </a:r>
            <a:endParaRPr lang="en-US" altLang="zh-CN" dirty="0" smtClean="0"/>
          </a:p>
          <a:p>
            <a:r>
              <a:rPr lang="zh-CN" altLang="en-US" dirty="0" smtClean="0"/>
              <a:t>用“</a:t>
            </a:r>
            <a:r>
              <a:rPr lang="en-US" altLang="zh-CN" dirty="0" smtClean="0"/>
              <a:t>-&gt;</a:t>
            </a:r>
            <a:r>
              <a:rPr lang="zh-CN" altLang="en-US" dirty="0" smtClean="0"/>
              <a:t>”</a:t>
            </a:r>
            <a:r>
              <a:rPr lang="zh-CN" altLang="en-US" dirty="0"/>
              <a:t>运算符</a:t>
            </a:r>
            <a:r>
              <a:rPr lang="zh-CN" altLang="en-US" dirty="0" smtClean="0"/>
              <a:t>访问该</a:t>
            </a:r>
            <a:r>
              <a:rPr lang="zh-CN" altLang="en-US" dirty="0"/>
              <a:t>迭代器所</a:t>
            </a:r>
            <a:r>
              <a:rPr lang="zh-CN" altLang="en-US" dirty="0" smtClean="0"/>
              <a:t>指向元素的一个成员</a:t>
            </a:r>
            <a:endParaRPr lang="en-US" altLang="zh-CN" dirty="0" smtClean="0"/>
          </a:p>
          <a:p>
            <a:r>
              <a:rPr lang="zh-CN" altLang="en-US" dirty="0"/>
              <a:t>迭代</a:t>
            </a:r>
            <a:r>
              <a:rPr lang="zh-CN" altLang="en-US" dirty="0" smtClean="0"/>
              <a:t>器是泛化的指针</a:t>
            </a:r>
            <a:endParaRPr lang="zh-CN" altLang="en-US" dirty="0" smtClean="0"/>
          </a:p>
          <a:p>
            <a:r>
              <a:rPr lang="zh-CN" altLang="en-US" dirty="0"/>
              <a:t>使用</a:t>
            </a:r>
            <a:r>
              <a:rPr lang="en-US" altLang="zh-CN" dirty="0"/>
              <a:t>STL</a:t>
            </a:r>
            <a:r>
              <a:rPr lang="zh-CN" altLang="en-US" dirty="0"/>
              <a:t>的迭代器，需要包含</a:t>
            </a:r>
            <a:r>
              <a:rPr lang="en-US" altLang="zh-CN" dirty="0"/>
              <a:t>&lt;iterator&gt;</a:t>
            </a:r>
            <a:r>
              <a:rPr lang="zh-CN" altLang="en-US" dirty="0"/>
              <a:t>头文件</a:t>
            </a:r>
            <a:endParaRPr lang="zh-CN" altLang="en-US" dirty="0"/>
          </a:p>
        </p:txBody>
      </p:sp>
      <p:sp>
        <p:nvSpPr>
          <p:cNvPr id="3" name="标题 2"/>
          <p:cNvSpPr>
            <a:spLocks noGrp="1"/>
          </p:cNvSpPr>
          <p:nvPr>
            <p:ph type="title"/>
          </p:nvPr>
        </p:nvSpPr>
        <p:spPr/>
        <p:txBody>
          <a:bodyPr/>
          <a:lstStyle/>
          <a:p>
            <a:r>
              <a:rPr lang="en-US" altLang="zh-CN" dirty="0" smtClean="0"/>
              <a:t>2. </a:t>
            </a:r>
            <a:r>
              <a:rPr lang="zh-CN" altLang="en-US" dirty="0" smtClean="0"/>
              <a:t>迭代器</a:t>
            </a:r>
            <a:r>
              <a:rPr lang="en-US" altLang="zh-CN" dirty="0" smtClean="0"/>
              <a:t>(iterator)</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根据算法的语义，</a:t>
            </a:r>
            <a:r>
              <a:rPr lang="en-US" altLang="zh-CN"/>
              <a:t>STL</a:t>
            </a:r>
            <a:r>
              <a:rPr lang="zh-CN" altLang="en-US"/>
              <a:t>标准模板库中的算法大致上可以分为</a:t>
            </a:r>
            <a:r>
              <a:rPr lang="en-US" altLang="zh-CN"/>
              <a:t>4</a:t>
            </a:r>
            <a:r>
              <a:rPr lang="zh-CN" altLang="en-US"/>
              <a:t>类</a:t>
            </a:r>
            <a:endParaRPr lang="zh-CN" altLang="en-US"/>
          </a:p>
          <a:p>
            <a:r>
              <a:rPr lang="zh-CN" altLang="en-US"/>
              <a:t>第一类是非可变序列的算法</a:t>
            </a:r>
            <a:endParaRPr lang="zh-CN" altLang="en-US"/>
          </a:p>
          <a:p>
            <a:r>
              <a:rPr lang="zh-CN" altLang="en-US"/>
              <a:t>第二类是可变序列的算法</a:t>
            </a:r>
            <a:endParaRPr lang="zh-CN" altLang="en-US"/>
          </a:p>
          <a:p>
            <a:r>
              <a:rPr lang="zh-CN" altLang="en-US"/>
              <a:t>第三类是排序相关的算法</a:t>
            </a:r>
            <a:endParaRPr lang="zh-CN" altLang="en-US"/>
          </a:p>
          <a:p>
            <a:r>
              <a:rPr lang="zh-CN" altLang="en-US"/>
              <a:t>第四类是通用数值算法</a:t>
            </a:r>
            <a:endParaRPr lang="zh-CN" altLang="en-US"/>
          </a:p>
        </p:txBody>
      </p:sp>
      <p:sp>
        <p:nvSpPr>
          <p:cNvPr id="3" name="标题 2"/>
          <p:cNvSpPr>
            <a:spLocks noGrp="1"/>
          </p:cNvSpPr>
          <p:nvPr>
            <p:ph type="title"/>
          </p:nvPr>
        </p:nvSpPr>
        <p:spPr/>
        <p:txBody>
          <a:bodyPr/>
          <a:p>
            <a:r>
              <a:rPr lang="en-US" altLang="zh-CN">
                <a:sym typeface="+mn-ea"/>
              </a:rPr>
              <a:t>10.5  </a:t>
            </a:r>
            <a:r>
              <a:rPr lang="zh-CN" altLang="en-US">
                <a:sym typeface="+mn-ea"/>
              </a:rPr>
              <a:t>算法</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t>前面已经多次使用算法，如</a:t>
            </a:r>
            <a:r>
              <a:rPr lang="en-US" altLang="zh-CN"/>
              <a:t>sort</a:t>
            </a:r>
            <a:r>
              <a:rPr lang="zh-CN" altLang="en-US"/>
              <a:t>，</a:t>
            </a:r>
            <a:r>
              <a:rPr lang="en-US" altLang="zh-CN"/>
              <a:t>accumuLate</a:t>
            </a:r>
            <a:r>
              <a:rPr lang="zh-CN" altLang="en-US"/>
              <a:t>，</a:t>
            </a:r>
            <a:r>
              <a:rPr lang="en-US" altLang="zh-CN"/>
              <a:t>copy</a:t>
            </a:r>
            <a:r>
              <a:rPr lang="zh-CN" altLang="en-US"/>
              <a:t>等算法</a:t>
            </a:r>
            <a:endParaRPr lang="zh-CN" altLang="en-US"/>
          </a:p>
          <a:p>
            <a:r>
              <a:rPr lang="en-US" altLang="zh-CN"/>
              <a:t>template&lt;class RandomAccessIterator&gt;</a:t>
            </a:r>
            <a:endParaRPr lang="en-US" altLang="zh-CN"/>
          </a:p>
          <a:p>
            <a:r>
              <a:rPr lang="en-US" altLang="zh-CN"/>
              <a:t>void sort(R</a:t>
            </a:r>
            <a:r>
              <a:rPr lang="en-US" altLang="zh-CN">
                <a:sym typeface="+mn-ea"/>
              </a:rPr>
              <a:t>andomAccessIterator first, R</a:t>
            </a:r>
            <a:r>
              <a:rPr lang="en-US" altLang="zh-CN">
                <a:sym typeface="+mn-ea"/>
              </a:rPr>
              <a:t>andomAccessIterator last);</a:t>
            </a:r>
            <a:endParaRPr lang="en-US" altLang="zh-CN">
              <a:sym typeface="+mn-ea"/>
            </a:endParaRPr>
          </a:p>
          <a:p>
            <a:r>
              <a:rPr lang="en-US" altLang="zh-CN"/>
              <a:t>template&lt;class InputIterator, class Type, class BinaryFunction&gt;</a:t>
            </a:r>
            <a:endParaRPr lang="en-US" altLang="zh-CN"/>
          </a:p>
          <a:p>
            <a:r>
              <a:rPr lang="en-US" altLang="zh-CN"/>
              <a:t>Type accumulate(</a:t>
            </a:r>
            <a:r>
              <a:rPr lang="en-US" altLang="zh-CN">
                <a:sym typeface="+mn-ea"/>
              </a:rPr>
              <a:t>InputIterator first, InputIterator last, Type val, BinaryFunction binaryOp);</a:t>
            </a:r>
            <a:endParaRPr lang="en-US" altLang="zh-CN"/>
          </a:p>
        </p:txBody>
      </p:sp>
      <p:sp>
        <p:nvSpPr>
          <p:cNvPr id="3" name="标题 2"/>
          <p:cNvSpPr>
            <a:spLocks noGrp="1"/>
          </p:cNvSpPr>
          <p:nvPr>
            <p:ph type="title"/>
          </p:nvPr>
        </p:nvSpPr>
        <p:spPr/>
        <p:txBody>
          <a:bodyPr/>
          <a:p>
            <a:r>
              <a:rPr lang="en-US" altLang="zh-CN"/>
              <a:t>10.5.1  STL</a:t>
            </a:r>
            <a:r>
              <a:rPr lang="zh-CN" altLang="en-US"/>
              <a:t>算法</a:t>
            </a:r>
            <a:r>
              <a:rPr lang="zh-CN" altLang="en-US"/>
              <a:t>基础</a:t>
            </a:r>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templast&lt;class InputIterator, class OutputIterator&gt;</a:t>
            </a:r>
            <a:endParaRPr lang="en-US" altLang="zh-CN"/>
          </a:p>
          <a:p>
            <a:r>
              <a:rPr lang="en-US" altLang="zh-CN"/>
              <a:t>OutputIterator copy(</a:t>
            </a:r>
            <a:r>
              <a:rPr lang="en-US" altLang="zh-CN">
                <a:sym typeface="+mn-ea"/>
              </a:rPr>
              <a:t>InputIterator first, InputIterator last, OutputIterator result);</a:t>
            </a:r>
            <a:endParaRPr lang="en-US" altLang="zh-CN">
              <a:sym typeface="+mn-ea"/>
            </a:endParaRPr>
          </a:p>
          <a:p>
            <a:r>
              <a:rPr lang="zh-CN" altLang="en-US"/>
              <a:t>这些算法通常需要给出一个区间和一个运算函数或者值，然后根据区间内的元素计算出某种数值或者对区间内的元素进行某种操作</a:t>
            </a:r>
            <a:endParaRPr lang="zh-CN" altLang="en-US"/>
          </a:p>
        </p:txBody>
      </p:sp>
      <p:sp>
        <p:nvSpPr>
          <p:cNvPr id="3" name="标题 2"/>
          <p:cNvSpPr>
            <a:spLocks noGrp="1"/>
          </p:cNvSpPr>
          <p:nvPr>
            <p:ph type="title"/>
          </p:nvPr>
        </p:nvSpPr>
        <p:spPr/>
        <p:txBody>
          <a:bodyPr/>
          <a:p>
            <a:r>
              <a:rPr lang="en-US" altLang="zh-CN">
                <a:sym typeface="+mn-ea"/>
              </a:rPr>
              <a:t>10.5.1  STL</a:t>
            </a:r>
            <a:r>
              <a:rPr lang="zh-CN" altLang="en-US">
                <a:sym typeface="+mn-ea"/>
              </a:rPr>
              <a:t>算法基础</a:t>
            </a: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不可变序列算法</a:t>
            </a:r>
            <a:r>
              <a:rPr lang="en-US" altLang="zh-CN"/>
              <a:t>(non-mutating algorithms)</a:t>
            </a:r>
            <a:r>
              <a:rPr lang="zh-CN" altLang="en-US"/>
              <a:t>是指那些不直接修改所操作的容器内容的算法。这类算法包括：在序列中查找元素的算法，执行相等检查的算法，以及对序列元素进行计数的算法</a:t>
            </a:r>
            <a:endParaRPr lang="zh-CN" altLang="en-US"/>
          </a:p>
        </p:txBody>
      </p:sp>
      <p:sp>
        <p:nvSpPr>
          <p:cNvPr id="3" name="标题 2"/>
          <p:cNvSpPr>
            <a:spLocks noGrp="1"/>
          </p:cNvSpPr>
          <p:nvPr>
            <p:ph type="title"/>
          </p:nvPr>
        </p:nvSpPr>
        <p:spPr/>
        <p:txBody>
          <a:bodyPr/>
          <a:p>
            <a:r>
              <a:rPr lang="en-US" altLang="zh-CN"/>
              <a:t>10.5.2  </a:t>
            </a:r>
            <a:r>
              <a:rPr lang="zh-CN" altLang="en-US"/>
              <a:t>不可变序列算法</a:t>
            </a:r>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10.5.2  </a:t>
            </a:r>
            <a:r>
              <a:rPr lang="zh-CN" altLang="en-US">
                <a:sym typeface="+mn-ea"/>
              </a:rPr>
              <a:t>不可变序列算法</a:t>
            </a:r>
            <a:endParaRPr lang="zh-CN" altLang="en-US"/>
          </a:p>
        </p:txBody>
      </p:sp>
      <p:graphicFrame>
        <p:nvGraphicFramePr>
          <p:cNvPr id="4" name="表格 3"/>
          <p:cNvGraphicFramePr/>
          <p:nvPr>
            <p:custDataLst>
              <p:tags r:id="rId1"/>
            </p:custDataLst>
          </p:nvPr>
        </p:nvGraphicFramePr>
        <p:xfrm>
          <a:off x="700405" y="2583815"/>
          <a:ext cx="7743190" cy="1798955"/>
        </p:xfrm>
        <a:graphic>
          <a:graphicData uri="http://schemas.openxmlformats.org/drawingml/2006/table">
            <a:tbl>
              <a:tblPr firstRow="1" bandRow="1">
                <a:tableStyleId>{5C22544A-7EE6-4342-B048-85BDC9FD1C3A}</a:tableStyleId>
              </a:tblPr>
              <a:tblGrid>
                <a:gridCol w="1261110"/>
                <a:gridCol w="3266440"/>
                <a:gridCol w="939165"/>
                <a:gridCol w="2276475"/>
              </a:tblGrid>
              <a:tr h="365760">
                <a:tc>
                  <a:txBody>
                    <a:bodyPr/>
                    <a:p>
                      <a:pPr>
                        <a:buNone/>
                      </a:pPr>
                      <a:r>
                        <a:rPr lang="zh-CN" altLang="en-US"/>
                        <a:t>名称</a:t>
                      </a:r>
                      <a:endParaRPr lang="zh-CN" altLang="en-US"/>
                    </a:p>
                  </a:txBody>
                  <a:tcPr/>
                </a:tc>
                <a:tc>
                  <a:txBody>
                    <a:bodyPr/>
                    <a:p>
                      <a:pPr>
                        <a:buNone/>
                      </a:pPr>
                      <a:r>
                        <a:rPr lang="zh-CN" altLang="en-US"/>
                        <a:t>功能</a:t>
                      </a:r>
                      <a:endParaRPr lang="zh-CN" altLang="en-US"/>
                    </a:p>
                  </a:txBody>
                  <a:tcPr/>
                </a:tc>
                <a:tc>
                  <a:txBody>
                    <a:bodyPr/>
                    <a:p>
                      <a:pPr>
                        <a:buNone/>
                      </a:pPr>
                      <a:r>
                        <a:rPr lang="zh-CN" altLang="en-US" sz="1800">
                          <a:sym typeface="+mn-ea"/>
                        </a:rPr>
                        <a:t>名称</a:t>
                      </a:r>
                      <a:endParaRPr lang="zh-CN" altLang="en-US"/>
                    </a:p>
                  </a:txBody>
                  <a:tcPr/>
                </a:tc>
                <a:tc>
                  <a:txBody>
                    <a:bodyPr/>
                    <a:p>
                      <a:pPr>
                        <a:buNone/>
                      </a:pPr>
                      <a:r>
                        <a:rPr lang="zh-CN" altLang="en-US" sz="1800">
                          <a:sym typeface="+mn-ea"/>
                        </a:rPr>
                        <a:t>功能</a:t>
                      </a:r>
                      <a:endParaRPr lang="zh-CN" altLang="en-US"/>
                    </a:p>
                  </a:txBody>
                  <a:tcPr/>
                </a:tc>
              </a:tr>
              <a:tr h="1433195">
                <a:tc>
                  <a:txBody>
                    <a:bodyPr/>
                    <a:p>
                      <a:pPr>
                        <a:buNone/>
                      </a:pPr>
                      <a:r>
                        <a:rPr lang="en-US" altLang="zh-CN" sz="1400"/>
                        <a:t>for_each</a:t>
                      </a:r>
                      <a:endParaRPr lang="en-US" altLang="zh-CN" sz="1400"/>
                    </a:p>
                    <a:p>
                      <a:pPr>
                        <a:buNone/>
                      </a:pPr>
                      <a:r>
                        <a:rPr lang="en-US" altLang="zh-CN" sz="1400"/>
                        <a:t>find</a:t>
                      </a:r>
                      <a:endParaRPr lang="en-US" altLang="zh-CN" sz="1400"/>
                    </a:p>
                    <a:p>
                      <a:pPr>
                        <a:buNone/>
                      </a:pPr>
                      <a:r>
                        <a:rPr lang="en-US" altLang="zh-CN" sz="1400"/>
                        <a:t>find_if</a:t>
                      </a:r>
                      <a:endParaRPr lang="en-US" altLang="zh-CN" sz="1400"/>
                    </a:p>
                    <a:p>
                      <a:pPr>
                        <a:buNone/>
                      </a:pPr>
                      <a:r>
                        <a:rPr lang="en-US" altLang="zh-CN" sz="1400"/>
                        <a:t>adjacent_find</a:t>
                      </a:r>
                      <a:endParaRPr lang="en-US" altLang="zh-CN" sz="1400"/>
                    </a:p>
                    <a:p>
                      <a:pPr>
                        <a:buNone/>
                      </a:pPr>
                      <a:r>
                        <a:rPr lang="en-US" altLang="zh-CN" sz="1400"/>
                        <a:t>find_first_of</a:t>
                      </a:r>
                      <a:endParaRPr lang="en-US" altLang="zh-CN" sz="1400"/>
                    </a:p>
                    <a:p>
                      <a:pPr>
                        <a:buNone/>
                      </a:pPr>
                      <a:r>
                        <a:rPr lang="en-US" altLang="zh-CN" sz="1400"/>
                        <a:t>find_end</a:t>
                      </a:r>
                      <a:endParaRPr lang="en-US" altLang="zh-CN" sz="1400"/>
                    </a:p>
                  </a:txBody>
                  <a:tcPr/>
                </a:tc>
                <a:tc>
                  <a:txBody>
                    <a:bodyPr/>
                    <a:p>
                      <a:pPr>
                        <a:buNone/>
                      </a:pPr>
                      <a:r>
                        <a:rPr lang="zh-CN" altLang="en-US" sz="1400"/>
                        <a:t>对区间的每一个元素进行某操作</a:t>
                      </a:r>
                      <a:endParaRPr lang="zh-CN" altLang="en-US" sz="1400"/>
                    </a:p>
                    <a:p>
                      <a:pPr>
                        <a:buNone/>
                      </a:pPr>
                      <a:r>
                        <a:rPr lang="zh-CN" altLang="en-US" sz="1400"/>
                        <a:t>循环查找</a:t>
                      </a:r>
                      <a:endParaRPr lang="zh-CN" altLang="en-US" sz="1400"/>
                    </a:p>
                    <a:p>
                      <a:pPr>
                        <a:buNone/>
                      </a:pPr>
                      <a:r>
                        <a:rPr lang="zh-CN" altLang="en-US" sz="1400"/>
                        <a:t>循环查找符合特定条件者</a:t>
                      </a:r>
                      <a:endParaRPr lang="zh-CN" altLang="en-US" sz="1400"/>
                    </a:p>
                    <a:p>
                      <a:pPr>
                        <a:buNone/>
                      </a:pPr>
                      <a:r>
                        <a:rPr lang="zh-CN" altLang="en-US" sz="1400"/>
                        <a:t>查找相邻而重复的元素</a:t>
                      </a:r>
                      <a:endParaRPr lang="zh-CN" altLang="en-US" sz="1400"/>
                    </a:p>
                    <a:p>
                      <a:pPr>
                        <a:buNone/>
                      </a:pPr>
                      <a:r>
                        <a:rPr lang="zh-CN" altLang="en-US" sz="1400"/>
                        <a:t>查找某些元素的首次出现的位置</a:t>
                      </a:r>
                      <a:endParaRPr lang="zh-CN" altLang="en-US" sz="1400"/>
                    </a:p>
                    <a:p>
                      <a:pPr>
                        <a:buNone/>
                      </a:pPr>
                      <a:r>
                        <a:rPr lang="zh-CN" altLang="en-US" sz="1400"/>
                        <a:t>查找某个子序列的最后一次出现的位置</a:t>
                      </a:r>
                      <a:endParaRPr lang="zh-CN" altLang="en-US" sz="1400"/>
                    </a:p>
                  </a:txBody>
                  <a:tcPr/>
                </a:tc>
                <a:tc>
                  <a:txBody>
                    <a:bodyPr/>
                    <a:p>
                      <a:pPr>
                        <a:buNone/>
                      </a:pPr>
                      <a:r>
                        <a:rPr lang="en-US" altLang="zh-CN" sz="1400"/>
                        <a:t>count</a:t>
                      </a:r>
                      <a:endParaRPr lang="en-US" altLang="zh-CN" sz="1400"/>
                    </a:p>
                    <a:p>
                      <a:pPr>
                        <a:buNone/>
                      </a:pPr>
                      <a:r>
                        <a:rPr lang="en-US" altLang="zh-CN" sz="1400"/>
                        <a:t>count_if</a:t>
                      </a:r>
                      <a:endParaRPr lang="en-US" altLang="zh-CN" sz="1400"/>
                    </a:p>
                    <a:p>
                      <a:pPr>
                        <a:buNone/>
                      </a:pPr>
                      <a:r>
                        <a:rPr lang="en-US" altLang="zh-CN" sz="1400"/>
                        <a:t>msmatch</a:t>
                      </a:r>
                      <a:endParaRPr lang="en-US" altLang="zh-CN" sz="1400"/>
                    </a:p>
                    <a:p>
                      <a:pPr>
                        <a:buNone/>
                      </a:pPr>
                      <a:r>
                        <a:rPr lang="en-US" altLang="zh-CN" sz="1400"/>
                        <a:t>equal</a:t>
                      </a:r>
                      <a:endParaRPr lang="en-US" altLang="zh-CN" sz="1400"/>
                    </a:p>
                    <a:p>
                      <a:pPr>
                        <a:buNone/>
                      </a:pPr>
                      <a:r>
                        <a:rPr lang="en-US" altLang="zh-CN" sz="1400"/>
                        <a:t>search</a:t>
                      </a:r>
                      <a:endParaRPr lang="en-US" altLang="zh-CN" sz="1400"/>
                    </a:p>
                    <a:p>
                      <a:pPr>
                        <a:buNone/>
                      </a:pPr>
                      <a:r>
                        <a:rPr lang="en-US" altLang="zh-CN" sz="1400"/>
                        <a:t>search_n</a:t>
                      </a:r>
                      <a:endParaRPr lang="en-US" altLang="zh-CN" sz="1400"/>
                    </a:p>
                  </a:txBody>
                  <a:tcPr/>
                </a:tc>
                <a:tc>
                  <a:txBody>
                    <a:bodyPr/>
                    <a:p>
                      <a:pPr>
                        <a:buNone/>
                      </a:pPr>
                      <a:r>
                        <a:rPr lang="zh-CN" altLang="en-US" sz="1400"/>
                        <a:t>计数</a:t>
                      </a:r>
                      <a:endParaRPr lang="zh-CN" altLang="en-US" sz="1400"/>
                    </a:p>
                    <a:p>
                      <a:pPr>
                        <a:buNone/>
                      </a:pPr>
                      <a:r>
                        <a:rPr lang="zh-CN" altLang="en-US" sz="1400"/>
                        <a:t>在特定条件下计数</a:t>
                      </a:r>
                      <a:endParaRPr lang="zh-CN" altLang="en-US" sz="1400"/>
                    </a:p>
                    <a:p>
                      <a:pPr>
                        <a:buNone/>
                      </a:pPr>
                      <a:r>
                        <a:rPr lang="zh-CN" altLang="en-US" sz="1400"/>
                        <a:t>找出不匹配点</a:t>
                      </a:r>
                      <a:endParaRPr lang="zh-CN" altLang="en-US" sz="1400"/>
                    </a:p>
                    <a:p>
                      <a:pPr>
                        <a:buNone/>
                      </a:pPr>
                      <a:r>
                        <a:rPr lang="zh-CN" altLang="en-US" sz="1400"/>
                        <a:t>判断两个区间是否相等</a:t>
                      </a:r>
                      <a:endParaRPr lang="zh-CN" altLang="en-US" sz="1400"/>
                    </a:p>
                    <a:p>
                      <a:pPr>
                        <a:buNone/>
                      </a:pPr>
                      <a:r>
                        <a:rPr lang="zh-CN" altLang="en-US" sz="1400"/>
                        <a:t>查找某个子序列</a:t>
                      </a:r>
                      <a:endParaRPr lang="zh-CN" altLang="en-US" sz="1400"/>
                    </a:p>
                    <a:p>
                      <a:pPr>
                        <a:buNone/>
                      </a:pPr>
                      <a:r>
                        <a:rPr lang="zh-CN" altLang="en-US" sz="1400"/>
                        <a:t>查找连续发生</a:t>
                      </a:r>
                      <a:r>
                        <a:rPr lang="en-US" altLang="zh-CN" sz="1400"/>
                        <a:t>n</a:t>
                      </a:r>
                      <a:r>
                        <a:rPr lang="zh-CN" altLang="en-US" sz="1400"/>
                        <a:t>此的子序列</a:t>
                      </a:r>
                      <a:endParaRPr lang="zh-CN" altLang="en-US" sz="1400"/>
                    </a:p>
                  </a:txBody>
                  <a:tcPr/>
                </a:tc>
              </a:tr>
            </a:tbl>
          </a:graphicData>
        </a:graphic>
      </p:graphicFrame>
      <p:sp>
        <p:nvSpPr>
          <p:cNvPr id="5" name="文本框 4"/>
          <p:cNvSpPr txBox="1"/>
          <p:nvPr/>
        </p:nvSpPr>
        <p:spPr>
          <a:xfrm>
            <a:off x="3042285" y="2160270"/>
            <a:ext cx="2367280" cy="306705"/>
          </a:xfrm>
          <a:prstGeom prst="rect">
            <a:avLst/>
          </a:prstGeom>
          <a:noFill/>
        </p:spPr>
        <p:txBody>
          <a:bodyPr wrap="square" rtlCol="0">
            <a:spAutoFit/>
          </a:bodyPr>
          <a:p>
            <a:r>
              <a:rPr lang="zh-CN" altLang="en-US" sz="1400" b="1"/>
              <a:t>表</a:t>
            </a:r>
            <a:r>
              <a:rPr lang="en-US" altLang="zh-CN" sz="1400" b="1"/>
              <a:t>10-8  </a:t>
            </a:r>
            <a:r>
              <a:rPr lang="zh-CN" altLang="en-US" sz="1400" b="1"/>
              <a:t>不可变序列算法列表</a:t>
            </a:r>
            <a:endParaRPr lang="zh-CN" altLang="en-US" sz="1400" b="1"/>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(1) find_if</a:t>
            </a:r>
            <a:endParaRPr lang="en-US" altLang="zh-CN"/>
          </a:p>
          <a:p>
            <a:r>
              <a:rPr lang="en-US" altLang="zh-CN"/>
              <a:t>template&lt;class InputIterator, class UnaryPredicate&gt;</a:t>
            </a:r>
            <a:endParaRPr lang="en-US" altLang="zh-CN"/>
          </a:p>
          <a:p>
            <a:r>
              <a:rPr lang="en-US" altLang="zh-CN"/>
              <a:t>InputIterator find_if(</a:t>
            </a:r>
            <a:r>
              <a:rPr lang="en-US" altLang="zh-CN">
                <a:sym typeface="+mn-ea"/>
              </a:rPr>
              <a:t>InputIterator first, InputIterator last, UnaryPredicate pred);</a:t>
            </a:r>
            <a:endParaRPr lang="en-US" altLang="zh-CN">
              <a:sym typeface="+mn-ea"/>
            </a:endParaRPr>
          </a:p>
          <a:p>
            <a:r>
              <a:rPr lang="zh-CN" altLang="en-US"/>
              <a:t>其功能是在区间</a:t>
            </a:r>
            <a:r>
              <a:rPr lang="en-US" altLang="zh-CN"/>
              <a:t>[first, last)</a:t>
            </a:r>
            <a:r>
              <a:rPr lang="zh-CN" altLang="en-US"/>
              <a:t>内寻找</a:t>
            </a:r>
            <a:r>
              <a:rPr lang="en-US" altLang="zh-CN"/>
              <a:t>pred(x)</a:t>
            </a:r>
            <a:r>
              <a:rPr lang="zh-CN" altLang="en-US"/>
              <a:t>为真的首个元素</a:t>
            </a:r>
            <a:endParaRPr lang="zh-CN" altLang="en-US"/>
          </a:p>
        </p:txBody>
      </p:sp>
      <p:sp>
        <p:nvSpPr>
          <p:cNvPr id="3" name="标题 2"/>
          <p:cNvSpPr>
            <a:spLocks noGrp="1"/>
          </p:cNvSpPr>
          <p:nvPr>
            <p:ph type="title"/>
          </p:nvPr>
        </p:nvSpPr>
        <p:spPr/>
        <p:txBody>
          <a:bodyPr/>
          <a:p>
            <a:r>
              <a:rPr lang="en-US" altLang="zh-CN">
                <a:sym typeface="+mn-ea"/>
              </a:rPr>
              <a:t>10.5.2  </a:t>
            </a:r>
            <a:r>
              <a:rPr lang="zh-CN" altLang="en-US">
                <a:sym typeface="+mn-ea"/>
              </a:rPr>
              <a:t>不可变序列算法</a:t>
            </a:r>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(2) mismatch</a:t>
            </a:r>
            <a:endParaRPr lang="en-US" altLang="zh-CN"/>
          </a:p>
          <a:p>
            <a:r>
              <a:rPr lang="en-US" altLang="zh-CN"/>
              <a:t>template&lt;class </a:t>
            </a:r>
            <a:r>
              <a:rPr lang="en-US" altLang="zh-CN">
                <a:sym typeface="+mn-ea"/>
              </a:rPr>
              <a:t>InputIterator1, class InputIterator2&gt;</a:t>
            </a:r>
            <a:endParaRPr lang="en-US" altLang="zh-CN">
              <a:sym typeface="+mn-ea"/>
            </a:endParaRPr>
          </a:p>
          <a:p>
            <a:r>
              <a:rPr lang="en-US" altLang="zh-CN"/>
              <a:t>pair&lt;</a:t>
            </a:r>
            <a:r>
              <a:rPr lang="en-US" altLang="zh-CN">
                <a:sym typeface="+mn-ea"/>
              </a:rPr>
              <a:t>InputIterator1, InputIterator2&gt;mismatch (InputIterator1 first1, InputIterator1 last1, InputIterator2 first2);</a:t>
            </a:r>
            <a:endParaRPr lang="en-US" altLang="zh-CN">
              <a:sym typeface="+mn-ea"/>
            </a:endParaRPr>
          </a:p>
          <a:p>
            <a:r>
              <a:rPr lang="zh-CN" altLang="en-US"/>
              <a:t>它的功能是寻找两个序列中第一次不相同的位置，</a:t>
            </a:r>
            <a:r>
              <a:rPr lang="en-US" altLang="zh-CN"/>
              <a:t>[first1, last1)</a:t>
            </a:r>
            <a:r>
              <a:rPr lang="zh-CN" altLang="en-US"/>
              <a:t>和</a:t>
            </a:r>
            <a:r>
              <a:rPr lang="en-US" altLang="zh-CN"/>
              <a:t>first2</a:t>
            </a:r>
            <a:r>
              <a:rPr lang="zh-CN" altLang="en-US"/>
              <a:t>分别指定了两个序列</a:t>
            </a:r>
            <a:endParaRPr lang="zh-CN" altLang="en-US"/>
          </a:p>
        </p:txBody>
      </p:sp>
      <p:sp>
        <p:nvSpPr>
          <p:cNvPr id="3" name="标题 2"/>
          <p:cNvSpPr>
            <a:spLocks noGrp="1"/>
          </p:cNvSpPr>
          <p:nvPr>
            <p:ph type="title"/>
          </p:nvPr>
        </p:nvSpPr>
        <p:spPr/>
        <p:txBody>
          <a:bodyPr/>
          <a:p>
            <a:r>
              <a:rPr lang="en-US" altLang="zh-CN">
                <a:sym typeface="+mn-ea"/>
              </a:rPr>
              <a:t>10.5.2  </a:t>
            </a:r>
            <a:r>
              <a:rPr lang="zh-CN" altLang="en-US">
                <a:sym typeface="+mn-ea"/>
              </a:rPr>
              <a:t>不可变序列算法</a:t>
            </a: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sym typeface="+mn-ea"/>
              </a:rPr>
              <a:t>template&lt;class </a:t>
            </a:r>
            <a:r>
              <a:rPr lang="en-US" altLang="zh-CN">
                <a:sym typeface="+mn-ea"/>
              </a:rPr>
              <a:t>InputIterator1, class InputIterator2</a:t>
            </a:r>
            <a:r>
              <a:rPr lang="zh-CN" altLang="en-US">
                <a:sym typeface="+mn-ea"/>
              </a:rPr>
              <a:t>， </a:t>
            </a:r>
            <a:r>
              <a:rPr lang="en-US" altLang="zh-CN">
                <a:sym typeface="+mn-ea"/>
              </a:rPr>
              <a:t>class BinaryPredicate</a:t>
            </a:r>
            <a:r>
              <a:rPr lang="en-US" altLang="zh-CN">
                <a:sym typeface="+mn-ea"/>
              </a:rPr>
              <a:t>&gt;</a:t>
            </a:r>
            <a:endParaRPr lang="en-US" altLang="zh-CN">
              <a:sym typeface="+mn-ea"/>
            </a:endParaRPr>
          </a:p>
          <a:p>
            <a:r>
              <a:rPr lang="en-US" altLang="zh-CN">
                <a:sym typeface="+mn-ea"/>
              </a:rPr>
              <a:t>pair&lt;</a:t>
            </a:r>
            <a:r>
              <a:rPr lang="en-US" altLang="zh-CN">
                <a:sym typeface="+mn-ea"/>
              </a:rPr>
              <a:t>InputIterator1, InputIterator2&gt;mismatch (InputIterator1 first1, InputIterator1 last1, InputIterator2 first2, BinaryPredicate comp);</a:t>
            </a:r>
            <a:endParaRPr lang="en-US" altLang="zh-CN">
              <a:sym typeface="+mn-ea"/>
            </a:endParaRPr>
          </a:p>
          <a:p>
            <a:r>
              <a:rPr lang="zh-CN" altLang="en-US"/>
              <a:t>是对上一个函数的推广，可以指定匹配函数</a:t>
            </a:r>
            <a:r>
              <a:rPr lang="en-US" altLang="zh-CN"/>
              <a:t>comp</a:t>
            </a:r>
            <a:endParaRPr lang="en-US" altLang="zh-CN"/>
          </a:p>
        </p:txBody>
      </p:sp>
      <p:sp>
        <p:nvSpPr>
          <p:cNvPr id="3" name="标题 2"/>
          <p:cNvSpPr>
            <a:spLocks noGrp="1"/>
          </p:cNvSpPr>
          <p:nvPr>
            <p:ph type="title"/>
          </p:nvPr>
        </p:nvSpPr>
        <p:spPr/>
        <p:txBody>
          <a:bodyPr/>
          <a:p>
            <a:r>
              <a:rPr lang="en-US" altLang="zh-CN">
                <a:sym typeface="+mn-ea"/>
              </a:rPr>
              <a:t>10.5.2  </a:t>
            </a:r>
            <a:r>
              <a:rPr lang="zh-CN" altLang="en-US">
                <a:sym typeface="+mn-ea"/>
              </a:rPr>
              <a:t>不可变序列算法</a:t>
            </a:r>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(3) search_n</a:t>
            </a:r>
            <a:endParaRPr lang="en-US" altLang="zh-CN"/>
          </a:p>
          <a:p>
            <a:r>
              <a:rPr lang="en-US" altLang="zh-CN"/>
              <a:t>template&lt;class ForwardIterator1, class Diff2, class Type&gt;</a:t>
            </a:r>
            <a:endParaRPr lang="en-US" altLang="zh-CN"/>
          </a:p>
          <a:p>
            <a:r>
              <a:rPr lang="en-US" altLang="zh-CN"/>
              <a:t>ForwardIterator1 search_n(</a:t>
            </a:r>
            <a:r>
              <a:rPr lang="en-US" altLang="zh-CN">
                <a:sym typeface="+mn-ea"/>
              </a:rPr>
              <a:t>ForwardIterator1 first1, ForwardIterator1 last1, Diff2 count, const Type&amp; val);</a:t>
            </a:r>
            <a:endParaRPr lang="en-US" altLang="zh-CN"/>
          </a:p>
        </p:txBody>
      </p:sp>
      <p:sp>
        <p:nvSpPr>
          <p:cNvPr id="3" name="标题 2"/>
          <p:cNvSpPr>
            <a:spLocks noGrp="1"/>
          </p:cNvSpPr>
          <p:nvPr>
            <p:ph type="title"/>
          </p:nvPr>
        </p:nvSpPr>
        <p:spPr/>
        <p:txBody>
          <a:bodyPr/>
          <a:p>
            <a:r>
              <a:rPr lang="en-US" altLang="zh-CN">
                <a:sym typeface="+mn-ea"/>
              </a:rPr>
              <a:t>10.5.2  </a:t>
            </a:r>
            <a:r>
              <a:rPr lang="zh-CN" altLang="en-US">
                <a:sym typeface="+mn-ea"/>
              </a:rPr>
              <a:t>不可变序列算法</a:t>
            </a:r>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sym typeface="+mn-ea"/>
              </a:rPr>
              <a:t>template&lt;class ForwardIterator1, class Diff2, class Type, class BinaryPredicate&gt;</a:t>
            </a:r>
            <a:endParaRPr lang="en-US" altLang="zh-CN"/>
          </a:p>
          <a:p>
            <a:r>
              <a:rPr lang="en-US" altLang="zh-CN">
                <a:sym typeface="+mn-ea"/>
              </a:rPr>
              <a:t>ForwardIterator1 search_n(</a:t>
            </a:r>
            <a:r>
              <a:rPr lang="en-US" altLang="zh-CN">
                <a:sym typeface="+mn-ea"/>
              </a:rPr>
              <a:t>ForwardIterator1 first1, ForwardIterator1 last1, Diff2 count, const Type&amp; val, BinaryPredicate comp);</a:t>
            </a:r>
            <a:endParaRPr lang="en-US" altLang="zh-CN"/>
          </a:p>
          <a:p>
            <a:r>
              <a:rPr lang="zh-CN" altLang="en-US"/>
              <a:t>例</a:t>
            </a:r>
            <a:r>
              <a:rPr lang="en-US" altLang="zh-CN"/>
              <a:t>10-20  </a:t>
            </a:r>
            <a:r>
              <a:rPr lang="zh-CN" altLang="en-US"/>
              <a:t>不可变序列算法应用实例。</a:t>
            </a:r>
            <a:endParaRPr lang="zh-CN" altLang="en-US"/>
          </a:p>
        </p:txBody>
      </p:sp>
      <p:sp>
        <p:nvSpPr>
          <p:cNvPr id="3" name="标题 2"/>
          <p:cNvSpPr>
            <a:spLocks noGrp="1"/>
          </p:cNvSpPr>
          <p:nvPr>
            <p:ph type="title"/>
          </p:nvPr>
        </p:nvSpPr>
        <p:spPr/>
        <p:txBody>
          <a:bodyPr/>
          <a:p>
            <a:r>
              <a:rPr lang="en-US" altLang="zh-CN">
                <a:sym typeface="+mn-ea"/>
              </a:rPr>
              <a:t>10.5.2  </a:t>
            </a:r>
            <a:r>
              <a:rPr lang="zh-CN" altLang="en-US">
                <a:sym typeface="+mn-ea"/>
              </a:rPr>
              <a:t>不可变序列算法</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函数对象是一个行为类似函数的对象</a:t>
            </a:r>
            <a:endParaRPr lang="en-US" altLang="zh-CN" dirty="0" smtClean="0"/>
          </a:p>
          <a:p>
            <a:r>
              <a:rPr lang="zh-CN" altLang="en-US" dirty="0" smtClean="0"/>
              <a:t>函数对象是泛化的函数</a:t>
            </a:r>
            <a:endParaRPr lang="zh-CN" altLang="en-US" dirty="0" smtClean="0"/>
          </a:p>
          <a:p>
            <a:r>
              <a:rPr lang="zh-CN" altLang="en-US" dirty="0"/>
              <a:t>使用</a:t>
            </a:r>
            <a:r>
              <a:rPr lang="en-US" altLang="zh-CN" dirty="0"/>
              <a:t>STL</a:t>
            </a:r>
            <a:r>
              <a:rPr lang="zh-CN" altLang="en-US" dirty="0"/>
              <a:t>的函数对象，需要包含头文件</a:t>
            </a:r>
            <a:r>
              <a:rPr lang="en-US" altLang="zh-CN" dirty="0"/>
              <a:t>&lt;functional&gt;</a:t>
            </a:r>
            <a:endParaRPr lang="en-US" altLang="zh-CN" dirty="0"/>
          </a:p>
        </p:txBody>
      </p:sp>
      <p:sp>
        <p:nvSpPr>
          <p:cNvPr id="3" name="标题 2"/>
          <p:cNvSpPr>
            <a:spLocks noGrp="1"/>
          </p:cNvSpPr>
          <p:nvPr>
            <p:ph type="title"/>
          </p:nvPr>
        </p:nvSpPr>
        <p:spPr/>
        <p:txBody>
          <a:bodyPr/>
          <a:lstStyle/>
          <a:p>
            <a:r>
              <a:rPr lang="en-US" altLang="zh-CN" dirty="0" smtClean="0"/>
              <a:t>3. </a:t>
            </a:r>
            <a:r>
              <a:rPr lang="zh-CN" altLang="en-US" dirty="0" smtClean="0"/>
              <a:t>函数对象</a:t>
            </a:r>
            <a:r>
              <a:rPr lang="en-US" altLang="zh-CN" dirty="0" smtClean="0"/>
              <a:t>(function object)</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可变</a:t>
            </a:r>
            <a:r>
              <a:rPr lang="zh-CN" altLang="en-US"/>
              <a:t>序列算法可以修改它们所操作容器的元素</a:t>
            </a:r>
            <a:endParaRPr lang="zh-CN" altLang="en-US"/>
          </a:p>
          <a:p>
            <a:r>
              <a:rPr lang="zh-CN" altLang="en-US"/>
              <a:t>此类算法包括：复制</a:t>
            </a:r>
            <a:r>
              <a:rPr lang="en-US" altLang="zh-CN"/>
              <a:t>(cop)</a:t>
            </a:r>
            <a:r>
              <a:rPr lang="zh-CN" altLang="en-US"/>
              <a:t>、生成</a:t>
            </a:r>
            <a:r>
              <a:rPr lang="en-US" altLang="zh-CN"/>
              <a:t>(generate)</a:t>
            </a:r>
            <a:r>
              <a:rPr lang="zh-CN" altLang="en-US"/>
              <a:t>、删除</a:t>
            </a:r>
            <a:r>
              <a:rPr lang="en-US" altLang="zh-CN"/>
              <a:t>(remove)</a:t>
            </a:r>
            <a:r>
              <a:rPr lang="zh-CN" altLang="en-US"/>
              <a:t>、替换</a:t>
            </a:r>
            <a:r>
              <a:rPr lang="en-US" altLang="zh-CN"/>
              <a:t>(replace)</a:t>
            </a:r>
            <a:r>
              <a:rPr lang="zh-CN" altLang="en-US"/>
              <a:t>、倒序</a:t>
            </a:r>
            <a:r>
              <a:rPr lang="en-US" altLang="zh-CN"/>
              <a:t>(reverse)</a:t>
            </a:r>
            <a:r>
              <a:rPr lang="zh-CN" altLang="en-US"/>
              <a:t>、旋转</a:t>
            </a:r>
            <a:r>
              <a:rPr lang="en-US" altLang="zh-CN"/>
              <a:t>(rotate)</a:t>
            </a:r>
            <a:r>
              <a:rPr lang="zh-CN" altLang="en-US"/>
              <a:t>、交换</a:t>
            </a:r>
            <a:r>
              <a:rPr lang="en-US" altLang="zh-CN"/>
              <a:t>(swap)</a:t>
            </a:r>
            <a:r>
              <a:rPr lang="zh-CN" altLang="en-US"/>
              <a:t>、变换</a:t>
            </a:r>
            <a:r>
              <a:rPr lang="en-US" altLang="zh-CN"/>
              <a:t>(transform)</a:t>
            </a:r>
            <a:r>
              <a:rPr lang="zh-CN" altLang="en-US"/>
              <a:t>、分割</a:t>
            </a:r>
            <a:r>
              <a:rPr lang="en-US" altLang="zh-CN"/>
              <a:t>(partition)</a:t>
            </a:r>
            <a:r>
              <a:rPr lang="zh-CN" altLang="en-US"/>
              <a:t>、去重</a:t>
            </a:r>
            <a:r>
              <a:rPr lang="en-US" altLang="zh-CN"/>
              <a:t>(unique)</a:t>
            </a:r>
            <a:r>
              <a:rPr lang="zh-CN" altLang="en-US"/>
              <a:t>、填充</a:t>
            </a:r>
            <a:r>
              <a:rPr lang="en-US" altLang="zh-CN"/>
              <a:t>(fill)</a:t>
            </a:r>
            <a:r>
              <a:rPr lang="zh-CN" altLang="en-US"/>
              <a:t>、洗牌</a:t>
            </a:r>
            <a:r>
              <a:rPr lang="en-US" altLang="zh-CN"/>
              <a:t>(shuffle)</a:t>
            </a:r>
            <a:endParaRPr lang="en-US" altLang="zh-CN"/>
          </a:p>
          <a:p>
            <a:r>
              <a:rPr lang="zh-CN" altLang="en-US"/>
              <a:t>见表</a:t>
            </a:r>
            <a:r>
              <a:rPr lang="en-US" altLang="zh-CN"/>
              <a:t>10-9</a:t>
            </a:r>
            <a:endParaRPr lang="en-US" altLang="zh-CN"/>
          </a:p>
        </p:txBody>
      </p:sp>
      <p:sp>
        <p:nvSpPr>
          <p:cNvPr id="3" name="标题 2"/>
          <p:cNvSpPr>
            <a:spLocks noGrp="1"/>
          </p:cNvSpPr>
          <p:nvPr>
            <p:ph type="title"/>
          </p:nvPr>
        </p:nvSpPr>
        <p:spPr/>
        <p:txBody>
          <a:bodyPr/>
          <a:p>
            <a:r>
              <a:rPr lang="en-US" altLang="zh-CN"/>
              <a:t>10.5.3  </a:t>
            </a:r>
            <a:r>
              <a:rPr lang="zh-CN" altLang="en-US"/>
              <a:t>可变序列算法</a:t>
            </a:r>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由于可变序列算法可能改变元素的值，而迭代器所指向的位置可能并不可用，所以可能导致程序崩溃。所以可变序列算法通常对操作区间有一定要求</a:t>
            </a:r>
            <a:endParaRPr lang="zh-CN" altLang="en-US"/>
          </a:p>
          <a:p>
            <a:r>
              <a:rPr lang="en-US" altLang="zh-CN"/>
              <a:t>copy</a:t>
            </a:r>
            <a:r>
              <a:rPr lang="zh-CN" altLang="en-US"/>
              <a:t>算法一共有</a:t>
            </a:r>
            <a:r>
              <a:rPr lang="en-US" altLang="zh-CN"/>
              <a:t>copy</a:t>
            </a:r>
            <a:r>
              <a:rPr lang="zh-CN" altLang="en-US"/>
              <a:t>，</a:t>
            </a:r>
            <a:r>
              <a:rPr lang="en-US" altLang="zh-CN"/>
              <a:t>copy_n</a:t>
            </a:r>
            <a:r>
              <a:rPr lang="zh-CN" altLang="en-US"/>
              <a:t>和</a:t>
            </a:r>
            <a:r>
              <a:rPr lang="en-US" altLang="zh-CN"/>
              <a:t>copy_backward</a:t>
            </a:r>
            <a:r>
              <a:rPr lang="zh-CN" altLang="en-US"/>
              <a:t>三种，都要求迭代器区间必须可用。通常情况下可以互换使用，但是当两个区间都属于一个容器且目标头指针</a:t>
            </a:r>
            <a:r>
              <a:rPr lang="en-US" altLang="zh-CN"/>
              <a:t>first2</a:t>
            </a:r>
            <a:r>
              <a:rPr lang="zh-CN" altLang="en-US"/>
              <a:t>位于迭代区间</a:t>
            </a:r>
            <a:r>
              <a:rPr lang="en-US" altLang="zh-CN"/>
              <a:t>[first1, last1)</a:t>
            </a:r>
            <a:r>
              <a:rPr lang="zh-CN" altLang="en-US"/>
              <a:t>中时，则必须使用</a:t>
            </a:r>
            <a:r>
              <a:rPr lang="en-US" altLang="zh-CN"/>
              <a:t>copy_backward</a:t>
            </a:r>
            <a:r>
              <a:rPr lang="zh-CN" altLang="en-US"/>
              <a:t>。因为</a:t>
            </a:r>
            <a:r>
              <a:rPr lang="en-US" altLang="zh-CN"/>
              <a:t>copy</a:t>
            </a:r>
            <a:r>
              <a:rPr lang="zh-CN" altLang="en-US"/>
              <a:t>或</a:t>
            </a:r>
            <a:r>
              <a:rPr lang="en-US" altLang="zh-CN"/>
              <a:t>copy_n</a:t>
            </a:r>
            <a:r>
              <a:rPr lang="zh-CN" altLang="en-US"/>
              <a:t>从头开始复制，会在读取目标位置</a:t>
            </a:r>
            <a:r>
              <a:rPr lang="en-US" altLang="zh-CN"/>
              <a:t>first2</a:t>
            </a:r>
            <a:r>
              <a:rPr lang="zh-CN" altLang="en-US"/>
              <a:t>之前覆盖掉原先的值</a:t>
            </a:r>
            <a:endParaRPr lang="zh-CN" altLang="en-US"/>
          </a:p>
        </p:txBody>
      </p:sp>
      <p:sp>
        <p:nvSpPr>
          <p:cNvPr id="3" name="标题 2"/>
          <p:cNvSpPr>
            <a:spLocks noGrp="1"/>
          </p:cNvSpPr>
          <p:nvPr>
            <p:ph type="title"/>
          </p:nvPr>
        </p:nvSpPr>
        <p:spPr/>
        <p:txBody>
          <a:bodyPr/>
          <a:p>
            <a:r>
              <a:rPr lang="en-US" altLang="zh-CN">
                <a:sym typeface="+mn-ea"/>
              </a:rPr>
              <a:t>10.5.3  </a:t>
            </a:r>
            <a:r>
              <a:rPr lang="zh-CN" altLang="en-US">
                <a:sym typeface="+mn-ea"/>
              </a:rPr>
              <a:t>可变序列算法</a:t>
            </a:r>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10000"/>
          </a:bodyPr>
          <a:p>
            <a:r>
              <a:rPr lang="en-US" altLang="zh-CN"/>
              <a:t>remove</a:t>
            </a:r>
            <a:r>
              <a:rPr lang="zh-CN" altLang="en-US"/>
              <a:t>、</a:t>
            </a:r>
            <a:r>
              <a:rPr lang="en-US" altLang="zh-CN"/>
              <a:t>remove_if</a:t>
            </a:r>
            <a:r>
              <a:rPr lang="zh-CN" altLang="en-US"/>
              <a:t>和</a:t>
            </a:r>
            <a:r>
              <a:rPr lang="en-US" altLang="zh-CN"/>
              <a:t>unique</a:t>
            </a:r>
            <a:r>
              <a:rPr lang="zh-CN" altLang="en-US"/>
              <a:t>这</a:t>
            </a:r>
            <a:r>
              <a:rPr lang="en-US" altLang="zh-CN"/>
              <a:t>3</a:t>
            </a:r>
            <a:r>
              <a:rPr lang="zh-CN" altLang="en-US"/>
              <a:t>个算法都会删除区间中的某些元素，但相应元素并不会真正地从容器中删除，因为通过迭代器时无法从容器中删除元素的</a:t>
            </a:r>
            <a:endParaRPr lang="zh-CN" altLang="en-US"/>
          </a:p>
          <a:p>
            <a:r>
              <a:rPr lang="zh-CN" altLang="en-US"/>
              <a:t>这几个算法对于给定的</a:t>
            </a:r>
            <a:r>
              <a:rPr lang="en-US" altLang="zh-CN"/>
              <a:t>[first, last)</a:t>
            </a:r>
            <a:r>
              <a:rPr lang="zh-CN" altLang="en-US"/>
              <a:t>区间所做的事情时，把留下的元素复制到一个以</a:t>
            </a:r>
            <a:r>
              <a:rPr lang="en-US" altLang="zh-CN"/>
              <a:t>first</a:t>
            </a:r>
            <a:r>
              <a:rPr lang="zh-CN" altLang="en-US"/>
              <a:t>起始的区间</a:t>
            </a:r>
            <a:r>
              <a:rPr lang="en-US" altLang="zh-CN"/>
              <a:t>[first, min)</a:t>
            </a:r>
            <a:r>
              <a:rPr lang="zh-CN" altLang="en-US"/>
              <a:t>，这时留在</a:t>
            </a:r>
            <a:r>
              <a:rPr lang="en-US" altLang="zh-CN">
                <a:sym typeface="+mn-ea"/>
              </a:rPr>
              <a:t>[first, min)</a:t>
            </a:r>
            <a:r>
              <a:rPr lang="zh-CN" altLang="en-US">
                <a:sym typeface="+mn-ea"/>
              </a:rPr>
              <a:t>区间内的元素都是需要删除的。</a:t>
            </a:r>
            <a:endParaRPr lang="zh-CN" altLang="en-US">
              <a:sym typeface="+mn-ea"/>
            </a:endParaRPr>
          </a:p>
          <a:p>
            <a:r>
              <a:rPr lang="zh-CN" altLang="en-US">
                <a:sym typeface="+mn-ea"/>
              </a:rPr>
              <a:t>一般在调用这几个算法后再调用容器的</a:t>
            </a:r>
            <a:r>
              <a:rPr lang="en-US" altLang="zh-CN">
                <a:sym typeface="+mn-ea"/>
              </a:rPr>
              <a:t>erase</a:t>
            </a:r>
            <a:r>
              <a:rPr lang="zh-CN" altLang="en-US">
                <a:sym typeface="+mn-ea"/>
              </a:rPr>
              <a:t>函数将</a:t>
            </a:r>
            <a:r>
              <a:rPr lang="en-US" altLang="zh-CN">
                <a:sym typeface="+mn-ea"/>
              </a:rPr>
              <a:t>[first, min)</a:t>
            </a:r>
            <a:r>
              <a:rPr lang="zh-CN" altLang="en-US">
                <a:sym typeface="+mn-ea"/>
              </a:rPr>
              <a:t>区间内的元素真正删除，其中</a:t>
            </a:r>
            <a:r>
              <a:rPr lang="en-US" altLang="zh-CN">
                <a:sym typeface="+mn-ea"/>
              </a:rPr>
              <a:t>mid</a:t>
            </a:r>
            <a:r>
              <a:rPr lang="zh-CN" altLang="en-US">
                <a:sym typeface="+mn-ea"/>
              </a:rPr>
              <a:t>就是算法的返回值</a:t>
            </a:r>
            <a:endParaRPr lang="zh-CN" altLang="en-US">
              <a:sym typeface="+mn-ea"/>
            </a:endParaRPr>
          </a:p>
          <a:p>
            <a:r>
              <a:rPr lang="zh-CN" altLang="en-US">
                <a:sym typeface="+mn-ea"/>
              </a:rPr>
              <a:t>例</a:t>
            </a:r>
            <a:r>
              <a:rPr lang="en-US" altLang="zh-CN">
                <a:sym typeface="+mn-ea"/>
              </a:rPr>
              <a:t>10-21  </a:t>
            </a:r>
            <a:r>
              <a:rPr lang="zh-CN" altLang="en-US">
                <a:sym typeface="+mn-ea"/>
              </a:rPr>
              <a:t>以可变序列算法对数据序列进行复制、生成、删除、替换、倒序、旋转等可变性操作。</a:t>
            </a:r>
            <a:endParaRPr lang="en-US" altLang="zh-CN">
              <a:sym typeface="+mn-ea"/>
            </a:endParaRPr>
          </a:p>
        </p:txBody>
      </p:sp>
      <p:sp>
        <p:nvSpPr>
          <p:cNvPr id="3" name="标题 2"/>
          <p:cNvSpPr>
            <a:spLocks noGrp="1"/>
          </p:cNvSpPr>
          <p:nvPr>
            <p:ph type="title"/>
          </p:nvPr>
        </p:nvSpPr>
        <p:spPr/>
        <p:txBody>
          <a:bodyPr/>
          <a:p>
            <a:r>
              <a:rPr lang="en-US" altLang="zh-CN">
                <a:sym typeface="+mn-ea"/>
              </a:rPr>
              <a:t>10.5.3  </a:t>
            </a:r>
            <a:r>
              <a:rPr lang="zh-CN" altLang="en-US">
                <a:sym typeface="+mn-ea"/>
              </a:rPr>
              <a:t>可变序列算法</a:t>
            </a:r>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STL</a:t>
            </a:r>
            <a:r>
              <a:rPr lang="zh-CN" altLang="en-US"/>
              <a:t>中有一系列算法都与排序有关，其中包括对序列进行排序、合并的算法，搜索算法，有序序列的集合操作以及堆操作相关算法。</a:t>
            </a:r>
            <a:endParaRPr lang="zh-CN" altLang="en-US"/>
          </a:p>
          <a:p>
            <a:r>
              <a:rPr lang="zh-CN" altLang="en-US"/>
              <a:t>例</a:t>
            </a:r>
            <a:r>
              <a:rPr lang="en-US" altLang="zh-CN"/>
              <a:t>10-22  </a:t>
            </a:r>
            <a:r>
              <a:rPr lang="zh-CN" altLang="en-US">
                <a:sym typeface="+mn-ea"/>
              </a:rPr>
              <a:t>排序与搜索算法示例。</a:t>
            </a:r>
            <a:endParaRPr lang="en-US" altLang="zh-CN"/>
          </a:p>
        </p:txBody>
      </p:sp>
      <p:sp>
        <p:nvSpPr>
          <p:cNvPr id="3" name="标题 2"/>
          <p:cNvSpPr>
            <a:spLocks noGrp="1"/>
          </p:cNvSpPr>
          <p:nvPr>
            <p:ph type="title"/>
          </p:nvPr>
        </p:nvSpPr>
        <p:spPr/>
        <p:txBody>
          <a:bodyPr/>
          <a:p>
            <a:r>
              <a:rPr lang="en-US" altLang="zh-CN"/>
              <a:t>10.5.4  </a:t>
            </a:r>
            <a:r>
              <a:rPr lang="zh-CN" altLang="en-US"/>
              <a:t>排序和搜索算法</a:t>
            </a:r>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10260"/>
          </a:xfrm>
        </p:spPr>
        <p:txBody>
          <a:bodyPr>
            <a:normAutofit lnSpcReduction="10000"/>
          </a:bodyPr>
          <a:p>
            <a:r>
              <a:rPr lang="en-US" altLang="zh-CN"/>
              <a:t>STL</a:t>
            </a:r>
            <a:r>
              <a:rPr lang="zh-CN" altLang="en-US"/>
              <a:t>提供了</a:t>
            </a:r>
            <a:r>
              <a:rPr lang="en-US" altLang="zh-CN"/>
              <a:t>4</a:t>
            </a:r>
            <a:r>
              <a:rPr lang="zh-CN" altLang="en-US"/>
              <a:t>个通用数值算法，需要包含头文件</a:t>
            </a:r>
            <a:r>
              <a:rPr lang="en-US" altLang="zh-CN"/>
              <a:t>&lt;numeric&gt;</a:t>
            </a:r>
            <a:endParaRPr lang="en-US" altLang="zh-CN"/>
          </a:p>
        </p:txBody>
      </p:sp>
      <p:sp>
        <p:nvSpPr>
          <p:cNvPr id="3" name="标题 2"/>
          <p:cNvSpPr>
            <a:spLocks noGrp="1"/>
          </p:cNvSpPr>
          <p:nvPr>
            <p:ph type="title"/>
          </p:nvPr>
        </p:nvSpPr>
        <p:spPr/>
        <p:txBody>
          <a:bodyPr/>
          <a:p>
            <a:r>
              <a:rPr lang="en-US" altLang="zh-CN"/>
              <a:t>10.5.5 </a:t>
            </a:r>
            <a:r>
              <a:rPr lang="zh-CN" altLang="en-US"/>
              <a:t>数值</a:t>
            </a:r>
            <a:r>
              <a:rPr lang="zh-CN" altLang="en-US"/>
              <a:t>算法</a:t>
            </a:r>
            <a:endParaRPr lang="zh-CN" altLang="en-US"/>
          </a:p>
        </p:txBody>
      </p:sp>
      <p:graphicFrame>
        <p:nvGraphicFramePr>
          <p:cNvPr id="4" name="表格 3"/>
          <p:cNvGraphicFramePr/>
          <p:nvPr>
            <p:custDataLst>
              <p:tags r:id="rId1"/>
            </p:custDataLst>
          </p:nvPr>
        </p:nvGraphicFramePr>
        <p:xfrm>
          <a:off x="628650" y="4005580"/>
          <a:ext cx="8183245" cy="1569720"/>
        </p:xfrm>
        <a:graphic>
          <a:graphicData uri="http://schemas.openxmlformats.org/drawingml/2006/table">
            <a:tbl>
              <a:tblPr firstRow="1" bandRow="1">
                <a:tableStyleId>{5C22544A-7EE6-4342-B048-85BDC9FD1C3A}</a:tableStyleId>
              </a:tblPr>
              <a:tblGrid>
                <a:gridCol w="2152015"/>
                <a:gridCol w="6031230"/>
              </a:tblGrid>
              <a:tr h="381000">
                <a:tc>
                  <a:txBody>
                    <a:bodyPr/>
                    <a:p>
                      <a:pPr>
                        <a:buNone/>
                      </a:pPr>
                      <a:r>
                        <a:rPr lang="zh-CN" altLang="en-US"/>
                        <a:t>算法</a:t>
                      </a:r>
                      <a:r>
                        <a:rPr lang="zh-CN" altLang="en-US"/>
                        <a:t>名称</a:t>
                      </a:r>
                      <a:endParaRPr lang="zh-CN" altLang="en-US"/>
                    </a:p>
                  </a:txBody>
                  <a:tcPr/>
                </a:tc>
                <a:tc>
                  <a:txBody>
                    <a:bodyPr/>
                    <a:p>
                      <a:pPr>
                        <a:buNone/>
                      </a:pPr>
                      <a:r>
                        <a:rPr lang="zh-CN" altLang="en-US"/>
                        <a:t>功能</a:t>
                      </a:r>
                      <a:endParaRPr lang="zh-CN" altLang="en-US"/>
                    </a:p>
                  </a:txBody>
                  <a:tcPr/>
                </a:tc>
              </a:tr>
              <a:tr h="381000">
                <a:tc>
                  <a:txBody>
                    <a:bodyPr/>
                    <a:p>
                      <a:pPr>
                        <a:buNone/>
                      </a:pPr>
                      <a:r>
                        <a:rPr lang="en-US" altLang="zh-CN"/>
                        <a:t>accumulate</a:t>
                      </a:r>
                      <a:endParaRPr lang="en-US" altLang="zh-CN"/>
                    </a:p>
                    <a:p>
                      <a:pPr>
                        <a:buNone/>
                      </a:pPr>
                      <a:r>
                        <a:rPr lang="en-US" altLang="zh-CN"/>
                        <a:t>partial_sum</a:t>
                      </a:r>
                      <a:endParaRPr lang="en-US" altLang="zh-CN"/>
                    </a:p>
                    <a:p>
                      <a:pPr>
                        <a:buNone/>
                      </a:pPr>
                      <a:r>
                        <a:rPr lang="en-US" altLang="zh-CN"/>
                        <a:t>adjacent_difference</a:t>
                      </a:r>
                      <a:endParaRPr lang="en-US" altLang="zh-CN"/>
                    </a:p>
                    <a:p>
                      <a:pPr>
                        <a:buNone/>
                      </a:pPr>
                      <a:r>
                        <a:rPr lang="en-US" altLang="zh-CN"/>
                        <a:t>inner_product</a:t>
                      </a:r>
                      <a:endParaRPr lang="en-US" altLang="zh-CN"/>
                    </a:p>
                  </a:txBody>
                  <a:tcPr/>
                </a:tc>
                <a:tc>
                  <a:txBody>
                    <a:bodyPr/>
                    <a:p>
                      <a:pPr>
                        <a:buNone/>
                      </a:pPr>
                      <a:r>
                        <a:rPr lang="zh-CN" altLang="en-US"/>
                        <a:t>计算序列中所有元素的</a:t>
                      </a:r>
                      <a:r>
                        <a:rPr lang="zh-CN" altLang="en-US"/>
                        <a:t>和</a:t>
                      </a:r>
                      <a:endParaRPr lang="zh-CN" altLang="en-US"/>
                    </a:p>
                    <a:p>
                      <a:pPr>
                        <a:buNone/>
                      </a:pPr>
                      <a:r>
                        <a:rPr lang="zh-CN" altLang="en-US"/>
                        <a:t>累加序列中部分元素的之，并将结果保存在另一个序列</a:t>
                      </a:r>
                      <a:r>
                        <a:rPr lang="zh-CN" altLang="en-US"/>
                        <a:t>中</a:t>
                      </a:r>
                      <a:endParaRPr lang="zh-CN" altLang="en-US"/>
                    </a:p>
                    <a:p>
                      <a:pPr>
                        <a:buNone/>
                      </a:pPr>
                      <a:r>
                        <a:rPr lang="zh-CN" altLang="en-US"/>
                        <a:t>计算序列中相邻元素的值，并将结果保存在另一个序列</a:t>
                      </a:r>
                      <a:r>
                        <a:rPr lang="zh-CN" altLang="en-US"/>
                        <a:t>中</a:t>
                      </a:r>
                      <a:endParaRPr lang="zh-CN" altLang="en-US"/>
                    </a:p>
                    <a:p>
                      <a:pPr>
                        <a:buNone/>
                      </a:pPr>
                      <a:r>
                        <a:rPr lang="zh-CN" altLang="en-US"/>
                        <a:t>累加两个序列对应元素的乘积，也就是序列的</a:t>
                      </a:r>
                      <a:r>
                        <a:rPr lang="zh-CN" altLang="en-US"/>
                        <a:t>内积</a:t>
                      </a:r>
                      <a:endParaRPr lang="zh-CN" altLang="en-US"/>
                    </a:p>
                  </a:txBody>
                  <a:tcPr/>
                </a:tc>
              </a:tr>
            </a:tbl>
          </a:graphicData>
        </a:graphic>
      </p:graphicFrame>
      <p:sp>
        <p:nvSpPr>
          <p:cNvPr id="5" name="文本框 4"/>
          <p:cNvSpPr txBox="1"/>
          <p:nvPr/>
        </p:nvSpPr>
        <p:spPr>
          <a:xfrm>
            <a:off x="3059430" y="3573145"/>
            <a:ext cx="2364105" cy="368300"/>
          </a:xfrm>
          <a:prstGeom prst="rect">
            <a:avLst/>
          </a:prstGeom>
          <a:noFill/>
        </p:spPr>
        <p:txBody>
          <a:bodyPr wrap="square" rtlCol="0">
            <a:spAutoFit/>
          </a:bodyPr>
          <a:p>
            <a:r>
              <a:rPr lang="zh-CN" altLang="en-US"/>
              <a:t>表</a:t>
            </a:r>
            <a:r>
              <a:rPr lang="en-US" altLang="zh-CN"/>
              <a:t>10-11  </a:t>
            </a:r>
            <a:r>
              <a:rPr lang="zh-CN" altLang="en-US"/>
              <a:t>数值算法</a:t>
            </a:r>
            <a:r>
              <a:rPr lang="zh-CN" altLang="en-US"/>
              <a:t>列表</a:t>
            </a:r>
            <a:endParaRPr lang="zh-CN"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例</a:t>
            </a:r>
            <a:r>
              <a:rPr lang="en-US" altLang="zh-CN"/>
              <a:t>10-23 </a:t>
            </a:r>
            <a:r>
              <a:rPr lang="zh-CN" altLang="en-US"/>
              <a:t>数值算法</a:t>
            </a:r>
            <a:r>
              <a:rPr lang="zh-CN" altLang="en-US"/>
              <a:t>示例</a:t>
            </a:r>
            <a:endParaRPr lang="zh-CN" altLang="en-US"/>
          </a:p>
        </p:txBody>
      </p:sp>
      <p:sp>
        <p:nvSpPr>
          <p:cNvPr id="3" name="标题 2"/>
          <p:cNvSpPr>
            <a:spLocks noGrp="1"/>
          </p:cNvSpPr>
          <p:nvPr>
            <p:ph type="title"/>
          </p:nvPr>
        </p:nvSpPr>
        <p:spPr/>
        <p:txBody>
          <a:bodyPr/>
          <a:p>
            <a:r>
              <a:rPr lang="en-US" altLang="zh-CN">
                <a:sym typeface="+mn-ea"/>
              </a:rPr>
              <a:t>10.5.5 </a:t>
            </a:r>
            <a:r>
              <a:rPr lang="zh-CN" altLang="en-US">
                <a:sym typeface="+mn-ea"/>
              </a:rPr>
              <a:t>数值算法</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STL</a:t>
            </a:r>
            <a:r>
              <a:rPr lang="zh-CN" altLang="en-US" dirty="0" smtClean="0"/>
              <a:t>包含</a:t>
            </a:r>
            <a:r>
              <a:rPr lang="en-US" altLang="zh-CN" dirty="0" smtClean="0"/>
              <a:t>70</a:t>
            </a:r>
            <a:r>
              <a:rPr lang="zh-CN" altLang="en-US" dirty="0" smtClean="0"/>
              <a:t>多个算法</a:t>
            </a:r>
            <a:endParaRPr lang="en-US" altLang="zh-CN" dirty="0" smtClean="0"/>
          </a:p>
          <a:p>
            <a:r>
              <a:rPr lang="zh-CN" altLang="en-US" dirty="0" smtClean="0"/>
              <a:t>查找，排序，消除，计数，比较，变</a:t>
            </a:r>
            <a:r>
              <a:rPr lang="zh-CN" altLang="en-US" dirty="0" smtClean="0"/>
              <a:t>换，置换，容器管理等</a:t>
            </a:r>
            <a:endParaRPr lang="zh-CN" altLang="en-US" dirty="0" smtClean="0"/>
          </a:p>
          <a:p>
            <a:r>
              <a:rPr lang="zh-CN" altLang="en-US" dirty="0" smtClean="0"/>
              <a:t>使用</a:t>
            </a:r>
            <a:r>
              <a:rPr lang="en-US" altLang="zh-CN" dirty="0" smtClean="0"/>
              <a:t>STL</a:t>
            </a:r>
            <a:r>
              <a:rPr lang="zh-CN" altLang="en-US" dirty="0" smtClean="0"/>
              <a:t>的算法，需要包含</a:t>
            </a:r>
            <a:r>
              <a:rPr lang="en-US" altLang="zh-CN" dirty="0" smtClean="0"/>
              <a:t>&lt;algorithm&gt;</a:t>
            </a:r>
            <a:r>
              <a:rPr lang="zh-CN" altLang="en-US" dirty="0" smtClean="0"/>
              <a:t>头文件</a:t>
            </a:r>
            <a:endParaRPr lang="zh-CN" altLang="en-US" dirty="0" smtClean="0"/>
          </a:p>
          <a:p>
            <a:r>
              <a:rPr lang="en-US" altLang="zh-CN" dirty="0" smtClean="0"/>
              <a:t>STL</a:t>
            </a:r>
            <a:r>
              <a:rPr lang="zh-CN" altLang="en-US" dirty="0" smtClean="0"/>
              <a:t>把迭代器作为算法的参数，通过迭代器来访问容器而不是把容器直接作为算法的</a:t>
            </a:r>
            <a:r>
              <a:rPr lang="zh-CN" altLang="en-US" dirty="0" smtClean="0"/>
              <a:t>参数</a:t>
            </a:r>
            <a:endParaRPr lang="zh-CN" altLang="en-US" dirty="0" smtClean="0"/>
          </a:p>
          <a:p>
            <a:r>
              <a:rPr lang="en-US" altLang="zh-CN" dirty="0" smtClean="0"/>
              <a:t>STL</a:t>
            </a:r>
            <a:r>
              <a:rPr lang="zh-CN" altLang="en-US" dirty="0" smtClean="0"/>
              <a:t>把函数对象作为算法的参数而不是把函数所执行的运算作为算法的一</a:t>
            </a:r>
            <a:r>
              <a:rPr lang="zh-CN" altLang="en-US" dirty="0" smtClean="0"/>
              <a:t>部分</a:t>
            </a:r>
            <a:endParaRPr lang="zh-CN" altLang="en-US" dirty="0" smtClean="0"/>
          </a:p>
        </p:txBody>
      </p:sp>
      <p:sp>
        <p:nvSpPr>
          <p:cNvPr id="3" name="标题 2"/>
          <p:cNvSpPr>
            <a:spLocks noGrp="1"/>
          </p:cNvSpPr>
          <p:nvPr>
            <p:ph type="title"/>
          </p:nvPr>
        </p:nvSpPr>
        <p:spPr/>
        <p:txBody>
          <a:bodyPr/>
          <a:lstStyle/>
          <a:p>
            <a:r>
              <a:rPr lang="en-US" altLang="zh-CN" dirty="0" smtClean="0"/>
              <a:t>4. </a:t>
            </a:r>
            <a:r>
              <a:rPr lang="zh-CN" altLang="en-US" dirty="0" smtClean="0"/>
              <a:t>算法</a:t>
            </a:r>
            <a:r>
              <a:rPr lang="en-US" altLang="zh-CN" dirty="0" smtClean="0"/>
              <a:t>(algorithm)</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10000"/>
          </a:bodyPr>
          <a:p>
            <a:r>
              <a:rPr lang="zh-CN" altLang="en-US"/>
              <a:t>template&lt;class InputIterator, class OutputIterator, class UnaryFunction&gt;</a:t>
            </a:r>
            <a:endParaRPr lang="zh-CN" altLang="en-US"/>
          </a:p>
          <a:p>
            <a:r>
              <a:rPr lang="zh-CN" altLang="en-US"/>
              <a:t>OutputIterator transform(InputIterator first, InputIterator last, OutputIterator result, UnaryFunction op)</a:t>
            </a:r>
            <a:endParaRPr lang="zh-CN" altLang="en-US"/>
          </a:p>
          <a:p>
            <a:r>
              <a:rPr lang="zh-CN" altLang="en-US"/>
              <a:t>{</a:t>
            </a:r>
            <a:endParaRPr lang="zh-CN" altLang="en-US"/>
          </a:p>
          <a:p>
            <a:r>
              <a:rPr lang="zh-CN" altLang="en-US"/>
              <a:t>    for(; first!=last; ++first,++result)</a:t>
            </a:r>
            <a:endParaRPr lang="zh-CN" altLang="en-US"/>
          </a:p>
          <a:p>
            <a:r>
              <a:rPr lang="zh-CN" altLang="en-US"/>
              <a:t>        *result = op(*first);</a:t>
            </a:r>
            <a:endParaRPr lang="zh-CN" altLang="en-US"/>
          </a:p>
          <a:p>
            <a:r>
              <a:rPr lang="zh-CN" altLang="en-US"/>
              <a:t>    return result;</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dirty="0" smtClean="0">
                <a:sym typeface="+mn-ea"/>
              </a:rPr>
              <a:t>4. </a:t>
            </a:r>
            <a:r>
              <a:rPr lang="zh-CN" altLang="en-US" dirty="0" smtClean="0">
                <a:sym typeface="+mn-ea"/>
              </a:rPr>
              <a:t>算法</a:t>
            </a:r>
            <a:r>
              <a:rPr lang="en-US" altLang="zh-CN" dirty="0" smtClean="0">
                <a:sym typeface="+mn-ea"/>
              </a:rPr>
              <a:t>(algorithm)</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STL</a:t>
            </a:r>
            <a:r>
              <a:rPr lang="zh-CN" altLang="en-US" dirty="0" smtClean="0"/>
              <a:t>把迭代器作为算法的参数，通过迭代器来访问容器而不是把容器直接作为算法的</a:t>
            </a:r>
            <a:r>
              <a:rPr lang="zh-CN" altLang="en-US" dirty="0" smtClean="0"/>
              <a:t>参数</a:t>
            </a:r>
            <a:endParaRPr lang="zh-CN" altLang="en-US" dirty="0" smtClean="0"/>
          </a:p>
          <a:p>
            <a:r>
              <a:rPr lang="en-US" altLang="zh-CN" dirty="0" smtClean="0"/>
              <a:t>STL</a:t>
            </a:r>
            <a:r>
              <a:rPr lang="zh-CN" altLang="en-US" dirty="0" smtClean="0"/>
              <a:t>把函数对象作为算法的参数而不是把函数所执行的运算作为算法的一</a:t>
            </a:r>
            <a:r>
              <a:rPr lang="zh-CN" altLang="en-US" dirty="0" smtClean="0"/>
              <a:t>部分</a:t>
            </a:r>
            <a:endParaRPr lang="zh-CN" altLang="en-US" dirty="0" smtClean="0"/>
          </a:p>
          <a:p>
            <a:r>
              <a:rPr lang="zh-CN" altLang="en-US" dirty="0" smtClean="0"/>
              <a:t>这使得</a:t>
            </a:r>
            <a:r>
              <a:rPr lang="en-US" altLang="zh-CN" dirty="0" smtClean="0"/>
              <a:t>STL</a:t>
            </a:r>
            <a:r>
              <a:rPr lang="zh-CN" altLang="en-US" dirty="0" smtClean="0"/>
              <a:t>具有极大的</a:t>
            </a:r>
            <a:r>
              <a:rPr lang="zh-CN" altLang="en-US" dirty="0" smtClean="0"/>
              <a:t>灵活性</a:t>
            </a:r>
            <a:endParaRPr lang="zh-CN" altLang="en-US" dirty="0" smtClean="0"/>
          </a:p>
        </p:txBody>
      </p:sp>
      <p:sp>
        <p:nvSpPr>
          <p:cNvPr id="3" name="标题 2"/>
          <p:cNvSpPr>
            <a:spLocks noGrp="1"/>
          </p:cNvSpPr>
          <p:nvPr>
            <p:ph type="title"/>
          </p:nvPr>
        </p:nvSpPr>
        <p:spPr/>
        <p:txBody>
          <a:bodyPr/>
          <a:lstStyle/>
          <a:p>
            <a:r>
              <a:rPr lang="en-US" altLang="zh-CN" dirty="0" smtClean="0"/>
              <a:t>4. </a:t>
            </a:r>
            <a:r>
              <a:rPr lang="zh-CN" altLang="en-US" dirty="0" smtClean="0"/>
              <a:t>算法</a:t>
            </a:r>
            <a:r>
              <a:rPr lang="en-US" altLang="zh-CN" dirty="0" smtClean="0"/>
              <a:t>(algorithm)</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为适应不同的数据类型，采用更为抽象的指针</a:t>
            </a:r>
            <a:r>
              <a:rPr lang="en-US" altLang="zh-CN" dirty="0" smtClean="0"/>
              <a:t>——</a:t>
            </a:r>
            <a:r>
              <a:rPr lang="zh-CN" altLang="en-US" dirty="0" smtClean="0"/>
              <a:t>迭代器</a:t>
            </a:r>
            <a:endParaRPr lang="zh-CN" altLang="en-US" dirty="0" smtClean="0"/>
          </a:p>
          <a:p>
            <a:r>
              <a:rPr lang="zh-CN" altLang="en-US" dirty="0"/>
              <a:t>迭代器是泛化的指针</a:t>
            </a:r>
            <a:endParaRPr lang="zh-CN" altLang="en-US" dirty="0"/>
          </a:p>
          <a:p>
            <a:r>
              <a:rPr lang="zh-CN" altLang="en-US" dirty="0"/>
              <a:t>指针指的是物理地址，迭代器指的是逻辑地址</a:t>
            </a:r>
            <a:endParaRPr lang="zh-CN" altLang="en-US" dirty="0"/>
          </a:p>
        </p:txBody>
      </p:sp>
      <p:sp>
        <p:nvSpPr>
          <p:cNvPr id="3" name="标题 2"/>
          <p:cNvSpPr>
            <a:spLocks noGrp="1"/>
          </p:cNvSpPr>
          <p:nvPr>
            <p:ph type="title"/>
          </p:nvPr>
        </p:nvSpPr>
        <p:spPr/>
        <p:txBody>
          <a:bodyPr/>
          <a:lstStyle/>
          <a:p>
            <a:r>
              <a:rPr lang="en-US" altLang="zh-CN" dirty="0" smtClean="0"/>
              <a:t>10.2 </a:t>
            </a:r>
            <a:r>
              <a:rPr lang="zh-CN" altLang="en-US" dirty="0" smtClean="0"/>
              <a:t>迭代器</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输入流迭代器</a:t>
            </a:r>
            <a:endParaRPr lang="en-US" altLang="zh-CN" dirty="0" smtClean="0"/>
          </a:p>
          <a:p>
            <a:r>
              <a:rPr lang="en-US" altLang="zh-CN" dirty="0" smtClean="0"/>
              <a:t>template&lt;class T&gt; </a:t>
            </a:r>
            <a:r>
              <a:rPr lang="en-US" altLang="zh-CN" dirty="0" err="1" smtClean="0"/>
              <a:t>istream_iterator</a:t>
            </a:r>
            <a:r>
              <a:rPr lang="en-US" altLang="zh-CN" dirty="0" smtClean="0"/>
              <a:t>&lt;T&gt;;</a:t>
            </a:r>
            <a:endParaRPr lang="en-US" altLang="zh-CN" dirty="0" smtClean="0"/>
          </a:p>
          <a:p>
            <a:r>
              <a:rPr lang="zh-CN" altLang="en-US" dirty="0" smtClean="0"/>
              <a:t>输入流迭代器用来从一个输入流中连续地输入某种类型的数据，它是一个类</a:t>
            </a:r>
            <a:r>
              <a:rPr lang="zh-CN" altLang="en-US" dirty="0" smtClean="0"/>
              <a:t>模板</a:t>
            </a:r>
            <a:endParaRPr lang="zh-CN" altLang="en-US" dirty="0" smtClean="0"/>
          </a:p>
          <a:p>
            <a:r>
              <a:rPr lang="zh-CN" altLang="en-US" dirty="0" smtClean="0"/>
              <a:t>如何判断一个输入流是否已经结束</a:t>
            </a:r>
            <a:r>
              <a:rPr lang="zh-CN" altLang="en-US" dirty="0" smtClean="0"/>
              <a:t>呢？</a:t>
            </a:r>
            <a:endParaRPr lang="zh-CN" altLang="en-US" dirty="0" smtClean="0"/>
          </a:p>
          <a:p>
            <a:r>
              <a:rPr lang="en-US" altLang="zh-CN" dirty="0" smtClean="0"/>
              <a:t>istream_iterator</a:t>
            </a:r>
            <a:r>
              <a:rPr lang="zh-CN" altLang="en-US" dirty="0" smtClean="0"/>
              <a:t>类模板有一个默认构造函数，用该函数构造出的迭代器指向的就是输入流的结束</a:t>
            </a:r>
            <a:r>
              <a:rPr lang="zh-CN" altLang="en-US" dirty="0" smtClean="0"/>
              <a:t>位置</a:t>
            </a:r>
            <a:endParaRPr lang="zh-CN" altLang="en-US" dirty="0" smtClean="0"/>
          </a:p>
        </p:txBody>
      </p:sp>
      <p:sp>
        <p:nvSpPr>
          <p:cNvPr id="3" name="标题 2"/>
          <p:cNvSpPr>
            <a:spLocks noGrp="1"/>
          </p:cNvSpPr>
          <p:nvPr>
            <p:ph type="title"/>
          </p:nvPr>
        </p:nvSpPr>
        <p:spPr/>
        <p:txBody>
          <a:bodyPr>
            <a:normAutofit fontScale="90000"/>
          </a:bodyPr>
          <a:lstStyle/>
          <a:p>
            <a:r>
              <a:rPr lang="en-US" altLang="zh-CN" dirty="0" smtClean="0"/>
              <a:t>10.2.1 </a:t>
            </a:r>
            <a:r>
              <a:rPr lang="zh-CN" altLang="en-US" dirty="0" smtClean="0"/>
              <a:t>输入流迭代器和输出流迭代器</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输出流迭代器</a:t>
            </a:r>
            <a:endParaRPr lang="en-US" altLang="zh-CN" dirty="0" smtClean="0"/>
          </a:p>
          <a:p>
            <a:r>
              <a:rPr lang="en-US" altLang="zh-CN" dirty="0" smtClean="0"/>
              <a:t>template&lt;class T&gt; </a:t>
            </a:r>
            <a:r>
              <a:rPr lang="en-US" altLang="zh-CN" dirty="0" err="1" smtClean="0"/>
              <a:t>ostream_iterator</a:t>
            </a:r>
            <a:r>
              <a:rPr lang="en-US" altLang="zh-CN" dirty="0" smtClean="0"/>
              <a:t>&lt;T&gt;;</a:t>
            </a:r>
            <a:endParaRPr lang="en-US" altLang="zh-CN" dirty="0" smtClean="0"/>
          </a:p>
          <a:p>
            <a:r>
              <a:rPr lang="zh-CN" altLang="en-US" dirty="0" smtClean="0"/>
              <a:t>输出流迭代器用来向一个输出流中连续输出某种类型的数据，它是一个类模板</a:t>
            </a:r>
            <a:endParaRPr lang="en-US" altLang="zh-CN" dirty="0" smtClean="0"/>
          </a:p>
          <a:p>
            <a:r>
              <a:rPr lang="zh-CN" altLang="en-US" b="1" dirty="0" smtClean="0"/>
              <a:t>例</a:t>
            </a:r>
            <a:r>
              <a:rPr lang="en-US" altLang="zh-CN" b="1" dirty="0" smtClean="0"/>
              <a:t>10-2</a:t>
            </a:r>
            <a:r>
              <a:rPr lang="en-US" altLang="zh-CN" dirty="0" smtClean="0"/>
              <a:t> </a:t>
            </a:r>
            <a:r>
              <a:rPr lang="zh-CN" altLang="en-US" dirty="0" smtClean="0"/>
              <a:t>从标准输入读入几个实数，分别将它们的平方输出</a:t>
            </a:r>
            <a:endParaRPr lang="zh-CN" altLang="en-US" dirty="0" smtClean="0"/>
          </a:p>
          <a:p>
            <a:r>
              <a:rPr lang="zh-CN" altLang="en-US" dirty="0" smtClean="0"/>
              <a:t>注意：需要按</a:t>
            </a:r>
            <a:r>
              <a:rPr lang="en-US" altLang="zh-CN" dirty="0" smtClean="0"/>
              <a:t>Ctrl+z</a:t>
            </a:r>
            <a:r>
              <a:rPr lang="zh-CN" altLang="en-US" dirty="0" smtClean="0"/>
              <a:t>结束输入，表示标准输入结束</a:t>
            </a:r>
            <a:endParaRPr lang="zh-CN" altLang="en-US" dirty="0" smtClean="0"/>
          </a:p>
          <a:p>
            <a:r>
              <a:rPr lang="zh-CN" altLang="en-US" dirty="0" smtClean="0"/>
              <a:t>在</a:t>
            </a:r>
            <a:r>
              <a:rPr lang="en-US" altLang="zh-CN" dirty="0" smtClean="0"/>
              <a:t>linux</a:t>
            </a:r>
            <a:r>
              <a:rPr lang="zh-CN" altLang="en-US" dirty="0" smtClean="0"/>
              <a:t>下按</a:t>
            </a:r>
            <a:r>
              <a:rPr lang="en-US" altLang="zh-CN" dirty="0" smtClean="0"/>
              <a:t>Ctal+d</a:t>
            </a:r>
            <a:endParaRPr lang="en-US" altLang="zh-CN" dirty="0" smtClean="0"/>
          </a:p>
          <a:p>
            <a:endParaRPr lang="en-US" altLang="zh-CN" dirty="0" smtClean="0"/>
          </a:p>
        </p:txBody>
      </p:sp>
      <p:sp>
        <p:nvSpPr>
          <p:cNvPr id="3" name="标题 2"/>
          <p:cNvSpPr>
            <a:spLocks noGrp="1"/>
          </p:cNvSpPr>
          <p:nvPr>
            <p:ph type="title"/>
          </p:nvPr>
        </p:nvSpPr>
        <p:spPr/>
        <p:txBody>
          <a:bodyPr>
            <a:normAutofit fontScale="90000"/>
          </a:bodyPr>
          <a:lstStyle/>
          <a:p>
            <a:r>
              <a:rPr lang="en-US" altLang="zh-CN" dirty="0"/>
              <a:t>10.2.1 </a:t>
            </a:r>
            <a:r>
              <a:rPr lang="zh-CN" altLang="en-US" dirty="0"/>
              <a:t>输入流迭代器和输出流迭代器</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20000"/>
          </a:bodyPr>
          <a:lstStyle/>
          <a:p>
            <a:r>
              <a:rPr lang="zh-CN" altLang="en-US" dirty="0" smtClean="0"/>
              <a:t>输入流迭代器和输出流迭代器本身并没有提供比输入输出算子更强的功能，仅仅是提供了一个接口，可以参与</a:t>
            </a:r>
            <a:r>
              <a:rPr lang="en-US" altLang="zh-CN" dirty="0" smtClean="0"/>
              <a:t>STL</a:t>
            </a:r>
            <a:r>
              <a:rPr lang="zh-CN" altLang="en-US" dirty="0" smtClean="0"/>
              <a:t>算法。</a:t>
            </a:r>
            <a:endParaRPr lang="zh-CN" altLang="en-US" dirty="0" smtClean="0"/>
          </a:p>
          <a:p>
            <a:r>
              <a:rPr lang="zh-CN" altLang="en-US" dirty="0" smtClean="0"/>
              <a:t>输入流迭代器和输出流迭代器可以看做是一种适配器</a:t>
            </a:r>
            <a:endParaRPr lang="en-US" altLang="zh-CN" dirty="0" smtClean="0"/>
          </a:p>
          <a:p>
            <a:r>
              <a:rPr lang="zh-CN" altLang="en-US" dirty="0" smtClean="0"/>
              <a:t>适配器是指用于为已有对象提供新的接口的对象</a:t>
            </a:r>
            <a:endParaRPr lang="en-US" altLang="zh-CN" dirty="0" smtClean="0"/>
          </a:p>
          <a:p>
            <a:r>
              <a:rPr lang="zh-CN" altLang="en-US" dirty="0" smtClean="0"/>
              <a:t>适配器本身一般并不提供新的功能，只为了改变对象的接口而存在</a:t>
            </a:r>
            <a:endParaRPr lang="en-US" altLang="zh-CN" dirty="0" smtClean="0"/>
          </a:p>
          <a:p>
            <a:r>
              <a:rPr lang="zh-CN" altLang="en-US" dirty="0" smtClean="0"/>
              <a:t>输入流迭代器和输出流迭代器将输入流和输出流的接口变更为迭代器的接口</a:t>
            </a:r>
            <a:endParaRPr lang="zh-CN" altLang="en-US" dirty="0"/>
          </a:p>
        </p:txBody>
      </p:sp>
      <p:sp>
        <p:nvSpPr>
          <p:cNvPr id="3" name="标题 2"/>
          <p:cNvSpPr>
            <a:spLocks noGrp="1"/>
          </p:cNvSpPr>
          <p:nvPr>
            <p:ph type="title"/>
          </p:nvPr>
        </p:nvSpPr>
        <p:spPr/>
        <p:txBody>
          <a:bodyPr>
            <a:normAutofit fontScale="90000"/>
          </a:bodyPr>
          <a:lstStyle/>
          <a:p>
            <a:r>
              <a:rPr lang="en-US" altLang="zh-CN" dirty="0"/>
              <a:t>10.2.1 </a:t>
            </a:r>
            <a:r>
              <a:rPr lang="zh-CN" altLang="en-US" dirty="0"/>
              <a:t>输入流迭代器和输出流迭代器</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10.2.2 </a:t>
            </a:r>
            <a:r>
              <a:rPr lang="zh-CN" altLang="en-US" dirty="0" smtClean="0"/>
              <a:t>迭代器的分类</a:t>
            </a:r>
            <a:endParaRPr lang="zh-CN" altLang="en-US" dirty="0"/>
          </a:p>
        </p:txBody>
      </p:sp>
      <p:pic>
        <p:nvPicPr>
          <p:cNvPr id="4" name="图片 3"/>
          <p:cNvPicPr>
            <a:picLocks noChangeAspect="1"/>
          </p:cNvPicPr>
          <p:nvPr/>
        </p:nvPicPr>
        <p:blipFill>
          <a:blip r:embed="rId1"/>
          <a:stretch>
            <a:fillRect/>
          </a:stretch>
        </p:blipFill>
        <p:spPr>
          <a:xfrm>
            <a:off x="1907704" y="2492896"/>
            <a:ext cx="4638675" cy="3448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模块标准化</a:t>
            </a:r>
            <a:endParaRPr lang="en-US" altLang="zh-CN" dirty="0" smtClean="0"/>
          </a:p>
          <a:p>
            <a:r>
              <a:rPr lang="zh-CN" altLang="en-US" dirty="0" smtClean="0"/>
              <a:t>提高软件的生成率</a:t>
            </a:r>
            <a:endParaRPr lang="en-US" altLang="zh-CN" dirty="0" smtClean="0"/>
          </a:p>
          <a:p>
            <a:r>
              <a:rPr lang="zh-CN" altLang="en-US" dirty="0" smtClean="0"/>
              <a:t>软件产业化</a:t>
            </a:r>
            <a:endParaRPr lang="en-US" altLang="zh-CN" dirty="0" smtClean="0"/>
          </a:p>
          <a:p>
            <a:r>
              <a:rPr lang="zh-CN" altLang="en-US" dirty="0" smtClean="0"/>
              <a:t>标准模板库</a:t>
            </a:r>
            <a:r>
              <a:rPr lang="en-US" altLang="zh-CN" dirty="0" smtClean="0"/>
              <a:t>(Standard Template Library, STL)</a:t>
            </a:r>
            <a:endParaRPr lang="zh-CN" altLang="en-US" dirty="0"/>
          </a:p>
        </p:txBody>
      </p:sp>
      <p:sp>
        <p:nvSpPr>
          <p:cNvPr id="3" name="标题 2"/>
          <p:cNvSpPr>
            <a:spLocks noGrp="1"/>
          </p:cNvSpPr>
          <p:nvPr>
            <p:ph type="title"/>
          </p:nvPr>
        </p:nvSpPr>
        <p:spPr/>
        <p:txBody>
          <a:bodyPr/>
          <a:lstStyle/>
          <a:p>
            <a:r>
              <a:rPr lang="zh-CN" altLang="en-US" dirty="0"/>
              <a:t>第</a:t>
            </a:r>
            <a:r>
              <a:rPr lang="en-US" altLang="zh-CN" dirty="0"/>
              <a:t>10</a:t>
            </a:r>
            <a:r>
              <a:rPr lang="zh-CN" altLang="en-US" dirty="0"/>
              <a:t>章  泛型程序设计与模板库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1. </a:t>
            </a:r>
            <a:r>
              <a:rPr lang="zh-CN" altLang="en-US"/>
              <a:t>输入迭代器</a:t>
            </a:r>
            <a:endParaRPr lang="zh-CN" altLang="en-US"/>
          </a:p>
          <a:p>
            <a:r>
              <a:rPr lang="zh-CN" altLang="en-US"/>
              <a:t>输入迭代器用于从序列中读取数据，输入流迭代器就是一种</a:t>
            </a:r>
            <a:r>
              <a:rPr lang="zh-CN" altLang="en-US"/>
              <a:t>典型的输入迭代器</a:t>
            </a:r>
            <a:endParaRPr lang="zh-CN" altLang="en-US"/>
          </a:p>
          <a:p>
            <a:r>
              <a:rPr lang="en-US" altLang="zh-CN"/>
              <a:t>p1==p2</a:t>
            </a:r>
            <a:r>
              <a:rPr lang="zh-CN" altLang="en-US"/>
              <a:t>：两个输入迭代器可以用</a:t>
            </a:r>
            <a:r>
              <a:rPr lang="en-US" altLang="zh-CN"/>
              <a:t>“==”</a:t>
            </a:r>
            <a:r>
              <a:rPr lang="zh-CN" altLang="en-US"/>
              <a:t>比较是否相同</a:t>
            </a:r>
            <a:endParaRPr lang="zh-CN" altLang="en-US"/>
          </a:p>
          <a:p>
            <a:r>
              <a:rPr lang="en-US" altLang="zh-CN"/>
              <a:t>p1!=p2</a:t>
            </a:r>
            <a:r>
              <a:rPr lang="zh-CN" altLang="en-US"/>
              <a:t>：两个输入迭代器可以用</a:t>
            </a:r>
            <a:r>
              <a:rPr lang="en-US" altLang="zh-CN"/>
              <a:t>“!=”</a:t>
            </a:r>
            <a:r>
              <a:rPr lang="zh-CN" altLang="en-US"/>
              <a:t>比较是否不同，等价于</a:t>
            </a:r>
            <a:r>
              <a:rPr lang="en-US" altLang="zh-CN"/>
              <a:t>!(p1==p2)</a:t>
            </a:r>
            <a:endParaRPr lang="en-US" altLang="zh-CN"/>
          </a:p>
          <a:p>
            <a:r>
              <a:rPr lang="en-US" altLang="zh-CN"/>
              <a:t>*p1</a:t>
            </a:r>
            <a:r>
              <a:rPr lang="zh-CN" altLang="en-US"/>
              <a:t>：可以使用</a:t>
            </a:r>
            <a:r>
              <a:rPr lang="en-US" altLang="zh-CN"/>
              <a:t>“*”</a:t>
            </a:r>
            <a:r>
              <a:rPr lang="zh-CN" altLang="en-US"/>
              <a:t>获取输入迭代器所指向元素的值，该表达式返回值可以转换成</a:t>
            </a:r>
            <a:r>
              <a:rPr lang="en-US" altLang="zh-CN"/>
              <a:t>T</a:t>
            </a:r>
            <a:r>
              <a:rPr lang="zh-CN" altLang="en-US"/>
              <a:t>类型</a:t>
            </a:r>
            <a:endParaRPr lang="zh-CN" altLang="en-US"/>
          </a:p>
        </p:txBody>
      </p:sp>
      <p:sp>
        <p:nvSpPr>
          <p:cNvPr id="3" name="标题 2"/>
          <p:cNvSpPr>
            <a:spLocks noGrp="1"/>
          </p:cNvSpPr>
          <p:nvPr>
            <p:ph type="title"/>
          </p:nvPr>
        </p:nvSpPr>
        <p:spPr/>
        <p:txBody>
          <a:bodyPr/>
          <a:p>
            <a:r>
              <a:rPr lang="en-US" altLang="zh-CN" dirty="0" smtClean="0">
                <a:sym typeface="+mn-ea"/>
              </a:rPr>
              <a:t>10.2.2 </a:t>
            </a:r>
            <a:r>
              <a:rPr lang="zh-CN" altLang="en-US" dirty="0" smtClean="0">
                <a:sym typeface="+mn-ea"/>
              </a:rPr>
              <a:t>迭代器的分类</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p1-&gt;m</a:t>
            </a:r>
            <a:r>
              <a:rPr lang="zh-CN" altLang="en-US"/>
              <a:t>：等价于</a:t>
            </a:r>
            <a:r>
              <a:rPr lang="en-US" altLang="zh-CN"/>
              <a:t>(*p1).m</a:t>
            </a:r>
            <a:endParaRPr lang="en-US" altLang="zh-CN"/>
          </a:p>
          <a:p>
            <a:r>
              <a:rPr lang="en-US" altLang="zh-CN"/>
              <a:t>*p1++</a:t>
            </a:r>
            <a:r>
              <a:rPr lang="zh-CN" altLang="en-US"/>
              <a:t>：对输入迭代器而言，尽管</a:t>
            </a:r>
            <a:r>
              <a:rPr lang="en-US" altLang="zh-CN"/>
              <a:t>p1++</a:t>
            </a:r>
            <a:r>
              <a:rPr lang="zh-CN" altLang="en-US"/>
              <a:t>的返回类型是不确定的，但</a:t>
            </a:r>
            <a:r>
              <a:rPr lang="en-US" altLang="zh-CN"/>
              <a:t>*(p1++)</a:t>
            </a:r>
            <a:r>
              <a:rPr lang="zh-CN" altLang="en-US"/>
              <a:t>的值是确定的，它的值为</a:t>
            </a:r>
            <a:endParaRPr lang="zh-CN" altLang="en-US"/>
          </a:p>
          <a:p>
            <a:r>
              <a:rPr lang="en-US" altLang="zh-CN"/>
              <a:t>{</a:t>
            </a:r>
            <a:endParaRPr lang="en-US" altLang="zh-CN"/>
          </a:p>
          <a:p>
            <a:r>
              <a:rPr lang="en-US" altLang="zh-CN"/>
              <a:t>    T t=*p1;    ++p1;    return t;</a:t>
            </a:r>
            <a:endParaRPr lang="en-US" altLang="zh-CN"/>
          </a:p>
          <a:p>
            <a:r>
              <a:rPr lang="en-US" altLang="zh-CN"/>
              <a:t>}</a:t>
            </a:r>
            <a:endParaRPr lang="en-US" altLang="zh-CN"/>
          </a:p>
        </p:txBody>
      </p:sp>
      <p:sp>
        <p:nvSpPr>
          <p:cNvPr id="3" name="标题 2"/>
          <p:cNvSpPr>
            <a:spLocks noGrp="1"/>
          </p:cNvSpPr>
          <p:nvPr>
            <p:ph type="title"/>
          </p:nvPr>
        </p:nvSpPr>
        <p:spPr/>
        <p:txBody>
          <a:bodyPr/>
          <a:p>
            <a:r>
              <a:rPr lang="en-US" altLang="zh-CN" dirty="0" smtClean="0">
                <a:sym typeface="+mn-ea"/>
              </a:rPr>
              <a:t>10.2.2 </a:t>
            </a:r>
            <a:r>
              <a:rPr lang="zh-CN" altLang="en-US" dirty="0" smtClean="0">
                <a:sym typeface="+mn-ea"/>
              </a:rPr>
              <a:t>迭代器的分类</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如果</a:t>
            </a:r>
            <a:r>
              <a:rPr lang="en-US" altLang="zh-CN"/>
              <a:t>p1==p2</a:t>
            </a:r>
            <a:r>
              <a:rPr lang="zh-CN" altLang="en-US"/>
              <a:t>，并不能保证</a:t>
            </a:r>
            <a:r>
              <a:rPr lang="en-US" altLang="zh-CN"/>
              <a:t>++p1==++p2</a:t>
            </a:r>
            <a:r>
              <a:rPr lang="zh-CN" altLang="en-US"/>
              <a:t>，更不能保证</a:t>
            </a:r>
            <a:r>
              <a:rPr lang="en-US" altLang="zh-CN"/>
              <a:t>*(++p1)==*(++p2)</a:t>
            </a:r>
            <a:r>
              <a:rPr lang="zh-CN" altLang="en-US"/>
              <a:t>。由于这一点，用输入迭代器读入的序列并不能保证是可重复的。</a:t>
            </a:r>
            <a:endParaRPr lang="zh-CN" altLang="en-US"/>
          </a:p>
          <a:p>
            <a:r>
              <a:rPr lang="zh-CN" altLang="en-US"/>
              <a:t>因此，输入</a:t>
            </a:r>
            <a:r>
              <a:rPr lang="zh-CN" altLang="en-US"/>
              <a:t>流迭代器只适用于作为那些只需遍历序列一次的算法的输入</a:t>
            </a:r>
            <a:endParaRPr lang="zh-CN" altLang="en-US"/>
          </a:p>
        </p:txBody>
      </p:sp>
      <p:sp>
        <p:nvSpPr>
          <p:cNvPr id="3" name="标题 2"/>
          <p:cNvSpPr>
            <a:spLocks noGrp="1"/>
          </p:cNvSpPr>
          <p:nvPr>
            <p:ph type="title"/>
          </p:nvPr>
        </p:nvSpPr>
        <p:spPr/>
        <p:txBody>
          <a:bodyPr/>
          <a:p>
            <a:r>
              <a:rPr lang="en-US" altLang="zh-CN" dirty="0" smtClean="0">
                <a:sym typeface="+mn-ea"/>
              </a:rPr>
              <a:t>10.2.2 </a:t>
            </a:r>
            <a:r>
              <a:rPr lang="zh-CN" altLang="en-US" dirty="0" smtClean="0">
                <a:sym typeface="+mn-ea"/>
              </a:rPr>
              <a:t>迭代器的分类</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2. </a:t>
            </a:r>
            <a:r>
              <a:rPr lang="zh-CN" altLang="en-US"/>
              <a:t>输出</a:t>
            </a:r>
            <a:r>
              <a:rPr lang="zh-CN" altLang="en-US"/>
              <a:t>迭代器</a:t>
            </a:r>
            <a:endParaRPr lang="zh-CN" altLang="en-US"/>
          </a:p>
          <a:p>
            <a:r>
              <a:rPr lang="zh-CN" altLang="en-US"/>
              <a:t>输出迭代器用于向序列中写入数据，输出流迭代器就是一种典型的输出迭代器</a:t>
            </a:r>
            <a:endParaRPr lang="zh-CN" altLang="en-US"/>
          </a:p>
          <a:p>
            <a:r>
              <a:rPr lang="en-US" altLang="zh-CN"/>
              <a:t>*p1=t</a:t>
            </a:r>
            <a:r>
              <a:rPr lang="zh-CN" altLang="en-US"/>
              <a:t>：向迭代器所指向位置写入一个元素，返回类型不确定</a:t>
            </a:r>
            <a:endParaRPr lang="zh-CN" altLang="en-US"/>
          </a:p>
          <a:p>
            <a:r>
              <a:rPr lang="en-US" altLang="zh-CN"/>
              <a:t>*p1++=t</a:t>
            </a:r>
            <a:r>
              <a:rPr lang="zh-CN" altLang="en-US"/>
              <a:t>：等价于</a:t>
            </a:r>
            <a:endParaRPr lang="zh-CN" altLang="en-US"/>
          </a:p>
          <a:p>
            <a:r>
              <a:rPr lang="en-US" altLang="zh-CN"/>
              <a:t>{</a:t>
            </a:r>
            <a:endParaRPr lang="en-US" altLang="zh-CN"/>
          </a:p>
          <a:p>
            <a:r>
              <a:rPr lang="en-US" altLang="zh-CN"/>
              <a:t>    *p1=t;    ++p1;    }</a:t>
            </a:r>
            <a:r>
              <a:rPr lang="zh-CN" altLang="en-US"/>
              <a:t>，返回类型不确定</a:t>
            </a:r>
            <a:endParaRPr lang="zh-CN" altLang="en-US"/>
          </a:p>
        </p:txBody>
      </p:sp>
      <p:sp>
        <p:nvSpPr>
          <p:cNvPr id="3" name="标题 2"/>
          <p:cNvSpPr>
            <a:spLocks noGrp="1"/>
          </p:cNvSpPr>
          <p:nvPr>
            <p:ph type="title"/>
          </p:nvPr>
        </p:nvSpPr>
        <p:spPr/>
        <p:txBody>
          <a:bodyPr/>
          <a:p>
            <a:r>
              <a:rPr lang="en-US" altLang="zh-CN" dirty="0" smtClean="0">
                <a:sym typeface="+mn-ea"/>
              </a:rPr>
              <a:t>10.2.2 </a:t>
            </a:r>
            <a:r>
              <a:rPr lang="zh-CN" altLang="en-US" dirty="0" smtClean="0">
                <a:sym typeface="+mn-ea"/>
              </a:rPr>
              <a:t>迭代器的分类</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3. </a:t>
            </a:r>
            <a:r>
              <a:rPr lang="zh-CN" altLang="en-US"/>
              <a:t>前向迭代器</a:t>
            </a:r>
            <a:endParaRPr lang="zh-CN" altLang="en-US"/>
          </a:p>
          <a:p>
            <a:r>
              <a:rPr lang="zh-CN" altLang="en-US"/>
              <a:t>既支持数据读取，也支持数据写入，单向遍历</a:t>
            </a:r>
            <a:endParaRPr lang="zh-CN" altLang="en-US"/>
          </a:p>
          <a:p>
            <a:r>
              <a:rPr lang="zh-CN" altLang="en-US"/>
              <a:t>去掉了输入迭代器和输出迭代器这两个概念中的一些不确定性。对于前向迭代器，如果</a:t>
            </a:r>
            <a:r>
              <a:rPr lang="en-US" altLang="zh-CN"/>
              <a:t>p1==p2</a:t>
            </a:r>
            <a:r>
              <a:rPr lang="zh-CN" altLang="en-US"/>
              <a:t>，那么</a:t>
            </a:r>
            <a:r>
              <a:rPr lang="en-US" altLang="zh-CN"/>
              <a:t>++p1==++p2</a:t>
            </a:r>
            <a:r>
              <a:rPr lang="zh-CN" altLang="en-US"/>
              <a:t>，这就意味着前后两次使用相等的输入迭代器遍历一个序列，只要序列的值在这过程中没有被改写，就一定会得到相同的结果，因此前向迭代器对序列的遍历是可重复的。</a:t>
            </a:r>
            <a:endParaRPr lang="zh-CN" altLang="en-US"/>
          </a:p>
        </p:txBody>
      </p:sp>
      <p:sp>
        <p:nvSpPr>
          <p:cNvPr id="3" name="标题 2"/>
          <p:cNvSpPr>
            <a:spLocks noGrp="1"/>
          </p:cNvSpPr>
          <p:nvPr>
            <p:ph type="title"/>
          </p:nvPr>
        </p:nvSpPr>
        <p:spPr/>
        <p:txBody>
          <a:bodyPr/>
          <a:p>
            <a:r>
              <a:rPr lang="en-US" altLang="zh-CN" dirty="0" smtClean="0">
                <a:sym typeface="+mn-ea"/>
              </a:rPr>
              <a:t>10.2.2 </a:t>
            </a:r>
            <a:r>
              <a:rPr lang="zh-CN" altLang="en-US" dirty="0" smtClean="0">
                <a:sym typeface="+mn-ea"/>
              </a:rPr>
              <a:t>迭代器的分类</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4. </a:t>
            </a:r>
            <a:r>
              <a:rPr lang="zh-CN" altLang="en-US"/>
              <a:t>双向迭代器</a:t>
            </a:r>
            <a:endParaRPr lang="zh-CN" altLang="en-US"/>
          </a:p>
          <a:p>
            <a:r>
              <a:rPr lang="zh-CN" altLang="en-US"/>
              <a:t>支持前向迭代器的同时，也支持反向移动</a:t>
            </a:r>
            <a:endParaRPr lang="zh-CN" altLang="en-US"/>
          </a:p>
        </p:txBody>
      </p:sp>
      <p:sp>
        <p:nvSpPr>
          <p:cNvPr id="3" name="标题 2"/>
          <p:cNvSpPr>
            <a:spLocks noGrp="1"/>
          </p:cNvSpPr>
          <p:nvPr>
            <p:ph type="title"/>
          </p:nvPr>
        </p:nvSpPr>
        <p:spPr/>
        <p:txBody>
          <a:bodyPr/>
          <a:p>
            <a:r>
              <a:rPr lang="en-US" altLang="zh-CN" dirty="0" smtClean="0">
                <a:sym typeface="+mn-ea"/>
              </a:rPr>
              <a:t>10.2.2 </a:t>
            </a:r>
            <a:r>
              <a:rPr lang="zh-CN" altLang="en-US" dirty="0" smtClean="0">
                <a:sym typeface="+mn-ea"/>
              </a:rPr>
              <a:t>迭代器的分类</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5. </a:t>
            </a:r>
            <a:r>
              <a:rPr lang="zh-CN" altLang="en-US"/>
              <a:t>随机访问迭代器</a:t>
            </a:r>
            <a:endParaRPr lang="zh-CN" altLang="en-US"/>
          </a:p>
          <a:p>
            <a:r>
              <a:rPr lang="zh-CN" altLang="en-US"/>
              <a:t>支持双向迭代，可以向前向后移动</a:t>
            </a:r>
            <a:r>
              <a:rPr lang="en-US" altLang="zh-CN"/>
              <a:t>n</a:t>
            </a:r>
            <a:r>
              <a:rPr lang="zh-CN" altLang="en-US"/>
              <a:t>个元素</a:t>
            </a:r>
            <a:endParaRPr lang="zh-CN" altLang="en-US"/>
          </a:p>
          <a:p>
            <a:r>
              <a:rPr lang="zh-CN" altLang="en-US"/>
              <a:t>通过向量容器</a:t>
            </a:r>
            <a:r>
              <a:rPr lang="en-US" altLang="zh-CN"/>
              <a:t>vector</a:t>
            </a:r>
            <a:r>
              <a:rPr lang="zh-CN" altLang="en-US"/>
              <a:t>的</a:t>
            </a:r>
            <a:r>
              <a:rPr lang="en-US" altLang="zh-CN"/>
              <a:t>begin</a:t>
            </a:r>
            <a:r>
              <a:rPr lang="zh-CN" altLang="en-US"/>
              <a:t>和</a:t>
            </a:r>
            <a:r>
              <a:rPr lang="en-US" altLang="zh-CN"/>
              <a:t>end</a:t>
            </a:r>
            <a:r>
              <a:rPr lang="zh-CN" altLang="en-US"/>
              <a:t>函数得到的迭代器就是随机访问</a:t>
            </a:r>
            <a:r>
              <a:rPr lang="zh-CN" altLang="en-US"/>
              <a:t>迭代器</a:t>
            </a:r>
            <a:endParaRPr lang="zh-CN" altLang="en-US"/>
          </a:p>
          <a:p>
            <a:r>
              <a:rPr lang="zh-CN" altLang="en-US"/>
              <a:t>指针也是随机访问</a:t>
            </a:r>
            <a:r>
              <a:rPr lang="zh-CN" altLang="en-US"/>
              <a:t>迭代器</a:t>
            </a:r>
            <a:endParaRPr lang="zh-CN" altLang="en-US"/>
          </a:p>
        </p:txBody>
      </p:sp>
      <p:sp>
        <p:nvSpPr>
          <p:cNvPr id="3" name="标题 2"/>
          <p:cNvSpPr>
            <a:spLocks noGrp="1"/>
          </p:cNvSpPr>
          <p:nvPr>
            <p:ph type="title"/>
          </p:nvPr>
        </p:nvSpPr>
        <p:spPr/>
        <p:txBody>
          <a:bodyPr/>
          <a:p>
            <a:r>
              <a:rPr lang="en-US" altLang="zh-CN" dirty="0" smtClean="0">
                <a:sym typeface="+mn-ea"/>
              </a:rPr>
              <a:t>10.2.2 </a:t>
            </a:r>
            <a:r>
              <a:rPr lang="zh-CN" altLang="en-US" dirty="0" smtClean="0">
                <a:sym typeface="+mn-ea"/>
              </a:rPr>
              <a:t>迭代器的分类</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设</a:t>
            </a:r>
            <a:r>
              <a:rPr lang="en-US" altLang="zh-CN" dirty="0" smtClean="0"/>
              <a:t>p1</a:t>
            </a:r>
            <a:r>
              <a:rPr lang="zh-CN" altLang="en-US" dirty="0" smtClean="0"/>
              <a:t>和</a:t>
            </a:r>
            <a:r>
              <a:rPr lang="en-US" altLang="zh-CN" dirty="0" smtClean="0"/>
              <a:t>p2</a:t>
            </a:r>
            <a:r>
              <a:rPr lang="zh-CN" altLang="en-US" dirty="0" smtClean="0"/>
              <a:t>是两个输入迭代器，用</a:t>
            </a:r>
            <a:r>
              <a:rPr lang="en-US" altLang="zh-CN" dirty="0" smtClean="0"/>
              <a:t>[p1, p2)</a:t>
            </a:r>
            <a:r>
              <a:rPr lang="zh-CN" altLang="en-US" dirty="0" smtClean="0"/>
              <a:t>来表示它们所构成的区间</a:t>
            </a:r>
            <a:endParaRPr lang="zh-CN" altLang="en-US" dirty="0" smtClean="0"/>
          </a:p>
          <a:p>
            <a:r>
              <a:rPr lang="zh-CN" altLang="en-US" dirty="0" smtClean="0"/>
              <a:t>这样一个区间是一个有序序列，包括</a:t>
            </a:r>
            <a:r>
              <a:rPr lang="en-US" altLang="zh-CN" dirty="0" smtClean="0"/>
              <a:t>p1</a:t>
            </a:r>
            <a:r>
              <a:rPr lang="zh-CN" altLang="en-US" dirty="0" smtClean="0"/>
              <a:t>和</a:t>
            </a:r>
            <a:r>
              <a:rPr lang="en-US" altLang="zh-CN" dirty="0" smtClean="0"/>
              <a:t>p2</a:t>
            </a:r>
            <a:r>
              <a:rPr lang="zh-CN" altLang="en-US" dirty="0" smtClean="0"/>
              <a:t>两个迭代器所指向元素之间的所有元素但不包括</a:t>
            </a:r>
            <a:r>
              <a:rPr lang="en-US" altLang="zh-CN" dirty="0" smtClean="0"/>
              <a:t>p2</a:t>
            </a:r>
            <a:r>
              <a:rPr lang="zh-CN" altLang="en-US" dirty="0" smtClean="0"/>
              <a:t>所指向的元素</a:t>
            </a:r>
            <a:endParaRPr lang="zh-CN" altLang="en-US" dirty="0" smtClean="0"/>
          </a:p>
          <a:p>
            <a:r>
              <a:rPr lang="zh-CN" altLang="en-US" dirty="0" smtClean="0"/>
              <a:t>当</a:t>
            </a:r>
            <a:r>
              <a:rPr lang="en-US" altLang="zh-CN" dirty="0" smtClean="0"/>
              <a:t>p1=p2</a:t>
            </a:r>
            <a:r>
              <a:rPr lang="zh-CN" altLang="en-US" dirty="0" smtClean="0"/>
              <a:t>时，</a:t>
            </a:r>
            <a:r>
              <a:rPr lang="en-US" altLang="zh-CN" dirty="0" smtClean="0">
                <a:sym typeface="+mn-ea"/>
              </a:rPr>
              <a:t>[p1, p2)</a:t>
            </a:r>
            <a:r>
              <a:rPr lang="zh-CN" altLang="en-US" dirty="0" smtClean="0">
                <a:sym typeface="+mn-ea"/>
              </a:rPr>
              <a:t>时一个没有任何元素的空区间</a:t>
            </a:r>
            <a:endParaRPr lang="en-US" altLang="zh-CN" dirty="0" smtClean="0"/>
          </a:p>
          <a:p>
            <a:r>
              <a:rPr lang="zh-CN" altLang="en-US" dirty="0" smtClean="0"/>
              <a:t>例</a:t>
            </a:r>
            <a:r>
              <a:rPr lang="en-US" altLang="zh-CN" dirty="0" smtClean="0"/>
              <a:t>10-3 </a:t>
            </a:r>
            <a:r>
              <a:rPr lang="zh-CN" altLang="en-US" dirty="0" smtClean="0"/>
              <a:t>综合迭代器示例</a:t>
            </a:r>
            <a:endParaRPr lang="zh-CN" altLang="en-US" dirty="0"/>
          </a:p>
        </p:txBody>
      </p:sp>
      <p:sp>
        <p:nvSpPr>
          <p:cNvPr id="3" name="标题 2"/>
          <p:cNvSpPr>
            <a:spLocks noGrp="1"/>
          </p:cNvSpPr>
          <p:nvPr>
            <p:ph type="title"/>
          </p:nvPr>
        </p:nvSpPr>
        <p:spPr/>
        <p:txBody>
          <a:bodyPr/>
          <a:lstStyle/>
          <a:p>
            <a:r>
              <a:rPr lang="en-US" altLang="zh-CN" dirty="0" smtClean="0"/>
              <a:t>10.2.3 </a:t>
            </a:r>
            <a:r>
              <a:rPr lang="zh-CN" altLang="en-US" dirty="0" smtClean="0"/>
              <a:t>迭代器的区间</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STL</a:t>
            </a:r>
            <a:r>
              <a:rPr lang="zh-CN" altLang="en-US" dirty="0" smtClean="0"/>
              <a:t>有两个辅助函数模板：</a:t>
            </a:r>
            <a:r>
              <a:rPr lang="en-US" altLang="zh-CN" dirty="0" smtClean="0"/>
              <a:t>advance</a:t>
            </a:r>
            <a:r>
              <a:rPr lang="zh-CN" altLang="en-US" dirty="0" smtClean="0"/>
              <a:t>和</a:t>
            </a:r>
            <a:r>
              <a:rPr lang="en-US" altLang="zh-CN" dirty="0" smtClean="0"/>
              <a:t>distance</a:t>
            </a:r>
            <a:endParaRPr lang="en-US" altLang="zh-CN" dirty="0" smtClean="0"/>
          </a:p>
          <a:p>
            <a:r>
              <a:rPr lang="en-US" altLang="zh-CN" dirty="0" smtClean="0"/>
              <a:t>template&lt;class </a:t>
            </a:r>
            <a:r>
              <a:rPr lang="en-US" altLang="zh-CN" dirty="0" err="1" smtClean="0"/>
              <a:t>InputIterator</a:t>
            </a:r>
            <a:r>
              <a:rPr lang="en-US" altLang="zh-CN" dirty="0" smtClean="0"/>
              <a:t>, class Distance&gt;</a:t>
            </a:r>
            <a:endParaRPr lang="en-US" altLang="zh-CN" dirty="0" smtClean="0"/>
          </a:p>
          <a:p>
            <a:r>
              <a:rPr lang="en-US" altLang="zh-CN" dirty="0" smtClean="0"/>
              <a:t>void advance(</a:t>
            </a:r>
            <a:r>
              <a:rPr lang="en-US" altLang="zh-CN" dirty="0" err="1" smtClean="0"/>
              <a:t>InputIterator</a:t>
            </a:r>
            <a:r>
              <a:rPr lang="en-US" altLang="zh-CN" dirty="0" smtClean="0"/>
              <a:t>&amp; </a:t>
            </a:r>
            <a:r>
              <a:rPr lang="en-US" altLang="zh-CN" dirty="0" err="1" smtClean="0"/>
              <a:t>iter</a:t>
            </a:r>
            <a:r>
              <a:rPr lang="en-US" altLang="zh-CN" dirty="0" smtClean="0"/>
              <a:t>, Distance);</a:t>
            </a:r>
            <a:endParaRPr lang="en-US" altLang="zh-CN" dirty="0" smtClean="0"/>
          </a:p>
          <a:p>
            <a:r>
              <a:rPr lang="zh-CN" altLang="en-US" dirty="0" smtClean="0"/>
              <a:t>它用来使迭代器</a:t>
            </a:r>
            <a:r>
              <a:rPr lang="en-US" altLang="zh-CN" dirty="0" err="1" smtClean="0"/>
              <a:t>iter</a:t>
            </a:r>
            <a:r>
              <a:rPr lang="zh-CN" altLang="en-US" dirty="0" smtClean="0"/>
              <a:t>前进</a:t>
            </a:r>
            <a:r>
              <a:rPr lang="en-US" altLang="zh-CN" dirty="0" smtClean="0"/>
              <a:t>n</a:t>
            </a:r>
            <a:r>
              <a:rPr lang="zh-CN" altLang="en-US" dirty="0" smtClean="0"/>
              <a:t>个元素，</a:t>
            </a:r>
            <a:r>
              <a:rPr lang="en-US" altLang="zh-CN" dirty="0" smtClean="0"/>
              <a:t>n</a:t>
            </a:r>
            <a:r>
              <a:rPr lang="zh-CN" altLang="en-US" dirty="0" smtClean="0"/>
              <a:t>可以取负值，表示后退</a:t>
            </a:r>
            <a:endParaRPr lang="en-US" altLang="zh-CN" dirty="0" smtClean="0"/>
          </a:p>
          <a:p>
            <a:r>
              <a:rPr lang="en-US" altLang="zh-CN" dirty="0" smtClean="0"/>
              <a:t>advance(</a:t>
            </a:r>
            <a:r>
              <a:rPr lang="en-US" altLang="zh-CN" dirty="0" err="1" smtClean="0"/>
              <a:t>iter</a:t>
            </a:r>
            <a:r>
              <a:rPr lang="en-US" altLang="zh-CN" dirty="0" smtClean="0"/>
              <a:t>, n)</a:t>
            </a:r>
            <a:r>
              <a:rPr lang="zh-CN" altLang="en-US" dirty="0" smtClean="0"/>
              <a:t>相当于</a:t>
            </a:r>
            <a:r>
              <a:rPr lang="en-US" altLang="zh-CN" dirty="0" err="1" smtClean="0"/>
              <a:t>iter</a:t>
            </a:r>
            <a:r>
              <a:rPr lang="en-US" altLang="zh-CN" dirty="0" smtClean="0"/>
              <a:t> += n</a:t>
            </a:r>
            <a:endParaRPr lang="zh-CN" altLang="en-US" dirty="0"/>
          </a:p>
        </p:txBody>
      </p:sp>
      <p:sp>
        <p:nvSpPr>
          <p:cNvPr id="3" name="标题 2"/>
          <p:cNvSpPr>
            <a:spLocks noGrp="1"/>
          </p:cNvSpPr>
          <p:nvPr>
            <p:ph type="title"/>
          </p:nvPr>
        </p:nvSpPr>
        <p:spPr/>
        <p:txBody>
          <a:bodyPr/>
          <a:lstStyle/>
          <a:p>
            <a:r>
              <a:rPr lang="en-US" altLang="zh-CN" dirty="0" smtClean="0"/>
              <a:t>10.2.4 </a:t>
            </a:r>
            <a:r>
              <a:rPr lang="zh-CN" altLang="en-US" dirty="0" smtClean="0"/>
              <a:t>迭代器的辅助函数</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template&lt;class </a:t>
            </a:r>
            <a:r>
              <a:rPr lang="en-US" altLang="zh-CN" dirty="0" err="1" smtClean="0"/>
              <a:t>InputIterator</a:t>
            </a:r>
            <a:r>
              <a:rPr lang="en-US" altLang="zh-CN" dirty="0" smtClean="0"/>
              <a:t>&gt;</a:t>
            </a:r>
            <a:endParaRPr lang="en-US" altLang="zh-CN" dirty="0" smtClean="0"/>
          </a:p>
          <a:p>
            <a:r>
              <a:rPr lang="en-US" altLang="zh-CN" dirty="0" smtClean="0"/>
              <a:t>unsigned distance(</a:t>
            </a:r>
            <a:r>
              <a:rPr lang="en-US" altLang="zh-CN" dirty="0" err="1" smtClean="0"/>
              <a:t>InputIterator</a:t>
            </a:r>
            <a:r>
              <a:rPr lang="en-US" altLang="zh-CN" dirty="0" smtClean="0"/>
              <a:t> first, </a:t>
            </a:r>
            <a:r>
              <a:rPr lang="en-US" altLang="zh-CN" dirty="0" err="1" smtClean="0"/>
              <a:t>InputIterator</a:t>
            </a:r>
            <a:r>
              <a:rPr lang="en-US" altLang="zh-CN" dirty="0" smtClean="0"/>
              <a:t> last);</a:t>
            </a:r>
            <a:endParaRPr lang="en-US" altLang="zh-CN" dirty="0" smtClean="0"/>
          </a:p>
          <a:p>
            <a:r>
              <a:rPr lang="zh-CN" altLang="en-US" dirty="0" smtClean="0"/>
              <a:t>它用来计算经过多少次“</a:t>
            </a:r>
            <a:r>
              <a:rPr lang="en-US" altLang="zh-CN" dirty="0" smtClean="0"/>
              <a:t>++</a:t>
            </a:r>
            <a:r>
              <a:rPr lang="zh-CN" altLang="en-US" dirty="0" smtClean="0"/>
              <a:t>”运算后可以到达</a:t>
            </a:r>
            <a:r>
              <a:rPr lang="en-US" altLang="zh-CN" dirty="0" smtClean="0"/>
              <a:t>last</a:t>
            </a:r>
            <a:endParaRPr lang="zh-CN" altLang="en-US" dirty="0"/>
          </a:p>
        </p:txBody>
      </p:sp>
      <p:sp>
        <p:nvSpPr>
          <p:cNvPr id="3" name="标题 2"/>
          <p:cNvSpPr>
            <a:spLocks noGrp="1"/>
          </p:cNvSpPr>
          <p:nvPr>
            <p:ph type="title"/>
          </p:nvPr>
        </p:nvSpPr>
        <p:spPr/>
        <p:txBody>
          <a:bodyPr/>
          <a:lstStyle/>
          <a:p>
            <a:r>
              <a:rPr lang="en-US" altLang="zh-CN" dirty="0"/>
              <a:t>10.2.4 </a:t>
            </a:r>
            <a:r>
              <a:rPr lang="zh-CN" altLang="en-US" dirty="0"/>
              <a:t>迭代器的辅助函数</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所谓泛型程序设计，就是编写不依赖于具体数据类型的程序</a:t>
            </a:r>
            <a:endParaRPr lang="en-US" altLang="zh-CN" dirty="0" smtClean="0"/>
          </a:p>
          <a:p>
            <a:r>
              <a:rPr lang="zh-CN" altLang="en-US" dirty="0"/>
              <a:t>泛</a:t>
            </a:r>
            <a:r>
              <a:rPr lang="zh-CN" altLang="en-US" dirty="0" smtClean="0"/>
              <a:t>型程序设计的主要思想是将算法从特定的数据结构中抽象出来，使算法成为通用的、可以作用于各种不同的数据结构</a:t>
            </a:r>
            <a:endParaRPr lang="zh-CN" altLang="en-US" dirty="0"/>
          </a:p>
        </p:txBody>
      </p:sp>
      <p:sp>
        <p:nvSpPr>
          <p:cNvPr id="3" name="标题 2"/>
          <p:cNvSpPr>
            <a:spLocks noGrp="1"/>
          </p:cNvSpPr>
          <p:nvPr>
            <p:ph type="title"/>
          </p:nvPr>
        </p:nvSpPr>
        <p:spPr/>
        <p:txBody>
          <a:bodyPr/>
          <a:lstStyle/>
          <a:p>
            <a:r>
              <a:rPr lang="en-US" altLang="zh-CN" dirty="0" smtClean="0"/>
              <a:t>10.1 </a:t>
            </a:r>
            <a:r>
              <a:rPr lang="zh-CN" altLang="en-US" dirty="0" smtClean="0"/>
              <a:t>泛型程序设计及</a:t>
            </a:r>
            <a:r>
              <a:rPr lang="en-US" altLang="zh-CN" dirty="0" smtClean="0"/>
              <a:t>STL</a:t>
            </a:r>
            <a:r>
              <a:rPr lang="zh-CN" altLang="en-US" dirty="0" smtClean="0"/>
              <a:t>的结构</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设</a:t>
            </a:r>
            <a:r>
              <a:rPr lang="en-US" altLang="zh-CN" dirty="0" smtClean="0"/>
              <a:t>S</a:t>
            </a:r>
            <a:r>
              <a:rPr lang="zh-CN" altLang="en-US" dirty="0" smtClean="0"/>
              <a:t>表示一种容器类型，</a:t>
            </a:r>
            <a:r>
              <a:rPr lang="en-US" altLang="zh-CN" dirty="0" smtClean="0"/>
              <a:t>s1</a:t>
            </a:r>
            <a:r>
              <a:rPr lang="zh-CN" altLang="en-US" dirty="0" smtClean="0"/>
              <a:t>和</a:t>
            </a:r>
            <a:r>
              <a:rPr lang="en-US" altLang="zh-CN" dirty="0" smtClean="0"/>
              <a:t>s2</a:t>
            </a:r>
            <a:r>
              <a:rPr lang="zh-CN" altLang="en-US" dirty="0" smtClean="0"/>
              <a:t>都是</a:t>
            </a:r>
            <a:r>
              <a:rPr lang="en-US" altLang="zh-CN" dirty="0" smtClean="0"/>
              <a:t>S</a:t>
            </a:r>
            <a:r>
              <a:rPr lang="zh-CN" altLang="en-US" dirty="0" smtClean="0"/>
              <a:t>类型的实例</a:t>
            </a:r>
            <a:endParaRPr lang="en-US" altLang="zh-CN" dirty="0" smtClean="0"/>
          </a:p>
          <a:p>
            <a:r>
              <a:rPr lang="en-US" altLang="zh-CN" dirty="0" smtClean="0"/>
              <a:t>S s1		</a:t>
            </a:r>
            <a:r>
              <a:rPr lang="zh-CN" altLang="en-US" dirty="0" smtClean="0"/>
              <a:t>默认构造函数，空容器</a:t>
            </a:r>
            <a:endParaRPr lang="en-US" altLang="zh-CN" dirty="0" smtClean="0"/>
          </a:p>
          <a:p>
            <a:r>
              <a:rPr lang="en-US" altLang="zh-CN" dirty="0" smtClean="0"/>
              <a:t>s1 op s2	</a:t>
            </a:r>
            <a:r>
              <a:rPr lang="zh-CN" altLang="en-US" dirty="0" smtClean="0"/>
              <a:t>比较运算</a:t>
            </a:r>
            <a:endParaRPr lang="en-US" altLang="zh-CN" dirty="0" smtClean="0"/>
          </a:p>
          <a:p>
            <a:r>
              <a:rPr lang="en-US" altLang="zh-CN" dirty="0" smtClean="0"/>
              <a:t>s1.begin()	</a:t>
            </a:r>
            <a:r>
              <a:rPr lang="zh-CN" altLang="en-US" dirty="0" smtClean="0"/>
              <a:t>返回指向</a:t>
            </a:r>
            <a:r>
              <a:rPr lang="en-US" altLang="zh-CN" dirty="0" smtClean="0"/>
              <a:t>s1</a:t>
            </a:r>
            <a:r>
              <a:rPr lang="zh-CN" altLang="en-US" dirty="0" smtClean="0"/>
              <a:t>第一个元素的迭代器</a:t>
            </a:r>
            <a:endParaRPr lang="en-US" altLang="zh-CN" dirty="0" smtClean="0"/>
          </a:p>
          <a:p>
            <a:r>
              <a:rPr lang="en-US" altLang="zh-CN" dirty="0" smtClean="0"/>
              <a:t>s1.end()	</a:t>
            </a:r>
            <a:r>
              <a:rPr lang="zh-CN" altLang="en-US" dirty="0" smtClean="0"/>
              <a:t>返回指向</a:t>
            </a:r>
            <a:r>
              <a:rPr lang="en-US" altLang="zh-CN" dirty="0" smtClean="0"/>
              <a:t>s1</a:t>
            </a:r>
            <a:r>
              <a:rPr lang="zh-CN" altLang="en-US" dirty="0" smtClean="0"/>
              <a:t>最后一个元素的下一个位置的迭代器</a:t>
            </a:r>
            <a:endParaRPr lang="en-US" altLang="zh-CN" dirty="0" smtClean="0"/>
          </a:p>
          <a:p>
            <a:r>
              <a:rPr lang="en-US" altLang="zh-CN" dirty="0" smtClean="0"/>
              <a:t>s1.clear()	</a:t>
            </a:r>
            <a:r>
              <a:rPr lang="zh-CN" altLang="en-US" dirty="0" smtClean="0"/>
              <a:t>将容器</a:t>
            </a:r>
            <a:r>
              <a:rPr lang="en-US" altLang="zh-CN" dirty="0" smtClean="0"/>
              <a:t>s1</a:t>
            </a:r>
            <a:r>
              <a:rPr lang="zh-CN" altLang="en-US" dirty="0" smtClean="0"/>
              <a:t>清空</a:t>
            </a:r>
            <a:endParaRPr lang="en-US" altLang="zh-CN" dirty="0" smtClean="0"/>
          </a:p>
          <a:p>
            <a:r>
              <a:rPr lang="en-US" altLang="zh-CN" dirty="0" smtClean="0"/>
              <a:t>s1.empty()	</a:t>
            </a:r>
            <a:r>
              <a:rPr lang="zh-CN" altLang="en-US" dirty="0" smtClean="0"/>
              <a:t>返回一个布尔值，表示</a:t>
            </a:r>
            <a:r>
              <a:rPr lang="en-US" altLang="zh-CN" dirty="0" smtClean="0"/>
              <a:t>s1</a:t>
            </a:r>
            <a:r>
              <a:rPr lang="zh-CN" altLang="en-US" dirty="0" smtClean="0"/>
              <a:t>容器是否为空</a:t>
            </a:r>
            <a:endParaRPr lang="en-US" altLang="zh-CN" dirty="0" smtClean="0"/>
          </a:p>
          <a:p>
            <a:r>
              <a:rPr lang="en-US" altLang="zh-CN" dirty="0" smtClean="0"/>
              <a:t>s1.size()	</a:t>
            </a:r>
            <a:r>
              <a:rPr lang="zh-CN" altLang="en-US" dirty="0" smtClean="0"/>
              <a:t>返回</a:t>
            </a:r>
            <a:r>
              <a:rPr lang="en-US" altLang="zh-CN" dirty="0" smtClean="0"/>
              <a:t>s1</a:t>
            </a:r>
            <a:r>
              <a:rPr lang="zh-CN" altLang="en-US" dirty="0" smtClean="0"/>
              <a:t>的元素个数</a:t>
            </a:r>
            <a:endParaRPr lang="en-US" altLang="zh-CN" dirty="0" smtClean="0"/>
          </a:p>
          <a:p>
            <a:r>
              <a:rPr lang="en-US" altLang="zh-CN" dirty="0" smtClean="0"/>
              <a:t>s1.swap(s2)	</a:t>
            </a:r>
            <a:r>
              <a:rPr lang="zh-CN" altLang="en-US" dirty="0" smtClean="0"/>
              <a:t>将</a:t>
            </a:r>
            <a:r>
              <a:rPr lang="en-US" altLang="zh-CN" dirty="0" smtClean="0"/>
              <a:t>s1</a:t>
            </a:r>
            <a:r>
              <a:rPr lang="zh-CN" altLang="en-US" dirty="0" smtClean="0"/>
              <a:t>容器和</a:t>
            </a:r>
            <a:r>
              <a:rPr lang="en-US" altLang="zh-CN" dirty="0" smtClean="0"/>
              <a:t>s2</a:t>
            </a:r>
            <a:r>
              <a:rPr lang="zh-CN" altLang="en-US" dirty="0" smtClean="0"/>
              <a:t>容器的内容交换</a:t>
            </a:r>
            <a:endParaRPr lang="zh-CN" altLang="en-US" dirty="0"/>
          </a:p>
        </p:txBody>
      </p:sp>
      <p:sp>
        <p:nvSpPr>
          <p:cNvPr id="3" name="标题 2"/>
          <p:cNvSpPr>
            <a:spLocks noGrp="1"/>
          </p:cNvSpPr>
          <p:nvPr>
            <p:ph type="title"/>
          </p:nvPr>
        </p:nvSpPr>
        <p:spPr/>
        <p:txBody>
          <a:bodyPr/>
          <a:lstStyle/>
          <a:p>
            <a:r>
              <a:rPr lang="en-US" altLang="zh-CN" dirty="0" smtClean="0"/>
              <a:t>10.3 </a:t>
            </a:r>
            <a:r>
              <a:rPr lang="zh-CN" altLang="en-US" dirty="0" smtClean="0"/>
              <a:t>容器</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对一个可逆容器进行逆向遍历时，可以通过对其迭代器使用</a:t>
            </a:r>
            <a:r>
              <a:rPr lang="en-US" altLang="zh-CN" dirty="0"/>
              <a:t>“--”</a:t>
            </a:r>
            <a:r>
              <a:rPr lang="zh-CN" altLang="en-US" dirty="0"/>
              <a:t>运算来进行，但有时候这样做不够</a:t>
            </a:r>
            <a:r>
              <a:rPr lang="zh-CN" altLang="en-US" dirty="0"/>
              <a:t>方便。</a:t>
            </a:r>
            <a:endParaRPr lang="zh-CN" altLang="en-US" dirty="0"/>
          </a:p>
          <a:p>
            <a:r>
              <a:rPr lang="zh-CN" altLang="en-US" dirty="0"/>
              <a:t>为此，</a:t>
            </a:r>
            <a:r>
              <a:rPr lang="en-US" altLang="zh-CN" dirty="0"/>
              <a:t>STL</a:t>
            </a:r>
            <a:r>
              <a:rPr lang="zh-CN" altLang="en-US" dirty="0"/>
              <a:t>提供了逆向迭代器</a:t>
            </a:r>
            <a:r>
              <a:rPr lang="en-US" altLang="zh-CN" dirty="0"/>
              <a:t>S::reverse_iterator</a:t>
            </a:r>
            <a:endParaRPr lang="zh-CN" altLang="en-US" dirty="0"/>
          </a:p>
          <a:p>
            <a:r>
              <a:rPr lang="en-US" altLang="zh-CN" dirty="0"/>
              <a:t>s1.rbegin()</a:t>
            </a:r>
            <a:endParaRPr lang="en-US" altLang="zh-CN" dirty="0"/>
          </a:p>
          <a:p>
            <a:r>
              <a:rPr lang="en-US" altLang="zh-CN" dirty="0"/>
              <a:t>s1.rend()</a:t>
            </a:r>
            <a:endParaRPr lang="en-US" altLang="zh-CN" dirty="0"/>
          </a:p>
          <a:p>
            <a:r>
              <a:rPr lang="zh-CN" altLang="en-US" dirty="0"/>
              <a:t>逆向迭代器实际</a:t>
            </a:r>
            <a:r>
              <a:rPr lang="zh-CN" altLang="en-US" dirty="0"/>
              <a:t>是普通迭代器的适配器，逆向迭代器的</a:t>
            </a:r>
            <a:r>
              <a:rPr lang="en-US" altLang="zh-CN" dirty="0"/>
              <a:t>“++”</a:t>
            </a:r>
            <a:r>
              <a:rPr lang="zh-CN" altLang="en-US" dirty="0"/>
              <a:t>运算被映射为普通迭代器的</a:t>
            </a:r>
            <a:r>
              <a:rPr lang="en-US" altLang="zh-CN" dirty="0"/>
              <a:t>“--”</a:t>
            </a:r>
            <a:r>
              <a:rPr lang="zh-CN" altLang="en-US" dirty="0"/>
              <a:t>运算</a:t>
            </a:r>
            <a:endParaRPr lang="zh-CN" altLang="en-US" dirty="0"/>
          </a:p>
        </p:txBody>
      </p:sp>
      <p:sp>
        <p:nvSpPr>
          <p:cNvPr id="3" name="标题 2"/>
          <p:cNvSpPr>
            <a:spLocks noGrp="1"/>
          </p:cNvSpPr>
          <p:nvPr>
            <p:ph type="title"/>
          </p:nvPr>
        </p:nvSpPr>
        <p:spPr/>
        <p:txBody>
          <a:bodyPr/>
          <a:lstStyle/>
          <a:p>
            <a:r>
              <a:rPr lang="en-US" altLang="zh-CN" dirty="0" smtClean="0"/>
              <a:t>10.3 </a:t>
            </a:r>
            <a:r>
              <a:rPr lang="zh-CN" altLang="en-US" dirty="0" smtClean="0"/>
              <a:t>容器</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10.3.1 </a:t>
            </a:r>
            <a:r>
              <a:rPr lang="zh-CN" altLang="en-US" dirty="0" smtClean="0"/>
              <a:t>容器的基本功能与分类</a:t>
            </a:r>
            <a:endParaRPr lang="zh-CN" altLang="en-US" dirty="0"/>
          </a:p>
        </p:txBody>
      </p:sp>
      <p:graphicFrame>
        <p:nvGraphicFramePr>
          <p:cNvPr id="4" name="表格 3"/>
          <p:cNvGraphicFramePr>
            <a:graphicFrameLocks noGrp="1"/>
          </p:cNvGraphicFramePr>
          <p:nvPr>
            <p:custDataLst>
              <p:tags r:id="rId1"/>
            </p:custDataLst>
          </p:nvPr>
        </p:nvGraphicFramePr>
        <p:xfrm>
          <a:off x="457835" y="2408555"/>
          <a:ext cx="8228965" cy="2389505"/>
        </p:xfrm>
        <a:graphic>
          <a:graphicData uri="http://schemas.openxmlformats.org/drawingml/2006/table">
            <a:tbl>
              <a:tblPr firstRow="1" bandRow="1">
                <a:tableStyleId>{5C22544A-7EE6-4342-B048-85BDC9FD1C3A}</a:tableStyleId>
              </a:tblPr>
              <a:tblGrid>
                <a:gridCol w="1594485"/>
                <a:gridCol w="1800225"/>
                <a:gridCol w="1655445"/>
                <a:gridCol w="3178810"/>
              </a:tblGrid>
              <a:tr h="367665">
                <a:tc>
                  <a:txBody>
                    <a:bodyPr/>
                    <a:lstStyle/>
                    <a:p>
                      <a:pPr algn="ctr"/>
                      <a:r>
                        <a:rPr lang="zh-CN" altLang="en-US" dirty="0" smtClean="0"/>
                        <a:t>容器名</a:t>
                      </a:r>
                      <a:endParaRPr lang="zh-CN" altLang="en-US" dirty="0"/>
                    </a:p>
                  </a:txBody>
                  <a:tcPr/>
                </a:tc>
                <a:tc>
                  <a:txBody>
                    <a:bodyPr/>
                    <a:lstStyle/>
                    <a:p>
                      <a:pPr algn="ctr"/>
                      <a:r>
                        <a:rPr lang="zh-CN" altLang="en-US" dirty="0" smtClean="0"/>
                        <a:t>中文名</a:t>
                      </a:r>
                      <a:endParaRPr lang="zh-CN" altLang="en-US" dirty="0"/>
                    </a:p>
                  </a:txBody>
                  <a:tcPr/>
                </a:tc>
                <a:tc>
                  <a:txBody>
                    <a:bodyPr/>
                    <a:lstStyle/>
                    <a:p>
                      <a:pPr algn="ctr"/>
                      <a:r>
                        <a:rPr lang="zh-CN" altLang="en-US" dirty="0" smtClean="0"/>
                        <a:t>头文件</a:t>
                      </a:r>
                      <a:endParaRPr lang="zh-CN" altLang="en-US" dirty="0"/>
                    </a:p>
                  </a:txBody>
                  <a:tcPr/>
                </a:tc>
                <a:tc>
                  <a:txBody>
                    <a:bodyPr/>
                    <a:lstStyle/>
                    <a:p>
                      <a:pPr algn="ctr"/>
                      <a:r>
                        <a:rPr lang="zh-CN" altLang="en-US" dirty="0" smtClean="0"/>
                        <a:t>所属概念</a:t>
                      </a:r>
                      <a:endParaRPr lang="zh-CN" altLang="en-US" dirty="0"/>
                    </a:p>
                  </a:txBody>
                  <a:tcPr/>
                </a:tc>
              </a:tr>
              <a:tr h="2021840">
                <a:tc>
                  <a:txBody>
                    <a:bodyPr/>
                    <a:lstStyle/>
                    <a:p>
                      <a:pPr algn="ctr"/>
                      <a:r>
                        <a:rPr lang="en-US" altLang="zh-CN" dirty="0" smtClean="0"/>
                        <a:t>vector</a:t>
                      </a:r>
                      <a:endParaRPr lang="en-US" altLang="zh-CN" dirty="0" smtClean="0"/>
                    </a:p>
                    <a:p>
                      <a:pPr algn="ctr"/>
                      <a:r>
                        <a:rPr lang="en-US" altLang="zh-CN" dirty="0" err="1" smtClean="0"/>
                        <a:t>deque</a:t>
                      </a:r>
                      <a:endParaRPr lang="en-US" altLang="zh-CN" dirty="0" smtClean="0"/>
                    </a:p>
                    <a:p>
                      <a:pPr algn="ctr"/>
                      <a:r>
                        <a:rPr lang="en-US" altLang="zh-CN" dirty="0" smtClean="0"/>
                        <a:t>list</a:t>
                      </a:r>
                      <a:endParaRPr lang="en-US" altLang="zh-CN" dirty="0" smtClean="0"/>
                    </a:p>
                    <a:p>
                      <a:pPr algn="ctr"/>
                      <a:r>
                        <a:rPr lang="en-US" altLang="zh-CN" dirty="0" smtClean="0"/>
                        <a:t>set</a:t>
                      </a:r>
                      <a:endParaRPr lang="en-US" altLang="zh-CN" dirty="0" smtClean="0"/>
                    </a:p>
                    <a:p>
                      <a:pPr algn="ctr"/>
                      <a:r>
                        <a:rPr lang="en-US" altLang="zh-CN" dirty="0" err="1" smtClean="0"/>
                        <a:t>multiset</a:t>
                      </a:r>
                      <a:endParaRPr lang="en-US" altLang="zh-CN" dirty="0" smtClean="0"/>
                    </a:p>
                    <a:p>
                      <a:pPr algn="ctr"/>
                      <a:r>
                        <a:rPr lang="en-US" altLang="zh-CN" dirty="0" smtClean="0"/>
                        <a:t>map</a:t>
                      </a:r>
                      <a:endParaRPr lang="en-US" altLang="zh-CN" dirty="0" smtClean="0"/>
                    </a:p>
                    <a:p>
                      <a:pPr algn="ctr"/>
                      <a:r>
                        <a:rPr lang="en-US" altLang="zh-CN" dirty="0" err="1" smtClean="0"/>
                        <a:t>multimap</a:t>
                      </a:r>
                      <a:endParaRPr lang="zh-CN" altLang="en-US" dirty="0"/>
                    </a:p>
                  </a:txBody>
                  <a:tcPr/>
                </a:tc>
                <a:tc>
                  <a:txBody>
                    <a:bodyPr/>
                    <a:lstStyle/>
                    <a:p>
                      <a:pPr algn="ctr"/>
                      <a:r>
                        <a:rPr lang="zh-CN" altLang="en-US" dirty="0" smtClean="0"/>
                        <a:t>向量</a:t>
                      </a:r>
                      <a:endParaRPr lang="en-US" altLang="zh-CN" dirty="0" smtClean="0"/>
                    </a:p>
                    <a:p>
                      <a:pPr algn="ctr"/>
                      <a:r>
                        <a:rPr lang="zh-CN" altLang="en-US" dirty="0" smtClean="0"/>
                        <a:t>双端队列</a:t>
                      </a:r>
                      <a:endParaRPr lang="en-US" altLang="zh-CN" dirty="0" smtClean="0"/>
                    </a:p>
                    <a:p>
                      <a:pPr algn="ctr"/>
                      <a:r>
                        <a:rPr lang="zh-CN" altLang="en-US" dirty="0" smtClean="0"/>
                        <a:t>列表</a:t>
                      </a:r>
                      <a:endParaRPr lang="en-US" altLang="zh-CN" dirty="0" smtClean="0"/>
                    </a:p>
                    <a:p>
                      <a:pPr algn="ctr"/>
                      <a:r>
                        <a:rPr lang="zh-CN" altLang="en-US" dirty="0" smtClean="0"/>
                        <a:t>集合</a:t>
                      </a:r>
                      <a:endParaRPr lang="en-US" altLang="zh-CN" dirty="0" smtClean="0"/>
                    </a:p>
                    <a:p>
                      <a:pPr algn="ctr"/>
                      <a:r>
                        <a:rPr lang="zh-CN" altLang="en-US" dirty="0" smtClean="0"/>
                        <a:t>多重集合</a:t>
                      </a:r>
                      <a:endParaRPr lang="en-US" altLang="zh-CN" dirty="0" smtClean="0"/>
                    </a:p>
                    <a:p>
                      <a:pPr algn="ctr"/>
                      <a:r>
                        <a:rPr lang="zh-CN" altLang="en-US" dirty="0" smtClean="0"/>
                        <a:t>映射</a:t>
                      </a:r>
                      <a:endParaRPr lang="en-US" altLang="zh-CN" dirty="0" smtClean="0"/>
                    </a:p>
                    <a:p>
                      <a:pPr algn="ctr"/>
                      <a:r>
                        <a:rPr lang="zh-CN" altLang="en-US" dirty="0" smtClean="0"/>
                        <a:t>多重映射</a:t>
                      </a:r>
                      <a:endParaRPr lang="zh-CN" altLang="en-US" dirty="0"/>
                    </a:p>
                  </a:txBody>
                  <a:tcPr/>
                </a:tc>
                <a:tc>
                  <a:txBody>
                    <a:bodyPr/>
                    <a:lstStyle/>
                    <a:p>
                      <a:pPr algn="ctr"/>
                      <a:r>
                        <a:rPr lang="en-US" altLang="zh-CN" dirty="0" smtClean="0"/>
                        <a:t>&lt;vector&gt;</a:t>
                      </a:r>
                      <a:endParaRPr lang="en-US" altLang="zh-CN" dirty="0" smtClean="0"/>
                    </a:p>
                    <a:p>
                      <a:pPr algn="ctr"/>
                      <a:r>
                        <a:rPr lang="en-US" altLang="zh-CN" dirty="0" smtClean="0"/>
                        <a:t>&lt;</a:t>
                      </a:r>
                      <a:r>
                        <a:rPr lang="en-US" altLang="zh-CN" dirty="0" err="1" smtClean="0"/>
                        <a:t>deque</a:t>
                      </a:r>
                      <a:r>
                        <a:rPr lang="en-US" altLang="zh-CN" dirty="0" smtClean="0"/>
                        <a:t>&gt;</a:t>
                      </a:r>
                      <a:endParaRPr lang="en-US" altLang="zh-CN" dirty="0" smtClean="0"/>
                    </a:p>
                    <a:p>
                      <a:pPr algn="ctr"/>
                      <a:r>
                        <a:rPr lang="en-US" altLang="zh-CN" dirty="0" smtClean="0"/>
                        <a:t>&lt;list&gt;</a:t>
                      </a:r>
                      <a:endParaRPr lang="en-US" altLang="zh-CN" dirty="0" smtClean="0"/>
                    </a:p>
                    <a:p>
                      <a:pPr algn="ctr"/>
                      <a:r>
                        <a:rPr lang="en-US" altLang="zh-CN" dirty="0" smtClean="0"/>
                        <a:t>&lt;set&gt;</a:t>
                      </a:r>
                      <a:endParaRPr lang="en-US" altLang="zh-CN" dirty="0" smtClean="0"/>
                    </a:p>
                    <a:p>
                      <a:pPr algn="ctr"/>
                      <a:r>
                        <a:rPr lang="en-US" altLang="zh-CN" dirty="0" smtClean="0"/>
                        <a:t>&lt;set&gt;</a:t>
                      </a:r>
                      <a:endParaRPr lang="en-US" altLang="zh-CN" dirty="0" smtClean="0"/>
                    </a:p>
                    <a:p>
                      <a:pPr algn="ctr"/>
                      <a:r>
                        <a:rPr lang="en-US" altLang="zh-CN" dirty="0" smtClean="0"/>
                        <a:t>&lt;map&gt;</a:t>
                      </a:r>
                      <a:endParaRPr lang="en-US" altLang="zh-CN" dirty="0" smtClean="0"/>
                    </a:p>
                    <a:p>
                      <a:pPr algn="ctr"/>
                      <a:r>
                        <a:rPr lang="en-US" altLang="zh-CN" dirty="0" smtClean="0"/>
                        <a:t>&lt;map&gt;</a:t>
                      </a:r>
                      <a:endParaRPr lang="en-US" altLang="zh-CN" dirty="0" smtClean="0"/>
                    </a:p>
                  </a:txBody>
                  <a:tcPr/>
                </a:tc>
                <a:tc>
                  <a:txBody>
                    <a:bodyPr/>
                    <a:lstStyle/>
                    <a:p>
                      <a:pPr algn="ctr"/>
                      <a:r>
                        <a:rPr lang="zh-CN" altLang="en-US" dirty="0" smtClean="0"/>
                        <a:t>随机访问容器，顺序容器</a:t>
                      </a:r>
                      <a:endParaRPr lang="en-US" altLang="zh-CN" dirty="0" smtClean="0"/>
                    </a:p>
                    <a:p>
                      <a:pPr algn="ctr"/>
                      <a:r>
                        <a:rPr lang="zh-CN" altLang="en-US" dirty="0" smtClean="0"/>
                        <a:t>随机访问容器，顺序容器</a:t>
                      </a:r>
                      <a:endParaRPr lang="en-US" altLang="zh-CN" dirty="0" smtClean="0"/>
                    </a:p>
                    <a:p>
                      <a:pPr algn="ctr"/>
                      <a:r>
                        <a:rPr lang="zh-CN" altLang="en-US" dirty="0" smtClean="0"/>
                        <a:t>可逆容器，顺序容器</a:t>
                      </a:r>
                      <a:endParaRPr lang="en-US" altLang="zh-CN" dirty="0" smtClean="0"/>
                    </a:p>
                    <a:p>
                      <a:pPr algn="ctr"/>
                      <a:r>
                        <a:rPr lang="zh-CN" altLang="en-US" dirty="0" smtClean="0"/>
                        <a:t>可逆容器，关联容器</a:t>
                      </a:r>
                      <a:endParaRPr lang="en-US" altLang="zh-CN" dirty="0" smtClean="0"/>
                    </a:p>
                    <a:p>
                      <a:pPr algn="ctr"/>
                      <a:r>
                        <a:rPr lang="zh-CN" altLang="en-US" dirty="0" smtClean="0"/>
                        <a:t>可逆容器，关联容器</a:t>
                      </a:r>
                      <a:endParaRPr lang="en-US" altLang="zh-CN" dirty="0" smtClean="0"/>
                    </a:p>
                    <a:p>
                      <a:pPr algn="ctr"/>
                      <a:r>
                        <a:rPr lang="zh-CN" altLang="en-US" dirty="0" smtClean="0"/>
                        <a:t>可逆容器，关联容器</a:t>
                      </a:r>
                      <a:endParaRPr lang="en-US" altLang="zh-CN" dirty="0" smtClean="0"/>
                    </a:p>
                    <a:p>
                      <a:pPr algn="ctr"/>
                      <a:r>
                        <a:rPr lang="zh-CN" altLang="en-US" dirty="0" smtClean="0"/>
                        <a:t>可逆容器，关联容器</a:t>
                      </a:r>
                      <a:endParaRPr lang="zh-CN" altLang="en-US" dirty="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1. </a:t>
            </a:r>
            <a:r>
              <a:rPr lang="zh-CN" altLang="en-US" dirty="0" smtClean="0"/>
              <a:t>顺序容器的基本功能</a:t>
            </a:r>
            <a:endParaRPr lang="en-US" altLang="zh-CN" dirty="0" smtClean="0"/>
          </a:p>
          <a:p>
            <a:r>
              <a:rPr lang="en-US" altLang="zh-CN" dirty="0" smtClean="0"/>
              <a:t>STL</a:t>
            </a:r>
            <a:r>
              <a:rPr lang="zh-CN" altLang="en-US" dirty="0" smtClean="0"/>
              <a:t>中的顺序容器包括向量</a:t>
            </a:r>
            <a:r>
              <a:rPr lang="en-US" altLang="zh-CN" dirty="0" smtClean="0"/>
              <a:t>(vector)</a:t>
            </a:r>
            <a:r>
              <a:rPr lang="zh-CN" altLang="en-US" dirty="0" smtClean="0"/>
              <a:t>、双端队列</a:t>
            </a:r>
            <a:r>
              <a:rPr lang="en-US" altLang="zh-CN" dirty="0" smtClean="0"/>
              <a:t>(</a:t>
            </a:r>
            <a:r>
              <a:rPr lang="en-US" altLang="zh-CN" dirty="0" err="1" smtClean="0"/>
              <a:t>deque</a:t>
            </a:r>
            <a:r>
              <a:rPr lang="en-US" altLang="zh-CN" dirty="0" smtClean="0"/>
              <a:t>)</a:t>
            </a:r>
            <a:r>
              <a:rPr lang="zh-CN" altLang="en-US" dirty="0" smtClean="0"/>
              <a:t>和列表</a:t>
            </a:r>
            <a:r>
              <a:rPr lang="en-US" altLang="zh-CN" dirty="0" smtClean="0"/>
              <a:t>(list)</a:t>
            </a:r>
            <a:endParaRPr lang="en-US" altLang="zh-CN" dirty="0" smtClean="0"/>
          </a:p>
          <a:p>
            <a:r>
              <a:rPr lang="zh-CN" altLang="en-US" dirty="0" smtClean="0"/>
              <a:t>顺序容器的元素类型必须符合</a:t>
            </a:r>
            <a:r>
              <a:rPr lang="en-US" altLang="zh-CN" dirty="0" smtClean="0"/>
              <a:t>Assignable</a:t>
            </a:r>
            <a:r>
              <a:rPr lang="zh-CN" altLang="en-US" dirty="0" smtClean="0"/>
              <a:t>，即具有公有的复制构造函数并可以使用“</a:t>
            </a:r>
            <a:r>
              <a:rPr lang="en-US" altLang="zh-CN" dirty="0" smtClean="0"/>
              <a:t>=</a:t>
            </a:r>
            <a:r>
              <a:rPr lang="zh-CN" altLang="en-US" dirty="0" smtClean="0"/>
              <a:t>”赋值</a:t>
            </a:r>
            <a:endParaRPr lang="zh-CN" altLang="en-US" dirty="0"/>
          </a:p>
        </p:txBody>
      </p:sp>
      <p:sp>
        <p:nvSpPr>
          <p:cNvPr id="3" name="标题 2"/>
          <p:cNvSpPr>
            <a:spLocks noGrp="1"/>
          </p:cNvSpPr>
          <p:nvPr>
            <p:ph type="title"/>
          </p:nvPr>
        </p:nvSpPr>
        <p:spPr/>
        <p:txBody>
          <a:bodyPr/>
          <a:lstStyle/>
          <a:p>
            <a:r>
              <a:rPr lang="en-US" altLang="zh-CN" dirty="0" smtClean="0"/>
              <a:t>10.3.2 </a:t>
            </a:r>
            <a:r>
              <a:rPr lang="zh-CN" altLang="en-US" dirty="0" smtClean="0"/>
              <a:t>顺序容器</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(1) </a:t>
            </a:r>
            <a:r>
              <a:rPr lang="zh-CN" altLang="en-US" dirty="0" smtClean="0"/>
              <a:t>构造函数：</a:t>
            </a:r>
            <a:endParaRPr lang="en-US" altLang="zh-CN" dirty="0" smtClean="0"/>
          </a:p>
          <a:p>
            <a:r>
              <a:rPr lang="en-US" altLang="zh-CN" dirty="0" smtClean="0"/>
              <a:t>S s(n, t)	</a:t>
            </a:r>
            <a:r>
              <a:rPr lang="zh-CN" altLang="en-US" dirty="0" smtClean="0"/>
              <a:t>构造一个由</a:t>
            </a:r>
            <a:r>
              <a:rPr lang="en-US" altLang="zh-CN" dirty="0" smtClean="0"/>
              <a:t>n</a:t>
            </a:r>
            <a:r>
              <a:rPr lang="zh-CN" altLang="en-US" dirty="0" smtClean="0"/>
              <a:t>个</a:t>
            </a:r>
            <a:r>
              <a:rPr lang="en-US" altLang="zh-CN" dirty="0" smtClean="0"/>
              <a:t>t</a:t>
            </a:r>
            <a:r>
              <a:rPr lang="zh-CN" altLang="en-US" dirty="0" smtClean="0"/>
              <a:t>元素构成的容器实例</a:t>
            </a:r>
            <a:r>
              <a:rPr lang="en-US" altLang="zh-CN" dirty="0" smtClean="0"/>
              <a:t>s</a:t>
            </a:r>
            <a:endParaRPr lang="en-US" altLang="zh-CN" dirty="0" smtClean="0"/>
          </a:p>
          <a:p>
            <a:r>
              <a:rPr lang="en-US" altLang="zh-CN" dirty="0" smtClean="0"/>
              <a:t>S s(n)	</a:t>
            </a:r>
            <a:r>
              <a:rPr lang="zh-CN" altLang="en-US" dirty="0" smtClean="0"/>
              <a:t>构造一个由</a:t>
            </a:r>
            <a:r>
              <a:rPr lang="en-US" altLang="zh-CN" dirty="0" smtClean="0"/>
              <a:t>n</a:t>
            </a:r>
            <a:r>
              <a:rPr lang="zh-CN" altLang="en-US" dirty="0" smtClean="0"/>
              <a:t>个元素的容器实例</a:t>
            </a:r>
            <a:r>
              <a:rPr lang="en-US" altLang="zh-CN" dirty="0" smtClean="0"/>
              <a:t>s</a:t>
            </a:r>
            <a:r>
              <a:rPr lang="zh-CN" altLang="en-US" dirty="0" smtClean="0"/>
              <a:t>，每个元素都是</a:t>
            </a:r>
            <a:r>
              <a:rPr lang="en-US" altLang="zh-CN" dirty="0" smtClean="0"/>
              <a:t>T()</a:t>
            </a:r>
            <a:endParaRPr lang="en-US" altLang="zh-CN" dirty="0" smtClean="0"/>
          </a:p>
          <a:p>
            <a:r>
              <a:rPr lang="en-US" altLang="zh-CN" dirty="0" smtClean="0"/>
              <a:t>S s(q1, q2)	</a:t>
            </a:r>
            <a:r>
              <a:rPr lang="zh-CN" altLang="en-US" dirty="0" smtClean="0"/>
              <a:t>使用将</a:t>
            </a:r>
            <a:r>
              <a:rPr lang="en-US" altLang="zh-CN" dirty="0" smtClean="0"/>
              <a:t>[q1, q2)</a:t>
            </a:r>
            <a:r>
              <a:rPr lang="zh-CN" altLang="en-US" dirty="0" smtClean="0"/>
              <a:t>区间内的数据作为</a:t>
            </a:r>
            <a:r>
              <a:rPr lang="en-US" altLang="zh-CN" dirty="0" smtClean="0"/>
              <a:t>s</a:t>
            </a:r>
            <a:r>
              <a:rPr lang="zh-CN" altLang="en-US" dirty="0" smtClean="0"/>
              <a:t>的元素构造</a:t>
            </a:r>
            <a:r>
              <a:rPr lang="en-US" altLang="zh-CN" dirty="0" smtClean="0"/>
              <a:t>s</a:t>
            </a:r>
            <a:r>
              <a:rPr lang="zh-CN" altLang="en-US" dirty="0" smtClean="0"/>
              <a:t>，</a:t>
            </a:r>
            <a:r>
              <a:rPr lang="en-US" altLang="zh-CN" dirty="0" smtClean="0"/>
              <a:t>q1</a:t>
            </a:r>
            <a:r>
              <a:rPr lang="zh-CN" altLang="en-US" dirty="0" smtClean="0"/>
              <a:t>、</a:t>
            </a:r>
            <a:r>
              <a:rPr lang="en-US" altLang="zh-CN" dirty="0" smtClean="0"/>
              <a:t>q2</a:t>
            </a:r>
            <a:r>
              <a:rPr lang="zh-CN" altLang="en-US" dirty="0" smtClean="0"/>
              <a:t>为输入迭代器</a:t>
            </a:r>
            <a:endParaRPr lang="en-US" altLang="zh-CN" dirty="0" smtClean="0"/>
          </a:p>
        </p:txBody>
      </p:sp>
      <p:sp>
        <p:nvSpPr>
          <p:cNvPr id="3" name="标题 2"/>
          <p:cNvSpPr>
            <a:spLocks noGrp="1"/>
          </p:cNvSpPr>
          <p:nvPr>
            <p:ph type="title"/>
          </p:nvPr>
        </p:nvSpPr>
        <p:spPr/>
        <p:txBody>
          <a:bodyPr/>
          <a:lstStyle/>
          <a:p>
            <a:r>
              <a:rPr lang="en-US" altLang="zh-CN" dirty="0"/>
              <a:t>10.3.2 </a:t>
            </a:r>
            <a:r>
              <a:rPr lang="zh-CN" altLang="en-US" dirty="0"/>
              <a:t>顺序容器</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 </a:t>
            </a:r>
            <a:r>
              <a:rPr lang="zh-CN" altLang="en-US" dirty="0"/>
              <a:t>赋值函数</a:t>
            </a:r>
            <a:endParaRPr lang="zh-CN" altLang="en-US" dirty="0"/>
          </a:p>
          <a:p>
            <a:r>
              <a:rPr lang="en-US" altLang="zh-CN" dirty="0"/>
              <a:t>s.assign(n,t)  </a:t>
            </a:r>
            <a:r>
              <a:rPr lang="zh-CN" altLang="en-US" dirty="0"/>
              <a:t>赋值后的容器由</a:t>
            </a:r>
            <a:r>
              <a:rPr lang="en-US" altLang="zh-CN" dirty="0"/>
              <a:t>n</a:t>
            </a:r>
            <a:r>
              <a:rPr lang="zh-CN" altLang="en-US" dirty="0"/>
              <a:t>个</a:t>
            </a:r>
            <a:r>
              <a:rPr lang="en-US" altLang="zh-CN" dirty="0"/>
              <a:t>t</a:t>
            </a:r>
            <a:r>
              <a:rPr lang="zh-CN" altLang="en-US" dirty="0"/>
              <a:t>元素构成</a:t>
            </a:r>
            <a:endParaRPr lang="zh-CN" altLang="en-US" dirty="0"/>
          </a:p>
          <a:p>
            <a:r>
              <a:rPr lang="en-US" altLang="zh-CN" dirty="0"/>
              <a:t>s.assign(n)  </a:t>
            </a:r>
            <a:r>
              <a:rPr lang="zh-CN" altLang="en-US" dirty="0"/>
              <a:t>赋值后的容器由</a:t>
            </a:r>
            <a:r>
              <a:rPr lang="en-US" altLang="zh-CN" dirty="0"/>
              <a:t>n</a:t>
            </a:r>
            <a:r>
              <a:rPr lang="zh-CN" altLang="en-US" dirty="0"/>
              <a:t>个元素的容器实例</a:t>
            </a:r>
            <a:r>
              <a:rPr lang="en-US" altLang="zh-CN" dirty="0"/>
              <a:t>s</a:t>
            </a:r>
            <a:r>
              <a:rPr lang="zh-CN" altLang="en-US" dirty="0"/>
              <a:t>，每个元素都是</a:t>
            </a:r>
            <a:r>
              <a:rPr lang="en-US" altLang="zh-CN" dirty="0"/>
              <a:t>T()</a:t>
            </a:r>
            <a:endParaRPr lang="en-US" altLang="zh-CN" dirty="0"/>
          </a:p>
          <a:p>
            <a:r>
              <a:rPr lang="en-US" altLang="zh-CN" dirty="0"/>
              <a:t>s.assign(q1,q2)  </a:t>
            </a:r>
            <a:r>
              <a:rPr lang="zh-CN" altLang="en-US" dirty="0"/>
              <a:t>赋值后的容器的元素为</a:t>
            </a:r>
            <a:r>
              <a:rPr lang="en-US" altLang="zh-CN" dirty="0"/>
              <a:t>[q1,q2)</a:t>
            </a:r>
            <a:r>
              <a:rPr lang="zh-CN" altLang="en-US" dirty="0"/>
              <a:t>区间内的数据</a:t>
            </a:r>
            <a:endParaRPr lang="zh-CN" altLang="en-US" dirty="0"/>
          </a:p>
        </p:txBody>
      </p:sp>
      <p:sp>
        <p:nvSpPr>
          <p:cNvPr id="3" name="标题 2"/>
          <p:cNvSpPr>
            <a:spLocks noGrp="1"/>
          </p:cNvSpPr>
          <p:nvPr>
            <p:ph type="title"/>
          </p:nvPr>
        </p:nvSpPr>
        <p:spPr/>
        <p:txBody>
          <a:bodyPr/>
          <a:lstStyle/>
          <a:p>
            <a:r>
              <a:rPr lang="en-US" altLang="zh-CN" dirty="0"/>
              <a:t>10.3.2 </a:t>
            </a:r>
            <a:r>
              <a:rPr lang="zh-CN" altLang="en-US" dirty="0"/>
              <a:t>顺序容器</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t>(3) </a:t>
            </a:r>
            <a:r>
              <a:rPr lang="zh-CN" altLang="en-US"/>
              <a:t>元素的插入</a:t>
            </a:r>
            <a:endParaRPr lang="zh-CN" altLang="en-US"/>
          </a:p>
          <a:p>
            <a:r>
              <a:rPr lang="en-US" altLang="zh-CN"/>
              <a:t>s.insert(p1,t)  </a:t>
            </a:r>
            <a:r>
              <a:rPr lang="zh-CN" altLang="en-US"/>
              <a:t>在</a:t>
            </a:r>
            <a:r>
              <a:rPr lang="en-US" altLang="zh-CN"/>
              <a:t>s</a:t>
            </a:r>
            <a:r>
              <a:rPr lang="zh-CN" altLang="en-US"/>
              <a:t>容器中</a:t>
            </a:r>
            <a:r>
              <a:rPr lang="en-US" altLang="zh-CN"/>
              <a:t>p1</a:t>
            </a:r>
            <a:r>
              <a:rPr lang="zh-CN" altLang="en-US"/>
              <a:t>所指向的位置插入一个新的元素</a:t>
            </a:r>
            <a:r>
              <a:rPr lang="en-US" altLang="zh-CN"/>
              <a:t>t</a:t>
            </a:r>
            <a:r>
              <a:rPr lang="zh-CN" altLang="en-US"/>
              <a:t>，插入后的元素夹在</a:t>
            </a:r>
            <a:r>
              <a:rPr lang="en-US" altLang="zh-CN"/>
              <a:t>p1</a:t>
            </a:r>
            <a:r>
              <a:rPr lang="zh-CN" altLang="en-US"/>
              <a:t>和</a:t>
            </a:r>
            <a:r>
              <a:rPr lang="en-US" altLang="zh-CN"/>
              <a:t>p1-1</a:t>
            </a:r>
            <a:r>
              <a:rPr lang="zh-CN" altLang="en-US"/>
              <a:t>所指向的元素之间，该函数会返回一个迭代器指向新插入的元素</a:t>
            </a:r>
            <a:endParaRPr lang="zh-CN" altLang="en-US"/>
          </a:p>
          <a:p>
            <a:r>
              <a:rPr lang="en-US" altLang="zh-CN"/>
              <a:t>s.insert(p1,n,t)  </a:t>
            </a:r>
            <a:r>
              <a:rPr lang="zh-CN" altLang="en-US"/>
              <a:t>在</a:t>
            </a:r>
            <a:r>
              <a:rPr lang="en-US" altLang="zh-CN"/>
              <a:t>s</a:t>
            </a:r>
            <a:r>
              <a:rPr lang="zh-CN" altLang="en-US"/>
              <a:t>容器中</a:t>
            </a:r>
            <a:r>
              <a:rPr lang="en-US" altLang="zh-CN"/>
              <a:t>p1</a:t>
            </a:r>
            <a:r>
              <a:rPr lang="zh-CN" altLang="en-US"/>
              <a:t>所指向的位置插入</a:t>
            </a:r>
            <a:r>
              <a:rPr lang="en-US" altLang="zh-CN"/>
              <a:t>n</a:t>
            </a:r>
            <a:r>
              <a:rPr lang="zh-CN" altLang="en-US"/>
              <a:t>个新的元素</a:t>
            </a:r>
            <a:r>
              <a:rPr lang="en-US" altLang="zh-CN"/>
              <a:t>t</a:t>
            </a:r>
            <a:r>
              <a:rPr lang="zh-CN" altLang="en-US"/>
              <a:t>，插入后的元素夹在原</a:t>
            </a:r>
            <a:r>
              <a:rPr lang="en-US" altLang="zh-CN"/>
              <a:t>p1</a:t>
            </a:r>
            <a:r>
              <a:rPr lang="zh-CN" altLang="en-US"/>
              <a:t>和</a:t>
            </a:r>
            <a:r>
              <a:rPr lang="en-US" altLang="zh-CN"/>
              <a:t>p1-1</a:t>
            </a:r>
            <a:r>
              <a:rPr lang="zh-CN" altLang="en-US"/>
              <a:t>所指向的元素之间，没有返回值</a:t>
            </a:r>
            <a:endParaRPr lang="zh-CN" altLang="en-US"/>
          </a:p>
          <a:p>
            <a:r>
              <a:rPr lang="en-US" altLang="zh-CN"/>
              <a:t>s.insert(p1,q1,q2)  </a:t>
            </a:r>
            <a:r>
              <a:rPr lang="zh-CN" altLang="en-US"/>
              <a:t>将</a:t>
            </a:r>
            <a:r>
              <a:rPr lang="en-US" altLang="zh-CN"/>
              <a:t>[q1,q2)</a:t>
            </a:r>
            <a:r>
              <a:rPr lang="zh-CN" altLang="en-US"/>
              <a:t>区间内的元素顺序插入到</a:t>
            </a:r>
            <a:r>
              <a:rPr lang="en-US" altLang="zh-CN"/>
              <a:t>s</a:t>
            </a:r>
            <a:r>
              <a:rPr lang="zh-CN" altLang="en-US"/>
              <a:t>容器中</a:t>
            </a:r>
            <a:r>
              <a:rPr lang="en-US" altLang="zh-CN"/>
              <a:t>p1</a:t>
            </a:r>
            <a:r>
              <a:rPr lang="zh-CN" altLang="en-US"/>
              <a:t>位置处，新元素夹在原</a:t>
            </a:r>
            <a:r>
              <a:rPr lang="en-US" altLang="zh-CN"/>
              <a:t>p1</a:t>
            </a:r>
            <a:r>
              <a:rPr lang="zh-CN" altLang="en-US"/>
              <a:t>和</a:t>
            </a:r>
            <a:r>
              <a:rPr lang="en-US" altLang="zh-CN"/>
              <a:t>p1-1</a:t>
            </a:r>
            <a:r>
              <a:rPr lang="zh-CN" altLang="en-US"/>
              <a:t>所指向的元素之间</a:t>
            </a:r>
            <a:endParaRPr lang="zh-CN" altLang="en-US"/>
          </a:p>
        </p:txBody>
      </p:sp>
      <p:sp>
        <p:nvSpPr>
          <p:cNvPr id="3" name="标题 2"/>
          <p:cNvSpPr>
            <a:spLocks noGrp="1"/>
          </p:cNvSpPr>
          <p:nvPr>
            <p:ph type="title"/>
          </p:nvPr>
        </p:nvSpPr>
        <p:spPr/>
        <p:txBody>
          <a:bodyPr/>
          <a:p>
            <a:r>
              <a:rPr lang="en-US" altLang="zh-CN" dirty="0">
                <a:sym typeface="+mn-ea"/>
              </a:rPr>
              <a:t>10.3.2 </a:t>
            </a:r>
            <a:r>
              <a:rPr lang="zh-CN" altLang="en-US" dirty="0">
                <a:sym typeface="+mn-ea"/>
              </a:rPr>
              <a:t>顺序容器</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(4) </a:t>
            </a:r>
            <a:r>
              <a:rPr lang="zh-CN" altLang="en-US"/>
              <a:t>元素的删除</a:t>
            </a:r>
            <a:endParaRPr lang="zh-CN" altLang="en-US"/>
          </a:p>
          <a:p>
            <a:r>
              <a:rPr lang="en-US" altLang="zh-CN"/>
              <a:t>s1.erase(p1)  </a:t>
            </a:r>
            <a:r>
              <a:rPr lang="zh-CN" altLang="en-US"/>
              <a:t>删除</a:t>
            </a:r>
            <a:r>
              <a:rPr lang="en-US" altLang="zh-CN"/>
              <a:t>s1</a:t>
            </a:r>
            <a:r>
              <a:rPr lang="zh-CN" altLang="en-US"/>
              <a:t>容器中</a:t>
            </a:r>
            <a:r>
              <a:rPr lang="en-US" altLang="zh-CN"/>
              <a:t>p1</a:t>
            </a:r>
            <a:r>
              <a:rPr lang="zh-CN" altLang="en-US"/>
              <a:t>所指向的元素，返回被删除的下一个原色的迭代器</a:t>
            </a:r>
            <a:endParaRPr lang="en-US" altLang="zh-CN"/>
          </a:p>
          <a:p>
            <a:r>
              <a:rPr lang="en-US" altLang="zh-CN"/>
              <a:t>s1.erase(p1,p2)  </a:t>
            </a:r>
            <a:r>
              <a:rPr lang="zh-CN" altLang="en-US"/>
              <a:t>删除</a:t>
            </a:r>
            <a:r>
              <a:rPr lang="en-US" altLang="zh-CN"/>
              <a:t>s1</a:t>
            </a:r>
            <a:r>
              <a:rPr lang="zh-CN" altLang="en-US"/>
              <a:t>容器中</a:t>
            </a:r>
            <a:r>
              <a:rPr lang="en-US" altLang="zh-CN"/>
              <a:t>[p1,p2)</a:t>
            </a:r>
            <a:r>
              <a:rPr lang="zh-CN" altLang="en-US"/>
              <a:t>区间内的元素，返回最后一个被删除元素的下一个元素的迭代器，即在删除前</a:t>
            </a:r>
            <a:r>
              <a:rPr lang="en-US" altLang="zh-CN"/>
              <a:t>p2</a:t>
            </a:r>
            <a:r>
              <a:rPr lang="zh-CN" altLang="en-US"/>
              <a:t>所指向元素的迭代器</a:t>
            </a:r>
            <a:endParaRPr lang="zh-CN" altLang="en-US"/>
          </a:p>
        </p:txBody>
      </p:sp>
      <p:sp>
        <p:nvSpPr>
          <p:cNvPr id="3" name="标题 2"/>
          <p:cNvSpPr>
            <a:spLocks noGrp="1"/>
          </p:cNvSpPr>
          <p:nvPr>
            <p:ph type="title"/>
          </p:nvPr>
        </p:nvSpPr>
        <p:spPr/>
        <p:txBody>
          <a:bodyPr/>
          <a:p>
            <a:r>
              <a:rPr lang="en-US" altLang="zh-CN" dirty="0">
                <a:sym typeface="+mn-ea"/>
              </a:rPr>
              <a:t>10.3.2 </a:t>
            </a:r>
            <a:r>
              <a:rPr lang="zh-CN" altLang="en-US" dirty="0">
                <a:sym typeface="+mn-ea"/>
              </a:rPr>
              <a:t>顺序容器</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(5) </a:t>
            </a:r>
            <a:r>
              <a:rPr lang="zh-CN" altLang="en-US"/>
              <a:t>改变容器的大小</a:t>
            </a:r>
            <a:endParaRPr lang="zh-CN" altLang="en-US"/>
          </a:p>
          <a:p>
            <a:r>
              <a:rPr lang="en-US" altLang="zh-CN"/>
              <a:t>s1.resize(n)  </a:t>
            </a:r>
            <a:r>
              <a:rPr lang="zh-CN" altLang="en-US"/>
              <a:t>将容器的大小变为</a:t>
            </a:r>
            <a:r>
              <a:rPr lang="en-US" altLang="zh-CN"/>
              <a:t>n</a:t>
            </a:r>
            <a:r>
              <a:rPr lang="zh-CN" altLang="en-US"/>
              <a:t>，如果原</a:t>
            </a:r>
            <a:r>
              <a:rPr lang="zh-CN" altLang="en-US"/>
              <a:t>有的元素个数不大于</a:t>
            </a:r>
            <a:r>
              <a:rPr lang="en-US" altLang="zh-CN"/>
              <a:t>n</a:t>
            </a:r>
            <a:r>
              <a:rPr lang="zh-CN" altLang="en-US"/>
              <a:t>，则容器末尾多余的元素会被删除；如果原有的元素个数小于</a:t>
            </a:r>
            <a:r>
              <a:rPr lang="en-US" altLang="zh-CN"/>
              <a:t>n</a:t>
            </a:r>
            <a:r>
              <a:rPr lang="zh-CN" altLang="en-US"/>
              <a:t>，则在容器末尾会用</a:t>
            </a:r>
            <a:r>
              <a:rPr lang="en-US" altLang="zh-CN"/>
              <a:t>T()</a:t>
            </a:r>
            <a:r>
              <a:rPr lang="zh-CN" altLang="en-US"/>
              <a:t>填充</a:t>
            </a:r>
            <a:endParaRPr lang="zh-CN" altLang="en-US"/>
          </a:p>
        </p:txBody>
      </p:sp>
      <p:sp>
        <p:nvSpPr>
          <p:cNvPr id="3" name="标题 2"/>
          <p:cNvSpPr>
            <a:spLocks noGrp="1"/>
          </p:cNvSpPr>
          <p:nvPr>
            <p:ph type="title"/>
          </p:nvPr>
        </p:nvSpPr>
        <p:spPr/>
        <p:txBody>
          <a:bodyPr/>
          <a:p>
            <a:r>
              <a:rPr lang="en-US" altLang="zh-CN" dirty="0">
                <a:sym typeface="+mn-ea"/>
              </a:rPr>
              <a:t>10.3.2 </a:t>
            </a:r>
            <a:r>
              <a:rPr lang="zh-CN" altLang="en-US" dirty="0">
                <a:sym typeface="+mn-ea"/>
              </a:rPr>
              <a:t>顺序容器</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(6) </a:t>
            </a:r>
            <a:r>
              <a:rPr lang="zh-CN" altLang="en-US"/>
              <a:t>首尾元素的直接访问</a:t>
            </a:r>
            <a:endParaRPr lang="zh-CN" altLang="en-US"/>
          </a:p>
          <a:p>
            <a:r>
              <a:rPr lang="en-US" altLang="zh-CN"/>
              <a:t>s.front()  </a:t>
            </a:r>
            <a:r>
              <a:rPr lang="zh-CN" altLang="en-US"/>
              <a:t>获得容器首元素的引用</a:t>
            </a:r>
            <a:endParaRPr lang="en-US" altLang="zh-CN"/>
          </a:p>
          <a:p>
            <a:r>
              <a:rPr lang="en-US" altLang="zh-CN"/>
              <a:t>s.back()  </a:t>
            </a:r>
            <a:r>
              <a:rPr lang="zh-CN" altLang="en-US"/>
              <a:t>获得容器尾元素的引用</a:t>
            </a:r>
            <a:endParaRPr lang="zh-CN" altLang="en-US"/>
          </a:p>
        </p:txBody>
      </p:sp>
      <p:sp>
        <p:nvSpPr>
          <p:cNvPr id="3" name="标题 2"/>
          <p:cNvSpPr>
            <a:spLocks noGrp="1"/>
          </p:cNvSpPr>
          <p:nvPr>
            <p:ph type="title"/>
          </p:nvPr>
        </p:nvSpPr>
        <p:spPr/>
        <p:txBody>
          <a:bodyPr>
            <a:normAutofit/>
          </a:bodyPr>
          <a:p>
            <a:r>
              <a:rPr lang="en-US" altLang="zh-CN" dirty="0">
                <a:sym typeface="+mn-ea"/>
              </a:rPr>
              <a:t>10.3.2 </a:t>
            </a:r>
            <a:r>
              <a:rPr lang="zh-CN" altLang="en-US" dirty="0">
                <a:sym typeface="+mn-ea"/>
              </a:rPr>
              <a:t>顺序容器</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软件复用与被复用双方需要遵守一定的协议</a:t>
            </a:r>
            <a:endParaRPr lang="en-US" altLang="zh-CN" dirty="0" smtClean="0"/>
          </a:p>
          <a:p>
            <a:r>
              <a:rPr lang="zh-CN" altLang="en-US" dirty="0" smtClean="0"/>
              <a:t>函数原型就是一种协议</a:t>
            </a:r>
            <a:endParaRPr lang="en-US" altLang="zh-CN" dirty="0" smtClean="0"/>
          </a:p>
          <a:p>
            <a:r>
              <a:rPr lang="zh-CN" altLang="en-US" dirty="0" smtClean="0"/>
              <a:t>派生，重载保证兼容性</a:t>
            </a:r>
            <a:endParaRPr lang="en-US" altLang="zh-CN" dirty="0" smtClean="0"/>
          </a:p>
          <a:p>
            <a:r>
              <a:rPr lang="zh-CN" altLang="en-US" dirty="0" smtClean="0"/>
              <a:t>模板可以在很大程度上解决软件复用，但某些情况下会失效</a:t>
            </a:r>
            <a:endParaRPr lang="en-US" altLang="zh-CN" dirty="0" smtClean="0"/>
          </a:p>
          <a:p>
            <a:r>
              <a:rPr lang="zh-CN" altLang="en-US" dirty="0" smtClean="0"/>
              <a:t>比如排序，如果</a:t>
            </a:r>
            <a:r>
              <a:rPr lang="en-US" altLang="zh-CN" dirty="0" smtClean="0"/>
              <a:t>T</a:t>
            </a:r>
            <a:r>
              <a:rPr lang="zh-CN" altLang="en-US" dirty="0" smtClean="0"/>
              <a:t>不是可以比较大小的数据类型，则算法失效</a:t>
            </a:r>
            <a:endParaRPr lang="zh-CN" altLang="en-US" dirty="0"/>
          </a:p>
        </p:txBody>
      </p:sp>
      <p:sp>
        <p:nvSpPr>
          <p:cNvPr id="3" name="标题 2"/>
          <p:cNvSpPr>
            <a:spLocks noGrp="1"/>
          </p:cNvSpPr>
          <p:nvPr>
            <p:ph type="title"/>
          </p:nvPr>
        </p:nvSpPr>
        <p:spPr/>
        <p:txBody>
          <a:bodyPr/>
          <a:lstStyle/>
          <a:p>
            <a:r>
              <a:rPr lang="en-US" altLang="zh-CN" dirty="0" smtClean="0"/>
              <a:t>10.1.1 </a:t>
            </a:r>
            <a:r>
              <a:rPr lang="zh-CN" altLang="en-US" dirty="0" smtClean="0"/>
              <a:t>泛型程序设计的基本概念</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(7) </a:t>
            </a:r>
            <a:r>
              <a:rPr lang="zh-CN" altLang="en-US"/>
              <a:t>在容器尾部插入、删除元素</a:t>
            </a:r>
            <a:endParaRPr lang="zh-CN" altLang="en-US"/>
          </a:p>
          <a:p>
            <a:r>
              <a:rPr lang="en-US" altLang="zh-CN"/>
              <a:t>s.push_back(t)  </a:t>
            </a:r>
            <a:r>
              <a:rPr lang="zh-CN" altLang="en-US"/>
              <a:t>向容器尾部插入元素</a:t>
            </a:r>
            <a:r>
              <a:rPr lang="en-US" altLang="zh-CN"/>
              <a:t>t</a:t>
            </a:r>
            <a:endParaRPr lang="en-US" altLang="zh-CN"/>
          </a:p>
          <a:p>
            <a:r>
              <a:rPr lang="en-US" altLang="zh-CN"/>
              <a:t>s.pop_back()  </a:t>
            </a:r>
            <a:r>
              <a:rPr lang="zh-CN" altLang="en-US"/>
              <a:t>将容器尾部的元素删除</a:t>
            </a:r>
            <a:endParaRPr lang="zh-CN" altLang="en-US"/>
          </a:p>
        </p:txBody>
      </p:sp>
      <p:sp>
        <p:nvSpPr>
          <p:cNvPr id="3" name="标题 2"/>
          <p:cNvSpPr>
            <a:spLocks noGrp="1"/>
          </p:cNvSpPr>
          <p:nvPr>
            <p:ph type="title"/>
          </p:nvPr>
        </p:nvSpPr>
        <p:spPr/>
        <p:txBody>
          <a:bodyPr>
            <a:normAutofit/>
          </a:bodyPr>
          <a:p>
            <a:r>
              <a:rPr lang="en-US" altLang="zh-CN" dirty="0">
                <a:sym typeface="+mn-ea"/>
              </a:rPr>
              <a:t>10.3.2 </a:t>
            </a:r>
            <a:r>
              <a:rPr lang="zh-CN" altLang="en-US" dirty="0">
                <a:sym typeface="+mn-ea"/>
              </a:rPr>
              <a:t>顺序容器</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en-US" altLang="zh-CN"/>
              <a:t>(8) </a:t>
            </a:r>
            <a:r>
              <a:rPr lang="zh-CN" altLang="en-US"/>
              <a:t>在容器头部插入、删除元素</a:t>
            </a:r>
            <a:endParaRPr lang="zh-CN" altLang="en-US"/>
          </a:p>
          <a:p>
            <a:r>
              <a:rPr lang="en-US" altLang="zh-CN"/>
              <a:t>s.push_front(t)  </a:t>
            </a:r>
            <a:r>
              <a:rPr lang="zh-CN" altLang="en-US"/>
              <a:t>向容器头部插入元素</a:t>
            </a:r>
            <a:r>
              <a:rPr lang="en-US" altLang="zh-CN"/>
              <a:t>t</a:t>
            </a:r>
            <a:endParaRPr lang="en-US" altLang="zh-CN"/>
          </a:p>
          <a:p>
            <a:r>
              <a:rPr lang="en-US" altLang="zh-CN"/>
              <a:t>s.push_front()  </a:t>
            </a:r>
            <a:r>
              <a:rPr lang="zh-CN" altLang="en-US"/>
              <a:t>删除容器头部的元素</a:t>
            </a:r>
            <a:endParaRPr lang="zh-CN" altLang="en-US"/>
          </a:p>
          <a:p>
            <a:r>
              <a:rPr lang="zh-CN" altLang="en-US"/>
              <a:t>例</a:t>
            </a:r>
            <a:r>
              <a:rPr lang="en-US" altLang="zh-CN"/>
              <a:t>10-4 </a:t>
            </a:r>
            <a:r>
              <a:rPr lang="zh-CN" altLang="en-US"/>
              <a:t>顺序容器的基本操作</a:t>
            </a:r>
            <a:endParaRPr lang="zh-CN" altLang="en-US"/>
          </a:p>
        </p:txBody>
      </p:sp>
      <p:sp>
        <p:nvSpPr>
          <p:cNvPr id="3" name="标题 2"/>
          <p:cNvSpPr>
            <a:spLocks noGrp="1"/>
          </p:cNvSpPr>
          <p:nvPr>
            <p:ph type="title"/>
          </p:nvPr>
        </p:nvSpPr>
        <p:spPr/>
        <p:txBody>
          <a:bodyPr>
            <a:normAutofit/>
          </a:bodyPr>
          <a:p>
            <a:r>
              <a:rPr lang="en-US" altLang="zh-CN" dirty="0">
                <a:sym typeface="+mn-ea"/>
              </a:rPr>
              <a:t>10.3.2 </a:t>
            </a:r>
            <a:r>
              <a:rPr lang="zh-CN" altLang="en-US" dirty="0">
                <a:sym typeface="+mn-ea"/>
              </a:rPr>
              <a:t>顺序容器</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t>2. </a:t>
            </a:r>
            <a:r>
              <a:rPr lang="zh-CN" altLang="en-US"/>
              <a:t>三种顺序容器的</a:t>
            </a:r>
            <a:r>
              <a:rPr lang="zh-CN" altLang="en-US"/>
              <a:t>特性</a:t>
            </a:r>
            <a:endParaRPr lang="zh-CN" altLang="en-US"/>
          </a:p>
          <a:p>
            <a:r>
              <a:rPr lang="en-US" altLang="zh-CN"/>
              <a:t>(1) </a:t>
            </a:r>
            <a:r>
              <a:rPr lang="zh-CN" altLang="en-US"/>
              <a:t>向量</a:t>
            </a:r>
            <a:endParaRPr lang="zh-CN" altLang="en-US"/>
          </a:p>
          <a:p>
            <a:r>
              <a:rPr lang="zh-CN" altLang="en-US"/>
              <a:t>向量容器是一种支持高效的随机访问</a:t>
            </a:r>
            <a:r>
              <a:rPr lang="zh-CN" altLang="en-US"/>
              <a:t>容器</a:t>
            </a:r>
            <a:endParaRPr lang="zh-CN" altLang="en-US"/>
          </a:p>
          <a:p>
            <a:r>
              <a:rPr lang="zh-CN" altLang="en-US"/>
              <a:t>可以向尾部加入新</a:t>
            </a:r>
            <a:r>
              <a:rPr lang="zh-CN" altLang="en-US"/>
              <a:t>元素</a:t>
            </a:r>
            <a:endParaRPr lang="zh-CN" altLang="en-US"/>
          </a:p>
          <a:p>
            <a:r>
              <a:rPr lang="en-US" altLang="zh-CN"/>
              <a:t>(2) </a:t>
            </a:r>
            <a:r>
              <a:rPr lang="zh-CN" altLang="en-US"/>
              <a:t>双端</a:t>
            </a:r>
            <a:r>
              <a:rPr lang="zh-CN" altLang="en-US"/>
              <a:t>队列</a:t>
            </a:r>
            <a:endParaRPr lang="zh-CN" altLang="en-US"/>
          </a:p>
          <a:p>
            <a:r>
              <a:rPr lang="zh-CN" altLang="en-US"/>
              <a:t>双端队列是一种支持向两端高效插入数据、支持随机访问的容器</a:t>
            </a:r>
            <a:endParaRPr lang="zh-CN" altLang="en-US"/>
          </a:p>
          <a:p>
            <a:r>
              <a:rPr lang="zh-CN" altLang="en-US">
                <a:sym typeface="+mn-ea"/>
              </a:rPr>
              <a:t>例10-5 奇偶排序</a:t>
            </a:r>
            <a:endParaRPr lang="zh-CN" altLang="en-US"/>
          </a:p>
        </p:txBody>
      </p:sp>
      <p:sp>
        <p:nvSpPr>
          <p:cNvPr id="3" name="标题 2"/>
          <p:cNvSpPr>
            <a:spLocks noGrp="1"/>
          </p:cNvSpPr>
          <p:nvPr>
            <p:ph type="title"/>
          </p:nvPr>
        </p:nvSpPr>
        <p:spPr/>
        <p:txBody>
          <a:bodyPr>
            <a:normAutofit/>
          </a:bodyPr>
          <a:p>
            <a:r>
              <a:rPr lang="en-US" altLang="zh-CN" dirty="0">
                <a:sym typeface="+mn-ea"/>
              </a:rPr>
              <a:t>10.3.2 </a:t>
            </a:r>
            <a:r>
              <a:rPr lang="zh-CN" altLang="en-US" dirty="0">
                <a:sym typeface="+mn-ea"/>
              </a:rPr>
              <a:t>顺序容器</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t>(3) </a:t>
            </a:r>
            <a:r>
              <a:rPr lang="zh-CN" altLang="en-US"/>
              <a:t>列表</a:t>
            </a:r>
            <a:endParaRPr lang="zh-CN" altLang="en-US"/>
          </a:p>
          <a:p>
            <a:r>
              <a:rPr lang="zh-CN" altLang="en-US"/>
              <a:t>列表是一种不能随机访问但可以高效地在任意位置插入和删除元素的</a:t>
            </a:r>
            <a:r>
              <a:rPr lang="zh-CN" altLang="en-US"/>
              <a:t>容器</a:t>
            </a:r>
            <a:endParaRPr lang="zh-CN" altLang="en-US"/>
          </a:p>
          <a:p>
            <a:r>
              <a:rPr lang="zh-CN" altLang="en-US"/>
              <a:t>例10-6 列表容器的接合(splice)操作</a:t>
            </a:r>
            <a:endParaRPr lang="zh-CN" altLang="en-US"/>
          </a:p>
        </p:txBody>
      </p:sp>
      <p:sp>
        <p:nvSpPr>
          <p:cNvPr id="3" name="标题 2"/>
          <p:cNvSpPr>
            <a:spLocks noGrp="1"/>
          </p:cNvSpPr>
          <p:nvPr>
            <p:ph type="title"/>
          </p:nvPr>
        </p:nvSpPr>
        <p:spPr/>
        <p:txBody>
          <a:bodyPr>
            <a:normAutofit/>
          </a:bodyPr>
          <a:p>
            <a:r>
              <a:rPr lang="en-US" altLang="zh-CN" dirty="0">
                <a:sym typeface="+mn-ea"/>
              </a:rPr>
              <a:t>10.3.2 </a:t>
            </a:r>
            <a:r>
              <a:rPr lang="zh-CN" altLang="en-US" dirty="0">
                <a:sym typeface="+mn-ea"/>
              </a:rPr>
              <a:t>顺序容器</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99795" y="2061210"/>
            <a:ext cx="7408545" cy="1206500"/>
          </a:xfrm>
        </p:spPr>
        <p:txBody>
          <a:bodyPr>
            <a:normAutofit lnSpcReduction="20000"/>
          </a:bodyPr>
          <a:p>
            <a:r>
              <a:rPr lang="en-US" altLang="zh-CN"/>
              <a:t>(4) </a:t>
            </a:r>
            <a:r>
              <a:rPr lang="zh-CN" altLang="en-US"/>
              <a:t>三种顺序容器的</a:t>
            </a:r>
            <a:r>
              <a:rPr lang="zh-CN" altLang="en-US"/>
              <a:t>比较</a:t>
            </a:r>
            <a:endParaRPr lang="zh-CN" altLang="en-US"/>
          </a:p>
          <a:p>
            <a:r>
              <a:rPr lang="en-US" altLang="zh-CN"/>
              <a:t>STL</a:t>
            </a:r>
            <a:r>
              <a:rPr lang="zh-CN" altLang="en-US"/>
              <a:t>所提供的三种顺序容器</a:t>
            </a:r>
            <a:r>
              <a:rPr lang="zh-CN" altLang="en-US"/>
              <a:t>各有所长</a:t>
            </a:r>
            <a:endParaRPr lang="zh-CN" altLang="en-US"/>
          </a:p>
          <a:p>
            <a:r>
              <a:rPr lang="zh-CN" altLang="en-US"/>
              <a:t>表</a:t>
            </a:r>
            <a:r>
              <a:rPr lang="en-US" altLang="zh-CN"/>
              <a:t>10-2</a:t>
            </a:r>
            <a:endParaRPr lang="en-US" altLang="zh-CN"/>
          </a:p>
        </p:txBody>
      </p:sp>
      <p:sp>
        <p:nvSpPr>
          <p:cNvPr id="3" name="标题 2"/>
          <p:cNvSpPr>
            <a:spLocks noGrp="1"/>
          </p:cNvSpPr>
          <p:nvPr>
            <p:ph type="title"/>
          </p:nvPr>
        </p:nvSpPr>
        <p:spPr/>
        <p:txBody>
          <a:bodyPr>
            <a:normAutofit/>
          </a:bodyPr>
          <a:p>
            <a:r>
              <a:rPr lang="en-US" altLang="zh-CN" dirty="0">
                <a:sym typeface="+mn-ea"/>
              </a:rPr>
              <a:t>10.3.2 </a:t>
            </a:r>
            <a:r>
              <a:rPr lang="zh-CN" altLang="en-US" dirty="0">
                <a:sym typeface="+mn-ea"/>
              </a:rPr>
              <a:t>顺序容器</a:t>
            </a:r>
            <a:endParaRPr lang="zh-CN" altLang="en-US"/>
          </a:p>
        </p:txBody>
      </p:sp>
      <p:graphicFrame>
        <p:nvGraphicFramePr>
          <p:cNvPr id="5" name="表格 4"/>
          <p:cNvGraphicFramePr>
            <a:graphicFrameLocks noGrp="1"/>
          </p:cNvGraphicFramePr>
          <p:nvPr>
            <p:custDataLst>
              <p:tags r:id="rId1"/>
            </p:custDataLst>
          </p:nvPr>
        </p:nvGraphicFramePr>
        <p:xfrm>
          <a:off x="539750" y="3357245"/>
          <a:ext cx="8228965" cy="2653665"/>
        </p:xfrm>
        <a:graphic>
          <a:graphicData uri="http://schemas.openxmlformats.org/drawingml/2006/table">
            <a:tbl>
              <a:tblPr firstRow="1" bandRow="1">
                <a:tableStyleId>{5C22544A-7EE6-4342-B048-85BDC9FD1C3A}</a:tableStyleId>
              </a:tblPr>
              <a:tblGrid>
                <a:gridCol w="1674495"/>
                <a:gridCol w="2090420"/>
                <a:gridCol w="2049780"/>
                <a:gridCol w="2414270"/>
              </a:tblGrid>
              <a:tr h="367665">
                <a:tc>
                  <a:txBody>
                    <a:bodyPr/>
                    <a:p>
                      <a:pPr algn="ctr"/>
                      <a:r>
                        <a:rPr lang="zh-CN" altLang="en-US" dirty="0"/>
                        <a:t>操作</a:t>
                      </a:r>
                      <a:endParaRPr lang="zh-CN" altLang="en-US" dirty="0"/>
                    </a:p>
                  </a:txBody>
                  <a:tcPr/>
                </a:tc>
                <a:tc>
                  <a:txBody>
                    <a:bodyPr/>
                    <a:p>
                      <a:pPr algn="ctr"/>
                      <a:r>
                        <a:rPr lang="zh-CN" altLang="en-US" dirty="0" smtClean="0"/>
                        <a:t>向量</a:t>
                      </a:r>
                      <a:endParaRPr lang="zh-CN" altLang="en-US" dirty="0"/>
                    </a:p>
                  </a:txBody>
                  <a:tcPr/>
                </a:tc>
                <a:tc>
                  <a:txBody>
                    <a:bodyPr/>
                    <a:p>
                      <a:pPr algn="ctr"/>
                      <a:r>
                        <a:rPr lang="zh-CN" altLang="en-US" dirty="0"/>
                        <a:t>双端</a:t>
                      </a:r>
                      <a:r>
                        <a:rPr lang="zh-CN" altLang="en-US" dirty="0"/>
                        <a:t>队列</a:t>
                      </a:r>
                      <a:endParaRPr lang="zh-CN" altLang="en-US" dirty="0"/>
                    </a:p>
                  </a:txBody>
                  <a:tcPr/>
                </a:tc>
                <a:tc>
                  <a:txBody>
                    <a:bodyPr/>
                    <a:p>
                      <a:pPr algn="ctr"/>
                      <a:r>
                        <a:rPr lang="zh-CN" altLang="en-US" dirty="0"/>
                        <a:t>列表</a:t>
                      </a:r>
                      <a:endParaRPr lang="zh-CN" altLang="en-US" dirty="0"/>
                    </a:p>
                  </a:txBody>
                  <a:tcPr/>
                </a:tc>
              </a:tr>
              <a:tr h="2021840">
                <a:tc>
                  <a:txBody>
                    <a:bodyPr/>
                    <a:p>
                      <a:pPr algn="ctr"/>
                      <a:r>
                        <a:rPr lang="zh-CN" altLang="en-US" dirty="0" smtClean="0"/>
                        <a:t>随机访问</a:t>
                      </a:r>
                      <a:endParaRPr lang="en-US" altLang="zh-CN" dirty="0" smtClean="0"/>
                    </a:p>
                    <a:p>
                      <a:pPr algn="ctr"/>
                      <a:r>
                        <a:rPr lang="zh-CN" altLang="en-US" dirty="0" smtClean="0"/>
                        <a:t>头部插入</a:t>
                      </a:r>
                      <a:endParaRPr lang="en-US" altLang="zh-CN" dirty="0" smtClean="0"/>
                    </a:p>
                    <a:p>
                      <a:pPr algn="ctr"/>
                      <a:r>
                        <a:rPr lang="zh-CN" altLang="en-US" dirty="0" smtClean="0"/>
                        <a:t>头部删除</a:t>
                      </a:r>
                      <a:endParaRPr lang="en-US" altLang="zh-CN" dirty="0" smtClean="0"/>
                    </a:p>
                    <a:p>
                      <a:pPr algn="ctr"/>
                      <a:r>
                        <a:rPr lang="zh-CN" altLang="en-US" dirty="0" smtClean="0"/>
                        <a:t>尾部插入</a:t>
                      </a:r>
                      <a:endParaRPr lang="en-US" altLang="zh-CN" dirty="0" smtClean="0"/>
                    </a:p>
                    <a:p>
                      <a:pPr algn="ctr"/>
                      <a:r>
                        <a:rPr lang="zh-CN" altLang="en-US" dirty="0" smtClean="0"/>
                        <a:t>尾部删除</a:t>
                      </a:r>
                      <a:endParaRPr lang="en-US" altLang="zh-CN" dirty="0" smtClean="0"/>
                    </a:p>
                    <a:p>
                      <a:pPr algn="ctr"/>
                      <a:r>
                        <a:rPr lang="zh-CN" altLang="en-US" dirty="0" smtClean="0"/>
                        <a:t>任意位置插入</a:t>
                      </a:r>
                      <a:endParaRPr lang="en-US" altLang="zh-CN" dirty="0" smtClean="0"/>
                    </a:p>
                    <a:p>
                      <a:pPr algn="ctr"/>
                      <a:endParaRPr lang="zh-CN" altLang="en-US" dirty="0"/>
                    </a:p>
                    <a:p>
                      <a:pPr algn="ctr"/>
                      <a:r>
                        <a:rPr lang="zh-CN" altLang="en-US" dirty="0"/>
                        <a:t>任意位置</a:t>
                      </a:r>
                      <a:r>
                        <a:rPr lang="zh-CN" altLang="en-US" dirty="0"/>
                        <a:t>删除</a:t>
                      </a:r>
                      <a:endParaRPr lang="zh-CN" altLang="en-US" dirty="0"/>
                    </a:p>
                  </a:txBody>
                  <a:tcPr/>
                </a:tc>
                <a:tc>
                  <a:txBody>
                    <a:bodyPr/>
                    <a:p>
                      <a:pPr algn="ctr"/>
                      <a:r>
                        <a:rPr lang="zh-CN" altLang="en-US" dirty="0" smtClean="0"/>
                        <a:t>快</a:t>
                      </a:r>
                      <a:endParaRPr lang="en-US" altLang="zh-CN" dirty="0" smtClean="0"/>
                    </a:p>
                    <a:p>
                      <a:pPr algn="ctr"/>
                      <a:r>
                        <a:rPr lang="zh-CN" altLang="en-US" dirty="0" smtClean="0"/>
                        <a:t>没有</a:t>
                      </a:r>
                      <a:endParaRPr lang="en-US" altLang="zh-CN" dirty="0" smtClean="0"/>
                    </a:p>
                    <a:p>
                      <a:pPr algn="ctr"/>
                      <a:r>
                        <a:rPr lang="zh-CN" altLang="en-US" dirty="0" smtClean="0"/>
                        <a:t>没有</a:t>
                      </a:r>
                      <a:endParaRPr lang="en-US" altLang="zh-CN" dirty="0" smtClean="0"/>
                    </a:p>
                    <a:p>
                      <a:pPr algn="ctr"/>
                      <a:r>
                        <a:rPr lang="zh-CN" altLang="en-US" dirty="0" smtClean="0"/>
                        <a:t>快</a:t>
                      </a:r>
                      <a:endParaRPr lang="en-US" altLang="zh-CN" dirty="0" smtClean="0"/>
                    </a:p>
                    <a:p>
                      <a:pPr algn="ctr"/>
                      <a:r>
                        <a:rPr lang="zh-CN" altLang="en-US" dirty="0" smtClean="0"/>
                        <a:t>快</a:t>
                      </a:r>
                      <a:endParaRPr lang="en-US" altLang="zh-CN" dirty="0" smtClean="0"/>
                    </a:p>
                    <a:p>
                      <a:pPr algn="ctr"/>
                      <a:r>
                        <a:rPr lang="zh-CN" altLang="en-US" dirty="0" smtClean="0"/>
                        <a:t>插入位置越接近头部越慢，容易失效</a:t>
                      </a:r>
                      <a:endParaRPr lang="en-US" altLang="zh-CN" dirty="0" smtClean="0"/>
                    </a:p>
                    <a:p>
                      <a:pPr algn="ctr"/>
                      <a:r>
                        <a:rPr lang="zh-CN" altLang="en-US" dirty="0"/>
                        <a:t>删除位置越接近头部越慢，容易</a:t>
                      </a:r>
                      <a:r>
                        <a:rPr lang="zh-CN" altLang="en-US" dirty="0"/>
                        <a:t>失效</a:t>
                      </a:r>
                      <a:endParaRPr lang="zh-CN" altLang="en-US" dirty="0"/>
                    </a:p>
                  </a:txBody>
                  <a:tcPr/>
                </a:tc>
                <a:tc>
                  <a:txBody>
                    <a:bodyPr/>
                    <a:p>
                      <a:pPr algn="ctr"/>
                      <a:r>
                        <a:rPr lang="zh-CN" altLang="en-US" dirty="0" smtClean="0"/>
                        <a:t>较慢</a:t>
                      </a:r>
                      <a:endParaRPr lang="en-US" altLang="zh-CN" dirty="0" smtClean="0"/>
                    </a:p>
                    <a:p>
                      <a:pPr algn="ctr"/>
                      <a:r>
                        <a:rPr lang="zh-CN" altLang="en-US" dirty="0" smtClean="0"/>
                        <a:t>快</a:t>
                      </a:r>
                      <a:endParaRPr lang="en-US" altLang="zh-CN" dirty="0" smtClean="0"/>
                    </a:p>
                    <a:p>
                      <a:pPr algn="ctr"/>
                      <a:r>
                        <a:rPr lang="zh-CN" altLang="en-US" dirty="0" smtClean="0"/>
                        <a:t>快</a:t>
                      </a:r>
                      <a:endParaRPr lang="en-US" altLang="zh-CN" dirty="0" smtClean="0"/>
                    </a:p>
                    <a:p>
                      <a:pPr algn="ctr"/>
                      <a:r>
                        <a:rPr lang="zh-CN" altLang="en-US" dirty="0" smtClean="0"/>
                        <a:t>快</a:t>
                      </a:r>
                      <a:endParaRPr lang="en-US" altLang="zh-CN" dirty="0" smtClean="0"/>
                    </a:p>
                    <a:p>
                      <a:pPr algn="ctr"/>
                      <a:r>
                        <a:rPr lang="zh-CN" altLang="en-US" dirty="0" smtClean="0"/>
                        <a:t>快</a:t>
                      </a:r>
                      <a:endParaRPr lang="en-US" altLang="zh-CN" dirty="0" smtClean="0"/>
                    </a:p>
                    <a:p>
                      <a:pPr algn="ctr"/>
                      <a:r>
                        <a:rPr lang="zh-CN" altLang="en-US" dirty="0" smtClean="0"/>
                        <a:t>插入位置越接近中间越慢，容易失效</a:t>
                      </a:r>
                      <a:endParaRPr lang="en-US" altLang="zh-CN" dirty="0" smtClean="0"/>
                    </a:p>
                    <a:p>
                      <a:pPr algn="ctr"/>
                      <a:r>
                        <a:rPr lang="zh-CN" altLang="en-US" sz="1800" dirty="0" smtClean="0">
                          <a:sym typeface="+mn-ea"/>
                        </a:rPr>
                        <a:t>删除位置越接近中间越慢，容易失效</a:t>
                      </a:r>
                      <a:endParaRPr lang="en-US" altLang="zh-CN" dirty="0" smtClean="0"/>
                    </a:p>
                  </a:txBody>
                  <a:tcPr/>
                </a:tc>
                <a:tc>
                  <a:txBody>
                    <a:bodyPr/>
                    <a:p>
                      <a:pPr algn="ctr"/>
                      <a:r>
                        <a:rPr lang="zh-CN" altLang="en-US" dirty="0" smtClean="0"/>
                        <a:t>不能</a:t>
                      </a:r>
                      <a:endParaRPr lang="en-US" altLang="zh-CN" dirty="0" smtClean="0"/>
                    </a:p>
                    <a:p>
                      <a:pPr algn="ctr"/>
                      <a:r>
                        <a:rPr lang="zh-CN" altLang="en-US" dirty="0" smtClean="0"/>
                        <a:t>快</a:t>
                      </a:r>
                      <a:endParaRPr lang="en-US" altLang="zh-CN" dirty="0" smtClean="0"/>
                    </a:p>
                    <a:p>
                      <a:pPr algn="ctr"/>
                      <a:r>
                        <a:rPr lang="zh-CN" altLang="en-US" sz="1800" dirty="0" smtClean="0">
                          <a:sym typeface="+mn-ea"/>
                        </a:rPr>
                        <a:t>快</a:t>
                      </a:r>
                      <a:endParaRPr lang="zh-CN" altLang="en-US" sz="1800" dirty="0" smtClean="0">
                        <a:sym typeface="+mn-ea"/>
                      </a:endParaRPr>
                    </a:p>
                    <a:p>
                      <a:pPr algn="ctr"/>
                      <a:r>
                        <a:rPr lang="zh-CN" altLang="en-US" sz="1800" dirty="0" smtClean="0">
                          <a:sym typeface="+mn-ea"/>
                        </a:rPr>
                        <a:t>快</a:t>
                      </a:r>
                      <a:endParaRPr lang="zh-CN" altLang="en-US" sz="1800" dirty="0" smtClean="0">
                        <a:sym typeface="+mn-ea"/>
                      </a:endParaRPr>
                    </a:p>
                    <a:p>
                      <a:pPr algn="ctr"/>
                      <a:r>
                        <a:rPr lang="zh-CN" altLang="en-US" sz="1800" dirty="0" smtClean="0">
                          <a:sym typeface="+mn-ea"/>
                        </a:rPr>
                        <a:t>快</a:t>
                      </a:r>
                      <a:endParaRPr lang="zh-CN" altLang="en-US" sz="1800" dirty="0" smtClean="0">
                        <a:sym typeface="+mn-ea"/>
                      </a:endParaRPr>
                    </a:p>
                    <a:p>
                      <a:pPr algn="ctr"/>
                      <a:r>
                        <a:rPr lang="zh-CN" altLang="en-US" sz="1800" dirty="0" smtClean="0">
                          <a:sym typeface="+mn-ea"/>
                        </a:rPr>
                        <a:t>快</a:t>
                      </a:r>
                      <a:endParaRPr lang="zh-CN" altLang="en-US" sz="1800" dirty="0" smtClean="0">
                        <a:sym typeface="+mn-ea"/>
                      </a:endParaRPr>
                    </a:p>
                    <a:p>
                      <a:pPr algn="ctr"/>
                      <a:endParaRPr lang="zh-CN" altLang="en-US" dirty="0"/>
                    </a:p>
                    <a:p>
                      <a:pPr algn="ctr"/>
                      <a:r>
                        <a:rPr lang="zh-CN" altLang="en-US" sz="1800" dirty="0" smtClean="0">
                          <a:sym typeface="+mn-ea"/>
                        </a:rPr>
                        <a:t>快</a:t>
                      </a:r>
                      <a:endParaRPr lang="zh-CN" altLang="en-US" dirty="0"/>
                    </a:p>
                  </a:txBody>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t>3. </a:t>
            </a:r>
            <a:r>
              <a:rPr lang="zh-CN" altLang="en-US"/>
              <a:t>顺序容器的插入</a:t>
            </a:r>
            <a:r>
              <a:rPr lang="zh-CN" altLang="en-US"/>
              <a:t>迭代器</a:t>
            </a:r>
            <a:endParaRPr lang="zh-CN" altLang="en-US"/>
          </a:p>
          <a:p>
            <a:r>
              <a:rPr lang="zh-CN" altLang="en-US"/>
              <a:t>在顺序容器中插入元素，除了使用</a:t>
            </a:r>
            <a:r>
              <a:rPr lang="en-US" altLang="zh-CN"/>
              <a:t>insert, push_front</a:t>
            </a:r>
            <a:r>
              <a:rPr lang="zh-CN" altLang="en-US"/>
              <a:t>和</a:t>
            </a:r>
            <a:r>
              <a:rPr lang="en-US" altLang="zh-CN"/>
              <a:t>push_back</a:t>
            </a:r>
            <a:r>
              <a:rPr lang="zh-CN" altLang="en-US"/>
              <a:t>函数外，还可以使用插入</a:t>
            </a:r>
            <a:r>
              <a:rPr lang="zh-CN" altLang="en-US"/>
              <a:t>迭代器</a:t>
            </a:r>
            <a:endParaRPr lang="zh-CN" altLang="en-US"/>
          </a:p>
          <a:p>
            <a:r>
              <a:rPr lang="zh-CN" altLang="en-US"/>
              <a:t>插入迭代器是一种适配器，使用它可以通过输出迭代器的接口来向指定元素的指定位置插入</a:t>
            </a:r>
            <a:r>
              <a:rPr lang="zh-CN" altLang="en-US"/>
              <a:t>元素</a:t>
            </a:r>
            <a:endParaRPr lang="zh-CN" altLang="en-US"/>
          </a:p>
          <a:p>
            <a:r>
              <a:rPr lang="zh-CN" altLang="en-US"/>
              <a:t>使用输出迭代器，可以将结果顺序插入到容器的指定</a:t>
            </a:r>
            <a:r>
              <a:rPr lang="zh-CN" altLang="en-US"/>
              <a:t>位置。</a:t>
            </a:r>
            <a:endParaRPr lang="zh-CN" altLang="en-US"/>
          </a:p>
        </p:txBody>
      </p:sp>
      <p:sp>
        <p:nvSpPr>
          <p:cNvPr id="3" name="标题 2"/>
          <p:cNvSpPr>
            <a:spLocks noGrp="1"/>
          </p:cNvSpPr>
          <p:nvPr>
            <p:ph type="title"/>
          </p:nvPr>
        </p:nvSpPr>
        <p:spPr/>
        <p:txBody>
          <a:bodyPr>
            <a:normAutofit/>
          </a:bodyPr>
          <a:p>
            <a:r>
              <a:rPr lang="en-US" altLang="zh-CN" dirty="0">
                <a:sym typeface="+mn-ea"/>
              </a:rPr>
              <a:t>10.3.2 </a:t>
            </a:r>
            <a:r>
              <a:rPr lang="zh-CN" altLang="en-US" dirty="0">
                <a:sym typeface="+mn-ea"/>
              </a:rPr>
              <a:t>顺序容器</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输出迭代器有以下</a:t>
            </a:r>
            <a:r>
              <a:rPr lang="zh-CN" altLang="en-US"/>
              <a:t>三种：</a:t>
            </a:r>
            <a:endParaRPr lang="zh-CN" altLang="en-US"/>
          </a:p>
          <a:p>
            <a:r>
              <a:rPr lang="en-US" altLang="zh-CN"/>
              <a:t>template&lt;class FrontInsertionSequence&gt;</a:t>
            </a:r>
            <a:endParaRPr lang="en-US" altLang="zh-CN"/>
          </a:p>
          <a:p>
            <a:r>
              <a:rPr lang="en-US" altLang="zh-CN"/>
              <a:t>class front_insert_iterator;</a:t>
            </a:r>
            <a:endParaRPr lang="zh-CN" altLang="en-US"/>
          </a:p>
          <a:p>
            <a:endParaRPr lang="en-US" altLang="zh-CN">
              <a:sym typeface="+mn-ea"/>
            </a:endParaRPr>
          </a:p>
          <a:p>
            <a:r>
              <a:rPr lang="en-US" altLang="zh-CN">
                <a:sym typeface="+mn-ea"/>
              </a:rPr>
              <a:t>template&lt;class </a:t>
            </a:r>
            <a:r>
              <a:rPr lang="en-US" altLang="zh-CN">
                <a:sym typeface="+mn-ea"/>
              </a:rPr>
              <a:t>Sequence&gt;</a:t>
            </a:r>
            <a:endParaRPr lang="en-US" altLang="zh-CN"/>
          </a:p>
          <a:p>
            <a:r>
              <a:rPr lang="en-US" altLang="zh-CN"/>
              <a:t>class back_insert_iterator;</a:t>
            </a:r>
            <a:endParaRPr lang="en-US" altLang="zh-CN"/>
          </a:p>
          <a:p>
            <a:endParaRPr lang="en-US" altLang="zh-CN">
              <a:sym typeface="+mn-ea"/>
            </a:endParaRPr>
          </a:p>
          <a:p>
            <a:r>
              <a:rPr lang="en-US" altLang="zh-CN">
                <a:sym typeface="+mn-ea"/>
              </a:rPr>
              <a:t>template&lt;class Sequence&gt;</a:t>
            </a:r>
            <a:endParaRPr lang="en-US" altLang="zh-CN"/>
          </a:p>
          <a:p>
            <a:r>
              <a:rPr lang="en-US" altLang="zh-CN"/>
              <a:t>class insert_iterator;</a:t>
            </a:r>
            <a:endParaRPr lang="en-US" altLang="zh-CN"/>
          </a:p>
        </p:txBody>
      </p:sp>
      <p:sp>
        <p:nvSpPr>
          <p:cNvPr id="3" name="标题 2"/>
          <p:cNvSpPr>
            <a:spLocks noGrp="1"/>
          </p:cNvSpPr>
          <p:nvPr>
            <p:ph type="title"/>
          </p:nvPr>
        </p:nvSpPr>
        <p:spPr/>
        <p:txBody>
          <a:bodyPr>
            <a:normAutofit/>
          </a:bodyPr>
          <a:p>
            <a:r>
              <a:rPr lang="en-US" altLang="zh-CN" dirty="0">
                <a:sym typeface="+mn-ea"/>
              </a:rPr>
              <a:t>10.3.2 </a:t>
            </a:r>
            <a:r>
              <a:rPr lang="zh-CN" altLang="en-US" dirty="0">
                <a:sym typeface="+mn-ea"/>
              </a:rPr>
              <a:t>顺序容器</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插入迭代器的实例可以通过构造函数来创建，但一般无须直接调用构造函数，而是可以通过下面的</a:t>
            </a:r>
            <a:r>
              <a:rPr lang="en-US" altLang="zh-CN"/>
              <a:t>3</a:t>
            </a:r>
            <a:r>
              <a:rPr lang="zh-CN" altLang="en-US"/>
              <a:t>个辅助</a:t>
            </a:r>
            <a:r>
              <a:rPr lang="zh-CN" altLang="en-US"/>
              <a:t>函数：</a:t>
            </a:r>
            <a:endParaRPr lang="zh-CN" altLang="en-US"/>
          </a:p>
          <a:p>
            <a:r>
              <a:rPr lang="en-US" altLang="zh-CN"/>
              <a:t>template&lt;class FrontInsertionSequence&gt;</a:t>
            </a:r>
            <a:endParaRPr lang="en-US" altLang="zh-CN"/>
          </a:p>
          <a:p>
            <a:r>
              <a:rPr lang="en-US" altLang="zh-CN"/>
              <a:t>front_insert_iterator&lt;FrontInsertionSequence&gt;</a:t>
            </a:r>
            <a:endParaRPr lang="en-US" altLang="zh-CN"/>
          </a:p>
          <a:p>
            <a:r>
              <a:rPr lang="en-US" altLang="zh-CN"/>
              <a:t>front_inserter(FrontInsertionSequence&amp; s);</a:t>
            </a:r>
            <a:endParaRPr lang="en-US" altLang="zh-CN"/>
          </a:p>
        </p:txBody>
      </p:sp>
      <p:sp>
        <p:nvSpPr>
          <p:cNvPr id="3" name="标题 2"/>
          <p:cNvSpPr>
            <a:spLocks noGrp="1"/>
          </p:cNvSpPr>
          <p:nvPr>
            <p:ph type="title"/>
          </p:nvPr>
        </p:nvSpPr>
        <p:spPr/>
        <p:txBody>
          <a:bodyPr/>
          <a:p>
            <a:r>
              <a:rPr lang="en-US" altLang="zh-CN" dirty="0">
                <a:sym typeface="+mn-ea"/>
              </a:rPr>
              <a:t>10.3.2 </a:t>
            </a:r>
            <a:r>
              <a:rPr lang="zh-CN" altLang="en-US" dirty="0">
                <a:sym typeface="+mn-ea"/>
              </a:rPr>
              <a:t>顺序容器</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template&lt;class Sequence&gt;</a:t>
            </a:r>
            <a:endParaRPr lang="en-US" altLang="zh-CN"/>
          </a:p>
          <a:p>
            <a:r>
              <a:rPr lang="en-US" altLang="zh-CN"/>
              <a:t>back_insert_iterator&lt;Sequence&gt; </a:t>
            </a:r>
            <a:endParaRPr lang="en-US" altLang="zh-CN"/>
          </a:p>
          <a:p>
            <a:r>
              <a:rPr lang="en-US" altLang="zh-CN"/>
              <a:t>back_inserter(Sequence&amp; s);</a:t>
            </a:r>
            <a:endParaRPr lang="en-US" altLang="zh-CN"/>
          </a:p>
          <a:p>
            <a:endParaRPr lang="en-US" altLang="zh-CN"/>
          </a:p>
          <a:p>
            <a:r>
              <a:rPr lang="en-US" altLang="zh-CN"/>
              <a:t>template&lt;class Sequence&gt;, class Iterator&gt;</a:t>
            </a:r>
            <a:endParaRPr lang="en-US" altLang="zh-CN"/>
          </a:p>
          <a:p>
            <a:r>
              <a:rPr lang="en-US" altLang="zh-CN"/>
              <a:t>insert_iterator&lt;Sequence&gt; </a:t>
            </a:r>
            <a:endParaRPr lang="en-US" altLang="zh-CN"/>
          </a:p>
          <a:p>
            <a:r>
              <a:rPr lang="en-US" altLang="zh-CN"/>
              <a:t>inserter(Sequence&amp; s, Iterator i);</a:t>
            </a:r>
            <a:endParaRPr lang="en-US" altLang="zh-CN"/>
          </a:p>
        </p:txBody>
      </p:sp>
      <p:sp>
        <p:nvSpPr>
          <p:cNvPr id="3" name="标题 2"/>
          <p:cNvSpPr>
            <a:spLocks noGrp="1"/>
          </p:cNvSpPr>
          <p:nvPr>
            <p:ph type="title"/>
          </p:nvPr>
        </p:nvSpPr>
        <p:spPr/>
        <p:txBody>
          <a:bodyPr/>
          <a:p>
            <a:r>
              <a:rPr lang="en-US" altLang="zh-CN" dirty="0">
                <a:sym typeface="+mn-ea"/>
              </a:rPr>
              <a:t>10.3.2 </a:t>
            </a:r>
            <a:r>
              <a:rPr lang="zh-CN" altLang="en-US" dirty="0">
                <a:sym typeface="+mn-ea"/>
              </a:rPr>
              <a:t>顺序容器</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例如，如果要将从标准输入得到的整数插入到容器</a:t>
            </a:r>
            <a:r>
              <a:rPr lang="en-US" altLang="zh-CN"/>
              <a:t>s</a:t>
            </a:r>
            <a:r>
              <a:rPr lang="zh-CN" altLang="en-US"/>
              <a:t>的末尾，可以通过下面一条语句来</a:t>
            </a:r>
            <a:r>
              <a:rPr lang="zh-CN" altLang="en-US"/>
              <a:t>完成：</a:t>
            </a:r>
            <a:endParaRPr lang="zh-CN" altLang="en-US"/>
          </a:p>
          <a:p>
            <a:r>
              <a:rPr lang="en-US" altLang="zh-CN"/>
              <a:t>copy(istream_iterator&lt;int&gt;(cin), </a:t>
            </a:r>
            <a:endParaRPr lang="en-US" altLang="zh-CN"/>
          </a:p>
          <a:p>
            <a:r>
              <a:rPr lang="en-US" altLang="zh-CN"/>
              <a:t>istream_iterator&lt;int&gt;(), back_inserter(s));</a:t>
            </a:r>
            <a:endParaRPr lang="en-US" altLang="zh-CN"/>
          </a:p>
        </p:txBody>
      </p:sp>
      <p:sp>
        <p:nvSpPr>
          <p:cNvPr id="3" name="标题 2"/>
          <p:cNvSpPr>
            <a:spLocks noGrp="1"/>
          </p:cNvSpPr>
          <p:nvPr>
            <p:ph type="title"/>
          </p:nvPr>
        </p:nvSpPr>
        <p:spPr/>
        <p:txBody>
          <a:bodyPr/>
          <a:p>
            <a:r>
              <a:rPr lang="en-US" altLang="zh-CN" dirty="0">
                <a:sym typeface="+mn-ea"/>
              </a:rPr>
              <a:t>10.3.2 </a:t>
            </a:r>
            <a:r>
              <a:rPr lang="zh-CN" altLang="en-US" dirty="0">
                <a:sym typeface="+mn-ea"/>
              </a:rPr>
              <a:t>顺序容器</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概念</a:t>
            </a:r>
            <a:r>
              <a:rPr lang="en-US" altLang="zh-CN" dirty="0" smtClean="0"/>
              <a:t>concept</a:t>
            </a:r>
            <a:r>
              <a:rPr lang="zh-CN" altLang="en-US" dirty="0" smtClean="0"/>
              <a:t>：指某种数据类型所具有的功能</a:t>
            </a:r>
            <a:endParaRPr lang="en-US" altLang="zh-CN" dirty="0" smtClean="0"/>
          </a:p>
          <a:p>
            <a:r>
              <a:rPr lang="zh-CN" altLang="en-US" dirty="0" smtClean="0"/>
              <a:t>例如：可以比较大小，具有公有复制构造函数并可以复制的所有数据类型，此概念可以记为</a:t>
            </a:r>
            <a:r>
              <a:rPr lang="en-US" altLang="zh-CN" dirty="0" smtClean="0"/>
              <a:t>Sortable</a:t>
            </a:r>
            <a:endParaRPr lang="en-US" altLang="zh-CN" dirty="0" smtClean="0"/>
          </a:p>
          <a:p>
            <a:r>
              <a:rPr lang="zh-CN" altLang="en-US" dirty="0" smtClean="0"/>
              <a:t>具有某个概念的某一数据类型成为这个概念的一个模型</a:t>
            </a:r>
            <a:r>
              <a:rPr lang="en-US" altLang="zh-CN" dirty="0" smtClean="0"/>
              <a:t>model</a:t>
            </a:r>
            <a:endParaRPr lang="en-US" altLang="zh-CN" dirty="0" smtClean="0"/>
          </a:p>
          <a:p>
            <a:r>
              <a:rPr lang="en-US" altLang="zh-CN" dirty="0" err="1" smtClean="0"/>
              <a:t>int</a:t>
            </a:r>
            <a:r>
              <a:rPr lang="zh-CN" altLang="en-US" dirty="0" smtClean="0"/>
              <a:t>数据类型就是</a:t>
            </a:r>
            <a:r>
              <a:rPr lang="en-US" altLang="zh-CN" dirty="0" smtClean="0"/>
              <a:t>Sortable</a:t>
            </a:r>
            <a:r>
              <a:rPr lang="zh-CN" altLang="en-US" dirty="0" smtClean="0"/>
              <a:t>的一个</a:t>
            </a:r>
            <a:r>
              <a:rPr lang="en-US" altLang="zh-CN" dirty="0" smtClean="0"/>
              <a:t>model</a:t>
            </a:r>
            <a:endParaRPr lang="en-US" altLang="zh-CN" dirty="0" smtClean="0"/>
          </a:p>
        </p:txBody>
      </p:sp>
      <p:sp>
        <p:nvSpPr>
          <p:cNvPr id="3" name="标题 2"/>
          <p:cNvSpPr>
            <a:spLocks noGrp="1"/>
          </p:cNvSpPr>
          <p:nvPr>
            <p:ph type="title"/>
          </p:nvPr>
        </p:nvSpPr>
        <p:spPr/>
        <p:txBody>
          <a:bodyPr/>
          <a:lstStyle/>
          <a:p>
            <a:r>
              <a:rPr lang="en-US" altLang="zh-CN" dirty="0"/>
              <a:t>10.1.1 </a:t>
            </a:r>
            <a:r>
              <a:rPr lang="zh-CN" altLang="en-US" dirty="0"/>
              <a:t>泛型程序设计的基本概念</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顺序容器可以实现基本的向量、双端队列和列表的</a:t>
            </a:r>
            <a:r>
              <a:rPr lang="zh-CN" altLang="en-US"/>
              <a:t>功能</a:t>
            </a:r>
            <a:endParaRPr lang="zh-CN" altLang="en-US"/>
          </a:p>
          <a:p>
            <a:r>
              <a:rPr lang="zh-CN" altLang="en-US"/>
              <a:t>用顺序容器通过一定的约束也可以实现栈和队列的</a:t>
            </a:r>
            <a:r>
              <a:rPr lang="zh-CN" altLang="en-US"/>
              <a:t>功能</a:t>
            </a:r>
            <a:endParaRPr lang="zh-CN" altLang="en-US"/>
          </a:p>
          <a:p>
            <a:r>
              <a:rPr lang="en-US" altLang="zh-CN"/>
              <a:t>template&lt;class T, class Squence=deque&lt;T&gt;&gt;</a:t>
            </a:r>
            <a:endParaRPr lang="en-US" altLang="zh-CN"/>
          </a:p>
          <a:p>
            <a:r>
              <a:rPr lang="en-US" altLang="zh-CN"/>
              <a:t>class stack;</a:t>
            </a:r>
            <a:endParaRPr lang="en-US" altLang="zh-CN"/>
          </a:p>
          <a:p>
            <a:r>
              <a:rPr lang="en-US" altLang="zh-CN"/>
              <a:t>template&lt;classT, class FrontInsertionSequence=deque&lt;T&gt;&gt;</a:t>
            </a:r>
            <a:endParaRPr lang="en-US" altLang="zh-CN"/>
          </a:p>
          <a:p>
            <a:r>
              <a:rPr lang="en-US" altLang="zh-CN"/>
              <a:t>class queue;</a:t>
            </a:r>
            <a:endParaRPr lang="en-US" altLang="zh-CN"/>
          </a:p>
        </p:txBody>
      </p:sp>
      <p:sp>
        <p:nvSpPr>
          <p:cNvPr id="3" name="标题 2"/>
          <p:cNvSpPr>
            <a:spLocks noGrp="1"/>
          </p:cNvSpPr>
          <p:nvPr>
            <p:ph type="title"/>
          </p:nvPr>
        </p:nvSpPr>
        <p:spPr/>
        <p:txBody>
          <a:bodyPr/>
          <a:p>
            <a:r>
              <a:rPr lang="en-US" altLang="zh-CN"/>
              <a:t>4. </a:t>
            </a:r>
            <a:r>
              <a:rPr lang="zh-CN" altLang="en-US"/>
              <a:t>顺序容器的</a:t>
            </a:r>
            <a:r>
              <a:rPr lang="zh-CN" altLang="en-US"/>
              <a:t>适配器</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例10-7 利用栈反向输出单词</a:t>
            </a:r>
            <a:endParaRPr lang="zh-CN" altLang="en-US"/>
          </a:p>
          <a:p>
            <a:r>
              <a:rPr lang="zh-CN" altLang="en-US"/>
              <a:t>例10-8 细胞分裂模拟</a:t>
            </a:r>
            <a:endParaRPr lang="zh-CN" altLang="en-US"/>
          </a:p>
        </p:txBody>
      </p:sp>
      <p:sp>
        <p:nvSpPr>
          <p:cNvPr id="3" name="标题 2"/>
          <p:cNvSpPr>
            <a:spLocks noGrp="1"/>
          </p:cNvSpPr>
          <p:nvPr>
            <p:ph type="title"/>
          </p:nvPr>
        </p:nvSpPr>
        <p:spPr/>
        <p:txBody>
          <a:bodyPr>
            <a:normAutofit/>
          </a:bodyPr>
          <a:p>
            <a:r>
              <a:rPr lang="en-US" altLang="zh-CN" dirty="0">
                <a:sym typeface="+mn-ea"/>
              </a:rPr>
              <a:t>10.3.2 </a:t>
            </a:r>
            <a:r>
              <a:rPr lang="zh-CN" altLang="en-US" dirty="0">
                <a:sym typeface="+mn-ea"/>
              </a:rPr>
              <a:t>顺序容器</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1. </a:t>
            </a:r>
            <a:r>
              <a:rPr lang="zh-CN" altLang="en-US"/>
              <a:t>关联容器的分类和基本</a:t>
            </a:r>
            <a:r>
              <a:rPr lang="zh-CN" altLang="en-US"/>
              <a:t>功能</a:t>
            </a:r>
            <a:endParaRPr lang="zh-CN" altLang="en-US"/>
          </a:p>
          <a:p>
            <a:r>
              <a:rPr lang="zh-CN" altLang="en-US"/>
              <a:t>顺序容器中的元素是按顺序排列的，程序员可以随意指定新元素插入的位置</a:t>
            </a:r>
            <a:endParaRPr lang="zh-CN" altLang="en-US"/>
          </a:p>
          <a:p>
            <a:r>
              <a:rPr lang="zh-CN" altLang="en-US"/>
              <a:t>关联容器的每个元素都</a:t>
            </a:r>
            <a:r>
              <a:rPr lang="zh-CN" altLang="en-US"/>
              <a:t>有一个键</a:t>
            </a:r>
            <a:r>
              <a:rPr lang="en-US" altLang="zh-CN"/>
              <a:t>(key)</a:t>
            </a:r>
            <a:r>
              <a:rPr lang="zh-CN" altLang="en-US"/>
              <a:t>，容器中元素的顺序并不能由程序员随意决定，而是按照键的取值升序排列的</a:t>
            </a:r>
            <a:endParaRPr lang="zh-CN" altLang="en-US"/>
          </a:p>
          <a:p>
            <a:r>
              <a:rPr lang="zh-CN" altLang="en-US">
                <a:sym typeface="+mn-ea"/>
              </a:rPr>
              <a:t>关联容器的最大优势在于可以高效地根据键来查找容器中的一个元素</a:t>
            </a:r>
            <a:endParaRPr lang="zh-CN" altLang="en-US"/>
          </a:p>
        </p:txBody>
      </p:sp>
      <p:sp>
        <p:nvSpPr>
          <p:cNvPr id="3" name="标题 2"/>
          <p:cNvSpPr>
            <a:spLocks noGrp="1"/>
          </p:cNvSpPr>
          <p:nvPr>
            <p:ph type="title"/>
          </p:nvPr>
        </p:nvSpPr>
        <p:spPr/>
        <p:txBody>
          <a:bodyPr/>
          <a:p>
            <a:r>
              <a:rPr lang="en-US" altLang="zh-CN"/>
              <a:t>10.3.3 </a:t>
            </a:r>
            <a:r>
              <a:rPr lang="zh-CN" altLang="en-US"/>
              <a:t>关联容器</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关联容器又可分为单重关联容器和多重关联容器</a:t>
            </a:r>
            <a:endParaRPr lang="zh-CN" altLang="en-US"/>
          </a:p>
          <a:p>
            <a:r>
              <a:rPr lang="zh-CN" altLang="en-US"/>
              <a:t>单重关联容器中的键值是唯一的，不允许重复，集合和映射属于这一类</a:t>
            </a:r>
            <a:endParaRPr lang="zh-CN" altLang="en-US"/>
          </a:p>
          <a:p>
            <a:r>
              <a:rPr lang="zh-CN" altLang="en-US"/>
              <a:t>多重关联容器允许相同的键值重复出现，多重集合和多重映射属于这一类</a:t>
            </a:r>
            <a:endParaRPr lang="zh-CN" altLang="en-US"/>
          </a:p>
          <a:p>
            <a:endParaRPr lang="zh-CN" altLang="en-US"/>
          </a:p>
        </p:txBody>
      </p:sp>
      <p:sp>
        <p:nvSpPr>
          <p:cNvPr id="3" name="标题 2"/>
          <p:cNvSpPr>
            <a:spLocks noGrp="1"/>
          </p:cNvSpPr>
          <p:nvPr>
            <p:ph type="title"/>
          </p:nvPr>
        </p:nvSpPr>
        <p:spPr/>
        <p:txBody>
          <a:bodyPr/>
          <a:p>
            <a:r>
              <a:rPr lang="en-US" altLang="zh-CN">
                <a:sym typeface="+mn-ea"/>
              </a:rPr>
              <a:t>10.3.3 </a:t>
            </a:r>
            <a:r>
              <a:rPr lang="zh-CN" altLang="en-US">
                <a:sym typeface="+mn-ea"/>
              </a:rPr>
              <a:t>关联容器</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10.3.3 </a:t>
            </a:r>
            <a:r>
              <a:rPr lang="zh-CN" altLang="en-US">
                <a:sym typeface="+mn-ea"/>
              </a:rPr>
              <a:t>关联容器</a:t>
            </a:r>
            <a:endParaRPr lang="zh-CN" altLang="en-US"/>
          </a:p>
        </p:txBody>
      </p:sp>
      <p:graphicFrame>
        <p:nvGraphicFramePr>
          <p:cNvPr id="4" name="对象 3"/>
          <p:cNvGraphicFramePr/>
          <p:nvPr>
            <p:custDataLst>
              <p:tags r:id="rId1"/>
            </p:custDataLst>
          </p:nvPr>
        </p:nvGraphicFramePr>
        <p:xfrm>
          <a:off x="868680" y="2423160"/>
          <a:ext cx="7406640" cy="2011680"/>
        </p:xfrm>
        <a:graphic>
          <a:graphicData uri="http://schemas.openxmlformats.org/presentationml/2006/ole">
            <mc:AlternateContent xmlns:mc="http://schemas.openxmlformats.org/markup-compatibility/2006">
              <mc:Choice xmlns:v="urn:schemas-microsoft-com:vml" Requires="v">
                <p:oleObj spid="_x0000_s5" name="" r:id="rId2" imgW="7400925" imgH="2009775" progId="Paint.Picture">
                  <p:embed/>
                </p:oleObj>
              </mc:Choice>
              <mc:Fallback>
                <p:oleObj name="" r:id="rId2" imgW="7400925" imgH="2009775" progId="Paint.Picture">
                  <p:embed/>
                  <p:pic>
                    <p:nvPicPr>
                      <p:cNvPr id="0" name="图片 4"/>
                      <p:cNvPicPr/>
                      <p:nvPr/>
                    </p:nvPicPr>
                    <p:blipFill>
                      <a:blip r:embed="rId3"/>
                      <a:stretch>
                        <a:fillRect/>
                      </a:stretch>
                    </p:blipFill>
                    <p:spPr>
                      <a:xfrm>
                        <a:off x="868680" y="2423160"/>
                        <a:ext cx="7406640" cy="2011680"/>
                      </a:xfrm>
                      <a:prstGeom prst="rect">
                        <a:avLst/>
                      </a:prstGeom>
                    </p:spPr>
                  </p:pic>
                </p:oleObj>
              </mc:Fallback>
            </mc:AlternateContent>
          </a:graphicData>
        </a:graphic>
      </p:graphicFrame>
      <p:sp>
        <p:nvSpPr>
          <p:cNvPr id="6" name="文本框 5"/>
          <p:cNvSpPr txBox="1"/>
          <p:nvPr/>
        </p:nvSpPr>
        <p:spPr>
          <a:xfrm>
            <a:off x="2414905" y="4589145"/>
            <a:ext cx="4568190" cy="368300"/>
          </a:xfrm>
          <a:prstGeom prst="rect">
            <a:avLst/>
          </a:prstGeom>
          <a:noFill/>
        </p:spPr>
        <p:txBody>
          <a:bodyPr wrap="square" rtlCol="0">
            <a:spAutoFit/>
          </a:bodyPr>
          <a:p>
            <a:r>
              <a:rPr lang="en-US" altLang="zh-CN"/>
              <a:t>(a)                                                                        (b)</a:t>
            </a:r>
            <a:endParaRPr lang="en-US" altLang="zh-CN"/>
          </a:p>
        </p:txBody>
      </p:sp>
      <p:sp>
        <p:nvSpPr>
          <p:cNvPr id="7" name="文本框 6"/>
          <p:cNvSpPr txBox="1"/>
          <p:nvPr/>
        </p:nvSpPr>
        <p:spPr>
          <a:xfrm>
            <a:off x="2760345" y="5187315"/>
            <a:ext cx="3751580" cy="368300"/>
          </a:xfrm>
          <a:prstGeom prst="rect">
            <a:avLst/>
          </a:prstGeom>
          <a:noFill/>
        </p:spPr>
        <p:txBody>
          <a:bodyPr wrap="square" rtlCol="0">
            <a:spAutoFit/>
          </a:bodyPr>
          <a:p>
            <a:r>
              <a:rPr lang="zh-CN" altLang="en-US"/>
              <a:t>图</a:t>
            </a:r>
            <a:r>
              <a:rPr lang="en-US" altLang="zh-CN"/>
              <a:t>10-8   </a:t>
            </a:r>
            <a:r>
              <a:rPr lang="zh-CN" altLang="en-US"/>
              <a:t>对关联容器的两种概念划分</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按照键和元素的关系可以分为简单关联容器和二元关联容器</a:t>
            </a:r>
            <a:endParaRPr lang="zh-CN" altLang="en-US"/>
          </a:p>
          <a:p>
            <a:r>
              <a:rPr lang="zh-CN" altLang="en-US"/>
              <a:t>简单关联容器以元素本身作为键，集合和多重集合属于这一类</a:t>
            </a:r>
            <a:endParaRPr lang="zh-CN" altLang="en-US"/>
          </a:p>
          <a:p>
            <a:r>
              <a:rPr lang="zh-CN" altLang="en-US"/>
              <a:t>二元关联容器的元素是由键和某种类型的附加数据共同构成的，键只是元素的一部分，映射和多重映射属于这一类</a:t>
            </a:r>
            <a:endParaRPr lang="zh-CN" altLang="en-US"/>
          </a:p>
        </p:txBody>
      </p:sp>
      <p:sp>
        <p:nvSpPr>
          <p:cNvPr id="3" name="标题 2"/>
          <p:cNvSpPr>
            <a:spLocks noGrp="1"/>
          </p:cNvSpPr>
          <p:nvPr>
            <p:ph type="title"/>
          </p:nvPr>
        </p:nvSpPr>
        <p:spPr/>
        <p:txBody>
          <a:bodyPr/>
          <a:p>
            <a:r>
              <a:rPr lang="en-US" altLang="zh-CN">
                <a:sym typeface="+mn-ea"/>
              </a:rPr>
              <a:t>10.3.3 </a:t>
            </a:r>
            <a:r>
              <a:rPr lang="zh-CN" altLang="en-US">
                <a:sym typeface="+mn-ea"/>
              </a:rPr>
              <a:t>关联容器</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10.3.3 </a:t>
            </a:r>
            <a:r>
              <a:rPr lang="zh-CN" altLang="en-US">
                <a:sym typeface="+mn-ea"/>
              </a:rPr>
              <a:t>关联容器</a:t>
            </a:r>
            <a:endParaRPr lang="zh-CN" altLang="en-US"/>
          </a:p>
        </p:txBody>
      </p:sp>
      <p:graphicFrame>
        <p:nvGraphicFramePr>
          <p:cNvPr id="4" name="表格 3"/>
          <p:cNvGraphicFramePr/>
          <p:nvPr>
            <p:custDataLst>
              <p:tags r:id="rId1"/>
            </p:custDataLst>
          </p:nvPr>
        </p:nvGraphicFramePr>
        <p:xfrm>
          <a:off x="1371600" y="3048000"/>
          <a:ext cx="6400165" cy="762000"/>
        </p:xfrm>
        <a:graphic>
          <a:graphicData uri="http://schemas.openxmlformats.org/drawingml/2006/table">
            <a:tbl>
              <a:tblPr firstRow="1" bandRow="1">
                <a:tableStyleId>{5C22544A-7EE6-4342-B048-85BDC9FD1C3A}</a:tableStyleId>
              </a:tblPr>
              <a:tblGrid>
                <a:gridCol w="2132965"/>
                <a:gridCol w="2132965"/>
                <a:gridCol w="2132965"/>
              </a:tblGrid>
              <a:tr h="381000">
                <a:tc>
                  <a:txBody>
                    <a:bodyPr/>
                    <a:p>
                      <a:pPr algn="ctr">
                        <a:buNone/>
                      </a:pPr>
                      <a:r>
                        <a:rPr lang="zh-CN" altLang="en-US"/>
                        <a:t>类型</a:t>
                      </a:r>
                      <a:endParaRPr lang="zh-CN" altLang="en-US"/>
                    </a:p>
                  </a:txBody>
                  <a:tcPr/>
                </a:tc>
                <a:tc>
                  <a:txBody>
                    <a:bodyPr/>
                    <a:p>
                      <a:pPr algn="ctr">
                        <a:buNone/>
                      </a:pPr>
                      <a:r>
                        <a:rPr lang="zh-CN" altLang="en-US"/>
                        <a:t>简单关联容器</a:t>
                      </a:r>
                      <a:endParaRPr lang="zh-CN" altLang="en-US"/>
                    </a:p>
                  </a:txBody>
                  <a:tcPr/>
                </a:tc>
                <a:tc>
                  <a:txBody>
                    <a:bodyPr/>
                    <a:p>
                      <a:pPr algn="ctr">
                        <a:buNone/>
                      </a:pPr>
                      <a:r>
                        <a:rPr lang="zh-CN" altLang="en-US"/>
                        <a:t>二元关联容器</a:t>
                      </a:r>
                      <a:endParaRPr lang="zh-CN" altLang="en-US"/>
                    </a:p>
                  </a:txBody>
                  <a:tcPr/>
                </a:tc>
              </a:tr>
              <a:tr h="381000">
                <a:tc>
                  <a:txBody>
                    <a:bodyPr/>
                    <a:p>
                      <a:pPr algn="ctr">
                        <a:buNone/>
                      </a:pPr>
                      <a:r>
                        <a:rPr lang="zh-CN" altLang="en-US"/>
                        <a:t>单重关联容器</a:t>
                      </a:r>
                      <a:endParaRPr lang="zh-CN" altLang="en-US"/>
                    </a:p>
                    <a:p>
                      <a:pPr algn="ctr">
                        <a:buNone/>
                      </a:pPr>
                      <a:r>
                        <a:rPr lang="zh-CN" altLang="en-US"/>
                        <a:t>多重关联容器</a:t>
                      </a:r>
                      <a:endParaRPr lang="zh-CN" altLang="en-US"/>
                    </a:p>
                  </a:txBody>
                  <a:tcPr/>
                </a:tc>
                <a:tc>
                  <a:txBody>
                    <a:bodyPr/>
                    <a:p>
                      <a:pPr algn="ctr">
                        <a:buNone/>
                      </a:pPr>
                      <a:r>
                        <a:rPr lang="zh-CN" altLang="en-US"/>
                        <a:t>集合</a:t>
                      </a:r>
                      <a:r>
                        <a:rPr lang="en-US" altLang="zh-CN"/>
                        <a:t>(set)</a:t>
                      </a:r>
                      <a:endParaRPr lang="en-US" altLang="zh-CN"/>
                    </a:p>
                    <a:p>
                      <a:pPr algn="ctr">
                        <a:buNone/>
                      </a:pPr>
                      <a:r>
                        <a:rPr lang="zh-CN" altLang="en-US"/>
                        <a:t>多重集合</a:t>
                      </a:r>
                      <a:r>
                        <a:rPr lang="en-US" altLang="zh-CN"/>
                        <a:t>(multiset)</a:t>
                      </a:r>
                      <a:endParaRPr lang="en-US" altLang="zh-CN"/>
                    </a:p>
                  </a:txBody>
                  <a:tcPr/>
                </a:tc>
                <a:tc>
                  <a:txBody>
                    <a:bodyPr/>
                    <a:p>
                      <a:pPr algn="ctr">
                        <a:buNone/>
                      </a:pPr>
                      <a:r>
                        <a:rPr lang="zh-CN" altLang="en-US"/>
                        <a:t>映射</a:t>
                      </a:r>
                      <a:r>
                        <a:rPr lang="en-US" altLang="zh-CN"/>
                        <a:t>(map)</a:t>
                      </a:r>
                      <a:endParaRPr lang="en-US" altLang="zh-CN"/>
                    </a:p>
                    <a:p>
                      <a:pPr algn="ctr">
                        <a:buNone/>
                      </a:pPr>
                      <a:r>
                        <a:rPr lang="zh-CN" altLang="en-US"/>
                        <a:t>多重映射</a:t>
                      </a:r>
                      <a:r>
                        <a:rPr lang="en-US" altLang="zh-CN"/>
                        <a:t>(multimap)</a:t>
                      </a:r>
                      <a:endParaRPr lang="en-US" altLang="zh-CN"/>
                    </a:p>
                  </a:txBody>
                  <a:tcPr/>
                </a:tc>
              </a:tr>
            </a:tbl>
          </a:graphicData>
        </a:graphic>
      </p:graphicFrame>
      <p:sp>
        <p:nvSpPr>
          <p:cNvPr id="5" name="文本框 4"/>
          <p:cNvSpPr txBox="1"/>
          <p:nvPr/>
        </p:nvSpPr>
        <p:spPr>
          <a:xfrm>
            <a:off x="2944495" y="2562860"/>
            <a:ext cx="3314700" cy="337185"/>
          </a:xfrm>
          <a:prstGeom prst="rect">
            <a:avLst/>
          </a:prstGeom>
          <a:noFill/>
        </p:spPr>
        <p:txBody>
          <a:bodyPr wrap="square" rtlCol="0">
            <a:spAutoFit/>
          </a:bodyPr>
          <a:p>
            <a:r>
              <a:rPr lang="zh-CN" altLang="en-US" sz="1600" b="1"/>
              <a:t>表</a:t>
            </a:r>
            <a:r>
              <a:rPr lang="en-US" altLang="zh-CN" sz="1600" b="1"/>
              <a:t>10-3  4</a:t>
            </a:r>
            <a:r>
              <a:rPr lang="zh-CN" altLang="en-US" sz="1600" b="1"/>
              <a:t>种关联容器所属的概念</a:t>
            </a:r>
            <a:endParaRPr lang="zh-CN" altLang="en-US" sz="1600"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简单关联容器只有一个类型参数，该类型既是键类型，又是容器类型，例如</a:t>
            </a:r>
            <a:r>
              <a:rPr lang="en-US" altLang="zh-CN"/>
              <a:t>set&lt;int&gt;</a:t>
            </a:r>
            <a:r>
              <a:rPr lang="zh-CN" altLang="en-US"/>
              <a:t>，</a:t>
            </a:r>
            <a:r>
              <a:rPr lang="en-US" altLang="zh-CN"/>
              <a:t>multiset&lt;string&gt;</a:t>
            </a:r>
            <a:endParaRPr lang="en-US" altLang="zh-CN"/>
          </a:p>
          <a:p>
            <a:r>
              <a:rPr lang="zh-CN" altLang="en-US"/>
              <a:t>二元关联容器有两个类型参数，前一个是键类型，后一个是附加数据的类型，例如</a:t>
            </a:r>
            <a:r>
              <a:rPr lang="en-US" altLang="zh-CN"/>
              <a:t>map&lt;int, double&gt;</a:t>
            </a:r>
            <a:r>
              <a:rPr lang="zh-CN" altLang="en-US"/>
              <a:t>，</a:t>
            </a:r>
            <a:r>
              <a:rPr lang="en-US" altLang="zh-CN"/>
              <a:t>multimap&lt;string, int&gt;</a:t>
            </a:r>
            <a:endParaRPr lang="en-US" altLang="zh-CN"/>
          </a:p>
        </p:txBody>
      </p:sp>
      <p:sp>
        <p:nvSpPr>
          <p:cNvPr id="3" name="标题 2"/>
          <p:cNvSpPr>
            <a:spLocks noGrp="1"/>
          </p:cNvSpPr>
          <p:nvPr>
            <p:ph type="title"/>
          </p:nvPr>
        </p:nvSpPr>
        <p:spPr/>
        <p:txBody>
          <a:bodyPr/>
          <a:p>
            <a:r>
              <a:rPr lang="en-US" altLang="zh-CN">
                <a:sym typeface="+mn-ea"/>
              </a:rPr>
              <a:t>10.3.3 </a:t>
            </a:r>
            <a:r>
              <a:rPr lang="zh-CN" altLang="en-US">
                <a:sym typeface="+mn-ea"/>
              </a:rPr>
              <a:t>关联容器</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20000"/>
          </a:bodyPr>
          <a:p>
            <a:r>
              <a:rPr lang="zh-CN" altLang="en-US"/>
              <a:t>二元关联容器的元素类型是键类型和附加数据类型的组合，这种组合类型可以用一个二元组</a:t>
            </a:r>
            <a:r>
              <a:rPr lang="en-US" altLang="zh-CN"/>
              <a:t>(pair)</a:t>
            </a:r>
            <a:r>
              <a:rPr lang="zh-CN" altLang="en-US"/>
              <a:t>表示</a:t>
            </a:r>
            <a:endParaRPr lang="zh-CN" altLang="en-US"/>
          </a:p>
          <a:p>
            <a:r>
              <a:rPr lang="en-US" altLang="zh-CN"/>
              <a:t>template&lt;class T1, class T2&gt;</a:t>
            </a:r>
            <a:endParaRPr lang="en-US" altLang="zh-CN"/>
          </a:p>
          <a:p>
            <a:r>
              <a:rPr lang="en-US" altLang="zh-CN"/>
              <a:t>struct pair{</a:t>
            </a:r>
            <a:endParaRPr lang="en-US" altLang="zh-CN"/>
          </a:p>
          <a:p>
            <a:pPr lvl="2"/>
            <a:r>
              <a:rPr lang="en-US" altLang="zh-CN"/>
              <a:t>T1  first;</a:t>
            </a:r>
            <a:endParaRPr lang="en-US" altLang="zh-CN"/>
          </a:p>
          <a:p>
            <a:pPr lvl="2"/>
            <a:r>
              <a:rPr lang="en-US" altLang="zh-CN"/>
              <a:t>T2  second;</a:t>
            </a:r>
            <a:endParaRPr lang="en-US" altLang="zh-CN"/>
          </a:p>
          <a:p>
            <a:pPr lvl="2"/>
            <a:r>
              <a:rPr lang="en-US" altLang="zh-CN"/>
              <a:t>pair();</a:t>
            </a:r>
            <a:endParaRPr lang="en-US" altLang="zh-CN"/>
          </a:p>
          <a:p>
            <a:pPr lvl="2"/>
            <a:r>
              <a:rPr lang="en-US" altLang="zh-CN"/>
              <a:t>pair(const T1 &amp;x, const T2 &amp;y);</a:t>
            </a:r>
            <a:endParaRPr lang="en-US" altLang="zh-CN"/>
          </a:p>
          <a:p>
            <a:pPr lvl="2"/>
            <a:r>
              <a:rPr lang="en-US" altLang="zh-CN"/>
              <a:t>template&lt;class U, class V&gt;</a:t>
            </a:r>
            <a:endParaRPr lang="en-US" altLang="zh-CN"/>
          </a:p>
          <a:p>
            <a:pPr lvl="2"/>
            <a:r>
              <a:rPr lang="en-US" altLang="zh-CN"/>
              <a:t>pair(const pair&lt;U, V&gt; &amp;p);</a:t>
            </a:r>
            <a:endParaRPr lang="en-US" altLang="zh-CN"/>
          </a:p>
          <a:p>
            <a:pPr lvl="0"/>
            <a:r>
              <a:rPr lang="en-US" altLang="zh-CN"/>
              <a:t>};</a:t>
            </a:r>
            <a:endParaRPr lang="en-US" altLang="zh-CN"/>
          </a:p>
        </p:txBody>
      </p:sp>
      <p:sp>
        <p:nvSpPr>
          <p:cNvPr id="3" name="标题 2"/>
          <p:cNvSpPr>
            <a:spLocks noGrp="1"/>
          </p:cNvSpPr>
          <p:nvPr>
            <p:ph type="title"/>
          </p:nvPr>
        </p:nvSpPr>
        <p:spPr/>
        <p:txBody>
          <a:bodyPr/>
          <a:p>
            <a:r>
              <a:rPr lang="en-US" altLang="zh-CN">
                <a:sym typeface="+mn-ea"/>
              </a:rPr>
              <a:t>10.3.3 </a:t>
            </a:r>
            <a:r>
              <a:rPr lang="zh-CN" altLang="en-US">
                <a:sym typeface="+mn-ea"/>
              </a:rPr>
              <a:t>关联容器</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例如：</a:t>
            </a:r>
            <a:endParaRPr lang="zh-CN" altLang="en-US"/>
          </a:p>
          <a:p>
            <a:r>
              <a:rPr lang="en-US" altLang="zh-CN"/>
              <a:t>map&lt;int, double&gt;</a:t>
            </a:r>
            <a:r>
              <a:rPr lang="zh-CN" altLang="en-US"/>
              <a:t>的元素类型是</a:t>
            </a:r>
            <a:r>
              <a:rPr lang="en-US" altLang="zh-CN"/>
              <a:t>pair&lt;int, double&gt;</a:t>
            </a:r>
            <a:endParaRPr lang="en-US" altLang="zh-CN"/>
          </a:p>
          <a:p>
            <a:r>
              <a:rPr lang="en-US" altLang="zh-CN"/>
              <a:t>multimap&lt;string, int&gt;</a:t>
            </a:r>
            <a:r>
              <a:rPr lang="zh-CN" altLang="en-US"/>
              <a:t>的元素类型是</a:t>
            </a:r>
            <a:r>
              <a:rPr lang="en-US" altLang="zh-CN"/>
              <a:t>pair&lt;string, int&gt;</a:t>
            </a:r>
            <a:endParaRPr lang="en-US" altLang="zh-CN"/>
          </a:p>
          <a:p>
            <a:r>
              <a:rPr lang="zh-CN" altLang="en-US"/>
              <a:t>关联容器的键之间必须能够使用</a:t>
            </a:r>
            <a:r>
              <a:rPr lang="en-US" altLang="zh-CN"/>
              <a:t>“&lt;”</a:t>
            </a:r>
            <a:r>
              <a:rPr lang="zh-CN" altLang="en-US"/>
              <a:t>比较大小，对于非基本类型数据，需要重载</a:t>
            </a:r>
            <a:r>
              <a:rPr lang="en-US" altLang="zh-CN">
                <a:sym typeface="+mn-ea"/>
              </a:rPr>
              <a:t>“&lt;”</a:t>
            </a:r>
            <a:r>
              <a:rPr lang="zh-CN" altLang="en-US">
                <a:sym typeface="+mn-ea"/>
              </a:rPr>
              <a:t>运算符</a:t>
            </a:r>
            <a:endParaRPr lang="zh-CN" altLang="en-US">
              <a:sym typeface="+mn-ea"/>
            </a:endParaRPr>
          </a:p>
        </p:txBody>
      </p:sp>
      <p:sp>
        <p:nvSpPr>
          <p:cNvPr id="3" name="标题 2"/>
          <p:cNvSpPr>
            <a:spLocks noGrp="1"/>
          </p:cNvSpPr>
          <p:nvPr>
            <p:ph type="title"/>
          </p:nvPr>
        </p:nvSpPr>
        <p:spPr/>
        <p:txBody>
          <a:bodyPr/>
          <a:p>
            <a:r>
              <a:rPr lang="en-US" altLang="zh-CN">
                <a:sym typeface="+mn-ea"/>
              </a:rPr>
              <a:t>10.3.3 </a:t>
            </a:r>
            <a:r>
              <a:rPr lang="zh-CN" altLang="en-US">
                <a:sym typeface="+mn-ea"/>
              </a:rPr>
              <a:t>关联容器</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对于两个不同的概念</a:t>
            </a:r>
            <a:r>
              <a:rPr lang="en-US" altLang="zh-CN" dirty="0"/>
              <a:t>A</a:t>
            </a:r>
            <a:r>
              <a:rPr lang="zh-CN" altLang="en-US" dirty="0"/>
              <a:t>和</a:t>
            </a:r>
            <a:r>
              <a:rPr lang="en-US" altLang="zh-CN" dirty="0"/>
              <a:t>B</a:t>
            </a:r>
            <a:r>
              <a:rPr lang="zh-CN" altLang="en-US" dirty="0"/>
              <a:t>，如果概念</a:t>
            </a:r>
            <a:r>
              <a:rPr lang="en-US" altLang="zh-CN" dirty="0"/>
              <a:t>A</a:t>
            </a:r>
            <a:r>
              <a:rPr lang="zh-CN" altLang="en-US" dirty="0"/>
              <a:t>所需求的所有功能也是概念</a:t>
            </a:r>
            <a:r>
              <a:rPr lang="en-US" altLang="zh-CN" dirty="0"/>
              <a:t>B</a:t>
            </a:r>
            <a:r>
              <a:rPr lang="zh-CN" altLang="en-US" dirty="0"/>
              <a:t>所需求的功能，那么就</a:t>
            </a:r>
            <a:r>
              <a:rPr lang="zh-CN" altLang="en-US" dirty="0" smtClean="0"/>
              <a:t>说概念</a:t>
            </a:r>
            <a:r>
              <a:rPr lang="en-US" altLang="zh-CN" dirty="0" smtClean="0"/>
              <a:t>A</a:t>
            </a:r>
            <a:r>
              <a:rPr lang="zh-CN" altLang="en-US" dirty="0" smtClean="0"/>
              <a:t>是概念</a:t>
            </a:r>
            <a:r>
              <a:rPr lang="en-US" altLang="zh-CN" dirty="0" smtClean="0"/>
              <a:t>B</a:t>
            </a:r>
            <a:r>
              <a:rPr lang="zh-CN" altLang="en-US" dirty="0" smtClean="0"/>
              <a:t>的子概念</a:t>
            </a:r>
            <a:endParaRPr lang="en-US" altLang="zh-CN" dirty="0" smtClean="0"/>
          </a:p>
          <a:p>
            <a:r>
              <a:rPr lang="zh-CN" altLang="en-US" dirty="0" smtClean="0"/>
              <a:t>如果一个模板的多个参数都要求满足同一个概念，而它们又可以是不同的数据类型，就在名称后面加阿拉伯数字类区分，如</a:t>
            </a:r>
            <a:r>
              <a:rPr lang="en-US" altLang="zh-CN" dirty="0" smtClean="0"/>
              <a:t>Sortable1, Sortable2</a:t>
            </a:r>
            <a:endParaRPr lang="zh-CN" altLang="en-US" dirty="0"/>
          </a:p>
        </p:txBody>
      </p:sp>
      <p:sp>
        <p:nvSpPr>
          <p:cNvPr id="3" name="标题 2"/>
          <p:cNvSpPr>
            <a:spLocks noGrp="1"/>
          </p:cNvSpPr>
          <p:nvPr>
            <p:ph type="title"/>
          </p:nvPr>
        </p:nvSpPr>
        <p:spPr/>
        <p:txBody>
          <a:bodyPr/>
          <a:lstStyle/>
          <a:p>
            <a:r>
              <a:rPr lang="en-US" altLang="zh-CN" dirty="0"/>
              <a:t>10.1.1 </a:t>
            </a:r>
            <a:r>
              <a:rPr lang="zh-CN" altLang="en-US" dirty="0"/>
              <a:t>泛型程序设计的基本概念</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用</a:t>
            </a:r>
            <a:r>
              <a:rPr lang="en-US" altLang="zh-CN"/>
              <a:t>S</a:t>
            </a:r>
            <a:r>
              <a:rPr lang="zh-CN" altLang="en-US"/>
              <a:t>表示容器类型名，用</a:t>
            </a:r>
            <a:r>
              <a:rPr lang="en-US" altLang="zh-CN"/>
              <a:t>s</a:t>
            </a:r>
            <a:r>
              <a:rPr lang="zh-CN" altLang="en-US"/>
              <a:t>表示</a:t>
            </a:r>
            <a:r>
              <a:rPr lang="en-US" altLang="zh-CN"/>
              <a:t>S</a:t>
            </a:r>
            <a:r>
              <a:rPr lang="zh-CN" altLang="en-US"/>
              <a:t>类型的实例；</a:t>
            </a:r>
            <a:endParaRPr lang="zh-CN" altLang="en-US"/>
          </a:p>
          <a:p>
            <a:r>
              <a:rPr lang="zh-CN" altLang="en-US"/>
              <a:t>用</a:t>
            </a:r>
            <a:r>
              <a:rPr lang="en-US" altLang="zh-CN"/>
              <a:t>T</a:t>
            </a:r>
            <a:r>
              <a:rPr lang="zh-CN" altLang="en-US"/>
              <a:t>表示</a:t>
            </a:r>
            <a:r>
              <a:rPr lang="en-US" altLang="zh-CN"/>
              <a:t>S</a:t>
            </a:r>
            <a:r>
              <a:rPr lang="zh-CN" altLang="en-US"/>
              <a:t>容器的元素类型，用</a:t>
            </a:r>
            <a:r>
              <a:rPr lang="en-US" altLang="zh-CN"/>
              <a:t>t</a:t>
            </a:r>
            <a:r>
              <a:rPr lang="zh-CN" altLang="en-US"/>
              <a:t>表示</a:t>
            </a:r>
            <a:r>
              <a:rPr lang="en-US" altLang="zh-CN"/>
              <a:t>T</a:t>
            </a:r>
            <a:r>
              <a:rPr lang="zh-CN" altLang="en-US"/>
              <a:t>类型的一个实例；</a:t>
            </a:r>
            <a:endParaRPr lang="zh-CN" altLang="en-US"/>
          </a:p>
          <a:p>
            <a:r>
              <a:rPr lang="zh-CN" altLang="en-US"/>
              <a:t>用</a:t>
            </a:r>
            <a:r>
              <a:rPr lang="en-US" altLang="zh-CN"/>
              <a:t>K</a:t>
            </a:r>
            <a:r>
              <a:rPr lang="zh-CN" altLang="en-US"/>
              <a:t>表示</a:t>
            </a:r>
            <a:r>
              <a:rPr lang="en-US" altLang="zh-CN"/>
              <a:t>S</a:t>
            </a:r>
            <a:r>
              <a:rPr lang="zh-CN" altLang="en-US"/>
              <a:t>容器的键的类型，用</a:t>
            </a:r>
            <a:r>
              <a:rPr lang="en-US" altLang="zh-CN"/>
              <a:t>k</a:t>
            </a:r>
            <a:r>
              <a:rPr lang="zh-CN" altLang="en-US"/>
              <a:t>表示</a:t>
            </a:r>
            <a:r>
              <a:rPr lang="en-US" altLang="zh-CN"/>
              <a:t>K</a:t>
            </a:r>
            <a:r>
              <a:rPr lang="zh-CN" altLang="en-US"/>
              <a:t>的一个实例；</a:t>
            </a:r>
            <a:endParaRPr lang="zh-CN" altLang="en-US"/>
          </a:p>
          <a:p>
            <a:r>
              <a:rPr lang="zh-CN" altLang="en-US"/>
              <a:t>用</a:t>
            </a:r>
            <a:r>
              <a:rPr lang="en-US" altLang="zh-CN"/>
              <a:t>n</a:t>
            </a:r>
            <a:r>
              <a:rPr lang="zh-CN" altLang="en-US"/>
              <a:t>表示一个整形数据；</a:t>
            </a:r>
            <a:endParaRPr lang="zh-CN" altLang="en-US"/>
          </a:p>
          <a:p>
            <a:r>
              <a:rPr lang="zh-CN" altLang="en-US"/>
              <a:t>用</a:t>
            </a:r>
            <a:r>
              <a:rPr lang="en-US" altLang="zh-CN"/>
              <a:t>p1</a:t>
            </a:r>
            <a:r>
              <a:rPr lang="zh-CN" altLang="en-US"/>
              <a:t>和</a:t>
            </a:r>
            <a:r>
              <a:rPr lang="en-US" altLang="zh-CN"/>
              <a:t>p2</a:t>
            </a:r>
            <a:r>
              <a:rPr lang="zh-CN" altLang="en-US"/>
              <a:t>表示指向</a:t>
            </a:r>
            <a:r>
              <a:rPr lang="en-US" altLang="zh-CN"/>
              <a:t>s</a:t>
            </a:r>
            <a:r>
              <a:rPr lang="zh-CN" altLang="en-US"/>
              <a:t>的元素的迭代器；</a:t>
            </a:r>
            <a:endParaRPr lang="zh-CN" altLang="en-US"/>
          </a:p>
          <a:p>
            <a:r>
              <a:rPr lang="zh-CN" altLang="en-US"/>
              <a:t>用</a:t>
            </a:r>
            <a:r>
              <a:rPr lang="en-US" altLang="zh-CN"/>
              <a:t>q1</a:t>
            </a:r>
            <a:r>
              <a:rPr lang="zh-CN" altLang="en-US"/>
              <a:t>和</a:t>
            </a:r>
            <a:r>
              <a:rPr lang="en-US" altLang="zh-CN"/>
              <a:t>q2</a:t>
            </a:r>
            <a:r>
              <a:rPr lang="zh-CN" altLang="en-US"/>
              <a:t>表示不指向的元素的输入迭代器</a:t>
            </a:r>
            <a:endParaRPr lang="zh-CN" altLang="en-US"/>
          </a:p>
        </p:txBody>
      </p:sp>
      <p:sp>
        <p:nvSpPr>
          <p:cNvPr id="3" name="标题 2"/>
          <p:cNvSpPr>
            <a:spLocks noGrp="1"/>
          </p:cNvSpPr>
          <p:nvPr>
            <p:ph type="title"/>
          </p:nvPr>
        </p:nvSpPr>
        <p:spPr/>
        <p:txBody>
          <a:bodyPr>
            <a:normAutofit/>
          </a:bodyPr>
          <a:p>
            <a:r>
              <a:rPr lang="en-US" altLang="zh-CN">
                <a:sym typeface="+mn-ea"/>
              </a:rPr>
              <a:t>10.3.3 </a:t>
            </a:r>
            <a:r>
              <a:rPr lang="zh-CN" altLang="en-US">
                <a:sym typeface="+mn-ea"/>
              </a:rPr>
              <a:t>关联容器</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(1) </a:t>
            </a:r>
            <a:r>
              <a:rPr lang="zh-CN" altLang="en-US"/>
              <a:t>构造函数</a:t>
            </a:r>
            <a:endParaRPr lang="zh-CN" altLang="en-US"/>
          </a:p>
          <a:p>
            <a:r>
              <a:rPr lang="en-US" altLang="zh-CN"/>
              <a:t>S s(q1, q2)  </a:t>
            </a:r>
            <a:r>
              <a:rPr lang="zh-CN" altLang="en-US"/>
              <a:t>将</a:t>
            </a:r>
            <a:r>
              <a:rPr lang="en-US" altLang="zh-CN"/>
              <a:t>[q1, q2)</a:t>
            </a:r>
            <a:r>
              <a:rPr lang="zh-CN" altLang="en-US"/>
              <a:t>区间内的数据作为</a:t>
            </a:r>
            <a:r>
              <a:rPr lang="en-US" altLang="zh-CN"/>
              <a:t>s</a:t>
            </a:r>
            <a:r>
              <a:rPr lang="zh-CN" altLang="en-US"/>
              <a:t>的元素构造</a:t>
            </a:r>
            <a:r>
              <a:rPr lang="en-US" altLang="zh-CN"/>
              <a:t>s</a:t>
            </a:r>
            <a:endParaRPr lang="en-US" altLang="zh-CN"/>
          </a:p>
          <a:p>
            <a:pPr lvl="1"/>
            <a:r>
              <a:rPr lang="zh-CN" altLang="en-US"/>
              <a:t>单重关联容器：当</a:t>
            </a:r>
            <a:r>
              <a:rPr lang="en-US" altLang="zh-CN">
                <a:sym typeface="+mn-ea"/>
              </a:rPr>
              <a:t>[q1, q2)</a:t>
            </a:r>
            <a:r>
              <a:rPr lang="zh-CN" altLang="en-US">
                <a:sym typeface="+mn-ea"/>
              </a:rPr>
              <a:t>范围内出现具有相同键的元素时，只有第一个元素会被加入</a:t>
            </a:r>
            <a:r>
              <a:rPr lang="en-US" altLang="zh-CN">
                <a:sym typeface="+mn-ea"/>
              </a:rPr>
              <a:t>s</a:t>
            </a:r>
            <a:r>
              <a:rPr lang="zh-CN" altLang="en-US">
                <a:sym typeface="+mn-ea"/>
              </a:rPr>
              <a:t>中</a:t>
            </a:r>
            <a:endParaRPr lang="zh-CN" altLang="en-US">
              <a:sym typeface="+mn-ea"/>
            </a:endParaRPr>
          </a:p>
          <a:p>
            <a:pPr lvl="1"/>
            <a:r>
              <a:rPr lang="zh-CN" altLang="en-US">
                <a:sym typeface="+mn-ea"/>
              </a:rPr>
              <a:t>多重关联容器：</a:t>
            </a:r>
            <a:r>
              <a:rPr lang="en-US" altLang="zh-CN">
                <a:sym typeface="+mn-ea"/>
              </a:rPr>
              <a:t>[q1, q2)</a:t>
            </a:r>
            <a:r>
              <a:rPr lang="zh-CN" altLang="en-US">
                <a:sym typeface="+mn-ea"/>
              </a:rPr>
              <a:t>范围内的所有元素均被无条件加入</a:t>
            </a:r>
            <a:r>
              <a:rPr lang="en-US" altLang="zh-CN">
                <a:sym typeface="+mn-ea"/>
              </a:rPr>
              <a:t>s</a:t>
            </a:r>
            <a:r>
              <a:rPr lang="zh-CN" altLang="en-US">
                <a:sym typeface="+mn-ea"/>
              </a:rPr>
              <a:t>中</a:t>
            </a:r>
            <a:endParaRPr lang="zh-CN" altLang="en-US">
              <a:sym typeface="+mn-ea"/>
            </a:endParaRPr>
          </a:p>
        </p:txBody>
      </p:sp>
      <p:sp>
        <p:nvSpPr>
          <p:cNvPr id="3" name="标题 2"/>
          <p:cNvSpPr>
            <a:spLocks noGrp="1"/>
          </p:cNvSpPr>
          <p:nvPr>
            <p:ph type="title"/>
          </p:nvPr>
        </p:nvSpPr>
        <p:spPr/>
        <p:txBody>
          <a:bodyPr/>
          <a:p>
            <a:r>
              <a:rPr lang="en-US" altLang="zh-CN">
                <a:sym typeface="+mn-ea"/>
              </a:rPr>
              <a:t>10.3.3 </a:t>
            </a:r>
            <a:r>
              <a:rPr lang="zh-CN" altLang="en-US">
                <a:sym typeface="+mn-ea"/>
              </a:rPr>
              <a:t>关联容器</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(2) </a:t>
            </a:r>
            <a:r>
              <a:rPr lang="zh-CN" altLang="en-US"/>
              <a:t>元素的插入</a:t>
            </a:r>
            <a:endParaRPr lang="zh-CN" altLang="en-US"/>
          </a:p>
          <a:p>
            <a:r>
              <a:rPr lang="en-US" altLang="zh-CN"/>
              <a:t>s.insert(t)  </a:t>
            </a:r>
            <a:r>
              <a:rPr lang="zh-CN" altLang="en-US"/>
              <a:t>将元素</a:t>
            </a:r>
            <a:r>
              <a:rPr lang="en-US" altLang="zh-CN"/>
              <a:t>t</a:t>
            </a:r>
            <a:r>
              <a:rPr lang="zh-CN" altLang="en-US"/>
              <a:t>插入</a:t>
            </a:r>
            <a:r>
              <a:rPr lang="en-US" altLang="zh-CN"/>
              <a:t>s</a:t>
            </a:r>
            <a:r>
              <a:rPr lang="zh-CN" altLang="en-US"/>
              <a:t>容器中</a:t>
            </a:r>
            <a:endParaRPr lang="zh-CN" altLang="en-US"/>
          </a:p>
          <a:p>
            <a:pPr lvl="1"/>
            <a:r>
              <a:rPr lang="zh-CN" altLang="en-US"/>
              <a:t>单重关联容器：只有当不存在相同键的元素时才能成功插入，该函数返回类型为</a:t>
            </a:r>
            <a:r>
              <a:rPr lang="en-US" altLang="zh-CN"/>
              <a:t>pair&lt;S::iterator, bool&gt;</a:t>
            </a:r>
            <a:r>
              <a:rPr lang="zh-CN" altLang="en-US"/>
              <a:t>。插入成功时，返回被插入元素的迭代器和</a:t>
            </a:r>
            <a:r>
              <a:rPr lang="en-US" altLang="zh-CN"/>
              <a:t>true</a:t>
            </a:r>
            <a:r>
              <a:rPr lang="zh-CN" altLang="en-US"/>
              <a:t>，否则返回与</a:t>
            </a:r>
            <a:r>
              <a:rPr lang="en-US" altLang="zh-CN"/>
              <a:t>t</a:t>
            </a:r>
            <a:r>
              <a:rPr lang="zh-CN" altLang="en-US"/>
              <a:t>的键相同的元素的迭代器和</a:t>
            </a:r>
            <a:r>
              <a:rPr lang="en-US" altLang="zh-CN"/>
              <a:t>false</a:t>
            </a:r>
            <a:endParaRPr lang="en-US" altLang="zh-CN"/>
          </a:p>
          <a:p>
            <a:pPr lvl="1"/>
            <a:r>
              <a:rPr lang="zh-CN" altLang="en-US">
                <a:sym typeface="+mn-ea"/>
              </a:rPr>
              <a:t>多重关联容器：</a:t>
            </a:r>
            <a:r>
              <a:rPr lang="zh-CN" altLang="en-US"/>
              <a:t>插入总会成功，返回已插入元素的迭代器</a:t>
            </a:r>
            <a:endParaRPr lang="zh-CN" altLang="en-US"/>
          </a:p>
        </p:txBody>
      </p:sp>
      <p:sp>
        <p:nvSpPr>
          <p:cNvPr id="3" name="标题 2"/>
          <p:cNvSpPr>
            <a:spLocks noGrp="1"/>
          </p:cNvSpPr>
          <p:nvPr>
            <p:ph type="title"/>
          </p:nvPr>
        </p:nvSpPr>
        <p:spPr/>
        <p:txBody>
          <a:bodyPr/>
          <a:p>
            <a:r>
              <a:rPr lang="en-US" altLang="zh-CN">
                <a:sym typeface="+mn-ea"/>
              </a:rPr>
              <a:t>10.3.3 </a:t>
            </a:r>
            <a:r>
              <a:rPr lang="zh-CN" altLang="en-US">
                <a:sym typeface="+mn-ea"/>
              </a:rPr>
              <a:t>关联容器</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en-US" altLang="zh-CN"/>
              <a:t>s.insert(p1, t)  </a:t>
            </a:r>
            <a:r>
              <a:rPr lang="zh-CN" altLang="en-US"/>
              <a:t>将元素</a:t>
            </a:r>
            <a:r>
              <a:rPr lang="en-US" altLang="zh-CN"/>
              <a:t>t</a:t>
            </a:r>
            <a:r>
              <a:rPr lang="zh-CN" altLang="en-US"/>
              <a:t>插入</a:t>
            </a:r>
            <a:r>
              <a:rPr lang="en-US" altLang="zh-CN"/>
              <a:t>s</a:t>
            </a:r>
            <a:r>
              <a:rPr lang="zh-CN" altLang="en-US"/>
              <a:t>容器中，</a:t>
            </a:r>
            <a:r>
              <a:rPr lang="en-US" altLang="zh-CN"/>
              <a:t>p1</a:t>
            </a:r>
            <a:r>
              <a:rPr lang="zh-CN" altLang="en-US"/>
              <a:t>是一个提示的插入位置。如果提示位置准确</a:t>
            </a:r>
            <a:r>
              <a:rPr lang="en-US" altLang="zh-CN"/>
              <a:t>(</a:t>
            </a:r>
            <a:r>
              <a:rPr lang="zh-CN" altLang="en-US"/>
              <a:t>即</a:t>
            </a:r>
            <a:r>
              <a:rPr lang="en-US" altLang="zh-CN"/>
              <a:t>t</a:t>
            </a:r>
            <a:r>
              <a:rPr lang="zh-CN" altLang="en-US"/>
              <a:t>的键的大小刚好在</a:t>
            </a:r>
            <a:r>
              <a:rPr lang="en-US" altLang="zh-CN"/>
              <a:t>p1-1</a:t>
            </a:r>
            <a:r>
              <a:rPr lang="zh-CN" altLang="en-US"/>
              <a:t>和</a:t>
            </a:r>
            <a:r>
              <a:rPr lang="en-US" altLang="zh-CN"/>
              <a:t>p1</a:t>
            </a:r>
            <a:r>
              <a:rPr lang="zh-CN" altLang="en-US"/>
              <a:t>之间</a:t>
            </a:r>
            <a:r>
              <a:rPr lang="en-US" altLang="zh-CN"/>
              <a:t>)</a:t>
            </a:r>
            <a:r>
              <a:rPr lang="zh-CN" altLang="en-US"/>
              <a:t>，则可以提高插入效率。即使提示位置不准确也可以正确完成插入操作，该函数总是返回一个迭代器</a:t>
            </a:r>
            <a:endParaRPr lang="zh-CN" altLang="en-US"/>
          </a:p>
          <a:p>
            <a:pPr lvl="1"/>
            <a:r>
              <a:rPr lang="zh-CN" altLang="en-US"/>
              <a:t>单重关联容器：只有当不存在相同键的元素时才能成功插入，插入成功时，返回被插入元素的迭代器，否则返回与</a:t>
            </a:r>
            <a:r>
              <a:rPr lang="en-US" altLang="zh-CN"/>
              <a:t>t</a:t>
            </a:r>
            <a:r>
              <a:rPr lang="zh-CN" altLang="en-US"/>
              <a:t>的键相同的元素的迭代器</a:t>
            </a:r>
            <a:endParaRPr lang="zh-CN" altLang="en-US"/>
          </a:p>
          <a:p>
            <a:pPr lvl="1"/>
            <a:r>
              <a:rPr lang="zh-CN" altLang="en-US"/>
              <a:t>多重关联容器：插入总会成功，返回已插入元素的迭代器</a:t>
            </a:r>
            <a:endParaRPr lang="zh-CN" altLang="en-US"/>
          </a:p>
        </p:txBody>
      </p:sp>
      <p:sp>
        <p:nvSpPr>
          <p:cNvPr id="3" name="标题 2"/>
          <p:cNvSpPr>
            <a:spLocks noGrp="1"/>
          </p:cNvSpPr>
          <p:nvPr>
            <p:ph type="title"/>
          </p:nvPr>
        </p:nvSpPr>
        <p:spPr/>
        <p:txBody>
          <a:bodyPr/>
          <a:p>
            <a:r>
              <a:rPr lang="en-US" altLang="zh-CN">
                <a:sym typeface="+mn-ea"/>
              </a:rPr>
              <a:t>10.3.3 </a:t>
            </a:r>
            <a:r>
              <a:rPr lang="zh-CN" altLang="en-US">
                <a:sym typeface="+mn-ea"/>
              </a:rPr>
              <a:t>关联容器</a:t>
            </a: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(3) </a:t>
            </a:r>
            <a:r>
              <a:rPr lang="zh-CN" altLang="en-US"/>
              <a:t>元素的删除</a:t>
            </a:r>
            <a:endParaRPr lang="zh-CN" altLang="en-US"/>
          </a:p>
          <a:p>
            <a:r>
              <a:rPr lang="en-US" altLang="zh-CN"/>
              <a:t>s.erase(p1)  </a:t>
            </a:r>
            <a:r>
              <a:rPr lang="zh-CN" altLang="en-US"/>
              <a:t>删除</a:t>
            </a:r>
            <a:r>
              <a:rPr lang="en-US" altLang="zh-CN"/>
              <a:t>p1</a:t>
            </a:r>
            <a:r>
              <a:rPr lang="zh-CN" altLang="en-US"/>
              <a:t>所指向的元素</a:t>
            </a:r>
            <a:endParaRPr lang="en-US" altLang="zh-CN"/>
          </a:p>
          <a:p>
            <a:r>
              <a:rPr lang="en-US" altLang="zh-CN"/>
              <a:t>s.erase(p1, p2)  </a:t>
            </a:r>
            <a:r>
              <a:rPr lang="zh-CN" altLang="en-US"/>
              <a:t>删除</a:t>
            </a:r>
            <a:r>
              <a:rPr lang="en-US" altLang="zh-CN"/>
              <a:t>[p1, p2)</a:t>
            </a:r>
            <a:r>
              <a:rPr lang="zh-CN" altLang="en-US"/>
              <a:t>区间内的元素</a:t>
            </a:r>
            <a:endParaRPr lang="en-US" altLang="zh-CN"/>
          </a:p>
          <a:p>
            <a:r>
              <a:rPr lang="en-US" altLang="zh-CN"/>
              <a:t>s.erase(k)  </a:t>
            </a:r>
            <a:r>
              <a:rPr lang="zh-CN" altLang="en-US"/>
              <a:t>删除所有键为</a:t>
            </a:r>
            <a:r>
              <a:rPr lang="en-US" altLang="zh-CN"/>
              <a:t>k</a:t>
            </a:r>
            <a:r>
              <a:rPr lang="zh-CN" altLang="en-US"/>
              <a:t>的元素，返回被删除元素的个数</a:t>
            </a:r>
            <a:endParaRPr lang="zh-CN" altLang="en-US"/>
          </a:p>
        </p:txBody>
      </p:sp>
      <p:sp>
        <p:nvSpPr>
          <p:cNvPr id="3" name="标题 2"/>
          <p:cNvSpPr>
            <a:spLocks noGrp="1"/>
          </p:cNvSpPr>
          <p:nvPr>
            <p:ph type="title"/>
          </p:nvPr>
        </p:nvSpPr>
        <p:spPr/>
        <p:txBody>
          <a:bodyPr/>
          <a:p>
            <a:r>
              <a:rPr lang="en-US" altLang="zh-CN">
                <a:sym typeface="+mn-ea"/>
              </a:rPr>
              <a:t>10.3.3 </a:t>
            </a:r>
            <a:r>
              <a:rPr lang="zh-CN" altLang="en-US">
                <a:sym typeface="+mn-ea"/>
              </a:rPr>
              <a:t>关联容器</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en-US" altLang="zh-CN"/>
              <a:t>(4) </a:t>
            </a:r>
            <a:r>
              <a:rPr lang="zh-CN" altLang="en-US"/>
              <a:t>基于键的查找和计数</a:t>
            </a:r>
            <a:endParaRPr lang="zh-CN" altLang="en-US"/>
          </a:p>
          <a:p>
            <a:r>
              <a:rPr lang="en-US" altLang="zh-CN"/>
              <a:t>s.find(k)  </a:t>
            </a:r>
            <a:r>
              <a:rPr lang="zh-CN" altLang="en-US"/>
              <a:t>找到任意一个键为</a:t>
            </a:r>
            <a:r>
              <a:rPr lang="en-US" altLang="zh-CN"/>
              <a:t>k</a:t>
            </a:r>
            <a:r>
              <a:rPr lang="zh-CN" altLang="en-US"/>
              <a:t>的元素，返回该元素的迭代器，如果</a:t>
            </a:r>
            <a:r>
              <a:rPr lang="en-US" altLang="zh-CN"/>
              <a:t>s</a:t>
            </a:r>
            <a:r>
              <a:rPr lang="zh-CN" altLang="en-US"/>
              <a:t>中没有键为</a:t>
            </a:r>
            <a:r>
              <a:rPr lang="en-US" altLang="zh-CN"/>
              <a:t>k</a:t>
            </a:r>
            <a:r>
              <a:rPr lang="zh-CN" altLang="en-US"/>
              <a:t>的元素，则返回</a:t>
            </a:r>
            <a:r>
              <a:rPr lang="en-US" altLang="zh-CN"/>
              <a:t>s.end()</a:t>
            </a:r>
            <a:endParaRPr lang="en-US" altLang="zh-CN"/>
          </a:p>
          <a:p>
            <a:r>
              <a:rPr lang="en-US" altLang="zh-CN"/>
              <a:t>s.lower_bound(k)  </a:t>
            </a:r>
            <a:r>
              <a:rPr lang="zh-CN" altLang="en-US"/>
              <a:t>得到</a:t>
            </a:r>
            <a:r>
              <a:rPr lang="en-US" altLang="zh-CN"/>
              <a:t>s</a:t>
            </a:r>
            <a:r>
              <a:rPr lang="zh-CN" altLang="en-US"/>
              <a:t>中第一个键值不小于</a:t>
            </a:r>
            <a:r>
              <a:rPr lang="en-US" altLang="zh-CN"/>
              <a:t>k</a:t>
            </a:r>
            <a:r>
              <a:rPr lang="zh-CN" altLang="en-US"/>
              <a:t>的元素的迭代器</a:t>
            </a:r>
            <a:endParaRPr lang="en-US" altLang="zh-CN"/>
          </a:p>
          <a:p>
            <a:r>
              <a:rPr lang="en-US" altLang="zh-CN"/>
              <a:t>s.upper_bound(k) </a:t>
            </a:r>
            <a:r>
              <a:rPr lang="zh-CN" altLang="en-US">
                <a:sym typeface="+mn-ea"/>
              </a:rPr>
              <a:t>得到</a:t>
            </a:r>
            <a:r>
              <a:rPr lang="en-US" altLang="zh-CN">
                <a:sym typeface="+mn-ea"/>
              </a:rPr>
              <a:t>s</a:t>
            </a:r>
            <a:r>
              <a:rPr lang="zh-CN" altLang="en-US">
                <a:sym typeface="+mn-ea"/>
              </a:rPr>
              <a:t>中第一个键值大</a:t>
            </a:r>
            <a:r>
              <a:rPr lang="zh-CN" altLang="en-US">
                <a:sym typeface="+mn-ea"/>
              </a:rPr>
              <a:t>于</a:t>
            </a:r>
            <a:r>
              <a:rPr lang="en-US" altLang="zh-CN">
                <a:sym typeface="+mn-ea"/>
              </a:rPr>
              <a:t>k</a:t>
            </a:r>
            <a:r>
              <a:rPr lang="zh-CN" altLang="en-US">
                <a:sym typeface="+mn-ea"/>
              </a:rPr>
              <a:t>的元素的迭代器</a:t>
            </a:r>
            <a:endParaRPr lang="en-US" altLang="zh-CN"/>
          </a:p>
          <a:p>
            <a:r>
              <a:rPr lang="en-US" altLang="zh-CN"/>
              <a:t>s.equal_range(k)  </a:t>
            </a:r>
            <a:r>
              <a:rPr lang="zh-CN" altLang="en-US"/>
              <a:t>得到一个用</a:t>
            </a:r>
            <a:r>
              <a:rPr lang="en-US" altLang="zh-CN"/>
              <a:t>pair&lt;S::iterator, S::iterator&gt;</a:t>
            </a:r>
            <a:r>
              <a:rPr lang="zh-CN" altLang="en-US"/>
              <a:t>表示的区间，记为</a:t>
            </a:r>
            <a:r>
              <a:rPr lang="en-US" altLang="zh-CN"/>
              <a:t>{p1, p2)</a:t>
            </a:r>
            <a:r>
              <a:rPr lang="zh-CN" altLang="en-US"/>
              <a:t>。该区间刚好包含所有键为</a:t>
            </a:r>
            <a:r>
              <a:rPr lang="en-US" altLang="zh-CN"/>
              <a:t>k</a:t>
            </a:r>
            <a:r>
              <a:rPr lang="zh-CN" altLang="en-US"/>
              <a:t>的元素，</a:t>
            </a:r>
            <a:r>
              <a:rPr lang="en-US" altLang="zh-CN"/>
              <a:t>p1==s.lower_bound(k)</a:t>
            </a:r>
            <a:r>
              <a:rPr lang="zh-CN" altLang="en-US"/>
              <a:t>和</a:t>
            </a:r>
            <a:r>
              <a:rPr lang="en-US" altLang="zh-CN"/>
              <a:t>p2==s.upper_bound(d)</a:t>
            </a:r>
            <a:r>
              <a:rPr lang="zh-CN" altLang="en-US"/>
              <a:t>到一定成立</a:t>
            </a:r>
            <a:endParaRPr lang="en-US" altLang="zh-CN"/>
          </a:p>
          <a:p>
            <a:r>
              <a:rPr lang="en-US" altLang="zh-CN"/>
              <a:t>s.count(k)  </a:t>
            </a:r>
            <a:r>
              <a:rPr lang="zh-CN" altLang="en-US"/>
              <a:t>得到</a:t>
            </a:r>
            <a:r>
              <a:rPr lang="en-US" altLang="zh-CN"/>
              <a:t>s</a:t>
            </a:r>
            <a:r>
              <a:rPr lang="zh-CN" altLang="en-US"/>
              <a:t>容器中键为</a:t>
            </a:r>
            <a:r>
              <a:rPr lang="en-US" altLang="zh-CN"/>
              <a:t>k</a:t>
            </a:r>
            <a:r>
              <a:rPr lang="zh-CN" altLang="en-US"/>
              <a:t>的元素个数</a:t>
            </a:r>
            <a:endParaRPr lang="zh-CN" altLang="en-US"/>
          </a:p>
        </p:txBody>
      </p:sp>
      <p:sp>
        <p:nvSpPr>
          <p:cNvPr id="3" name="标题 2"/>
          <p:cNvSpPr>
            <a:spLocks noGrp="1"/>
          </p:cNvSpPr>
          <p:nvPr>
            <p:ph type="title"/>
          </p:nvPr>
        </p:nvSpPr>
        <p:spPr/>
        <p:txBody>
          <a:bodyPr/>
          <a:p>
            <a:r>
              <a:rPr lang="en-US" altLang="zh-CN">
                <a:sym typeface="+mn-ea"/>
              </a:rPr>
              <a:t>10.3.3 </a:t>
            </a:r>
            <a:r>
              <a:rPr lang="zh-CN" altLang="en-US">
                <a:sym typeface="+mn-ea"/>
              </a:rPr>
              <a:t>关联容器</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集合用来存储一组无重复的元素</a:t>
            </a:r>
            <a:endParaRPr lang="zh-CN" altLang="en-US"/>
          </a:p>
          <a:p>
            <a:r>
              <a:rPr lang="zh-CN" altLang="en-US"/>
              <a:t>集合本身是有序的，可以高效地查找指定元素</a:t>
            </a:r>
            <a:endParaRPr lang="zh-CN" altLang="en-US"/>
          </a:p>
          <a:p>
            <a:r>
              <a:rPr lang="zh-CN" altLang="en-US"/>
              <a:t>例</a:t>
            </a:r>
            <a:r>
              <a:rPr lang="en-US" altLang="zh-CN"/>
              <a:t>10-9  </a:t>
            </a:r>
            <a:r>
              <a:rPr lang="zh-CN" altLang="en-US"/>
              <a:t>输入一串实数，将重复的去掉，取最大和最小者的中值，分别输出小于或等于此中值和大于等于此中值的实数</a:t>
            </a:r>
            <a:endParaRPr lang="zh-CN" altLang="en-US"/>
          </a:p>
        </p:txBody>
      </p:sp>
      <p:sp>
        <p:nvSpPr>
          <p:cNvPr id="3" name="标题 2"/>
          <p:cNvSpPr>
            <a:spLocks noGrp="1"/>
          </p:cNvSpPr>
          <p:nvPr>
            <p:ph type="title"/>
          </p:nvPr>
        </p:nvSpPr>
        <p:spPr/>
        <p:txBody>
          <a:bodyPr/>
          <a:p>
            <a:r>
              <a:rPr lang="en-US">
                <a:sym typeface="+mn-ea"/>
              </a:rPr>
              <a:t>2. </a:t>
            </a:r>
            <a:r>
              <a:rPr lang="zh-CN" altLang="en-US">
                <a:sym typeface="+mn-ea"/>
              </a:rPr>
              <a:t>集合</a:t>
            </a:r>
            <a:endParaRPr lang="zh-CN" altLang="en-US">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映射与集合同属于关联容器，因此用法上非常相似。它们的主要区别是：集合的元素类型是键本身，而映射的元素类型是由键和附加数据所构成的二元组</a:t>
            </a:r>
            <a:endParaRPr lang="zh-CN" altLang="en-US"/>
          </a:p>
          <a:p>
            <a:r>
              <a:rPr lang="zh-CN" altLang="en-US"/>
              <a:t>映射类似于字典</a:t>
            </a:r>
            <a:endParaRPr lang="zh-CN" altLang="en-US"/>
          </a:p>
          <a:p>
            <a:r>
              <a:rPr lang="zh-CN" altLang="en-US"/>
              <a:t>例</a:t>
            </a:r>
            <a:r>
              <a:rPr lang="en-US" altLang="zh-CN"/>
              <a:t>10-10  </a:t>
            </a:r>
            <a:r>
              <a:rPr lang="zh-CN" altLang="en-US"/>
              <a:t>有</a:t>
            </a:r>
            <a:r>
              <a:rPr lang="en-US" altLang="zh-CN"/>
              <a:t>5</a:t>
            </a:r>
            <a:r>
              <a:rPr lang="zh-CN" altLang="en-US"/>
              <a:t>门课程，每门都有相应学分，从中选择</a:t>
            </a:r>
            <a:r>
              <a:rPr lang="en-US" altLang="zh-CN"/>
              <a:t>3</a:t>
            </a:r>
            <a:r>
              <a:rPr lang="zh-CN" altLang="en-US"/>
              <a:t>门，输出学分总和。</a:t>
            </a:r>
            <a:endParaRPr lang="zh-CN" altLang="en-US"/>
          </a:p>
          <a:p>
            <a:r>
              <a:rPr lang="zh-CN" altLang="en-US"/>
              <a:t>例</a:t>
            </a:r>
            <a:r>
              <a:rPr lang="en-US" altLang="zh-CN"/>
              <a:t>10-11  </a:t>
            </a:r>
            <a:r>
              <a:rPr lang="zh-CN" altLang="en-US"/>
              <a:t>统计一句话中每个字母出现的次数。</a:t>
            </a:r>
            <a:endParaRPr lang="zh-CN" altLang="en-US"/>
          </a:p>
        </p:txBody>
      </p:sp>
      <p:sp>
        <p:nvSpPr>
          <p:cNvPr id="3" name="标题 2"/>
          <p:cNvSpPr>
            <a:spLocks noGrp="1"/>
          </p:cNvSpPr>
          <p:nvPr>
            <p:ph type="title"/>
          </p:nvPr>
        </p:nvSpPr>
        <p:spPr/>
        <p:txBody>
          <a:bodyPr/>
          <a:p>
            <a:r>
              <a:rPr lang="en-US" altLang="zh-CN">
                <a:sym typeface="+mn-ea"/>
              </a:rPr>
              <a:t>3. </a:t>
            </a:r>
            <a:r>
              <a:rPr lang="zh-CN" altLang="en-US">
                <a:sym typeface="+mn-ea"/>
              </a:rPr>
              <a:t>映射</a:t>
            </a:r>
            <a:endParaRPr lang="zh-CN" altLang="en-US">
              <a:sym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多重集合是允许有重复元素的集合，多重映射是允许一个键对应多个附加数据的映射</a:t>
            </a:r>
            <a:endParaRPr lang="zh-CN" altLang="en-US"/>
          </a:p>
          <a:p>
            <a:r>
              <a:rPr lang="zh-CN" altLang="en-US"/>
              <a:t>多重集合与集合，多重映射与映射，它们的用法差不多，只在几个成员函数上有差异，其差异主要表现在去除了键必须是唯一的限制</a:t>
            </a:r>
            <a:endParaRPr lang="zh-CN" altLang="en-US"/>
          </a:p>
        </p:txBody>
      </p:sp>
      <p:sp>
        <p:nvSpPr>
          <p:cNvPr id="3" name="标题 2"/>
          <p:cNvSpPr>
            <a:spLocks noGrp="1"/>
          </p:cNvSpPr>
          <p:nvPr>
            <p:ph type="title"/>
          </p:nvPr>
        </p:nvSpPr>
        <p:spPr/>
        <p:txBody>
          <a:bodyPr/>
          <a:p>
            <a:r>
              <a:rPr lang="en-US" altLang="zh-CN">
                <a:sym typeface="+mn-ea"/>
              </a:rPr>
              <a:t>4. </a:t>
            </a:r>
            <a:r>
              <a:rPr lang="zh-CN" altLang="en-US">
                <a:sym typeface="+mn-ea"/>
              </a:rPr>
              <a:t>多重集合与多重</a:t>
            </a:r>
            <a:r>
              <a:rPr lang="zh-CN" altLang="en-US">
                <a:sym typeface="+mn-ea"/>
              </a:rPr>
              <a:t>映射</a:t>
            </a:r>
            <a:endParaRPr lang="zh-CN" altLang="en-US">
              <a:sym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对于多重关联容器，一般较少使用</a:t>
            </a:r>
            <a:r>
              <a:rPr lang="en-US" altLang="zh-CN"/>
              <a:t>find</a:t>
            </a:r>
            <a:r>
              <a:rPr lang="zh-CN" altLang="en-US"/>
              <a:t>成员函数，而较多使用</a:t>
            </a:r>
            <a:r>
              <a:rPr lang="en-US" altLang="zh-CN"/>
              <a:t>equal_range</a:t>
            </a:r>
            <a:r>
              <a:rPr lang="zh-CN" altLang="en-US"/>
              <a:t>和</a:t>
            </a:r>
            <a:r>
              <a:rPr lang="en-US" altLang="zh-CN"/>
              <a:t>count</a:t>
            </a:r>
            <a:r>
              <a:rPr lang="zh-CN" altLang="en-US"/>
              <a:t>成员函数。由于一个键可能对应多个元素，因此使用</a:t>
            </a:r>
            <a:r>
              <a:rPr lang="en-US" altLang="zh-CN"/>
              <a:t>find</a:t>
            </a:r>
            <a:r>
              <a:rPr lang="zh-CN" altLang="en-US"/>
              <a:t>成员函数得到的迭代器所指向的位置具有不确定性，一般只在确定一个键在容器中是否存在时才使用</a:t>
            </a:r>
            <a:r>
              <a:rPr lang="en-US" altLang="zh-CN"/>
              <a:t>find</a:t>
            </a:r>
            <a:r>
              <a:rPr lang="zh-CN" altLang="en-US"/>
              <a:t>成员函数。</a:t>
            </a:r>
            <a:endParaRPr lang="zh-CN" altLang="en-US"/>
          </a:p>
          <a:p>
            <a:r>
              <a:rPr lang="zh-CN" altLang="en-US"/>
              <a:t>如果需要访问一个键所对应的每一个元素，可以使用</a:t>
            </a:r>
            <a:r>
              <a:rPr lang="en-US" altLang="zh-CN">
                <a:sym typeface="+mn-ea"/>
              </a:rPr>
              <a:t>equal_range</a:t>
            </a:r>
            <a:r>
              <a:rPr lang="zh-CN" altLang="en-US">
                <a:sym typeface="+mn-ea"/>
              </a:rPr>
              <a:t>成员函数</a:t>
            </a:r>
            <a:endParaRPr lang="zh-CN" altLang="en-US">
              <a:sym typeface="+mn-ea"/>
            </a:endParaRPr>
          </a:p>
          <a:p>
            <a:r>
              <a:rPr lang="zh-CN" altLang="en-US"/>
              <a:t>如果需要得到一个键所对应元素的个数，可以使用</a:t>
            </a:r>
            <a:r>
              <a:rPr lang="en-US" altLang="zh-CN">
                <a:sym typeface="+mn-ea"/>
              </a:rPr>
              <a:t>count</a:t>
            </a:r>
            <a:r>
              <a:rPr lang="zh-CN" altLang="en-US">
                <a:sym typeface="+mn-ea"/>
              </a:rPr>
              <a:t>成员函数。</a:t>
            </a:r>
            <a:endParaRPr lang="zh-CN" altLang="en-US">
              <a:sym typeface="+mn-ea"/>
            </a:endParaRPr>
          </a:p>
          <a:p>
            <a:r>
              <a:rPr lang="zh-CN" altLang="en-US"/>
              <a:t>例</a:t>
            </a:r>
            <a:r>
              <a:rPr lang="en-US" altLang="zh-CN"/>
              <a:t>10-12  </a:t>
            </a:r>
            <a:r>
              <a:rPr lang="zh-CN" altLang="en-US"/>
              <a:t>上课时间查询。</a:t>
            </a:r>
            <a:endParaRPr lang="en-US" altLang="zh-CN"/>
          </a:p>
        </p:txBody>
      </p:sp>
      <p:sp>
        <p:nvSpPr>
          <p:cNvPr id="3" name="标题 2"/>
          <p:cNvSpPr>
            <a:spLocks noGrp="1"/>
          </p:cNvSpPr>
          <p:nvPr>
            <p:ph type="title"/>
          </p:nvPr>
        </p:nvSpPr>
        <p:spPr/>
        <p:txBody>
          <a:bodyPr/>
          <a:p>
            <a:r>
              <a:rPr lang="en-US" altLang="zh-CN">
                <a:sym typeface="+mn-ea"/>
              </a:rPr>
              <a:t>4. </a:t>
            </a:r>
            <a:r>
              <a:rPr lang="zh-CN" altLang="en-US">
                <a:sym typeface="+mn-ea"/>
              </a:rPr>
              <a:t>多重集合与多重映射</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STL</a:t>
            </a:r>
            <a:r>
              <a:rPr lang="zh-CN" altLang="en-US" dirty="0" smtClean="0"/>
              <a:t>提供了一些常用的数据结构和算法</a:t>
            </a:r>
            <a:endParaRPr lang="en-US" altLang="zh-CN" dirty="0" smtClean="0"/>
          </a:p>
          <a:p>
            <a:r>
              <a:rPr lang="en-US" altLang="zh-CN" dirty="0" smtClean="0"/>
              <a:t>STL</a:t>
            </a:r>
            <a:r>
              <a:rPr lang="zh-CN" altLang="en-US" dirty="0" smtClean="0"/>
              <a:t>定义了一套概念体系，为泛型程序设计提供了逻辑基础</a:t>
            </a:r>
            <a:endParaRPr lang="en-US" altLang="zh-CN" dirty="0" smtClean="0"/>
          </a:p>
          <a:p>
            <a:r>
              <a:rPr lang="zh-CN" altLang="en-US" dirty="0" smtClean="0"/>
              <a:t>例</a:t>
            </a:r>
            <a:r>
              <a:rPr lang="en-US" altLang="zh-CN" dirty="0" smtClean="0"/>
              <a:t>10-1 </a:t>
            </a:r>
            <a:r>
              <a:rPr lang="zh-CN" altLang="en-US" dirty="0" smtClean="0"/>
              <a:t>从标准输入读入几个整数，存入向量容器，用</a:t>
            </a:r>
            <a:r>
              <a:rPr lang="en-US" altLang="zh-CN" dirty="0" smtClean="0"/>
              <a:t>STL</a:t>
            </a:r>
            <a:r>
              <a:rPr lang="zh-CN" altLang="en-US" dirty="0" smtClean="0"/>
              <a:t>输出它们的相反数</a:t>
            </a:r>
            <a:endParaRPr lang="zh-CN" altLang="en-US" dirty="0"/>
          </a:p>
        </p:txBody>
      </p:sp>
      <p:sp>
        <p:nvSpPr>
          <p:cNvPr id="3" name="标题 2"/>
          <p:cNvSpPr>
            <a:spLocks noGrp="1"/>
          </p:cNvSpPr>
          <p:nvPr>
            <p:ph type="title"/>
          </p:nvPr>
        </p:nvSpPr>
        <p:spPr/>
        <p:txBody>
          <a:bodyPr/>
          <a:lstStyle/>
          <a:p>
            <a:r>
              <a:rPr lang="en-US" altLang="zh-CN" dirty="0" smtClean="0"/>
              <a:t>10.1.2 STL</a:t>
            </a:r>
            <a:r>
              <a:rPr lang="zh-CN" altLang="en-US" dirty="0"/>
              <a:t>简介</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在设计容器时，为了使容器能够通用，容器元素可以是任何类型，这样容器并不知道元素类型的任何信息。但是在判断键值是否相等时，除了几种基本数据类型外，</a:t>
            </a:r>
            <a:r>
              <a:rPr lang="en-US" altLang="zh-CN"/>
              <a:t>C++</a:t>
            </a:r>
            <a:r>
              <a:rPr lang="zh-CN" altLang="en-US"/>
              <a:t>并未提供判断相等的方法。另一方面，为了在查询和更新时提高效率，容器内部使用了平衡树的数据结构，这种数据结构依赖于键值大小的比较。故需要一个比较函数，才能实现关联容器。</a:t>
            </a:r>
            <a:endParaRPr lang="zh-CN" altLang="en-US"/>
          </a:p>
        </p:txBody>
      </p:sp>
      <p:sp>
        <p:nvSpPr>
          <p:cNvPr id="3" name="标题 2"/>
          <p:cNvSpPr>
            <a:spLocks noGrp="1"/>
          </p:cNvSpPr>
          <p:nvPr>
            <p:ph type="title"/>
          </p:nvPr>
        </p:nvSpPr>
        <p:spPr/>
        <p:txBody>
          <a:bodyPr/>
          <a:p>
            <a:r>
              <a:rPr lang="en-US" altLang="zh-CN"/>
              <a:t>10.4 </a:t>
            </a:r>
            <a:r>
              <a:rPr lang="zh-CN" altLang="en-US"/>
              <a:t>函数对象</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从以上分析可以看到，具体的容器类型被抽象成通用的容器框架，框架会依赖于一些基本的函数，根据具体的问题替换这些函数，便能实现具体的容器。一般的函数调用传递的是</a:t>
            </a:r>
            <a:r>
              <a:rPr lang="zh-CN" altLang="en-US"/>
              <a:t>对象的值或引用，要传递函数，只能借助于函数对象。</a:t>
            </a:r>
            <a:endParaRPr lang="zh-CN" altLang="en-US"/>
          </a:p>
        </p:txBody>
      </p:sp>
      <p:sp>
        <p:nvSpPr>
          <p:cNvPr id="3" name="标题 2"/>
          <p:cNvSpPr>
            <a:spLocks noGrp="1"/>
          </p:cNvSpPr>
          <p:nvPr>
            <p:ph type="title"/>
          </p:nvPr>
        </p:nvSpPr>
        <p:spPr/>
        <p:txBody>
          <a:bodyPr/>
          <a:p>
            <a:r>
              <a:rPr lang="en-US" altLang="zh-CN">
                <a:sym typeface="+mn-ea"/>
              </a:rPr>
              <a:t>10.4 </a:t>
            </a:r>
            <a:r>
              <a:rPr lang="zh-CN" altLang="en-US">
                <a:sym typeface="+mn-ea"/>
              </a:rPr>
              <a:t>函数对象</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函数对象是</a:t>
            </a:r>
            <a:r>
              <a:rPr lang="en-US" altLang="zh-CN"/>
              <a:t>STL</a:t>
            </a:r>
            <a:r>
              <a:rPr lang="zh-CN" altLang="en-US"/>
              <a:t>提供的一类主要组件，它使得</a:t>
            </a:r>
            <a:r>
              <a:rPr lang="en-US" altLang="zh-CN"/>
              <a:t>STL</a:t>
            </a:r>
            <a:r>
              <a:rPr lang="zh-CN" altLang="en-US"/>
              <a:t>的应用更加灵活方便，从而增强了算法的通用性。大多数</a:t>
            </a:r>
            <a:r>
              <a:rPr lang="en-US" altLang="zh-CN"/>
              <a:t>STL</a:t>
            </a:r>
            <a:r>
              <a:rPr lang="zh-CN" altLang="en-US"/>
              <a:t>算法可以用一个函数对象作为参数。</a:t>
            </a:r>
            <a:endParaRPr lang="zh-CN" altLang="en-US"/>
          </a:p>
          <a:p>
            <a:r>
              <a:rPr lang="zh-CN" altLang="en-US"/>
              <a:t>所谓函数对象其实就是一个行为类似函数的对象，它可以不需要参数，也可以带有若干参数，其功能是获取一个值，或者改变操作的状态。</a:t>
            </a:r>
            <a:endParaRPr lang="zh-CN" altLang="en-US"/>
          </a:p>
          <a:p>
            <a:r>
              <a:rPr lang="zh-CN" altLang="en-US"/>
              <a:t>在</a:t>
            </a:r>
            <a:r>
              <a:rPr lang="en-US" altLang="zh-CN"/>
              <a:t>C++</a:t>
            </a:r>
            <a:r>
              <a:rPr lang="zh-CN" altLang="en-US"/>
              <a:t>程序设计中，任何普通的函数和任何重载了调用运算符</a:t>
            </a:r>
            <a:r>
              <a:rPr lang="en-US" altLang="zh-CN"/>
              <a:t>operator()</a:t>
            </a:r>
            <a:r>
              <a:rPr lang="zh-CN" altLang="en-US"/>
              <a:t>的类的对象都满足函数对象的特征，因此都可以作为函数对象传递给算法作为参数使用</a:t>
            </a:r>
            <a:endParaRPr lang="zh-CN" altLang="en-US"/>
          </a:p>
        </p:txBody>
      </p:sp>
      <p:sp>
        <p:nvSpPr>
          <p:cNvPr id="3" name="标题 2"/>
          <p:cNvSpPr>
            <a:spLocks noGrp="1"/>
          </p:cNvSpPr>
          <p:nvPr>
            <p:ph type="title"/>
          </p:nvPr>
        </p:nvSpPr>
        <p:spPr/>
        <p:txBody>
          <a:bodyPr/>
          <a:p>
            <a:r>
              <a:rPr lang="en-US" altLang="zh-CN"/>
              <a:t>10.4.1 </a:t>
            </a:r>
            <a:r>
              <a:rPr lang="zh-CN" altLang="en-US"/>
              <a:t>函数对象基本概念及分类</a:t>
            </a: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410" y="2094230"/>
            <a:ext cx="7408545" cy="870585"/>
          </a:xfrm>
        </p:spPr>
        <p:txBody>
          <a:bodyPr/>
          <a:p>
            <a:r>
              <a:rPr lang="zh-CN" altLang="en-US"/>
              <a:t>常用的函数对象可分为产生器、一元函数、二元函数、一元谓词和二元谓词</a:t>
            </a:r>
            <a:endParaRPr lang="zh-CN" altLang="en-US"/>
          </a:p>
        </p:txBody>
      </p:sp>
      <p:sp>
        <p:nvSpPr>
          <p:cNvPr id="3" name="标题 2"/>
          <p:cNvSpPr>
            <a:spLocks noGrp="1"/>
          </p:cNvSpPr>
          <p:nvPr>
            <p:ph type="title"/>
          </p:nvPr>
        </p:nvSpPr>
        <p:spPr/>
        <p:txBody>
          <a:bodyPr/>
          <a:p>
            <a:r>
              <a:rPr lang="en-US" altLang="zh-CN">
                <a:sym typeface="+mn-ea"/>
              </a:rPr>
              <a:t>10.4.1 </a:t>
            </a:r>
            <a:r>
              <a:rPr lang="zh-CN" altLang="en-US">
                <a:sym typeface="+mn-ea"/>
              </a:rPr>
              <a:t>函数对象基本概念及分类</a:t>
            </a:r>
            <a:endParaRPr lang="zh-CN" altLang="en-US"/>
          </a:p>
        </p:txBody>
      </p:sp>
      <p:graphicFrame>
        <p:nvGraphicFramePr>
          <p:cNvPr id="4" name="对象 3"/>
          <p:cNvGraphicFramePr/>
          <p:nvPr/>
        </p:nvGraphicFramePr>
        <p:xfrm>
          <a:off x="1647190" y="3145155"/>
          <a:ext cx="4640580" cy="2226310"/>
        </p:xfrm>
        <a:graphic>
          <a:graphicData uri="http://schemas.openxmlformats.org/presentationml/2006/ole">
            <mc:AlternateContent xmlns:mc="http://schemas.openxmlformats.org/markup-compatibility/2006">
              <mc:Choice xmlns:v="urn:schemas-microsoft-com:vml" Requires="v">
                <p:oleObj spid="_x0000_s5" name="" r:id="rId1" imgW="4238625" imgH="2171700" progId="Paint.Picture">
                  <p:embed/>
                </p:oleObj>
              </mc:Choice>
              <mc:Fallback>
                <p:oleObj name="" r:id="rId1" imgW="4238625" imgH="2171700" progId="Paint.Picture">
                  <p:embed/>
                  <p:pic>
                    <p:nvPicPr>
                      <p:cNvPr id="0" name="图片 4"/>
                      <p:cNvPicPr/>
                      <p:nvPr/>
                    </p:nvPicPr>
                    <p:blipFill>
                      <a:blip r:embed="rId2"/>
                      <a:stretch>
                        <a:fillRect/>
                      </a:stretch>
                    </p:blipFill>
                    <p:spPr>
                      <a:xfrm>
                        <a:off x="1647190" y="3145155"/>
                        <a:ext cx="4640580" cy="2226310"/>
                      </a:xfrm>
                      <a:prstGeom prst="rect">
                        <a:avLst/>
                      </a:prstGeom>
                    </p:spPr>
                  </p:pic>
                </p:oleObj>
              </mc:Fallback>
            </mc:AlternateContent>
          </a:graphicData>
        </a:graphic>
      </p:graphicFrame>
      <p:sp>
        <p:nvSpPr>
          <p:cNvPr id="6" name="文本框 5"/>
          <p:cNvSpPr txBox="1"/>
          <p:nvPr/>
        </p:nvSpPr>
        <p:spPr>
          <a:xfrm>
            <a:off x="2812415" y="5866130"/>
            <a:ext cx="3097530" cy="368300"/>
          </a:xfrm>
          <a:prstGeom prst="rect">
            <a:avLst/>
          </a:prstGeom>
          <a:noFill/>
        </p:spPr>
        <p:txBody>
          <a:bodyPr wrap="square" rtlCol="0">
            <a:spAutoFit/>
          </a:bodyPr>
          <a:p>
            <a:r>
              <a:rPr lang="zh-CN" altLang="en-US"/>
              <a:t>图</a:t>
            </a:r>
            <a:r>
              <a:rPr lang="en-US" altLang="zh-CN"/>
              <a:t>10-9  </a:t>
            </a:r>
            <a:r>
              <a:rPr lang="zh-CN" altLang="en-US"/>
              <a:t>五种函数对象的关系</a:t>
            </a: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template&lt;class InputIterator, class Type, class BinaryFunction&gt;</a:t>
            </a:r>
            <a:endParaRPr lang="en-US" altLang="zh-CN"/>
          </a:p>
          <a:p>
            <a:r>
              <a:rPr lang="en-US" altLang="zh-CN"/>
              <a:t>Type accumulate(InputIterator first, InputIterator last, Type val, BinaryFunction binaryOp);</a:t>
            </a:r>
            <a:endParaRPr lang="en-US" altLang="zh-CN"/>
          </a:p>
          <a:p>
            <a:r>
              <a:rPr lang="en-US" altLang="zh-CN"/>
              <a:t>accumulate()</a:t>
            </a:r>
            <a:r>
              <a:rPr lang="zh-CN" altLang="en-US"/>
              <a:t>函数的功能是对数组元素进行累积运算，</a:t>
            </a:r>
            <a:r>
              <a:rPr lang="en-US" altLang="zh-CN"/>
              <a:t>[first, last)</a:t>
            </a:r>
            <a:r>
              <a:rPr lang="zh-CN" altLang="en-US"/>
              <a:t>为累加的区间，</a:t>
            </a:r>
            <a:r>
              <a:rPr lang="en-US" altLang="zh-CN"/>
              <a:t>val</a:t>
            </a:r>
            <a:r>
              <a:rPr lang="zh-CN" altLang="en-US"/>
              <a:t>为累加初始值，</a:t>
            </a:r>
            <a:r>
              <a:rPr lang="en-US" altLang="zh-CN"/>
              <a:t>binaryOp</a:t>
            </a:r>
            <a:r>
              <a:rPr lang="zh-CN" altLang="en-US"/>
              <a:t>为对应的累加函数</a:t>
            </a:r>
            <a:endParaRPr lang="zh-CN" altLang="en-US"/>
          </a:p>
        </p:txBody>
      </p:sp>
      <p:sp>
        <p:nvSpPr>
          <p:cNvPr id="3" name="标题 2"/>
          <p:cNvSpPr>
            <a:spLocks noGrp="1"/>
          </p:cNvSpPr>
          <p:nvPr>
            <p:ph type="title"/>
          </p:nvPr>
        </p:nvSpPr>
        <p:spPr/>
        <p:txBody>
          <a:bodyPr/>
          <a:p>
            <a:r>
              <a:rPr lang="en-US" altLang="zh-CN">
                <a:sym typeface="+mn-ea"/>
              </a:rPr>
              <a:t>10.4.1 </a:t>
            </a:r>
            <a:r>
              <a:rPr lang="zh-CN" altLang="en-US">
                <a:sym typeface="+mn-ea"/>
              </a:rPr>
              <a:t>函数对象基本概念及分类</a:t>
            </a: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一般来说，用户设计的普通函数就是一种最简单的函数对象</a:t>
            </a:r>
            <a:endParaRPr lang="zh-CN" altLang="en-US"/>
          </a:p>
          <a:p>
            <a:r>
              <a:rPr lang="zh-CN" altLang="en-US"/>
              <a:t>例</a:t>
            </a:r>
            <a:r>
              <a:rPr lang="en-US" altLang="zh-CN"/>
              <a:t>10-13  </a:t>
            </a:r>
            <a:r>
              <a:rPr lang="zh-CN" altLang="en-US"/>
              <a:t>利用普通函数来定义函数对象。</a:t>
            </a:r>
            <a:endParaRPr lang="zh-CN" altLang="en-US"/>
          </a:p>
          <a:p>
            <a:r>
              <a:rPr lang="zh-CN" altLang="en-US"/>
              <a:t>例</a:t>
            </a:r>
            <a:r>
              <a:rPr lang="en-US" altLang="zh-CN"/>
              <a:t>10-14  </a:t>
            </a:r>
            <a:r>
              <a:rPr lang="zh-CN" altLang="en-US"/>
              <a:t>利用类来定义函数对象。</a:t>
            </a:r>
            <a:endParaRPr lang="zh-CN" altLang="en-US"/>
          </a:p>
        </p:txBody>
      </p:sp>
      <p:sp>
        <p:nvSpPr>
          <p:cNvPr id="3" name="标题 2"/>
          <p:cNvSpPr>
            <a:spLocks noGrp="1"/>
          </p:cNvSpPr>
          <p:nvPr>
            <p:ph type="title"/>
          </p:nvPr>
        </p:nvSpPr>
        <p:spPr/>
        <p:txBody>
          <a:bodyPr/>
          <a:p>
            <a:r>
              <a:rPr lang="en-US" altLang="zh-CN">
                <a:sym typeface="+mn-ea"/>
              </a:rPr>
              <a:t>10.4.1 </a:t>
            </a:r>
            <a:r>
              <a:rPr lang="zh-CN" altLang="en-US">
                <a:sym typeface="+mn-ea"/>
              </a:rPr>
              <a:t>函数对象基本概念及分类</a:t>
            </a: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在常用的</a:t>
            </a:r>
            <a:r>
              <a:rPr lang="en-US" altLang="zh-CN"/>
              <a:t>STL</a:t>
            </a:r>
            <a:r>
              <a:rPr lang="zh-CN" altLang="en-US"/>
              <a:t>算法中，对于函数对象的类型会有一定的要求。例如，</a:t>
            </a:r>
            <a:r>
              <a:rPr lang="en-US" altLang="zh-CN"/>
              <a:t>accumulate</a:t>
            </a:r>
            <a:r>
              <a:rPr lang="zh-CN" altLang="en-US"/>
              <a:t>算法要求传入的函数对象必须具有</a:t>
            </a:r>
            <a:r>
              <a:rPr lang="en-US" altLang="zh-CN"/>
              <a:t>2</a:t>
            </a:r>
            <a:r>
              <a:rPr lang="zh-CN" altLang="en-US"/>
              <a:t>个参数，</a:t>
            </a:r>
            <a:r>
              <a:rPr lang="en-US" altLang="zh-CN"/>
              <a:t>1</a:t>
            </a:r>
            <a:r>
              <a:rPr lang="zh-CN" altLang="en-US"/>
              <a:t>个返回值，同时还要求参数类型和</a:t>
            </a:r>
            <a:r>
              <a:rPr lang="en-US" altLang="zh-CN"/>
              <a:t>accumulate</a:t>
            </a:r>
            <a:r>
              <a:rPr lang="zh-CN" altLang="en-US"/>
              <a:t>返回类型一致，将这样的函数对象称为二元函数对象。</a:t>
            </a:r>
            <a:endParaRPr lang="zh-CN" altLang="en-US"/>
          </a:p>
          <a:p>
            <a:r>
              <a:rPr lang="zh-CN" altLang="en-US"/>
              <a:t>具有</a:t>
            </a:r>
            <a:r>
              <a:rPr lang="en-US" altLang="zh-CN"/>
              <a:t>0</a:t>
            </a:r>
            <a:r>
              <a:rPr lang="zh-CN" altLang="en-US"/>
              <a:t>个、</a:t>
            </a:r>
            <a:r>
              <a:rPr lang="en-US" altLang="zh-CN"/>
              <a:t>1</a:t>
            </a:r>
            <a:r>
              <a:rPr lang="zh-CN" altLang="en-US"/>
              <a:t>个和</a:t>
            </a:r>
            <a:r>
              <a:rPr lang="en-US" altLang="zh-CN"/>
              <a:t>2</a:t>
            </a:r>
            <a:r>
              <a:rPr lang="zh-CN" altLang="en-US"/>
              <a:t>个传入参数的函数对象，分别称为产生器、一元函数和二元函数</a:t>
            </a:r>
            <a:endParaRPr lang="zh-CN" altLang="en-US"/>
          </a:p>
        </p:txBody>
      </p:sp>
      <p:sp>
        <p:nvSpPr>
          <p:cNvPr id="3" name="标题 2"/>
          <p:cNvSpPr>
            <a:spLocks noGrp="1"/>
          </p:cNvSpPr>
          <p:nvPr>
            <p:ph type="title"/>
          </p:nvPr>
        </p:nvSpPr>
        <p:spPr/>
        <p:txBody>
          <a:bodyPr/>
          <a:p>
            <a:r>
              <a:rPr lang="en-US" altLang="zh-CN">
                <a:sym typeface="+mn-ea"/>
              </a:rPr>
              <a:t>10.4.1 </a:t>
            </a:r>
            <a:r>
              <a:rPr lang="zh-CN" altLang="en-US">
                <a:sym typeface="+mn-ea"/>
              </a:rPr>
              <a:t>函数对象基本概念及分类</a:t>
            </a: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10.4.1 </a:t>
            </a:r>
            <a:r>
              <a:rPr lang="zh-CN" altLang="en-US">
                <a:sym typeface="+mn-ea"/>
              </a:rPr>
              <a:t>函数对象基本概念及分类</a:t>
            </a:r>
            <a:endParaRPr lang="zh-CN" altLang="en-US"/>
          </a:p>
        </p:txBody>
      </p:sp>
      <p:graphicFrame>
        <p:nvGraphicFramePr>
          <p:cNvPr id="4" name="表格 3"/>
          <p:cNvGraphicFramePr/>
          <p:nvPr>
            <p:custDataLst>
              <p:tags r:id="rId1"/>
            </p:custDataLst>
          </p:nvPr>
        </p:nvGraphicFramePr>
        <p:xfrm>
          <a:off x="1371600" y="2851785"/>
          <a:ext cx="6649720" cy="2171700"/>
        </p:xfrm>
        <a:graphic>
          <a:graphicData uri="http://schemas.openxmlformats.org/drawingml/2006/table">
            <a:tbl>
              <a:tblPr firstRow="1" bandRow="1">
                <a:tableStyleId>{5C22544A-7EE6-4342-B048-85BDC9FD1C3A}</a:tableStyleId>
              </a:tblPr>
              <a:tblGrid>
                <a:gridCol w="1595120"/>
                <a:gridCol w="815340"/>
                <a:gridCol w="4239260"/>
              </a:tblGrid>
              <a:tr h="390525">
                <a:tc>
                  <a:txBody>
                    <a:bodyPr/>
                    <a:p>
                      <a:pPr algn="ctr">
                        <a:buNone/>
                      </a:pPr>
                      <a:r>
                        <a:rPr lang="en-US" altLang="zh-CN"/>
                        <a:t>STL</a:t>
                      </a:r>
                      <a:r>
                        <a:rPr lang="zh-CN" altLang="en-US"/>
                        <a:t>函数对象</a:t>
                      </a:r>
                      <a:endParaRPr lang="zh-CN" altLang="en-US"/>
                    </a:p>
                  </a:txBody>
                  <a:tcPr/>
                </a:tc>
                <a:tc>
                  <a:txBody>
                    <a:bodyPr/>
                    <a:p>
                      <a:pPr algn="ctr">
                        <a:buNone/>
                      </a:pPr>
                      <a:r>
                        <a:rPr lang="zh-CN" altLang="en-US"/>
                        <a:t>类型</a:t>
                      </a:r>
                      <a:endParaRPr lang="zh-CN" altLang="en-US"/>
                    </a:p>
                  </a:txBody>
                  <a:tcPr/>
                </a:tc>
                <a:tc>
                  <a:txBody>
                    <a:bodyPr/>
                    <a:p>
                      <a:pPr algn="ctr">
                        <a:buNone/>
                      </a:pPr>
                      <a:r>
                        <a:rPr lang="zh-CN" altLang="en-US"/>
                        <a:t>功能说明</a:t>
                      </a:r>
                      <a:endParaRPr lang="zh-CN" altLang="en-US"/>
                    </a:p>
                  </a:txBody>
                  <a:tcPr/>
                </a:tc>
              </a:tr>
              <a:tr h="1781175">
                <a:tc>
                  <a:txBody>
                    <a:bodyPr/>
                    <a:p>
                      <a:pPr algn="l">
                        <a:buNone/>
                      </a:pPr>
                      <a:r>
                        <a:rPr lang="en-US" altLang="zh-CN"/>
                        <a:t>plus&lt;T&gt;</a:t>
                      </a:r>
                      <a:endParaRPr lang="en-US" altLang="zh-CN"/>
                    </a:p>
                    <a:p>
                      <a:pPr algn="l">
                        <a:buNone/>
                      </a:pPr>
                      <a:r>
                        <a:rPr lang="en-US" altLang="zh-CN"/>
                        <a:t>minus&lt;T&gt;</a:t>
                      </a:r>
                      <a:endParaRPr lang="en-US" altLang="zh-CN"/>
                    </a:p>
                    <a:p>
                      <a:pPr algn="l">
                        <a:buNone/>
                      </a:pPr>
                      <a:r>
                        <a:rPr lang="en-US" altLang="zh-CN"/>
                        <a:t>multiplies</a:t>
                      </a:r>
                      <a:r>
                        <a:rPr lang="en-US" altLang="zh-CN" sz="1800">
                          <a:sym typeface="+mn-ea"/>
                        </a:rPr>
                        <a:t>&lt;T&gt;</a:t>
                      </a:r>
                      <a:endParaRPr lang="en-US" altLang="zh-CN" sz="1800">
                        <a:sym typeface="+mn-ea"/>
                      </a:endParaRPr>
                    </a:p>
                    <a:p>
                      <a:pPr algn="l">
                        <a:buNone/>
                      </a:pPr>
                      <a:r>
                        <a:rPr lang="en-US" altLang="zh-CN"/>
                        <a:t>divides</a:t>
                      </a:r>
                      <a:r>
                        <a:rPr lang="en-US" altLang="zh-CN" sz="1800">
                          <a:sym typeface="+mn-ea"/>
                        </a:rPr>
                        <a:t>&lt;T&gt;</a:t>
                      </a:r>
                      <a:endParaRPr lang="en-US" altLang="zh-CN" sz="1800">
                        <a:sym typeface="+mn-ea"/>
                      </a:endParaRPr>
                    </a:p>
                    <a:p>
                      <a:pPr algn="l">
                        <a:buNone/>
                      </a:pPr>
                      <a:r>
                        <a:rPr lang="en-US" altLang="zh-CN"/>
                        <a:t>modulus</a:t>
                      </a:r>
                      <a:r>
                        <a:rPr lang="en-US" altLang="zh-CN" sz="1800">
                          <a:sym typeface="+mn-ea"/>
                        </a:rPr>
                        <a:t>&lt;T&gt;</a:t>
                      </a:r>
                      <a:endParaRPr lang="en-US" altLang="zh-CN" sz="1800">
                        <a:sym typeface="+mn-ea"/>
                      </a:endParaRPr>
                    </a:p>
                    <a:p>
                      <a:pPr algn="l">
                        <a:buNone/>
                      </a:pPr>
                      <a:r>
                        <a:rPr lang="en-US" altLang="zh-CN"/>
                        <a:t>negate</a:t>
                      </a:r>
                      <a:r>
                        <a:rPr lang="en-US" altLang="zh-CN" sz="1800">
                          <a:sym typeface="+mn-ea"/>
                        </a:rPr>
                        <a:t>&lt;T&gt;</a:t>
                      </a:r>
                      <a:endParaRPr lang="en-US" altLang="zh-CN"/>
                    </a:p>
                  </a:txBody>
                  <a:tcPr/>
                </a:tc>
                <a:tc>
                  <a:txBody>
                    <a:bodyPr/>
                    <a:p>
                      <a:pPr algn="ctr">
                        <a:buNone/>
                      </a:pPr>
                      <a:r>
                        <a:rPr lang="zh-CN" altLang="en-US"/>
                        <a:t>算术</a:t>
                      </a:r>
                      <a:endParaRPr lang="zh-CN" altLang="en-US"/>
                    </a:p>
                    <a:p>
                      <a:pPr algn="ctr">
                        <a:buNone/>
                      </a:pPr>
                      <a:r>
                        <a:rPr lang="zh-CN" altLang="en-US" sz="1800">
                          <a:sym typeface="+mn-ea"/>
                        </a:rPr>
                        <a:t>算术</a:t>
                      </a:r>
                      <a:endParaRPr lang="zh-CN" altLang="en-US" sz="1800">
                        <a:sym typeface="+mn-ea"/>
                      </a:endParaRPr>
                    </a:p>
                    <a:p>
                      <a:pPr algn="ctr">
                        <a:buNone/>
                      </a:pPr>
                      <a:r>
                        <a:rPr lang="zh-CN" altLang="en-US" sz="1800">
                          <a:sym typeface="+mn-ea"/>
                        </a:rPr>
                        <a:t>算术</a:t>
                      </a:r>
                      <a:endParaRPr lang="zh-CN" altLang="en-US" sz="1800">
                        <a:sym typeface="+mn-ea"/>
                      </a:endParaRPr>
                    </a:p>
                    <a:p>
                      <a:pPr algn="ctr">
                        <a:buNone/>
                      </a:pPr>
                      <a:r>
                        <a:rPr lang="zh-CN" altLang="en-US" sz="1800">
                          <a:sym typeface="+mn-ea"/>
                        </a:rPr>
                        <a:t>算术</a:t>
                      </a:r>
                      <a:endParaRPr lang="zh-CN" altLang="en-US" sz="1800">
                        <a:sym typeface="+mn-ea"/>
                      </a:endParaRPr>
                    </a:p>
                    <a:p>
                      <a:pPr algn="ctr">
                        <a:buNone/>
                      </a:pPr>
                      <a:r>
                        <a:rPr lang="zh-CN" altLang="en-US" sz="1800">
                          <a:sym typeface="+mn-ea"/>
                        </a:rPr>
                        <a:t>算术</a:t>
                      </a:r>
                      <a:endParaRPr lang="zh-CN" altLang="en-US" sz="1800">
                        <a:sym typeface="+mn-ea"/>
                      </a:endParaRPr>
                    </a:p>
                    <a:p>
                      <a:pPr algn="ctr">
                        <a:buNone/>
                      </a:pPr>
                      <a:r>
                        <a:rPr lang="zh-CN" altLang="en-US" sz="1800">
                          <a:sym typeface="+mn-ea"/>
                        </a:rPr>
                        <a:t>算术</a:t>
                      </a:r>
                      <a:endParaRPr lang="zh-CN" altLang="en-US"/>
                    </a:p>
                  </a:txBody>
                  <a:tcPr/>
                </a:tc>
                <a:tc>
                  <a:txBody>
                    <a:bodyPr/>
                    <a:p>
                      <a:pPr algn="l">
                        <a:buNone/>
                      </a:pPr>
                      <a:r>
                        <a:rPr lang="zh-CN" altLang="en-US"/>
                        <a:t>输入两个类型为</a:t>
                      </a:r>
                      <a:r>
                        <a:rPr lang="en-US" altLang="zh-CN"/>
                        <a:t>T</a:t>
                      </a:r>
                      <a:r>
                        <a:rPr lang="zh-CN" altLang="en-US"/>
                        <a:t>的操作数</a:t>
                      </a:r>
                      <a:r>
                        <a:rPr lang="en-US" altLang="zh-CN"/>
                        <a:t>x, y</a:t>
                      </a:r>
                      <a:r>
                        <a:rPr lang="zh-CN" altLang="en-US"/>
                        <a:t>，返回</a:t>
                      </a:r>
                      <a:r>
                        <a:rPr lang="en-US" altLang="zh-CN"/>
                        <a:t>x+y</a:t>
                      </a:r>
                      <a:endParaRPr lang="zh-CN" altLang="en-US"/>
                    </a:p>
                    <a:p>
                      <a:pPr algn="l">
                        <a:buNone/>
                      </a:pPr>
                      <a:r>
                        <a:rPr lang="zh-CN" altLang="en-US" sz="1800">
                          <a:sym typeface="+mn-ea"/>
                        </a:rPr>
                        <a:t>输入两个类型为</a:t>
                      </a:r>
                      <a:r>
                        <a:rPr lang="en-US" altLang="zh-CN" sz="1800">
                          <a:sym typeface="+mn-ea"/>
                        </a:rPr>
                        <a:t>T</a:t>
                      </a:r>
                      <a:r>
                        <a:rPr lang="zh-CN" altLang="en-US" sz="1800">
                          <a:sym typeface="+mn-ea"/>
                        </a:rPr>
                        <a:t>的操作数</a:t>
                      </a:r>
                      <a:r>
                        <a:rPr lang="en-US" altLang="zh-CN" sz="1800">
                          <a:sym typeface="+mn-ea"/>
                        </a:rPr>
                        <a:t>x, y</a:t>
                      </a:r>
                      <a:r>
                        <a:rPr lang="zh-CN" altLang="en-US" sz="1800">
                          <a:sym typeface="+mn-ea"/>
                        </a:rPr>
                        <a:t>，返回</a:t>
                      </a:r>
                      <a:r>
                        <a:rPr lang="en-US" altLang="zh-CN" sz="1800">
                          <a:sym typeface="+mn-ea"/>
                        </a:rPr>
                        <a:t>x-y</a:t>
                      </a:r>
                      <a:endParaRPr lang="zh-CN" altLang="en-US" sz="1800">
                        <a:sym typeface="+mn-ea"/>
                      </a:endParaRPr>
                    </a:p>
                    <a:p>
                      <a:pPr algn="l">
                        <a:buNone/>
                      </a:pPr>
                      <a:r>
                        <a:rPr lang="zh-CN" altLang="en-US" sz="1800">
                          <a:sym typeface="+mn-ea"/>
                        </a:rPr>
                        <a:t>输入两个类型为</a:t>
                      </a:r>
                      <a:r>
                        <a:rPr lang="en-US" altLang="zh-CN" sz="1800">
                          <a:sym typeface="+mn-ea"/>
                        </a:rPr>
                        <a:t>T</a:t>
                      </a:r>
                      <a:r>
                        <a:rPr lang="zh-CN" altLang="en-US" sz="1800">
                          <a:sym typeface="+mn-ea"/>
                        </a:rPr>
                        <a:t>的操作数</a:t>
                      </a:r>
                      <a:r>
                        <a:rPr lang="en-US" altLang="zh-CN" sz="1800">
                          <a:sym typeface="+mn-ea"/>
                        </a:rPr>
                        <a:t>x, y</a:t>
                      </a:r>
                      <a:r>
                        <a:rPr lang="zh-CN" altLang="en-US" sz="1800">
                          <a:sym typeface="+mn-ea"/>
                        </a:rPr>
                        <a:t>，返回</a:t>
                      </a:r>
                      <a:r>
                        <a:rPr lang="en-US" altLang="zh-CN" sz="1800">
                          <a:sym typeface="+mn-ea"/>
                        </a:rPr>
                        <a:t>x*y</a:t>
                      </a:r>
                      <a:endParaRPr lang="zh-CN" altLang="en-US" sz="1800">
                        <a:sym typeface="+mn-ea"/>
                      </a:endParaRPr>
                    </a:p>
                    <a:p>
                      <a:pPr algn="l">
                        <a:buNone/>
                      </a:pPr>
                      <a:r>
                        <a:rPr lang="zh-CN" altLang="en-US" sz="1800">
                          <a:sym typeface="+mn-ea"/>
                        </a:rPr>
                        <a:t>输入两个类型为</a:t>
                      </a:r>
                      <a:r>
                        <a:rPr lang="en-US" altLang="zh-CN" sz="1800">
                          <a:sym typeface="+mn-ea"/>
                        </a:rPr>
                        <a:t>T</a:t>
                      </a:r>
                      <a:r>
                        <a:rPr lang="zh-CN" altLang="en-US" sz="1800">
                          <a:sym typeface="+mn-ea"/>
                        </a:rPr>
                        <a:t>的操作数</a:t>
                      </a:r>
                      <a:r>
                        <a:rPr lang="en-US" altLang="zh-CN" sz="1800">
                          <a:sym typeface="+mn-ea"/>
                        </a:rPr>
                        <a:t>x, y</a:t>
                      </a:r>
                      <a:r>
                        <a:rPr lang="zh-CN" altLang="en-US" sz="1800">
                          <a:sym typeface="+mn-ea"/>
                        </a:rPr>
                        <a:t>，返回</a:t>
                      </a:r>
                      <a:r>
                        <a:rPr lang="en-US" altLang="zh-CN" sz="1800">
                          <a:sym typeface="+mn-ea"/>
                        </a:rPr>
                        <a:t>x/y</a:t>
                      </a:r>
                      <a:endParaRPr lang="zh-CN" altLang="en-US" sz="1800">
                        <a:sym typeface="+mn-ea"/>
                      </a:endParaRPr>
                    </a:p>
                    <a:p>
                      <a:pPr algn="l">
                        <a:buNone/>
                      </a:pPr>
                      <a:r>
                        <a:rPr lang="zh-CN" altLang="en-US" sz="1800">
                          <a:sym typeface="+mn-ea"/>
                        </a:rPr>
                        <a:t>输入两个类型为</a:t>
                      </a:r>
                      <a:r>
                        <a:rPr lang="en-US" altLang="zh-CN" sz="1800">
                          <a:sym typeface="+mn-ea"/>
                        </a:rPr>
                        <a:t>T</a:t>
                      </a:r>
                      <a:r>
                        <a:rPr lang="zh-CN" altLang="en-US" sz="1800">
                          <a:sym typeface="+mn-ea"/>
                        </a:rPr>
                        <a:t>的操作数</a:t>
                      </a:r>
                      <a:r>
                        <a:rPr lang="en-US" altLang="zh-CN" sz="1800">
                          <a:sym typeface="+mn-ea"/>
                        </a:rPr>
                        <a:t>x, y</a:t>
                      </a:r>
                      <a:r>
                        <a:rPr lang="zh-CN" altLang="en-US" sz="1800">
                          <a:sym typeface="+mn-ea"/>
                        </a:rPr>
                        <a:t>，返回</a:t>
                      </a:r>
                      <a:r>
                        <a:rPr lang="en-US" altLang="zh-CN" sz="1800">
                          <a:sym typeface="+mn-ea"/>
                        </a:rPr>
                        <a:t>x%y</a:t>
                      </a:r>
                      <a:endParaRPr lang="zh-CN" altLang="en-US" sz="1800">
                        <a:sym typeface="+mn-ea"/>
                      </a:endParaRPr>
                    </a:p>
                    <a:p>
                      <a:pPr algn="l">
                        <a:buNone/>
                      </a:pPr>
                      <a:r>
                        <a:rPr lang="zh-CN" altLang="en-US" sz="1800">
                          <a:sym typeface="+mn-ea"/>
                        </a:rPr>
                        <a:t>输入一</a:t>
                      </a:r>
                      <a:r>
                        <a:rPr lang="zh-CN" altLang="en-US" sz="1800">
                          <a:sym typeface="+mn-ea"/>
                        </a:rPr>
                        <a:t>个类型为</a:t>
                      </a:r>
                      <a:r>
                        <a:rPr lang="en-US" altLang="zh-CN" sz="1800">
                          <a:sym typeface="+mn-ea"/>
                        </a:rPr>
                        <a:t>T</a:t>
                      </a:r>
                      <a:r>
                        <a:rPr lang="zh-CN" altLang="en-US" sz="1800">
                          <a:sym typeface="+mn-ea"/>
                        </a:rPr>
                        <a:t>的操作数</a:t>
                      </a:r>
                      <a:r>
                        <a:rPr lang="en-US" altLang="zh-CN" sz="1800">
                          <a:sym typeface="+mn-ea"/>
                        </a:rPr>
                        <a:t>x</a:t>
                      </a:r>
                      <a:r>
                        <a:rPr lang="zh-CN" altLang="en-US" sz="1800">
                          <a:sym typeface="+mn-ea"/>
                        </a:rPr>
                        <a:t>，返回</a:t>
                      </a:r>
                      <a:r>
                        <a:rPr lang="en-US" altLang="zh-CN" sz="1800">
                          <a:sym typeface="+mn-ea"/>
                        </a:rPr>
                        <a:t>-x</a:t>
                      </a:r>
                      <a:endParaRPr lang="en-US" altLang="zh-CN" sz="1800">
                        <a:sym typeface="+mn-ea"/>
                      </a:endParaRPr>
                    </a:p>
                  </a:txBody>
                  <a:tcPr/>
                </a:tc>
              </a:tr>
            </a:tbl>
          </a:graphicData>
        </a:graphic>
      </p:graphicFrame>
      <p:sp>
        <p:nvSpPr>
          <p:cNvPr id="5" name="文本框 4"/>
          <p:cNvSpPr txBox="1"/>
          <p:nvPr/>
        </p:nvSpPr>
        <p:spPr>
          <a:xfrm>
            <a:off x="2789555" y="2366010"/>
            <a:ext cx="3813810" cy="337185"/>
          </a:xfrm>
          <a:prstGeom prst="rect">
            <a:avLst/>
          </a:prstGeom>
          <a:noFill/>
        </p:spPr>
        <p:txBody>
          <a:bodyPr wrap="square" rtlCol="0">
            <a:spAutoFit/>
          </a:bodyPr>
          <a:p>
            <a:r>
              <a:rPr lang="zh-CN" altLang="en-US" sz="1600" b="1"/>
              <a:t>表</a:t>
            </a:r>
            <a:r>
              <a:rPr lang="en-US" altLang="zh-CN" sz="1600" b="1"/>
              <a:t>10-4  STL</a:t>
            </a:r>
            <a:r>
              <a:rPr lang="zh-CN" altLang="en-US" sz="1600" b="1"/>
              <a:t>标准库中的二元函数对象</a:t>
            </a:r>
            <a:endParaRPr lang="zh-CN" altLang="en-US" sz="1600" b="1"/>
          </a:p>
        </p:txBody>
      </p:sp>
      <p:sp>
        <p:nvSpPr>
          <p:cNvPr id="6" name="文本框 5"/>
          <p:cNvSpPr txBox="1"/>
          <p:nvPr/>
        </p:nvSpPr>
        <p:spPr>
          <a:xfrm>
            <a:off x="1115695" y="5301615"/>
            <a:ext cx="3671570" cy="368300"/>
          </a:xfrm>
          <a:prstGeom prst="rect">
            <a:avLst/>
          </a:prstGeom>
          <a:noFill/>
        </p:spPr>
        <p:txBody>
          <a:bodyPr wrap="square" rtlCol="0">
            <a:spAutoFit/>
          </a:bodyPr>
          <a:p>
            <a:r>
              <a:rPr lang="zh-CN" altLang="en-US"/>
              <a:t>例</a:t>
            </a:r>
            <a:r>
              <a:rPr lang="en-US" altLang="zh-CN"/>
              <a:t>10-15  </a:t>
            </a:r>
            <a:r>
              <a:rPr lang="zh-CN" altLang="en-US"/>
              <a:t>利用</a:t>
            </a:r>
            <a:r>
              <a:rPr lang="en-US" altLang="zh-CN"/>
              <a:t>STL</a:t>
            </a:r>
            <a:r>
              <a:rPr lang="zh-CN" altLang="en-US"/>
              <a:t>标准函数对象</a:t>
            </a:r>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STL</a:t>
            </a:r>
            <a:r>
              <a:rPr lang="zh-CN" altLang="en-US"/>
              <a:t>算法中，经常用到判断是否为真、比较大小这样的函数，这种函数对象要求返回值为</a:t>
            </a:r>
            <a:r>
              <a:rPr lang="en-US" altLang="zh-CN"/>
              <a:t>bool</a:t>
            </a:r>
            <a:r>
              <a:rPr lang="zh-CN" altLang="en-US"/>
              <a:t>型，并具有一个或两个参数，称之为一元谓词或二元谓词函数对象</a:t>
            </a:r>
            <a:endParaRPr lang="zh-CN" altLang="en-US"/>
          </a:p>
        </p:txBody>
      </p:sp>
      <p:sp>
        <p:nvSpPr>
          <p:cNvPr id="3" name="标题 2"/>
          <p:cNvSpPr>
            <a:spLocks noGrp="1"/>
          </p:cNvSpPr>
          <p:nvPr>
            <p:ph type="title"/>
          </p:nvPr>
        </p:nvSpPr>
        <p:spPr/>
        <p:txBody>
          <a:bodyPr/>
          <a:p>
            <a:r>
              <a:rPr lang="en-US" altLang="zh-CN">
                <a:sym typeface="+mn-ea"/>
              </a:rPr>
              <a:t>10.4.1 </a:t>
            </a:r>
            <a:r>
              <a:rPr lang="zh-CN" altLang="en-US">
                <a:sym typeface="+mn-ea"/>
              </a:rPr>
              <a:t>函数对象基本概念及分类</a:t>
            </a:r>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10.4.1 </a:t>
            </a:r>
            <a:r>
              <a:rPr lang="zh-CN" altLang="en-US">
                <a:sym typeface="+mn-ea"/>
              </a:rPr>
              <a:t>函数对象基本概念及分类</a:t>
            </a:r>
            <a:endParaRPr lang="zh-CN" altLang="en-US"/>
          </a:p>
        </p:txBody>
      </p:sp>
      <p:graphicFrame>
        <p:nvGraphicFramePr>
          <p:cNvPr id="4" name="表格 3"/>
          <p:cNvGraphicFramePr/>
          <p:nvPr>
            <p:custDataLst>
              <p:tags r:id="rId1"/>
            </p:custDataLst>
          </p:nvPr>
        </p:nvGraphicFramePr>
        <p:xfrm>
          <a:off x="1139825" y="2619375"/>
          <a:ext cx="7315200" cy="2941320"/>
        </p:xfrm>
        <a:graphic>
          <a:graphicData uri="http://schemas.openxmlformats.org/drawingml/2006/table">
            <a:tbl>
              <a:tblPr firstRow="1" bandRow="1">
                <a:tableStyleId>{5C22544A-7EE6-4342-B048-85BDC9FD1C3A}</a:tableStyleId>
              </a:tblPr>
              <a:tblGrid>
                <a:gridCol w="2014855"/>
                <a:gridCol w="712470"/>
                <a:gridCol w="4587875"/>
              </a:tblGrid>
              <a:tr h="381000">
                <a:tc>
                  <a:txBody>
                    <a:bodyPr/>
                    <a:p>
                      <a:pPr algn="ctr">
                        <a:buNone/>
                      </a:pPr>
                      <a:r>
                        <a:rPr lang="en-US" altLang="zh-CN"/>
                        <a:t>STL</a:t>
                      </a:r>
                      <a:r>
                        <a:rPr lang="zh-CN" altLang="en-US"/>
                        <a:t>函数对象</a:t>
                      </a:r>
                      <a:endParaRPr lang="zh-CN" altLang="en-US"/>
                    </a:p>
                  </a:txBody>
                  <a:tcPr/>
                </a:tc>
                <a:tc>
                  <a:txBody>
                    <a:bodyPr/>
                    <a:p>
                      <a:pPr algn="ctr">
                        <a:buNone/>
                      </a:pPr>
                      <a:r>
                        <a:rPr lang="zh-CN" altLang="en-US"/>
                        <a:t>类型</a:t>
                      </a:r>
                      <a:endParaRPr lang="zh-CN" altLang="en-US"/>
                    </a:p>
                  </a:txBody>
                  <a:tcPr/>
                </a:tc>
                <a:tc>
                  <a:txBody>
                    <a:bodyPr/>
                    <a:p>
                      <a:pPr algn="ctr">
                        <a:buNone/>
                      </a:pPr>
                      <a:r>
                        <a:rPr lang="zh-CN" altLang="en-US"/>
                        <a:t>功能说明</a:t>
                      </a:r>
                      <a:endParaRPr lang="zh-CN" altLang="en-US"/>
                    </a:p>
                  </a:txBody>
                  <a:tcPr/>
                </a:tc>
              </a:tr>
              <a:tr h="381000">
                <a:tc>
                  <a:txBody>
                    <a:bodyPr/>
                    <a:p>
                      <a:pPr>
                        <a:buNone/>
                      </a:pPr>
                      <a:r>
                        <a:rPr lang="en-US" altLang="zh-CN"/>
                        <a:t>equal_to&lt;T&gt;</a:t>
                      </a:r>
                      <a:endParaRPr lang="en-US" altLang="zh-CN"/>
                    </a:p>
                    <a:p>
                      <a:pPr>
                        <a:buNone/>
                      </a:pPr>
                      <a:r>
                        <a:rPr lang="en-US" altLang="zh-CN"/>
                        <a:t>not_equal_to&lt;T&gt;</a:t>
                      </a:r>
                      <a:endParaRPr lang="en-US" altLang="zh-CN"/>
                    </a:p>
                    <a:p>
                      <a:pPr>
                        <a:buNone/>
                      </a:pPr>
                      <a:r>
                        <a:rPr lang="en-US" altLang="zh-CN"/>
                        <a:t>greater&lt;T&gt;</a:t>
                      </a:r>
                      <a:endParaRPr lang="en-US" altLang="zh-CN"/>
                    </a:p>
                    <a:p>
                      <a:pPr>
                        <a:buNone/>
                      </a:pPr>
                      <a:r>
                        <a:rPr lang="en-US" altLang="zh-CN"/>
                        <a:t>less&lt;T&gt;</a:t>
                      </a:r>
                      <a:endParaRPr lang="en-US" altLang="zh-CN"/>
                    </a:p>
                    <a:p>
                      <a:pPr>
                        <a:buNone/>
                      </a:pPr>
                      <a:r>
                        <a:rPr lang="en-US" altLang="zh-CN"/>
                        <a:t>greater_equal&lt;T&gt;</a:t>
                      </a:r>
                      <a:endParaRPr lang="en-US" altLang="zh-CN"/>
                    </a:p>
                    <a:p>
                      <a:pPr>
                        <a:buNone/>
                      </a:pPr>
                      <a:r>
                        <a:rPr lang="en-US" altLang="zh-CN"/>
                        <a:t>less_equal&lt;T&gt;</a:t>
                      </a:r>
                      <a:endParaRPr lang="en-US" altLang="zh-CN"/>
                    </a:p>
                    <a:p>
                      <a:pPr>
                        <a:buNone/>
                      </a:pPr>
                      <a:r>
                        <a:rPr lang="en-US" altLang="zh-CN"/>
                        <a:t>logical_and&lt;T&gt;</a:t>
                      </a:r>
                      <a:endParaRPr lang="en-US" altLang="zh-CN"/>
                    </a:p>
                    <a:p>
                      <a:pPr>
                        <a:buNone/>
                      </a:pPr>
                      <a:r>
                        <a:rPr lang="en-US" altLang="zh-CN"/>
                        <a:t>logical_or&lt;T&gt;</a:t>
                      </a:r>
                      <a:endParaRPr lang="en-US" altLang="zh-CN"/>
                    </a:p>
                    <a:p>
                      <a:pPr>
                        <a:buNone/>
                      </a:pPr>
                      <a:r>
                        <a:rPr lang="en-US" altLang="zh-CN"/>
                        <a:t>logical_not&lt;T&gt;</a:t>
                      </a:r>
                      <a:endParaRPr lang="en-US" altLang="zh-CN"/>
                    </a:p>
                  </a:txBody>
                  <a:tcPr/>
                </a:tc>
                <a:tc>
                  <a:txBody>
                    <a:bodyPr/>
                    <a:p>
                      <a:pPr>
                        <a:buNone/>
                      </a:pPr>
                      <a:r>
                        <a:rPr lang="zh-CN" altLang="en-US"/>
                        <a:t>关系</a:t>
                      </a:r>
                      <a:endParaRPr lang="zh-CN" altLang="en-US"/>
                    </a:p>
                    <a:p>
                      <a:pPr>
                        <a:buNone/>
                      </a:pPr>
                      <a:r>
                        <a:rPr lang="zh-CN" altLang="en-US" sz="1800">
                          <a:sym typeface="+mn-ea"/>
                        </a:rPr>
                        <a:t>关系</a:t>
                      </a:r>
                      <a:endParaRPr lang="zh-CN" altLang="en-US" sz="1800">
                        <a:sym typeface="+mn-ea"/>
                      </a:endParaRPr>
                    </a:p>
                    <a:p>
                      <a:pPr>
                        <a:buNone/>
                      </a:pPr>
                      <a:r>
                        <a:rPr lang="zh-CN" altLang="en-US" sz="1800">
                          <a:sym typeface="+mn-ea"/>
                        </a:rPr>
                        <a:t>关系</a:t>
                      </a:r>
                      <a:endParaRPr lang="zh-CN" altLang="en-US" sz="1800">
                        <a:sym typeface="+mn-ea"/>
                      </a:endParaRPr>
                    </a:p>
                    <a:p>
                      <a:pPr>
                        <a:buNone/>
                      </a:pPr>
                      <a:r>
                        <a:rPr lang="zh-CN" altLang="en-US" sz="1800">
                          <a:sym typeface="+mn-ea"/>
                        </a:rPr>
                        <a:t>关系</a:t>
                      </a:r>
                      <a:endParaRPr lang="zh-CN" altLang="en-US" sz="1800">
                        <a:sym typeface="+mn-ea"/>
                      </a:endParaRPr>
                    </a:p>
                    <a:p>
                      <a:pPr>
                        <a:buNone/>
                      </a:pPr>
                      <a:r>
                        <a:rPr lang="zh-CN" altLang="en-US" sz="1800">
                          <a:sym typeface="+mn-ea"/>
                        </a:rPr>
                        <a:t>关系</a:t>
                      </a:r>
                      <a:endParaRPr lang="zh-CN" altLang="en-US" sz="1800">
                        <a:sym typeface="+mn-ea"/>
                      </a:endParaRPr>
                    </a:p>
                    <a:p>
                      <a:pPr>
                        <a:buNone/>
                      </a:pPr>
                      <a:r>
                        <a:rPr lang="zh-CN" altLang="en-US" sz="1800">
                          <a:sym typeface="+mn-ea"/>
                        </a:rPr>
                        <a:t>关系</a:t>
                      </a:r>
                      <a:endParaRPr lang="zh-CN" altLang="en-US" sz="1800">
                        <a:sym typeface="+mn-ea"/>
                      </a:endParaRPr>
                    </a:p>
                    <a:p>
                      <a:pPr>
                        <a:buNone/>
                      </a:pPr>
                      <a:r>
                        <a:rPr lang="zh-CN" altLang="en-US" sz="1800">
                          <a:sym typeface="+mn-ea"/>
                        </a:rPr>
                        <a:t>关系</a:t>
                      </a:r>
                      <a:endParaRPr lang="zh-CN" altLang="en-US" sz="1800">
                        <a:sym typeface="+mn-ea"/>
                      </a:endParaRPr>
                    </a:p>
                    <a:p>
                      <a:pPr>
                        <a:buNone/>
                      </a:pPr>
                      <a:r>
                        <a:rPr lang="zh-CN" altLang="en-US" sz="1800">
                          <a:sym typeface="+mn-ea"/>
                        </a:rPr>
                        <a:t>关系</a:t>
                      </a:r>
                      <a:endParaRPr lang="zh-CN" altLang="en-US" sz="1800">
                        <a:sym typeface="+mn-ea"/>
                      </a:endParaRPr>
                    </a:p>
                    <a:p>
                      <a:pPr>
                        <a:buNone/>
                      </a:pPr>
                      <a:r>
                        <a:rPr lang="zh-CN" altLang="en-US" sz="1800">
                          <a:sym typeface="+mn-ea"/>
                        </a:rPr>
                        <a:t>关系</a:t>
                      </a:r>
                      <a:endParaRPr lang="zh-CN" altLang="en-US"/>
                    </a:p>
                  </a:txBody>
                  <a:tcPr/>
                </a:tc>
                <a:tc>
                  <a:txBody>
                    <a:bodyPr/>
                    <a:p>
                      <a:pPr>
                        <a:buNone/>
                      </a:pPr>
                      <a:r>
                        <a:rPr lang="zh-CN" altLang="en-US"/>
                        <a:t>输入两个类型为</a:t>
                      </a:r>
                      <a:r>
                        <a:rPr lang="en-US" altLang="zh-CN"/>
                        <a:t>T</a:t>
                      </a:r>
                      <a:r>
                        <a:rPr lang="zh-CN" altLang="en-US"/>
                        <a:t>的操作数</a:t>
                      </a:r>
                      <a:r>
                        <a:rPr lang="en-US" altLang="zh-CN"/>
                        <a:t>x</a:t>
                      </a:r>
                      <a:r>
                        <a:rPr lang="zh-CN" altLang="en-US"/>
                        <a:t>和</a:t>
                      </a:r>
                      <a:r>
                        <a:rPr lang="en-US" altLang="zh-CN"/>
                        <a:t>y</a:t>
                      </a:r>
                      <a:r>
                        <a:rPr lang="zh-CN" altLang="en-US"/>
                        <a:t>，返回</a:t>
                      </a:r>
                      <a:r>
                        <a:rPr lang="en-US" altLang="zh-CN"/>
                        <a:t>x==y</a:t>
                      </a:r>
                      <a:endParaRPr lang="en-US" altLang="zh-CN"/>
                    </a:p>
                    <a:p>
                      <a:pPr>
                        <a:buNone/>
                      </a:pPr>
                      <a:r>
                        <a:rPr lang="zh-CN" altLang="en-US" sz="1800">
                          <a:sym typeface="+mn-ea"/>
                        </a:rPr>
                        <a:t>输入两个类型为</a:t>
                      </a:r>
                      <a:r>
                        <a:rPr lang="en-US" altLang="zh-CN" sz="1800">
                          <a:sym typeface="+mn-ea"/>
                        </a:rPr>
                        <a:t>T</a:t>
                      </a:r>
                      <a:r>
                        <a:rPr lang="zh-CN" altLang="en-US" sz="1800">
                          <a:sym typeface="+mn-ea"/>
                        </a:rPr>
                        <a:t>的操作数</a:t>
                      </a:r>
                      <a:r>
                        <a:rPr lang="en-US" altLang="zh-CN" sz="1800">
                          <a:sym typeface="+mn-ea"/>
                        </a:rPr>
                        <a:t>x</a:t>
                      </a:r>
                      <a:r>
                        <a:rPr lang="zh-CN" altLang="en-US" sz="1800">
                          <a:sym typeface="+mn-ea"/>
                        </a:rPr>
                        <a:t>和</a:t>
                      </a:r>
                      <a:r>
                        <a:rPr lang="en-US" altLang="zh-CN" sz="1800">
                          <a:sym typeface="+mn-ea"/>
                        </a:rPr>
                        <a:t>y</a:t>
                      </a:r>
                      <a:r>
                        <a:rPr lang="zh-CN" altLang="en-US" sz="1800">
                          <a:sym typeface="+mn-ea"/>
                        </a:rPr>
                        <a:t>，返回</a:t>
                      </a:r>
                      <a:r>
                        <a:rPr lang="en-US" altLang="zh-CN" sz="1800">
                          <a:sym typeface="+mn-ea"/>
                        </a:rPr>
                        <a:t>x!=y</a:t>
                      </a:r>
                      <a:endParaRPr lang="en-US" altLang="zh-CN" sz="1800">
                        <a:sym typeface="+mn-ea"/>
                      </a:endParaRPr>
                    </a:p>
                    <a:p>
                      <a:pPr>
                        <a:buNone/>
                      </a:pPr>
                      <a:r>
                        <a:rPr lang="zh-CN" altLang="en-US" sz="1800">
                          <a:sym typeface="+mn-ea"/>
                        </a:rPr>
                        <a:t>输入两个类型为</a:t>
                      </a:r>
                      <a:r>
                        <a:rPr lang="en-US" altLang="zh-CN" sz="1800">
                          <a:sym typeface="+mn-ea"/>
                        </a:rPr>
                        <a:t>T</a:t>
                      </a:r>
                      <a:r>
                        <a:rPr lang="zh-CN" altLang="en-US" sz="1800">
                          <a:sym typeface="+mn-ea"/>
                        </a:rPr>
                        <a:t>的操作数</a:t>
                      </a:r>
                      <a:r>
                        <a:rPr lang="en-US" altLang="zh-CN" sz="1800">
                          <a:sym typeface="+mn-ea"/>
                        </a:rPr>
                        <a:t>x</a:t>
                      </a:r>
                      <a:r>
                        <a:rPr lang="zh-CN" altLang="en-US" sz="1800">
                          <a:sym typeface="+mn-ea"/>
                        </a:rPr>
                        <a:t>和</a:t>
                      </a:r>
                      <a:r>
                        <a:rPr lang="en-US" altLang="zh-CN" sz="1800">
                          <a:sym typeface="+mn-ea"/>
                        </a:rPr>
                        <a:t>y</a:t>
                      </a:r>
                      <a:r>
                        <a:rPr lang="zh-CN" altLang="en-US" sz="1800">
                          <a:sym typeface="+mn-ea"/>
                        </a:rPr>
                        <a:t>，返回</a:t>
                      </a:r>
                      <a:r>
                        <a:rPr lang="en-US" altLang="zh-CN" sz="1800">
                          <a:sym typeface="+mn-ea"/>
                        </a:rPr>
                        <a:t>x&gt;y</a:t>
                      </a:r>
                      <a:endParaRPr lang="en-US" altLang="zh-CN" sz="1800">
                        <a:sym typeface="+mn-ea"/>
                      </a:endParaRPr>
                    </a:p>
                    <a:p>
                      <a:pPr>
                        <a:buNone/>
                      </a:pPr>
                      <a:r>
                        <a:rPr lang="zh-CN" altLang="en-US" sz="1800">
                          <a:sym typeface="+mn-ea"/>
                        </a:rPr>
                        <a:t>输入两个类型为</a:t>
                      </a:r>
                      <a:r>
                        <a:rPr lang="en-US" altLang="zh-CN" sz="1800">
                          <a:sym typeface="+mn-ea"/>
                        </a:rPr>
                        <a:t>T</a:t>
                      </a:r>
                      <a:r>
                        <a:rPr lang="zh-CN" altLang="en-US" sz="1800">
                          <a:sym typeface="+mn-ea"/>
                        </a:rPr>
                        <a:t>的操作数</a:t>
                      </a:r>
                      <a:r>
                        <a:rPr lang="en-US" altLang="zh-CN" sz="1800">
                          <a:sym typeface="+mn-ea"/>
                        </a:rPr>
                        <a:t>x</a:t>
                      </a:r>
                      <a:r>
                        <a:rPr lang="zh-CN" altLang="en-US" sz="1800">
                          <a:sym typeface="+mn-ea"/>
                        </a:rPr>
                        <a:t>和</a:t>
                      </a:r>
                      <a:r>
                        <a:rPr lang="en-US" altLang="zh-CN" sz="1800">
                          <a:sym typeface="+mn-ea"/>
                        </a:rPr>
                        <a:t>y</a:t>
                      </a:r>
                      <a:r>
                        <a:rPr lang="zh-CN" altLang="en-US" sz="1800">
                          <a:sym typeface="+mn-ea"/>
                        </a:rPr>
                        <a:t>，返回</a:t>
                      </a:r>
                      <a:r>
                        <a:rPr lang="en-US" altLang="zh-CN" sz="1800">
                          <a:sym typeface="+mn-ea"/>
                        </a:rPr>
                        <a:t>x&lt;y</a:t>
                      </a:r>
                      <a:endParaRPr lang="en-US" altLang="zh-CN" sz="1800">
                        <a:sym typeface="+mn-ea"/>
                      </a:endParaRPr>
                    </a:p>
                    <a:p>
                      <a:pPr>
                        <a:buNone/>
                      </a:pPr>
                      <a:r>
                        <a:rPr lang="zh-CN" altLang="en-US" sz="1800">
                          <a:sym typeface="+mn-ea"/>
                        </a:rPr>
                        <a:t>输入两个类型为</a:t>
                      </a:r>
                      <a:r>
                        <a:rPr lang="en-US" altLang="zh-CN" sz="1800">
                          <a:sym typeface="+mn-ea"/>
                        </a:rPr>
                        <a:t>T</a:t>
                      </a:r>
                      <a:r>
                        <a:rPr lang="zh-CN" altLang="en-US" sz="1800">
                          <a:sym typeface="+mn-ea"/>
                        </a:rPr>
                        <a:t>的操作数</a:t>
                      </a:r>
                      <a:r>
                        <a:rPr lang="en-US" altLang="zh-CN" sz="1800">
                          <a:sym typeface="+mn-ea"/>
                        </a:rPr>
                        <a:t>x</a:t>
                      </a:r>
                      <a:r>
                        <a:rPr lang="zh-CN" altLang="en-US" sz="1800">
                          <a:sym typeface="+mn-ea"/>
                        </a:rPr>
                        <a:t>和</a:t>
                      </a:r>
                      <a:r>
                        <a:rPr lang="en-US" altLang="zh-CN" sz="1800">
                          <a:sym typeface="+mn-ea"/>
                        </a:rPr>
                        <a:t>y</a:t>
                      </a:r>
                      <a:r>
                        <a:rPr lang="zh-CN" altLang="en-US" sz="1800">
                          <a:sym typeface="+mn-ea"/>
                        </a:rPr>
                        <a:t>，返回</a:t>
                      </a:r>
                      <a:r>
                        <a:rPr lang="en-US" altLang="zh-CN" sz="1800">
                          <a:sym typeface="+mn-ea"/>
                        </a:rPr>
                        <a:t>x&gt;=y</a:t>
                      </a:r>
                      <a:endParaRPr lang="en-US" altLang="zh-CN" sz="1800">
                        <a:sym typeface="+mn-ea"/>
                      </a:endParaRPr>
                    </a:p>
                    <a:p>
                      <a:pPr>
                        <a:buNone/>
                      </a:pPr>
                      <a:r>
                        <a:rPr lang="zh-CN" altLang="en-US" sz="1800">
                          <a:sym typeface="+mn-ea"/>
                        </a:rPr>
                        <a:t>输入两个类型为</a:t>
                      </a:r>
                      <a:r>
                        <a:rPr lang="en-US" altLang="zh-CN" sz="1800">
                          <a:sym typeface="+mn-ea"/>
                        </a:rPr>
                        <a:t>T</a:t>
                      </a:r>
                      <a:r>
                        <a:rPr lang="zh-CN" altLang="en-US" sz="1800">
                          <a:sym typeface="+mn-ea"/>
                        </a:rPr>
                        <a:t>的操作数</a:t>
                      </a:r>
                      <a:r>
                        <a:rPr lang="en-US" altLang="zh-CN" sz="1800">
                          <a:sym typeface="+mn-ea"/>
                        </a:rPr>
                        <a:t>x</a:t>
                      </a:r>
                      <a:r>
                        <a:rPr lang="zh-CN" altLang="en-US" sz="1800">
                          <a:sym typeface="+mn-ea"/>
                        </a:rPr>
                        <a:t>和</a:t>
                      </a:r>
                      <a:r>
                        <a:rPr lang="en-US" altLang="zh-CN" sz="1800">
                          <a:sym typeface="+mn-ea"/>
                        </a:rPr>
                        <a:t>y</a:t>
                      </a:r>
                      <a:r>
                        <a:rPr lang="zh-CN" altLang="en-US" sz="1800">
                          <a:sym typeface="+mn-ea"/>
                        </a:rPr>
                        <a:t>，返回</a:t>
                      </a:r>
                      <a:r>
                        <a:rPr lang="en-US" altLang="zh-CN" sz="1800">
                          <a:sym typeface="+mn-ea"/>
                        </a:rPr>
                        <a:t>x&lt;=y</a:t>
                      </a:r>
                      <a:endParaRPr lang="en-US" altLang="zh-CN" sz="1800">
                        <a:sym typeface="+mn-ea"/>
                      </a:endParaRPr>
                    </a:p>
                    <a:p>
                      <a:pPr>
                        <a:buNone/>
                      </a:pPr>
                      <a:r>
                        <a:rPr lang="zh-CN" altLang="en-US" sz="1800">
                          <a:sym typeface="+mn-ea"/>
                        </a:rPr>
                        <a:t>输入两个类型为</a:t>
                      </a:r>
                      <a:r>
                        <a:rPr lang="en-US" altLang="zh-CN" sz="1800">
                          <a:sym typeface="+mn-ea"/>
                        </a:rPr>
                        <a:t>T</a:t>
                      </a:r>
                      <a:r>
                        <a:rPr lang="zh-CN" altLang="en-US" sz="1800">
                          <a:sym typeface="+mn-ea"/>
                        </a:rPr>
                        <a:t>的操作数</a:t>
                      </a:r>
                      <a:r>
                        <a:rPr lang="en-US" altLang="zh-CN" sz="1800">
                          <a:sym typeface="+mn-ea"/>
                        </a:rPr>
                        <a:t>x</a:t>
                      </a:r>
                      <a:r>
                        <a:rPr lang="zh-CN" altLang="en-US" sz="1800">
                          <a:sym typeface="+mn-ea"/>
                        </a:rPr>
                        <a:t>和</a:t>
                      </a:r>
                      <a:r>
                        <a:rPr lang="en-US" altLang="zh-CN" sz="1800">
                          <a:sym typeface="+mn-ea"/>
                        </a:rPr>
                        <a:t>y</a:t>
                      </a:r>
                      <a:r>
                        <a:rPr lang="zh-CN" altLang="en-US" sz="1800">
                          <a:sym typeface="+mn-ea"/>
                        </a:rPr>
                        <a:t>，返回</a:t>
                      </a:r>
                      <a:r>
                        <a:rPr lang="en-US" altLang="zh-CN" sz="1800">
                          <a:sym typeface="+mn-ea"/>
                        </a:rPr>
                        <a:t>x&amp;&amp;y</a:t>
                      </a:r>
                      <a:endParaRPr lang="en-US" altLang="zh-CN" sz="1800"/>
                    </a:p>
                    <a:p>
                      <a:pPr>
                        <a:buNone/>
                      </a:pPr>
                      <a:r>
                        <a:rPr lang="zh-CN" altLang="en-US" sz="1800">
                          <a:sym typeface="+mn-ea"/>
                        </a:rPr>
                        <a:t>输入两个类型为</a:t>
                      </a:r>
                      <a:r>
                        <a:rPr lang="en-US" altLang="zh-CN" sz="1800">
                          <a:sym typeface="+mn-ea"/>
                        </a:rPr>
                        <a:t>T</a:t>
                      </a:r>
                      <a:r>
                        <a:rPr lang="zh-CN" altLang="en-US" sz="1800">
                          <a:sym typeface="+mn-ea"/>
                        </a:rPr>
                        <a:t>的操作数</a:t>
                      </a:r>
                      <a:r>
                        <a:rPr lang="en-US" altLang="zh-CN" sz="1800">
                          <a:sym typeface="+mn-ea"/>
                        </a:rPr>
                        <a:t>x</a:t>
                      </a:r>
                      <a:r>
                        <a:rPr lang="zh-CN" altLang="en-US" sz="1800">
                          <a:sym typeface="+mn-ea"/>
                        </a:rPr>
                        <a:t>和</a:t>
                      </a:r>
                      <a:r>
                        <a:rPr lang="en-US" altLang="zh-CN" sz="1800">
                          <a:sym typeface="+mn-ea"/>
                        </a:rPr>
                        <a:t>y</a:t>
                      </a:r>
                      <a:r>
                        <a:rPr lang="zh-CN" altLang="en-US" sz="1800">
                          <a:sym typeface="+mn-ea"/>
                        </a:rPr>
                        <a:t>，返回</a:t>
                      </a:r>
                      <a:r>
                        <a:rPr lang="en-US" altLang="zh-CN" sz="1800">
                          <a:sym typeface="+mn-ea"/>
                        </a:rPr>
                        <a:t>x||y</a:t>
                      </a:r>
                      <a:endParaRPr lang="en-US" altLang="zh-CN" sz="1800"/>
                    </a:p>
                    <a:p>
                      <a:pPr>
                        <a:buNone/>
                      </a:pPr>
                      <a:r>
                        <a:rPr lang="zh-CN" altLang="en-US" sz="1800">
                          <a:sym typeface="+mn-ea"/>
                        </a:rPr>
                        <a:t>输入一</a:t>
                      </a:r>
                      <a:r>
                        <a:rPr lang="zh-CN" altLang="en-US" sz="1800">
                          <a:sym typeface="+mn-ea"/>
                        </a:rPr>
                        <a:t>个类型为</a:t>
                      </a:r>
                      <a:r>
                        <a:rPr lang="en-US" altLang="zh-CN" sz="1800">
                          <a:sym typeface="+mn-ea"/>
                        </a:rPr>
                        <a:t>T</a:t>
                      </a:r>
                      <a:r>
                        <a:rPr lang="zh-CN" altLang="en-US" sz="1800">
                          <a:sym typeface="+mn-ea"/>
                        </a:rPr>
                        <a:t>的操作数</a:t>
                      </a:r>
                      <a:r>
                        <a:rPr lang="en-US" altLang="zh-CN" sz="1800">
                          <a:sym typeface="+mn-ea"/>
                        </a:rPr>
                        <a:t>x</a:t>
                      </a:r>
                      <a:r>
                        <a:rPr lang="zh-CN" altLang="en-US" sz="1800">
                          <a:sym typeface="+mn-ea"/>
                        </a:rPr>
                        <a:t>，返回</a:t>
                      </a:r>
                      <a:r>
                        <a:rPr lang="en-US" altLang="zh-CN" sz="1800">
                          <a:sym typeface="+mn-ea"/>
                        </a:rPr>
                        <a:t>!</a:t>
                      </a:r>
                      <a:r>
                        <a:rPr lang="en-US" altLang="zh-CN" sz="1800">
                          <a:sym typeface="+mn-ea"/>
                        </a:rPr>
                        <a:t>x</a:t>
                      </a:r>
                      <a:endParaRPr lang="en-US" altLang="zh-CN"/>
                    </a:p>
                  </a:txBody>
                  <a:tcPr/>
                </a:tc>
              </a:tr>
            </a:tbl>
          </a:graphicData>
        </a:graphic>
      </p:graphicFrame>
      <p:sp>
        <p:nvSpPr>
          <p:cNvPr id="5" name="文本框 4"/>
          <p:cNvSpPr txBox="1"/>
          <p:nvPr/>
        </p:nvSpPr>
        <p:spPr>
          <a:xfrm>
            <a:off x="2665095" y="2205355"/>
            <a:ext cx="3813810" cy="337185"/>
          </a:xfrm>
          <a:prstGeom prst="rect">
            <a:avLst/>
          </a:prstGeom>
          <a:noFill/>
        </p:spPr>
        <p:txBody>
          <a:bodyPr wrap="square" rtlCol="0">
            <a:spAutoFit/>
          </a:bodyPr>
          <a:p>
            <a:r>
              <a:rPr lang="zh-CN" altLang="en-US" sz="1600" b="1"/>
              <a:t>表</a:t>
            </a:r>
            <a:r>
              <a:rPr lang="en-US" altLang="zh-CN" sz="1600" b="1"/>
              <a:t>10-5  STL</a:t>
            </a:r>
            <a:r>
              <a:rPr lang="zh-CN" altLang="en-US" sz="1600" b="1"/>
              <a:t>标准库中的谓词</a:t>
            </a:r>
            <a:r>
              <a:rPr lang="zh-CN" altLang="en-US" sz="1600" b="1"/>
              <a:t>函数对象</a:t>
            </a:r>
            <a:endParaRPr lang="zh-CN" altLang="en-US" sz="1600" b="1"/>
          </a:p>
        </p:txBody>
      </p:sp>
      <p:sp>
        <p:nvSpPr>
          <p:cNvPr id="6" name="文本框 5"/>
          <p:cNvSpPr txBox="1"/>
          <p:nvPr/>
        </p:nvSpPr>
        <p:spPr>
          <a:xfrm>
            <a:off x="990600" y="5741035"/>
            <a:ext cx="6387465" cy="368300"/>
          </a:xfrm>
          <a:prstGeom prst="rect">
            <a:avLst/>
          </a:prstGeom>
          <a:noFill/>
        </p:spPr>
        <p:txBody>
          <a:bodyPr wrap="square" rtlCol="0">
            <a:spAutoFit/>
          </a:bodyPr>
          <a:p>
            <a:r>
              <a:rPr lang="zh-CN" altLang="en-US"/>
              <a:t>例</a:t>
            </a:r>
            <a:r>
              <a:rPr lang="en-US" altLang="zh-CN"/>
              <a:t>10-16  </a:t>
            </a:r>
            <a:r>
              <a:rPr lang="zh-CN" altLang="en-US"/>
              <a:t>利用</a:t>
            </a:r>
            <a:r>
              <a:rPr lang="en-US" altLang="zh-CN"/>
              <a:t>STL</a:t>
            </a:r>
            <a:r>
              <a:rPr lang="zh-CN" altLang="en-US"/>
              <a:t>中的二元谓词</a:t>
            </a:r>
            <a:r>
              <a:rPr lang="zh-CN" altLang="en-US"/>
              <a:t>函数对象</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容器是包含一组元素的对象</a:t>
            </a:r>
            <a:endParaRPr lang="en-US" altLang="zh-CN" dirty="0" smtClean="0"/>
          </a:p>
          <a:p>
            <a:r>
              <a:rPr lang="en-US" altLang="zh-CN" dirty="0" smtClean="0"/>
              <a:t>7</a:t>
            </a:r>
            <a:r>
              <a:rPr lang="zh-CN" altLang="en-US" dirty="0" smtClean="0"/>
              <a:t>种基本容器：向量</a:t>
            </a:r>
            <a:r>
              <a:rPr lang="en-US" altLang="zh-CN" dirty="0" smtClean="0"/>
              <a:t>(vector)</a:t>
            </a:r>
            <a:r>
              <a:rPr lang="zh-CN" altLang="en-US" dirty="0" smtClean="0"/>
              <a:t>、双端队列</a:t>
            </a:r>
            <a:r>
              <a:rPr lang="en-US" altLang="zh-CN" dirty="0" smtClean="0"/>
              <a:t>(</a:t>
            </a:r>
            <a:r>
              <a:rPr lang="en-US" altLang="zh-CN" dirty="0" err="1" smtClean="0"/>
              <a:t>deque</a:t>
            </a:r>
            <a:r>
              <a:rPr lang="en-US" altLang="zh-CN" dirty="0" smtClean="0"/>
              <a:t>)</a:t>
            </a:r>
            <a:r>
              <a:rPr lang="zh-CN" altLang="en-US" dirty="0" smtClean="0"/>
              <a:t>、列表</a:t>
            </a:r>
            <a:r>
              <a:rPr lang="en-US" altLang="zh-CN" dirty="0" smtClean="0"/>
              <a:t>(list)</a:t>
            </a:r>
            <a:r>
              <a:rPr lang="zh-CN" altLang="en-US" dirty="0" smtClean="0"/>
              <a:t>、集合</a:t>
            </a:r>
            <a:r>
              <a:rPr lang="en-US" altLang="zh-CN" dirty="0" smtClean="0"/>
              <a:t>(set)</a:t>
            </a:r>
            <a:r>
              <a:rPr lang="zh-CN" altLang="en-US" dirty="0" smtClean="0"/>
              <a:t>、多重集合</a:t>
            </a:r>
            <a:r>
              <a:rPr lang="en-US" altLang="zh-CN" dirty="0" smtClean="0"/>
              <a:t>(</a:t>
            </a:r>
            <a:r>
              <a:rPr lang="en-US" altLang="zh-CN" dirty="0" err="1" smtClean="0"/>
              <a:t>multiset</a:t>
            </a:r>
            <a:r>
              <a:rPr lang="en-US" altLang="zh-CN" dirty="0" smtClean="0"/>
              <a:t>)</a:t>
            </a:r>
            <a:r>
              <a:rPr lang="zh-CN" altLang="en-US" dirty="0" smtClean="0"/>
              <a:t>、映射</a:t>
            </a:r>
            <a:r>
              <a:rPr lang="en-US" altLang="zh-CN" dirty="0" smtClean="0"/>
              <a:t>(map)</a:t>
            </a:r>
            <a:r>
              <a:rPr lang="zh-CN" altLang="en-US" dirty="0" smtClean="0"/>
              <a:t>、多重映射</a:t>
            </a:r>
            <a:r>
              <a:rPr lang="en-US" altLang="zh-CN" dirty="0" smtClean="0"/>
              <a:t>(</a:t>
            </a:r>
            <a:r>
              <a:rPr lang="en-US" altLang="zh-CN" dirty="0" err="1" smtClean="0"/>
              <a:t>multimap</a:t>
            </a:r>
            <a:r>
              <a:rPr lang="en-US" altLang="zh-CN" dirty="0" smtClean="0"/>
              <a:t>)</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1. </a:t>
            </a:r>
            <a:r>
              <a:rPr lang="zh-CN" altLang="en-US" dirty="0" smtClean="0"/>
              <a:t>容器</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a:t>
            </a:r>
            <a:r>
              <a:rPr lang="en-US" altLang="zh-CN"/>
              <a:t>STL</a:t>
            </a:r>
            <a:r>
              <a:rPr lang="zh-CN" altLang="en-US"/>
              <a:t>中，定义了两个函数的基类</a:t>
            </a:r>
            <a:r>
              <a:rPr lang="en-US" altLang="zh-CN"/>
              <a:t>unary_funtion</a:t>
            </a:r>
            <a:r>
              <a:rPr lang="zh-CN" altLang="en-US"/>
              <a:t>和</a:t>
            </a:r>
            <a:r>
              <a:rPr lang="en-US" altLang="zh-CN"/>
              <a:t>binary_function</a:t>
            </a:r>
            <a:r>
              <a:rPr lang="zh-CN" altLang="en-US"/>
              <a:t>，分别用于设计一元函数对象和二元函数对象。</a:t>
            </a:r>
            <a:endParaRPr lang="zh-CN" altLang="en-US"/>
          </a:p>
          <a:p>
            <a:r>
              <a:rPr lang="en-US" altLang="zh-CN"/>
              <a:t>template&lt;class Arg, class Result&gt;</a:t>
            </a:r>
            <a:endParaRPr lang="en-US" altLang="zh-CN"/>
          </a:p>
          <a:p>
            <a:r>
              <a:rPr lang="en-US" altLang="zh-CN"/>
              <a:t>struct unary_function{</a:t>
            </a:r>
            <a:endParaRPr lang="en-US" altLang="zh-CN"/>
          </a:p>
          <a:p>
            <a:pPr lvl="2"/>
            <a:r>
              <a:rPr lang="en-US" altLang="zh-CN"/>
              <a:t>typedef Arg argument_type;</a:t>
            </a:r>
            <a:endParaRPr lang="en-US" altLang="zh-CN"/>
          </a:p>
          <a:p>
            <a:pPr lvl="2"/>
            <a:r>
              <a:rPr lang="en-US" altLang="zh-CN"/>
              <a:t>typedef Result result_type;</a:t>
            </a:r>
            <a:endParaRPr lang="en-US" altLang="zh-CN"/>
          </a:p>
          <a:p>
            <a:pPr lvl="0"/>
            <a:r>
              <a:rPr lang="en-US" altLang="zh-CN"/>
              <a:t>};</a:t>
            </a:r>
            <a:endParaRPr lang="en-US" altLang="zh-CN"/>
          </a:p>
        </p:txBody>
      </p:sp>
      <p:sp>
        <p:nvSpPr>
          <p:cNvPr id="3" name="标题 2"/>
          <p:cNvSpPr>
            <a:spLocks noGrp="1"/>
          </p:cNvSpPr>
          <p:nvPr>
            <p:ph type="title"/>
          </p:nvPr>
        </p:nvSpPr>
        <p:spPr/>
        <p:txBody>
          <a:bodyPr/>
          <a:p>
            <a:r>
              <a:rPr lang="en-US" altLang="zh-CN">
                <a:sym typeface="+mn-ea"/>
              </a:rPr>
              <a:t>10.4.1 </a:t>
            </a:r>
            <a:r>
              <a:rPr lang="zh-CN" altLang="en-US">
                <a:sym typeface="+mn-ea"/>
              </a:rPr>
              <a:t>函数对象基本概念及分类</a:t>
            </a: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template&lt;class Arg1, class Arg2, class Result&gt;</a:t>
            </a:r>
            <a:endParaRPr lang="en-US" altLang="zh-CN"/>
          </a:p>
          <a:p>
            <a:r>
              <a:rPr lang="en-US" altLang="zh-CN"/>
              <a:t>struct binary_function{</a:t>
            </a:r>
            <a:endParaRPr lang="en-US" altLang="zh-CN"/>
          </a:p>
          <a:p>
            <a:pPr lvl="2"/>
            <a:r>
              <a:rPr lang="en-US" altLang="zh-CN"/>
              <a:t>typedef Arg1 first_argument_type;</a:t>
            </a:r>
            <a:endParaRPr lang="en-US" altLang="zh-CN"/>
          </a:p>
          <a:p>
            <a:pPr lvl="2"/>
            <a:r>
              <a:rPr lang="en-US" altLang="zh-CN"/>
              <a:t>typedef Arg2 second_arguent_type;</a:t>
            </a:r>
            <a:endParaRPr lang="en-US" altLang="zh-CN"/>
          </a:p>
          <a:p>
            <a:pPr lvl="2"/>
            <a:r>
              <a:rPr lang="en-US" altLang="zh-CN"/>
              <a:t>typedef Result result_type;</a:t>
            </a:r>
            <a:endParaRPr lang="en-US" altLang="zh-CN"/>
          </a:p>
          <a:p>
            <a:pPr lvl="0"/>
            <a:r>
              <a:rPr lang="en-US" altLang="zh-CN"/>
              <a:t>};</a:t>
            </a:r>
            <a:endParaRPr lang="en-US" altLang="zh-CN"/>
          </a:p>
          <a:p>
            <a:pPr lvl="0"/>
            <a:r>
              <a:rPr lang="zh-CN" altLang="en-US"/>
              <a:t>任何函数对象，只要继承相应的基类，便自动拥有了相应的关联类型的特征信息。</a:t>
            </a:r>
            <a:endParaRPr lang="zh-CN" altLang="en-US"/>
          </a:p>
        </p:txBody>
      </p:sp>
      <p:sp>
        <p:nvSpPr>
          <p:cNvPr id="3" name="标题 2"/>
          <p:cNvSpPr>
            <a:spLocks noGrp="1"/>
          </p:cNvSpPr>
          <p:nvPr>
            <p:ph type="title"/>
          </p:nvPr>
        </p:nvSpPr>
        <p:spPr/>
        <p:txBody>
          <a:bodyPr/>
          <a:p>
            <a:r>
              <a:rPr lang="en-US" altLang="zh-CN">
                <a:sym typeface="+mn-ea"/>
              </a:rPr>
              <a:t>10.4.1 </a:t>
            </a:r>
            <a:r>
              <a:rPr lang="zh-CN" altLang="en-US">
                <a:sym typeface="+mn-ea"/>
              </a:rPr>
              <a:t>函数对象基本概念及分类</a:t>
            </a:r>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将一种函数对象转化为另一种符合要求的函数对象</a:t>
            </a:r>
            <a:endParaRPr lang="zh-CN" altLang="en-US"/>
          </a:p>
          <a:p>
            <a:r>
              <a:rPr lang="zh-CN" altLang="en-US"/>
              <a:t>绑定适配器</a:t>
            </a:r>
            <a:r>
              <a:rPr lang="en-US" altLang="zh-CN"/>
              <a:t>(bind adaptor)</a:t>
            </a:r>
            <a:endParaRPr lang="en-US" altLang="zh-CN"/>
          </a:p>
          <a:p>
            <a:r>
              <a:rPr lang="zh-CN" altLang="en-US"/>
              <a:t>组合适配器</a:t>
            </a:r>
            <a:r>
              <a:rPr lang="en-US" altLang="zh-CN"/>
              <a:t>(composite adaptor)</a:t>
            </a:r>
            <a:endParaRPr lang="en-US" altLang="zh-CN"/>
          </a:p>
          <a:p>
            <a:r>
              <a:rPr lang="zh-CN" altLang="en-US"/>
              <a:t>指针函数适配器</a:t>
            </a:r>
            <a:r>
              <a:rPr lang="en-US" altLang="zh-CN"/>
              <a:t>(pointer function adaptor)</a:t>
            </a:r>
            <a:endParaRPr lang="en-US" altLang="zh-CN"/>
          </a:p>
          <a:p>
            <a:r>
              <a:rPr lang="zh-CN" altLang="en-US"/>
              <a:t>成员函数适配器</a:t>
            </a:r>
            <a:r>
              <a:rPr lang="en-US" altLang="zh-CN"/>
              <a:t>(member function adaptor)</a:t>
            </a:r>
            <a:endParaRPr lang="en-US" altLang="zh-CN"/>
          </a:p>
        </p:txBody>
      </p:sp>
      <p:sp>
        <p:nvSpPr>
          <p:cNvPr id="3" name="标题 2"/>
          <p:cNvSpPr>
            <a:spLocks noGrp="1"/>
          </p:cNvSpPr>
          <p:nvPr>
            <p:ph type="title"/>
          </p:nvPr>
        </p:nvSpPr>
        <p:spPr/>
        <p:txBody>
          <a:bodyPr/>
          <a:p>
            <a:r>
              <a:rPr lang="en-US" altLang="zh-CN"/>
              <a:t>10.4.2  </a:t>
            </a:r>
            <a:r>
              <a:rPr lang="zh-CN" altLang="en-US"/>
              <a:t>函数适配器</a:t>
            </a:r>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10.4.2  </a:t>
            </a:r>
            <a:r>
              <a:rPr lang="zh-CN" altLang="en-US">
                <a:sym typeface="+mn-ea"/>
              </a:rPr>
              <a:t>函数适配器</a:t>
            </a:r>
            <a:endParaRPr lang="zh-CN" altLang="en-US"/>
          </a:p>
        </p:txBody>
      </p:sp>
      <p:graphicFrame>
        <p:nvGraphicFramePr>
          <p:cNvPr id="4" name="表格 3"/>
          <p:cNvGraphicFramePr/>
          <p:nvPr>
            <p:custDataLst>
              <p:tags r:id="rId1"/>
            </p:custDataLst>
          </p:nvPr>
        </p:nvGraphicFramePr>
        <p:xfrm>
          <a:off x="323215" y="2277110"/>
          <a:ext cx="8613140" cy="2606040"/>
        </p:xfrm>
        <a:graphic>
          <a:graphicData uri="http://schemas.openxmlformats.org/drawingml/2006/table">
            <a:tbl>
              <a:tblPr firstRow="1" bandRow="1">
                <a:tableStyleId>{5C22544A-7EE6-4342-B048-85BDC9FD1C3A}</a:tableStyleId>
              </a:tblPr>
              <a:tblGrid>
                <a:gridCol w="2256790"/>
                <a:gridCol w="1437005"/>
                <a:gridCol w="4919345"/>
              </a:tblGrid>
              <a:tr h="381000">
                <a:tc>
                  <a:txBody>
                    <a:bodyPr/>
                    <a:p>
                      <a:pPr algn="ctr">
                        <a:buNone/>
                      </a:pPr>
                      <a:r>
                        <a:rPr lang="en-US" altLang="zh-CN"/>
                        <a:t>STL</a:t>
                      </a:r>
                      <a:r>
                        <a:rPr lang="zh-CN" altLang="en-US"/>
                        <a:t>函数适配器</a:t>
                      </a:r>
                      <a:endParaRPr lang="zh-CN" altLang="en-US"/>
                    </a:p>
                  </a:txBody>
                  <a:tcPr/>
                </a:tc>
                <a:tc>
                  <a:txBody>
                    <a:bodyPr/>
                    <a:p>
                      <a:pPr algn="ctr">
                        <a:buNone/>
                      </a:pPr>
                      <a:r>
                        <a:rPr lang="zh-CN" altLang="en-US"/>
                        <a:t>类型</a:t>
                      </a:r>
                      <a:endParaRPr lang="zh-CN" altLang="en-US"/>
                    </a:p>
                  </a:txBody>
                  <a:tcPr/>
                </a:tc>
                <a:tc>
                  <a:txBody>
                    <a:bodyPr/>
                    <a:p>
                      <a:pPr algn="ctr">
                        <a:buNone/>
                      </a:pPr>
                      <a:r>
                        <a:rPr lang="zh-CN" altLang="en-US"/>
                        <a:t>功能说明</a:t>
                      </a:r>
                      <a:endParaRPr lang="zh-CN" altLang="en-US"/>
                    </a:p>
                  </a:txBody>
                  <a:tcPr/>
                </a:tc>
              </a:tr>
              <a:tr h="381000">
                <a:tc>
                  <a:txBody>
                    <a:bodyPr/>
                    <a:p>
                      <a:pPr>
                        <a:buNone/>
                      </a:pPr>
                      <a:r>
                        <a:rPr lang="en-US" altLang="zh-CN" sz="1400"/>
                        <a:t>binder1st</a:t>
                      </a:r>
                      <a:endParaRPr lang="en-US" altLang="zh-CN" sz="1400"/>
                    </a:p>
                    <a:p>
                      <a:pPr>
                        <a:buNone/>
                      </a:pPr>
                      <a:r>
                        <a:rPr lang="en-US" altLang="zh-CN" sz="1400"/>
                        <a:t>binder2nd</a:t>
                      </a:r>
                      <a:endParaRPr lang="en-US" altLang="zh-CN" sz="1400"/>
                    </a:p>
                    <a:p>
                      <a:pPr>
                        <a:buNone/>
                      </a:pPr>
                      <a:r>
                        <a:rPr lang="en-US" altLang="zh-CN" sz="1400"/>
                        <a:t>unary_negate</a:t>
                      </a:r>
                      <a:endParaRPr lang="en-US" altLang="zh-CN" sz="1400"/>
                    </a:p>
                    <a:p>
                      <a:pPr>
                        <a:buNone/>
                      </a:pPr>
                      <a:r>
                        <a:rPr lang="en-US" altLang="zh-CN" sz="1400"/>
                        <a:t>binary_negate</a:t>
                      </a:r>
                      <a:endParaRPr lang="en-US" altLang="zh-CN" sz="1400"/>
                    </a:p>
                    <a:p>
                      <a:pPr>
                        <a:buNone/>
                      </a:pPr>
                      <a:r>
                        <a:rPr lang="en-US" altLang="zh-CN" sz="1400"/>
                        <a:t>pointer_to_unary_function</a:t>
                      </a:r>
                      <a:endParaRPr lang="en-US" altLang="zh-CN" sz="1400"/>
                    </a:p>
                    <a:p>
                      <a:pPr>
                        <a:buNone/>
                      </a:pPr>
                      <a:r>
                        <a:rPr lang="en-US" altLang="zh-CN" sz="1400"/>
                        <a:t>pointer_to_binary_functon</a:t>
                      </a:r>
                      <a:endParaRPr lang="en-US" altLang="zh-CN" sz="1400"/>
                    </a:p>
                    <a:p>
                      <a:pPr>
                        <a:buNone/>
                      </a:pPr>
                      <a:r>
                        <a:rPr lang="en-US" altLang="zh-CN" sz="1400"/>
                        <a:t>mem_fun_t</a:t>
                      </a:r>
                      <a:endParaRPr lang="en-US" altLang="zh-CN" sz="1400"/>
                    </a:p>
                    <a:p>
                      <a:pPr>
                        <a:buNone/>
                      </a:pPr>
                      <a:r>
                        <a:rPr lang="en-US" altLang="zh-CN" sz="1400"/>
                        <a:t>mem_fun_ref_t</a:t>
                      </a:r>
                      <a:endParaRPr lang="en-US" altLang="zh-CN" sz="1400"/>
                    </a:p>
                    <a:p>
                      <a:pPr>
                        <a:buNone/>
                      </a:pPr>
                      <a:r>
                        <a:rPr lang="en-US" altLang="zh-CN" sz="1400"/>
                        <a:t>mem_fun1_t</a:t>
                      </a:r>
                      <a:endParaRPr lang="en-US" altLang="zh-CN" sz="1400"/>
                    </a:p>
                    <a:p>
                      <a:pPr>
                        <a:buNone/>
                      </a:pPr>
                      <a:r>
                        <a:rPr lang="en-US" altLang="zh-CN" sz="1400"/>
                        <a:t>mem_fun1_ref_t</a:t>
                      </a:r>
                      <a:endParaRPr lang="en-US" altLang="zh-CN" sz="1400"/>
                    </a:p>
                    <a:p>
                      <a:pPr>
                        <a:buNone/>
                      </a:pPr>
                      <a:r>
                        <a:rPr lang="en-US" altLang="zh-CN" sz="1400"/>
                        <a:t>const_mem_fun_t</a:t>
                      </a:r>
                      <a:endParaRPr lang="en-US" altLang="zh-CN" sz="1400"/>
                    </a:p>
                    <a:p>
                      <a:pPr>
                        <a:buNone/>
                      </a:pPr>
                      <a:endParaRPr lang="en-US" altLang="zh-CN" sz="1400"/>
                    </a:p>
                    <a:p>
                      <a:pPr>
                        <a:buNone/>
                      </a:pPr>
                      <a:r>
                        <a:rPr lang="en-US" altLang="zh-CN" sz="1400"/>
                        <a:t>const_mem_fun_ref_t</a:t>
                      </a:r>
                      <a:endParaRPr lang="en-US" altLang="zh-CN" sz="1400"/>
                    </a:p>
                    <a:p>
                      <a:pPr>
                        <a:buNone/>
                      </a:pPr>
                      <a:endParaRPr lang="en-US" altLang="zh-CN" sz="1400"/>
                    </a:p>
                    <a:p>
                      <a:pPr>
                        <a:buNone/>
                      </a:pPr>
                      <a:r>
                        <a:rPr lang="en-US" altLang="zh-CN" sz="1400"/>
                        <a:t>const_mem_fun1_t</a:t>
                      </a:r>
                      <a:endParaRPr lang="en-US" altLang="zh-CN" sz="1400"/>
                    </a:p>
                    <a:p>
                      <a:pPr>
                        <a:buNone/>
                      </a:pPr>
                      <a:endParaRPr lang="en-US" altLang="zh-CN" sz="1400"/>
                    </a:p>
                    <a:p>
                      <a:pPr>
                        <a:buNone/>
                      </a:pPr>
                      <a:r>
                        <a:rPr lang="en-US" altLang="zh-CN" sz="1400"/>
                        <a:t>const_mem_fun1_ref_t</a:t>
                      </a:r>
                      <a:endParaRPr lang="en-US" altLang="zh-CN" sz="1400"/>
                    </a:p>
                  </a:txBody>
                  <a:tcPr/>
                </a:tc>
                <a:tc>
                  <a:txBody>
                    <a:bodyPr/>
                    <a:p>
                      <a:pPr>
                        <a:buNone/>
                      </a:pPr>
                      <a:r>
                        <a:rPr lang="zh-CN" altLang="en-US" sz="1400"/>
                        <a:t>绑定适配器</a:t>
                      </a:r>
                      <a:endParaRPr lang="zh-CN" altLang="en-US" sz="1400"/>
                    </a:p>
                    <a:p>
                      <a:pPr>
                        <a:buNone/>
                      </a:pPr>
                      <a:r>
                        <a:rPr lang="zh-CN" altLang="en-US" sz="1400"/>
                        <a:t>绑定适配器</a:t>
                      </a:r>
                      <a:endParaRPr lang="zh-CN" altLang="en-US" sz="1400"/>
                    </a:p>
                    <a:p>
                      <a:pPr>
                        <a:buNone/>
                      </a:pPr>
                      <a:r>
                        <a:rPr lang="zh-CN" altLang="en-US" sz="1400"/>
                        <a:t>组合适配器</a:t>
                      </a:r>
                      <a:endParaRPr lang="zh-CN" altLang="en-US" sz="1400"/>
                    </a:p>
                    <a:p>
                      <a:pPr>
                        <a:buNone/>
                      </a:pPr>
                      <a:r>
                        <a:rPr lang="zh-CN" altLang="en-US" sz="1400">
                          <a:sym typeface="+mn-ea"/>
                        </a:rPr>
                        <a:t>组合适配器</a:t>
                      </a:r>
                      <a:endParaRPr lang="zh-CN" altLang="en-US" sz="1400">
                        <a:sym typeface="+mn-ea"/>
                      </a:endParaRPr>
                    </a:p>
                    <a:p>
                      <a:pPr>
                        <a:buNone/>
                      </a:pPr>
                      <a:r>
                        <a:rPr lang="zh-CN" altLang="en-US" sz="1400"/>
                        <a:t>指针函数适配器</a:t>
                      </a:r>
                      <a:endParaRPr lang="zh-CN" altLang="en-US" sz="1400"/>
                    </a:p>
                    <a:p>
                      <a:pPr>
                        <a:buNone/>
                      </a:pPr>
                      <a:r>
                        <a:rPr lang="zh-CN" altLang="en-US" sz="1400">
                          <a:sym typeface="+mn-ea"/>
                        </a:rPr>
                        <a:t>指针函数适配器</a:t>
                      </a:r>
                      <a:endParaRPr lang="zh-CN" altLang="en-US" sz="1400">
                        <a:sym typeface="+mn-ea"/>
                      </a:endParaRPr>
                    </a:p>
                    <a:p>
                      <a:pPr>
                        <a:buNone/>
                      </a:pPr>
                      <a:r>
                        <a:rPr lang="zh-CN" altLang="en-US" sz="1400"/>
                        <a:t>成员</a:t>
                      </a:r>
                      <a:r>
                        <a:rPr lang="zh-CN" altLang="en-US" sz="1400">
                          <a:sym typeface="+mn-ea"/>
                        </a:rPr>
                        <a:t>函数适配器</a:t>
                      </a:r>
                      <a:endParaRPr lang="zh-CN" altLang="en-US" sz="1400">
                        <a:sym typeface="+mn-ea"/>
                      </a:endParaRPr>
                    </a:p>
                    <a:p>
                      <a:pPr>
                        <a:buNone/>
                      </a:pPr>
                      <a:r>
                        <a:rPr lang="zh-CN" altLang="en-US" sz="1400">
                          <a:sym typeface="+mn-ea"/>
                        </a:rPr>
                        <a:t>成员</a:t>
                      </a:r>
                      <a:r>
                        <a:rPr lang="zh-CN" altLang="en-US" sz="1400">
                          <a:sym typeface="+mn-ea"/>
                        </a:rPr>
                        <a:t>函数适配器</a:t>
                      </a:r>
                      <a:endParaRPr lang="zh-CN" altLang="en-US" sz="1400">
                        <a:sym typeface="+mn-ea"/>
                      </a:endParaRPr>
                    </a:p>
                    <a:p>
                      <a:pPr>
                        <a:buNone/>
                      </a:pPr>
                      <a:r>
                        <a:rPr lang="zh-CN" altLang="en-US" sz="1400">
                          <a:sym typeface="+mn-ea"/>
                        </a:rPr>
                        <a:t>成员</a:t>
                      </a:r>
                      <a:r>
                        <a:rPr lang="zh-CN" altLang="en-US" sz="1400">
                          <a:sym typeface="+mn-ea"/>
                        </a:rPr>
                        <a:t>函数适配器</a:t>
                      </a:r>
                      <a:endParaRPr lang="zh-CN" altLang="en-US" sz="1400">
                        <a:sym typeface="+mn-ea"/>
                      </a:endParaRPr>
                    </a:p>
                    <a:p>
                      <a:pPr>
                        <a:buNone/>
                      </a:pPr>
                      <a:r>
                        <a:rPr lang="zh-CN" altLang="en-US" sz="1400">
                          <a:sym typeface="+mn-ea"/>
                        </a:rPr>
                        <a:t>成员</a:t>
                      </a:r>
                      <a:r>
                        <a:rPr lang="zh-CN" altLang="en-US" sz="1400">
                          <a:sym typeface="+mn-ea"/>
                        </a:rPr>
                        <a:t>函数适配器</a:t>
                      </a:r>
                      <a:endParaRPr lang="zh-CN" altLang="en-US" sz="1400">
                        <a:sym typeface="+mn-ea"/>
                      </a:endParaRPr>
                    </a:p>
                    <a:p>
                      <a:pPr>
                        <a:buNone/>
                      </a:pPr>
                      <a:r>
                        <a:rPr lang="zh-CN" altLang="en-US" sz="1400">
                          <a:sym typeface="+mn-ea"/>
                        </a:rPr>
                        <a:t>成员函数适配器</a:t>
                      </a:r>
                      <a:endParaRPr lang="zh-CN" altLang="en-US" sz="1400">
                        <a:sym typeface="+mn-ea"/>
                      </a:endParaRPr>
                    </a:p>
                    <a:p>
                      <a:pPr>
                        <a:buNone/>
                      </a:pPr>
                      <a:endParaRPr lang="zh-CN" altLang="en-US" sz="1400">
                        <a:sym typeface="+mn-ea"/>
                      </a:endParaRPr>
                    </a:p>
                    <a:p>
                      <a:pPr>
                        <a:buNone/>
                      </a:pPr>
                      <a:r>
                        <a:rPr lang="zh-CN" altLang="en-US" sz="1400">
                          <a:sym typeface="+mn-ea"/>
                        </a:rPr>
                        <a:t>成员函数适配器</a:t>
                      </a:r>
                      <a:endParaRPr lang="zh-CN" altLang="en-US" sz="1400">
                        <a:sym typeface="+mn-ea"/>
                      </a:endParaRPr>
                    </a:p>
                    <a:p>
                      <a:pPr>
                        <a:buNone/>
                      </a:pPr>
                      <a:endParaRPr lang="zh-CN" altLang="en-US" sz="1400">
                        <a:sym typeface="+mn-ea"/>
                      </a:endParaRPr>
                    </a:p>
                    <a:p>
                      <a:pPr>
                        <a:buNone/>
                      </a:pPr>
                      <a:r>
                        <a:rPr lang="zh-CN" altLang="en-US" sz="1400">
                          <a:sym typeface="+mn-ea"/>
                        </a:rPr>
                        <a:t>成员函数适配器</a:t>
                      </a:r>
                      <a:endParaRPr lang="zh-CN" altLang="en-US" sz="1400">
                        <a:sym typeface="+mn-ea"/>
                      </a:endParaRPr>
                    </a:p>
                    <a:p>
                      <a:pPr>
                        <a:buNone/>
                      </a:pPr>
                      <a:endParaRPr lang="zh-CN" altLang="en-US" sz="1400">
                        <a:sym typeface="+mn-ea"/>
                      </a:endParaRPr>
                    </a:p>
                    <a:p>
                      <a:pPr>
                        <a:buNone/>
                      </a:pPr>
                      <a:r>
                        <a:rPr lang="zh-CN" altLang="en-US" sz="1400">
                          <a:sym typeface="+mn-ea"/>
                        </a:rPr>
                        <a:t>成员函数适配器</a:t>
                      </a:r>
                      <a:endParaRPr lang="zh-CN" altLang="en-US" sz="1400"/>
                    </a:p>
                  </a:txBody>
                  <a:tcPr/>
                </a:tc>
                <a:tc>
                  <a:txBody>
                    <a:bodyPr/>
                    <a:p>
                      <a:pPr>
                        <a:buNone/>
                      </a:pPr>
                      <a:r>
                        <a:rPr lang="zh-CN" altLang="en-US" sz="1400"/>
                        <a:t>将数值绑定到二元函数的第一个参数，适配成一元函数</a:t>
                      </a:r>
                      <a:endParaRPr lang="zh-CN" altLang="en-US" sz="1400"/>
                    </a:p>
                    <a:p>
                      <a:pPr>
                        <a:buNone/>
                      </a:pPr>
                      <a:r>
                        <a:rPr lang="zh-CN" altLang="en-US" sz="1400">
                          <a:sym typeface="+mn-ea"/>
                        </a:rPr>
                        <a:t>将数值绑定到二元函数的第二</a:t>
                      </a:r>
                      <a:r>
                        <a:rPr lang="zh-CN" altLang="en-US" sz="1400">
                          <a:sym typeface="+mn-ea"/>
                        </a:rPr>
                        <a:t>个参数，适配成一元函数</a:t>
                      </a:r>
                      <a:endParaRPr lang="zh-CN" altLang="en-US" sz="1400">
                        <a:sym typeface="+mn-ea"/>
                      </a:endParaRPr>
                    </a:p>
                    <a:p>
                      <a:pPr>
                        <a:buNone/>
                      </a:pPr>
                      <a:r>
                        <a:rPr lang="zh-CN" altLang="en-US" sz="1400"/>
                        <a:t>将一元谓词的返回值适配成其逻辑反</a:t>
                      </a:r>
                      <a:endParaRPr lang="zh-CN" altLang="en-US" sz="1400"/>
                    </a:p>
                    <a:p>
                      <a:pPr>
                        <a:buNone/>
                      </a:pPr>
                      <a:r>
                        <a:rPr lang="zh-CN" altLang="en-US" sz="1400">
                          <a:sym typeface="+mn-ea"/>
                        </a:rPr>
                        <a:t>将二</a:t>
                      </a:r>
                      <a:r>
                        <a:rPr lang="zh-CN" altLang="en-US" sz="1400">
                          <a:sym typeface="+mn-ea"/>
                        </a:rPr>
                        <a:t>元谓词的返回值适配成其逻辑反</a:t>
                      </a:r>
                      <a:endParaRPr lang="zh-CN" altLang="en-US" sz="1400">
                        <a:sym typeface="+mn-ea"/>
                      </a:endParaRPr>
                    </a:p>
                    <a:p>
                      <a:pPr>
                        <a:buNone/>
                      </a:pPr>
                      <a:r>
                        <a:rPr lang="zh-CN" altLang="en-US" sz="1400"/>
                        <a:t>将普通一元函数指针适配成</a:t>
                      </a:r>
                      <a:r>
                        <a:rPr lang="en-US" altLang="zh-CN" sz="1400"/>
                        <a:t>unary_function</a:t>
                      </a:r>
                      <a:endParaRPr lang="zh-CN" altLang="en-US" sz="1400"/>
                    </a:p>
                    <a:p>
                      <a:pPr>
                        <a:buNone/>
                      </a:pPr>
                      <a:r>
                        <a:rPr lang="zh-CN" altLang="en-US" sz="1400">
                          <a:sym typeface="+mn-ea"/>
                        </a:rPr>
                        <a:t>将普通二</a:t>
                      </a:r>
                      <a:r>
                        <a:rPr lang="zh-CN" altLang="en-US" sz="1400">
                          <a:sym typeface="+mn-ea"/>
                        </a:rPr>
                        <a:t>元函数指针适配成</a:t>
                      </a:r>
                      <a:r>
                        <a:rPr lang="en-US" altLang="zh-CN" sz="1400">
                          <a:sym typeface="+mn-ea"/>
                        </a:rPr>
                        <a:t>bin</a:t>
                      </a:r>
                      <a:r>
                        <a:rPr lang="en-US" altLang="zh-CN" sz="1400">
                          <a:sym typeface="+mn-ea"/>
                        </a:rPr>
                        <a:t>ary_function</a:t>
                      </a:r>
                      <a:endParaRPr lang="en-US" altLang="zh-CN" sz="1400">
                        <a:sym typeface="+mn-ea"/>
                      </a:endParaRPr>
                    </a:p>
                    <a:p>
                      <a:pPr>
                        <a:buNone/>
                      </a:pPr>
                      <a:r>
                        <a:rPr lang="zh-CN" altLang="en-US" sz="1400"/>
                        <a:t>将无参类成员函数适配成一元函数对象，第</a:t>
                      </a:r>
                      <a:r>
                        <a:rPr lang="en-US" altLang="zh-CN" sz="1400"/>
                        <a:t>1</a:t>
                      </a:r>
                      <a:r>
                        <a:rPr lang="zh-CN" altLang="en-US" sz="1400"/>
                        <a:t>个参数为类</a:t>
                      </a:r>
                      <a:r>
                        <a:rPr lang="zh-CN" altLang="en-US" sz="1400"/>
                        <a:t>指针</a:t>
                      </a:r>
                      <a:endParaRPr lang="zh-CN" altLang="en-US" sz="1400"/>
                    </a:p>
                    <a:p>
                      <a:pPr>
                        <a:buNone/>
                      </a:pPr>
                      <a:r>
                        <a:rPr lang="zh-CN" altLang="en-US" sz="1400">
                          <a:sym typeface="+mn-ea"/>
                        </a:rPr>
                        <a:t>将无参类成员函数适配成一元函数对象，第</a:t>
                      </a:r>
                      <a:r>
                        <a:rPr lang="en-US" altLang="zh-CN" sz="1400">
                          <a:sym typeface="+mn-ea"/>
                        </a:rPr>
                        <a:t>1</a:t>
                      </a:r>
                      <a:r>
                        <a:rPr lang="zh-CN" altLang="en-US" sz="1400">
                          <a:sym typeface="+mn-ea"/>
                        </a:rPr>
                        <a:t>个参数为类引用</a:t>
                      </a:r>
                      <a:endParaRPr lang="zh-CN" altLang="en-US" sz="1400">
                        <a:sym typeface="+mn-ea"/>
                      </a:endParaRPr>
                    </a:p>
                    <a:p>
                      <a:pPr>
                        <a:buNone/>
                      </a:pPr>
                      <a:r>
                        <a:rPr lang="zh-CN" altLang="en-US" sz="1400">
                          <a:sym typeface="+mn-ea"/>
                        </a:rPr>
                        <a:t>将单</a:t>
                      </a:r>
                      <a:r>
                        <a:rPr lang="zh-CN" altLang="en-US" sz="1400">
                          <a:sym typeface="+mn-ea"/>
                        </a:rPr>
                        <a:t>参类成员函数适配成二</a:t>
                      </a:r>
                      <a:r>
                        <a:rPr lang="zh-CN" altLang="en-US" sz="1400">
                          <a:sym typeface="+mn-ea"/>
                        </a:rPr>
                        <a:t>元函数对象，第</a:t>
                      </a:r>
                      <a:r>
                        <a:rPr lang="en-US" altLang="zh-CN" sz="1400">
                          <a:sym typeface="+mn-ea"/>
                        </a:rPr>
                        <a:t>1</a:t>
                      </a:r>
                      <a:r>
                        <a:rPr lang="zh-CN" altLang="en-US" sz="1400">
                          <a:sym typeface="+mn-ea"/>
                        </a:rPr>
                        <a:t>个参数为类指针</a:t>
                      </a:r>
                      <a:endParaRPr lang="zh-CN" altLang="en-US" sz="1400"/>
                    </a:p>
                    <a:p>
                      <a:pPr>
                        <a:buNone/>
                      </a:pPr>
                      <a:r>
                        <a:rPr lang="zh-CN" altLang="en-US" sz="1400">
                          <a:sym typeface="+mn-ea"/>
                        </a:rPr>
                        <a:t>将单参类成员函数适配成二元函数对象，第</a:t>
                      </a:r>
                      <a:r>
                        <a:rPr lang="en-US" altLang="zh-CN" sz="1400">
                          <a:sym typeface="+mn-ea"/>
                        </a:rPr>
                        <a:t>1</a:t>
                      </a:r>
                      <a:r>
                        <a:rPr lang="zh-CN" altLang="en-US" sz="1400">
                          <a:sym typeface="+mn-ea"/>
                        </a:rPr>
                        <a:t>个参数为类引用</a:t>
                      </a:r>
                      <a:endParaRPr lang="zh-CN" altLang="en-US" sz="1400">
                        <a:sym typeface="+mn-ea"/>
                      </a:endParaRPr>
                    </a:p>
                    <a:p>
                      <a:pPr>
                        <a:buNone/>
                      </a:pPr>
                      <a:r>
                        <a:rPr lang="zh-CN" altLang="en-US" sz="1400"/>
                        <a:t>将无参数类常量成员函数适配成为一元函数对象，第一个参数为该类的常量指针</a:t>
                      </a:r>
                      <a:r>
                        <a:rPr lang="zh-CN" altLang="en-US" sz="1400"/>
                        <a:t>类型</a:t>
                      </a:r>
                      <a:endParaRPr lang="zh-CN" altLang="en-US" sz="1400"/>
                    </a:p>
                    <a:p>
                      <a:pPr>
                        <a:buNone/>
                      </a:pPr>
                      <a:r>
                        <a:rPr lang="zh-CN" altLang="en-US" sz="1400">
                          <a:sym typeface="+mn-ea"/>
                        </a:rPr>
                        <a:t>将无参数类常量成员函数适配成为一元函数对象，第一个参数为该类的常量</a:t>
                      </a:r>
                      <a:r>
                        <a:rPr lang="zh-CN" altLang="en-US" sz="1400">
                          <a:sym typeface="+mn-ea"/>
                        </a:rPr>
                        <a:t>引用类型</a:t>
                      </a:r>
                      <a:endParaRPr lang="zh-CN" altLang="en-US" sz="1400"/>
                    </a:p>
                    <a:p>
                      <a:pPr>
                        <a:buNone/>
                      </a:pPr>
                      <a:r>
                        <a:rPr lang="zh-CN" altLang="en-US" sz="1400">
                          <a:sym typeface="+mn-ea"/>
                        </a:rPr>
                        <a:t>将无参数类常量成员函数适配成为</a:t>
                      </a:r>
                      <a:r>
                        <a:rPr lang="zh-CN" altLang="en-US" sz="1400">
                          <a:sym typeface="+mn-ea"/>
                        </a:rPr>
                        <a:t>二元函数对象，第一个参数为该类的常量指针类型</a:t>
                      </a:r>
                      <a:endParaRPr lang="zh-CN" altLang="en-US" sz="1400"/>
                    </a:p>
                    <a:p>
                      <a:pPr>
                        <a:buNone/>
                      </a:pPr>
                      <a:r>
                        <a:rPr lang="zh-CN" altLang="en-US" sz="1400">
                          <a:sym typeface="+mn-ea"/>
                        </a:rPr>
                        <a:t>将无参数类常量成员函数适配成为二元函数对象，第一个参数为该类的常量</a:t>
                      </a:r>
                      <a:r>
                        <a:rPr lang="zh-CN" altLang="en-US" sz="1400">
                          <a:sym typeface="+mn-ea"/>
                        </a:rPr>
                        <a:t>引用类型</a:t>
                      </a:r>
                      <a:endParaRPr lang="zh-CN" altLang="en-US" sz="1400"/>
                    </a:p>
                  </a:txBody>
                  <a:tcPr/>
                </a:tc>
              </a:tr>
            </a:tbl>
          </a:graphicData>
        </a:graphic>
      </p:graphicFrame>
      <p:sp>
        <p:nvSpPr>
          <p:cNvPr id="5" name="文本框 4"/>
          <p:cNvSpPr txBox="1"/>
          <p:nvPr/>
        </p:nvSpPr>
        <p:spPr>
          <a:xfrm>
            <a:off x="2699385" y="1845310"/>
            <a:ext cx="4276090" cy="337185"/>
          </a:xfrm>
          <a:prstGeom prst="rect">
            <a:avLst/>
          </a:prstGeom>
          <a:noFill/>
        </p:spPr>
        <p:txBody>
          <a:bodyPr wrap="square" rtlCol="0">
            <a:spAutoFit/>
          </a:bodyPr>
          <a:p>
            <a:r>
              <a:rPr lang="zh-CN" altLang="en-US" sz="1600" b="1"/>
              <a:t>表</a:t>
            </a:r>
            <a:r>
              <a:rPr lang="en-US" altLang="zh-CN" sz="1600" b="1"/>
              <a:t>10-6 STL</a:t>
            </a:r>
            <a:r>
              <a:rPr lang="zh-CN" altLang="en-US" sz="1600" b="1"/>
              <a:t>标准库的函数适配器</a:t>
            </a:r>
            <a:endParaRPr lang="zh-CN" altLang="en-US" sz="1600" b="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直接构造</a:t>
            </a:r>
            <a:r>
              <a:rPr lang="en-US" altLang="zh-CN"/>
              <a:t>STL</a:t>
            </a:r>
            <a:r>
              <a:rPr lang="zh-CN" altLang="en-US"/>
              <a:t>中的函数适配器通常会导致冗长的类型声明</a:t>
            </a:r>
            <a:endParaRPr lang="zh-CN" altLang="en-US"/>
          </a:p>
          <a:p>
            <a:r>
              <a:rPr lang="en-US" altLang="zh-CN"/>
              <a:t>STL</a:t>
            </a:r>
            <a:r>
              <a:rPr lang="zh-CN" altLang="en-US"/>
              <a:t>提供了函数适配器辅助函数，可以简化函数适配器的构造</a:t>
            </a:r>
            <a:endParaRPr lang="zh-CN" altLang="en-US"/>
          </a:p>
        </p:txBody>
      </p:sp>
      <p:sp>
        <p:nvSpPr>
          <p:cNvPr id="3" name="标题 2"/>
          <p:cNvSpPr>
            <a:spLocks noGrp="1"/>
          </p:cNvSpPr>
          <p:nvPr>
            <p:ph type="title"/>
          </p:nvPr>
        </p:nvSpPr>
        <p:spPr/>
        <p:txBody>
          <a:bodyPr/>
          <a:p>
            <a:r>
              <a:rPr lang="en-US" altLang="zh-CN">
                <a:sym typeface="+mn-ea"/>
              </a:rPr>
              <a:t>10.4.2  </a:t>
            </a:r>
            <a:r>
              <a:rPr lang="zh-CN" altLang="en-US">
                <a:sym typeface="+mn-ea"/>
              </a:rPr>
              <a:t>函数适配器</a:t>
            </a: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10.4.2  </a:t>
            </a:r>
            <a:r>
              <a:rPr lang="zh-CN" altLang="en-US">
                <a:sym typeface="+mn-ea"/>
              </a:rPr>
              <a:t>函数适配器</a:t>
            </a:r>
            <a:endParaRPr lang="zh-CN" altLang="en-US"/>
          </a:p>
        </p:txBody>
      </p:sp>
      <p:graphicFrame>
        <p:nvGraphicFramePr>
          <p:cNvPr id="4" name="表格 3"/>
          <p:cNvGraphicFramePr/>
          <p:nvPr>
            <p:custDataLst>
              <p:tags r:id="rId1"/>
            </p:custDataLst>
          </p:nvPr>
        </p:nvGraphicFramePr>
        <p:xfrm>
          <a:off x="300355" y="3039110"/>
          <a:ext cx="8626475" cy="2198370"/>
        </p:xfrm>
        <a:graphic>
          <a:graphicData uri="http://schemas.openxmlformats.org/drawingml/2006/table">
            <a:tbl>
              <a:tblPr firstRow="1" bandRow="1">
                <a:tableStyleId>{5C22544A-7EE6-4342-B048-85BDC9FD1C3A}</a:tableStyleId>
              </a:tblPr>
              <a:tblGrid>
                <a:gridCol w="1798955"/>
                <a:gridCol w="6827520"/>
              </a:tblGrid>
              <a:tr h="389890">
                <a:tc>
                  <a:txBody>
                    <a:bodyPr/>
                    <a:p>
                      <a:pPr>
                        <a:buNone/>
                      </a:pPr>
                      <a:r>
                        <a:rPr lang="zh-CN" altLang="en-US"/>
                        <a:t>适配器辅助函数</a:t>
                      </a:r>
                      <a:endParaRPr lang="zh-CN" altLang="en-US"/>
                    </a:p>
                  </a:txBody>
                  <a:tcPr/>
                </a:tc>
                <a:tc>
                  <a:txBody>
                    <a:bodyPr/>
                    <a:p>
                      <a:pPr algn="ctr">
                        <a:buNone/>
                      </a:pPr>
                      <a:r>
                        <a:rPr lang="zh-CN" altLang="en-US"/>
                        <a:t>功能说明</a:t>
                      </a:r>
                      <a:endParaRPr lang="zh-CN" altLang="en-US"/>
                    </a:p>
                  </a:txBody>
                  <a:tcPr/>
                </a:tc>
              </a:tr>
              <a:tr h="1808480">
                <a:tc>
                  <a:txBody>
                    <a:bodyPr/>
                    <a:p>
                      <a:pPr>
                        <a:buNone/>
                      </a:pPr>
                      <a:r>
                        <a:rPr lang="en-US" altLang="zh-CN" sz="1600"/>
                        <a:t>bind1st</a:t>
                      </a:r>
                      <a:endParaRPr lang="en-US" altLang="zh-CN" sz="1600"/>
                    </a:p>
                    <a:p>
                      <a:pPr>
                        <a:buNone/>
                      </a:pPr>
                      <a:r>
                        <a:rPr lang="en-US" altLang="zh-CN" sz="1600"/>
                        <a:t>bind2nd</a:t>
                      </a:r>
                      <a:endParaRPr lang="en-US" altLang="zh-CN" sz="1600"/>
                    </a:p>
                    <a:p>
                      <a:pPr>
                        <a:buNone/>
                      </a:pPr>
                      <a:r>
                        <a:rPr lang="en-US" altLang="zh-CN" sz="1600"/>
                        <a:t>not1</a:t>
                      </a:r>
                      <a:endParaRPr lang="en-US" altLang="zh-CN" sz="1600"/>
                    </a:p>
                    <a:p>
                      <a:pPr>
                        <a:buNone/>
                      </a:pPr>
                      <a:r>
                        <a:rPr lang="en-US" altLang="zh-CN" sz="1600"/>
                        <a:t>not2</a:t>
                      </a:r>
                      <a:endParaRPr lang="en-US" altLang="zh-CN" sz="1600"/>
                    </a:p>
                    <a:p>
                      <a:pPr>
                        <a:buNone/>
                      </a:pPr>
                      <a:r>
                        <a:rPr lang="en-US" altLang="zh-CN" sz="1600"/>
                        <a:t>ptr_fun</a:t>
                      </a:r>
                      <a:endParaRPr lang="en-US" altLang="zh-CN" sz="1600"/>
                    </a:p>
                    <a:p>
                      <a:pPr>
                        <a:buNone/>
                      </a:pPr>
                      <a:r>
                        <a:rPr lang="en-US" altLang="zh-CN" sz="1600"/>
                        <a:t>mem_fun</a:t>
                      </a:r>
                      <a:endParaRPr lang="en-US" altLang="zh-CN" sz="1600"/>
                    </a:p>
                    <a:p>
                      <a:pPr>
                        <a:buNone/>
                      </a:pPr>
                      <a:r>
                        <a:rPr lang="en-US" altLang="zh-CN" sz="1600"/>
                        <a:t>mem_fun_ref</a:t>
                      </a:r>
                      <a:endParaRPr lang="en-US" altLang="zh-CN" sz="1600"/>
                    </a:p>
                  </a:txBody>
                  <a:tcPr/>
                </a:tc>
                <a:tc>
                  <a:txBody>
                    <a:bodyPr/>
                    <a:p>
                      <a:pPr>
                        <a:buNone/>
                      </a:pPr>
                      <a:r>
                        <a:rPr lang="zh-CN" altLang="en-US" sz="1600"/>
                        <a:t>辅助构造</a:t>
                      </a:r>
                      <a:r>
                        <a:rPr lang="en-US" altLang="zh-CN" sz="1600"/>
                        <a:t>binder1st</a:t>
                      </a:r>
                      <a:r>
                        <a:rPr lang="zh-CN" altLang="en-US" sz="1600"/>
                        <a:t>适配器实例，绑定固定值到二元函数的第一个参数位置</a:t>
                      </a:r>
                      <a:endParaRPr lang="zh-CN" altLang="en-US" sz="1600"/>
                    </a:p>
                    <a:p>
                      <a:pPr>
                        <a:buNone/>
                      </a:pPr>
                      <a:r>
                        <a:rPr lang="zh-CN" altLang="en-US" sz="1600">
                          <a:sym typeface="+mn-ea"/>
                        </a:rPr>
                        <a:t>辅助构造</a:t>
                      </a:r>
                      <a:r>
                        <a:rPr lang="en-US" altLang="zh-CN" sz="1600">
                          <a:sym typeface="+mn-ea"/>
                        </a:rPr>
                        <a:t>binder2nd</a:t>
                      </a:r>
                      <a:r>
                        <a:rPr lang="zh-CN" altLang="en-US" sz="1600">
                          <a:sym typeface="+mn-ea"/>
                        </a:rPr>
                        <a:t>适配器实例，绑定固定值到二元函数的第二</a:t>
                      </a:r>
                      <a:r>
                        <a:rPr lang="zh-CN" altLang="en-US" sz="1600">
                          <a:sym typeface="+mn-ea"/>
                        </a:rPr>
                        <a:t>个参数位置</a:t>
                      </a:r>
                      <a:endParaRPr lang="zh-CN" altLang="en-US" sz="1600"/>
                    </a:p>
                    <a:p>
                      <a:pPr>
                        <a:buNone/>
                      </a:pPr>
                      <a:r>
                        <a:rPr lang="zh-CN" altLang="en-US" sz="1600">
                          <a:sym typeface="+mn-ea"/>
                        </a:rPr>
                        <a:t>辅助构造</a:t>
                      </a:r>
                      <a:r>
                        <a:rPr lang="en-US" altLang="zh-CN" sz="1600">
                          <a:sym typeface="+mn-ea"/>
                        </a:rPr>
                        <a:t>unary_negate</a:t>
                      </a:r>
                      <a:r>
                        <a:rPr lang="zh-CN" altLang="en-US" sz="1600">
                          <a:sym typeface="+mn-ea"/>
                        </a:rPr>
                        <a:t>适配器实例，生成一元函数的逻辑反函数</a:t>
                      </a:r>
                      <a:endParaRPr lang="zh-CN" altLang="en-US" sz="1600">
                        <a:sym typeface="+mn-ea"/>
                      </a:endParaRPr>
                    </a:p>
                    <a:p>
                      <a:pPr>
                        <a:buNone/>
                      </a:pPr>
                      <a:r>
                        <a:rPr lang="zh-CN" altLang="en-US" sz="1600">
                          <a:sym typeface="+mn-ea"/>
                        </a:rPr>
                        <a:t>辅助构造</a:t>
                      </a:r>
                      <a:r>
                        <a:rPr lang="en-US" altLang="zh-CN" sz="1600">
                          <a:sym typeface="+mn-ea"/>
                        </a:rPr>
                        <a:t>binary_negate</a:t>
                      </a:r>
                      <a:r>
                        <a:rPr lang="zh-CN" altLang="en-US" sz="1600">
                          <a:sym typeface="+mn-ea"/>
                        </a:rPr>
                        <a:t>适配器实例，生成二</a:t>
                      </a:r>
                      <a:r>
                        <a:rPr lang="zh-CN" altLang="en-US" sz="1600">
                          <a:sym typeface="+mn-ea"/>
                        </a:rPr>
                        <a:t>元函数的逻辑反函数</a:t>
                      </a:r>
                      <a:endParaRPr lang="zh-CN" altLang="en-US" sz="1600">
                        <a:sym typeface="+mn-ea"/>
                      </a:endParaRPr>
                    </a:p>
                    <a:p>
                      <a:pPr>
                        <a:buNone/>
                      </a:pPr>
                      <a:r>
                        <a:rPr lang="zh-CN" altLang="en-US" sz="1600">
                          <a:sym typeface="+mn-ea"/>
                        </a:rPr>
                        <a:t>辅助构造一般函数指针的适配器实例</a:t>
                      </a:r>
                      <a:endParaRPr lang="zh-CN" altLang="en-US" sz="1600"/>
                    </a:p>
                    <a:p>
                      <a:pPr>
                        <a:buNone/>
                      </a:pPr>
                      <a:r>
                        <a:rPr lang="zh-CN" altLang="en-US" sz="1600">
                          <a:sym typeface="+mn-ea"/>
                        </a:rPr>
                        <a:t>辅助构造</a:t>
                      </a:r>
                      <a:r>
                        <a:rPr lang="en-US" altLang="zh-CN" sz="1600">
                          <a:sym typeface="+mn-ea"/>
                        </a:rPr>
                        <a:t>mem_fun_t</a:t>
                      </a:r>
                      <a:r>
                        <a:rPr lang="zh-CN" altLang="en-US" sz="1600">
                          <a:sym typeface="+mn-ea"/>
                        </a:rPr>
                        <a:t>等成员函数适配器实例，返回一元或二元函数对象</a:t>
                      </a:r>
                      <a:endParaRPr lang="zh-CN" altLang="en-US" sz="1600"/>
                    </a:p>
                    <a:p>
                      <a:pPr>
                        <a:buNone/>
                      </a:pPr>
                      <a:r>
                        <a:rPr lang="zh-CN" altLang="en-US" sz="1600">
                          <a:sym typeface="+mn-ea"/>
                        </a:rPr>
                        <a:t>辅助构造</a:t>
                      </a:r>
                      <a:r>
                        <a:rPr lang="en-US" altLang="zh-CN" sz="1600">
                          <a:sym typeface="+mn-ea"/>
                        </a:rPr>
                        <a:t>mem_fun_ref_t</a:t>
                      </a:r>
                      <a:r>
                        <a:rPr lang="zh-CN" altLang="en-US" sz="1600">
                          <a:sym typeface="+mn-ea"/>
                        </a:rPr>
                        <a:t>等成员函数适配器实例，返回一元或二元函数对象</a:t>
                      </a:r>
                      <a:endParaRPr lang="zh-CN" altLang="en-US" sz="1600"/>
                    </a:p>
                  </a:txBody>
                  <a:tcPr/>
                </a:tc>
              </a:tr>
            </a:tbl>
          </a:graphicData>
        </a:graphic>
      </p:graphicFrame>
      <p:sp>
        <p:nvSpPr>
          <p:cNvPr id="5" name="文本框 4"/>
          <p:cNvSpPr txBox="1"/>
          <p:nvPr/>
        </p:nvSpPr>
        <p:spPr>
          <a:xfrm>
            <a:off x="2502535" y="2517775"/>
            <a:ext cx="4373245" cy="337185"/>
          </a:xfrm>
          <a:prstGeom prst="rect">
            <a:avLst/>
          </a:prstGeom>
          <a:noFill/>
        </p:spPr>
        <p:txBody>
          <a:bodyPr wrap="square" rtlCol="0">
            <a:spAutoFit/>
          </a:bodyPr>
          <a:p>
            <a:r>
              <a:rPr lang="zh-CN" altLang="en-US" sz="1600" b="1"/>
              <a:t>表</a:t>
            </a:r>
            <a:r>
              <a:rPr lang="en-US" altLang="zh-CN" sz="1600" b="1"/>
              <a:t>10-7  STL</a:t>
            </a:r>
            <a:r>
              <a:rPr lang="zh-CN" altLang="en-US" sz="1600" b="1"/>
              <a:t>标准库中的函数适配器辅助函数</a:t>
            </a:r>
            <a:endParaRPr lang="zh-CN" altLang="en-US" sz="1600" b="1"/>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b="1"/>
              <a:t>1. </a:t>
            </a:r>
            <a:r>
              <a:rPr lang="zh-CN" altLang="en-US" b="1"/>
              <a:t>绑定适配器</a:t>
            </a:r>
            <a:r>
              <a:rPr lang="en-US" altLang="zh-CN" b="1"/>
              <a:t>binder1st</a:t>
            </a:r>
            <a:r>
              <a:rPr lang="zh-CN" altLang="en-US" b="1"/>
              <a:t>和</a:t>
            </a:r>
            <a:r>
              <a:rPr lang="en-US" altLang="zh-CN" b="1"/>
              <a:t>binder2nd</a:t>
            </a:r>
            <a:endParaRPr lang="en-US" altLang="zh-CN"/>
          </a:p>
          <a:p>
            <a:r>
              <a:rPr lang="zh-CN" altLang="en-US"/>
              <a:t>以</a:t>
            </a:r>
            <a:r>
              <a:rPr lang="en-US" altLang="zh-CN"/>
              <a:t>find_if</a:t>
            </a:r>
            <a:r>
              <a:rPr lang="zh-CN" altLang="en-US"/>
              <a:t>算法为例，我们需要找到数组中第一个大于</a:t>
            </a:r>
            <a:r>
              <a:rPr lang="en-US" altLang="zh-CN"/>
              <a:t>40</a:t>
            </a:r>
            <a:r>
              <a:rPr lang="zh-CN" altLang="en-US"/>
              <a:t>的元素</a:t>
            </a:r>
            <a:endParaRPr lang="zh-CN" altLang="en-US"/>
          </a:p>
          <a:p>
            <a:r>
              <a:rPr lang="en-US" altLang="zh-CN"/>
              <a:t>template&lt;class InputIterator, class UnaryPredicate&gt;</a:t>
            </a:r>
            <a:endParaRPr lang="en-US" altLang="zh-CN"/>
          </a:p>
          <a:p>
            <a:r>
              <a:rPr lang="en-US" altLang="zh-CN"/>
              <a:t>InputIterator find_if(InputIterator first, InputIterator last, UnaryPredic</a:t>
            </a:r>
            <a:r>
              <a:rPr lang="en-US" altLang="zh-CN"/>
              <a:t>ate pred);</a:t>
            </a:r>
            <a:endParaRPr lang="en-US" altLang="zh-CN"/>
          </a:p>
          <a:p>
            <a:r>
              <a:rPr lang="zh-CN" altLang="en-US"/>
              <a:t>它的功能是查找数组</a:t>
            </a:r>
            <a:r>
              <a:rPr lang="en-US" altLang="zh-CN"/>
              <a:t>[firt, last)</a:t>
            </a:r>
            <a:r>
              <a:rPr lang="zh-CN" altLang="en-US"/>
              <a:t>区间中第一个</a:t>
            </a:r>
            <a:r>
              <a:rPr lang="en-US" altLang="zh-CN"/>
              <a:t>pred(x)</a:t>
            </a:r>
            <a:r>
              <a:rPr lang="zh-CN" altLang="en-US"/>
              <a:t>为真的元素</a:t>
            </a:r>
            <a:endParaRPr lang="zh-CN" altLang="en-US"/>
          </a:p>
        </p:txBody>
      </p:sp>
      <p:sp>
        <p:nvSpPr>
          <p:cNvPr id="3" name="标题 2"/>
          <p:cNvSpPr>
            <a:spLocks noGrp="1"/>
          </p:cNvSpPr>
          <p:nvPr>
            <p:ph type="title"/>
          </p:nvPr>
        </p:nvSpPr>
        <p:spPr/>
        <p:txBody>
          <a:bodyPr/>
          <a:p>
            <a:r>
              <a:rPr lang="en-US" altLang="zh-CN">
                <a:sym typeface="+mn-ea"/>
              </a:rPr>
              <a:t>10.4.2  </a:t>
            </a:r>
            <a:r>
              <a:rPr lang="zh-CN" altLang="en-US">
                <a:sym typeface="+mn-ea"/>
              </a:rPr>
              <a:t>函数适配器</a:t>
            </a: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greater&lt;int&gt; g;</a:t>
            </a:r>
            <a:endParaRPr lang="en-US" altLang="zh-CN"/>
          </a:p>
          <a:p>
            <a:r>
              <a:rPr lang="en-US" altLang="zh-CN"/>
              <a:t>bool greater40(int x)</a:t>
            </a:r>
            <a:endParaRPr lang="en-US" altLang="zh-CN"/>
          </a:p>
          <a:p>
            <a:r>
              <a:rPr lang="en-US" altLang="zh-CN"/>
              <a:t>{</a:t>
            </a:r>
            <a:endParaRPr lang="en-US" altLang="zh-CN"/>
          </a:p>
          <a:p>
            <a:pPr lvl="2"/>
            <a:r>
              <a:rPr lang="en-US" altLang="zh-CN"/>
              <a:t>return g(x, 40);</a:t>
            </a:r>
            <a:endParaRPr lang="en-US" altLang="zh-CN"/>
          </a:p>
          <a:p>
            <a:pPr lvl="0"/>
            <a:r>
              <a:rPr lang="en-US" altLang="zh-CN"/>
              <a:t>};</a:t>
            </a:r>
            <a:endParaRPr lang="en-US" altLang="zh-CN"/>
          </a:p>
          <a:p>
            <a:pPr lvl="0"/>
            <a:r>
              <a:rPr lang="zh-CN" altLang="en-US"/>
              <a:t>将</a:t>
            </a:r>
            <a:r>
              <a:rPr lang="en-US" altLang="zh-CN"/>
              <a:t>greater40()</a:t>
            </a:r>
            <a:r>
              <a:rPr lang="zh-CN" altLang="en-US"/>
              <a:t>函数带入</a:t>
            </a:r>
            <a:r>
              <a:rPr lang="en-US" altLang="zh-CN"/>
              <a:t>find_if()</a:t>
            </a:r>
            <a:r>
              <a:rPr lang="zh-CN" altLang="en-US"/>
              <a:t>函数即可完成这一功能。但是采用适配器可以简化这一过程。</a:t>
            </a:r>
            <a:endParaRPr lang="zh-CN" altLang="en-US"/>
          </a:p>
        </p:txBody>
      </p:sp>
      <p:sp>
        <p:nvSpPr>
          <p:cNvPr id="3" name="标题 2"/>
          <p:cNvSpPr>
            <a:spLocks noGrp="1"/>
          </p:cNvSpPr>
          <p:nvPr>
            <p:ph type="title"/>
          </p:nvPr>
        </p:nvSpPr>
        <p:spPr/>
        <p:txBody>
          <a:bodyPr/>
          <a:p>
            <a:r>
              <a:rPr lang="en-US" altLang="zh-CN">
                <a:sym typeface="+mn-ea"/>
              </a:rPr>
              <a:t>10.4.2  </a:t>
            </a:r>
            <a:r>
              <a:rPr lang="zh-CN" altLang="en-US">
                <a:sym typeface="+mn-ea"/>
              </a:rPr>
              <a:t>函数适配器</a:t>
            </a: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template&lt;class BinaryFunction, class Type&gt;</a:t>
            </a:r>
            <a:endParaRPr lang="en-US" altLang="zh-CN"/>
          </a:p>
          <a:p>
            <a:r>
              <a:rPr lang="en-US" altLang="zh-CN"/>
              <a:t>binder2nd&lt;BinaryFuncton&gt; bnd2nd(const BinaryFunction&amp; func, const Type&amp; right);</a:t>
            </a:r>
            <a:endParaRPr lang="en-US" altLang="zh-CN"/>
          </a:p>
          <a:p>
            <a:r>
              <a:rPr lang="zh-CN" altLang="en-US"/>
              <a:t>只需要传入二元函数对象</a:t>
            </a:r>
            <a:r>
              <a:rPr lang="en-US" altLang="zh-CN"/>
              <a:t>func</a:t>
            </a:r>
            <a:r>
              <a:rPr lang="zh-CN" altLang="en-US"/>
              <a:t>和绑定数值</a:t>
            </a:r>
            <a:r>
              <a:rPr lang="en-US" altLang="zh-CN"/>
              <a:t>right</a:t>
            </a:r>
            <a:r>
              <a:rPr lang="zh-CN" altLang="en-US"/>
              <a:t>，便能对应生成</a:t>
            </a:r>
            <a:r>
              <a:rPr lang="en-US" altLang="zh-CN"/>
              <a:t>binder2nd</a:t>
            </a:r>
            <a:r>
              <a:rPr lang="zh-CN" altLang="en-US"/>
              <a:t>类型的实例。</a:t>
            </a:r>
            <a:endParaRPr lang="zh-CN" altLang="en-US"/>
          </a:p>
          <a:p>
            <a:r>
              <a:rPr lang="zh-CN" altLang="en-US"/>
              <a:t>例</a:t>
            </a:r>
            <a:r>
              <a:rPr lang="en-US" altLang="zh-CN"/>
              <a:t>10-17  bind2dn</a:t>
            </a:r>
            <a:r>
              <a:rPr lang="zh-CN" altLang="en-US"/>
              <a:t>产生</a:t>
            </a:r>
            <a:r>
              <a:rPr lang="en-US" altLang="zh-CN"/>
              <a:t>binder2nd</a:t>
            </a:r>
            <a:r>
              <a:rPr lang="zh-CN" altLang="en-US"/>
              <a:t>函数适配器实例。</a:t>
            </a:r>
            <a:endParaRPr lang="zh-CN" altLang="en-US"/>
          </a:p>
        </p:txBody>
      </p:sp>
      <p:sp>
        <p:nvSpPr>
          <p:cNvPr id="3" name="标题 2"/>
          <p:cNvSpPr>
            <a:spLocks noGrp="1"/>
          </p:cNvSpPr>
          <p:nvPr>
            <p:ph type="title"/>
          </p:nvPr>
        </p:nvSpPr>
        <p:spPr/>
        <p:txBody>
          <a:bodyPr/>
          <a:p>
            <a:r>
              <a:rPr lang="en-US" altLang="zh-CN">
                <a:sym typeface="+mn-ea"/>
              </a:rPr>
              <a:t>10.4.2  </a:t>
            </a:r>
            <a:r>
              <a:rPr lang="zh-CN" altLang="en-US">
                <a:sym typeface="+mn-ea"/>
              </a:rPr>
              <a:t>函数适配器</a:t>
            </a: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en-US" altLang="zh-CN" b="1"/>
              <a:t>2. </a:t>
            </a:r>
            <a:r>
              <a:rPr lang="zh-CN" altLang="en-US" b="1"/>
              <a:t>指针函数适配器</a:t>
            </a:r>
            <a:r>
              <a:rPr lang="en-US" altLang="zh-CN" b="1"/>
              <a:t>pointer_to_unary_function</a:t>
            </a:r>
            <a:r>
              <a:rPr lang="zh-CN" altLang="en-US" b="1"/>
              <a:t>和</a:t>
            </a:r>
            <a:r>
              <a:rPr lang="en-US" altLang="zh-CN" b="1"/>
              <a:t>pointer_to_binary_function</a:t>
            </a:r>
            <a:endParaRPr lang="en-US" altLang="zh-CN" b="1"/>
          </a:p>
          <a:p>
            <a:r>
              <a:rPr lang="zh-CN" altLang="en-US"/>
              <a:t>在进行参数绑定或其他转换的时候，通常需要函数对象的类型信息，例如</a:t>
            </a:r>
            <a:r>
              <a:rPr lang="en-US" altLang="zh-CN"/>
              <a:t>bind1st</a:t>
            </a:r>
            <a:r>
              <a:rPr lang="zh-CN" altLang="en-US"/>
              <a:t>和</a:t>
            </a:r>
            <a:r>
              <a:rPr lang="en-US" altLang="zh-CN"/>
              <a:t>bind2nd</a:t>
            </a:r>
            <a:r>
              <a:rPr lang="zh-CN" altLang="en-US"/>
              <a:t>要求函数对象必须继承于</a:t>
            </a:r>
            <a:r>
              <a:rPr lang="en-US" altLang="zh-CN"/>
              <a:t>binary_function</a:t>
            </a:r>
            <a:r>
              <a:rPr lang="zh-CN" altLang="en-US"/>
              <a:t>类型。但如果传入的是指针函数形式的函数对象，则无法获得函数对象的类型信息。</a:t>
            </a:r>
            <a:r>
              <a:rPr lang="en-US" altLang="zh-CN">
                <a:sym typeface="+mn-ea"/>
              </a:rPr>
              <a:t>pointer_to_unary_function</a:t>
            </a:r>
            <a:r>
              <a:rPr lang="zh-CN" altLang="en-US">
                <a:sym typeface="+mn-ea"/>
              </a:rPr>
              <a:t>和</a:t>
            </a:r>
            <a:r>
              <a:rPr lang="en-US" altLang="zh-CN">
                <a:sym typeface="+mn-ea"/>
              </a:rPr>
              <a:t>pointer_to_binary_function</a:t>
            </a:r>
            <a:r>
              <a:rPr lang="zh-CN" altLang="en-US">
                <a:sym typeface="+mn-ea"/>
              </a:rPr>
              <a:t>用于适配这一功能</a:t>
            </a:r>
            <a:endParaRPr lang="zh-CN" altLang="en-US">
              <a:sym typeface="+mn-ea"/>
            </a:endParaRPr>
          </a:p>
          <a:p>
            <a:r>
              <a:rPr lang="en-US" altLang="zh-CN">
                <a:sym typeface="+mn-ea"/>
              </a:rPr>
              <a:t>STL</a:t>
            </a:r>
            <a:r>
              <a:rPr lang="zh-CN" altLang="en-US">
                <a:sym typeface="+mn-ea"/>
              </a:rPr>
              <a:t>也提供了辅助函数</a:t>
            </a:r>
            <a:r>
              <a:rPr lang="en-US" altLang="zh-CN">
                <a:sym typeface="+mn-ea"/>
              </a:rPr>
              <a:t>ptr_fun</a:t>
            </a:r>
            <a:r>
              <a:rPr lang="zh-CN" altLang="en-US">
                <a:sym typeface="+mn-ea"/>
              </a:rPr>
              <a:t>用于构造这类</a:t>
            </a:r>
            <a:r>
              <a:rPr lang="zh-CN" altLang="en-US">
                <a:sym typeface="+mn-ea"/>
              </a:rPr>
              <a:t>适配器</a:t>
            </a:r>
            <a:endParaRPr lang="zh-CN" altLang="en-US">
              <a:sym typeface="+mn-ea"/>
            </a:endParaRPr>
          </a:p>
        </p:txBody>
      </p:sp>
      <p:sp>
        <p:nvSpPr>
          <p:cNvPr id="3" name="标题 2"/>
          <p:cNvSpPr>
            <a:spLocks noGrp="1"/>
          </p:cNvSpPr>
          <p:nvPr>
            <p:ph type="title"/>
          </p:nvPr>
        </p:nvSpPr>
        <p:spPr/>
        <p:txBody>
          <a:bodyPr/>
          <a:p>
            <a:r>
              <a:rPr lang="en-US" altLang="zh-CN">
                <a:sym typeface="+mn-ea"/>
              </a:rPr>
              <a:t>10.4.2  </a:t>
            </a:r>
            <a:r>
              <a:rPr lang="zh-CN" altLang="en-US">
                <a:sym typeface="+mn-ea"/>
              </a:rPr>
              <a:t>函数适配器</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顺序容器：将一组具有相同类型的元素以严格的线性形式组织起来。向量，双端队列，列表</a:t>
            </a:r>
            <a:endParaRPr lang="en-US" altLang="zh-CN" dirty="0" smtClean="0"/>
          </a:p>
          <a:p>
            <a:r>
              <a:rPr lang="zh-CN" altLang="en-US" dirty="0" smtClean="0"/>
              <a:t>关联容器：具有根据一组索引来快速提取元素的能力。集合，映射</a:t>
            </a:r>
            <a:endParaRPr lang="zh-CN" altLang="en-US" dirty="0" smtClean="0"/>
          </a:p>
          <a:p>
            <a:r>
              <a:rPr lang="zh-CN" altLang="en-US" dirty="0"/>
              <a:t>使用不同的容器，需要包含不同的</a:t>
            </a:r>
            <a:r>
              <a:rPr lang="zh-CN" altLang="en-US" dirty="0"/>
              <a:t>头文件</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smtClean="0"/>
              <a:t>容器</a:t>
            </a:r>
            <a:r>
              <a:rPr lang="en-US" altLang="zh-CN" dirty="0" smtClean="0"/>
              <a:t>(container)</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en-US" altLang="zh-CN"/>
              <a:t>template&lt;class Arg, class Result&gt;</a:t>
            </a:r>
            <a:endParaRPr lang="en-US" altLang="zh-CN"/>
          </a:p>
          <a:p>
            <a:r>
              <a:rPr lang="en-US" altLang="zh-CN"/>
              <a:t>pointer_to_unary_function&lt;Arg, Result, Result (*)(Arg)&gt; ptr_fun(Result (*pfunc)(Arg));</a:t>
            </a:r>
            <a:endParaRPr lang="en-US" altLang="zh-CN"/>
          </a:p>
          <a:p>
            <a:r>
              <a:rPr lang="en-US" altLang="zh-CN"/>
              <a:t>template&lt;class Arg1, class Arg2, class Result&gt;</a:t>
            </a:r>
            <a:endParaRPr lang="en-US" altLang="zh-CN"/>
          </a:p>
          <a:p>
            <a:r>
              <a:rPr lang="en-US" altLang="zh-CN"/>
              <a:t>pointer_to_binary_function&lt;Arg1, Arg2, Result, </a:t>
            </a:r>
            <a:r>
              <a:rPr lang="en-US" altLang="zh-CN">
                <a:sym typeface="+mn-ea"/>
              </a:rPr>
              <a:t>Result (*)(Arg)&gt; ptr_fun(Result (*pfunc)(Arg1, Arg2));</a:t>
            </a:r>
            <a:endParaRPr lang="en-US" altLang="zh-CN">
              <a:sym typeface="+mn-ea"/>
            </a:endParaRPr>
          </a:p>
          <a:p>
            <a:r>
              <a:rPr lang="en-US" altLang="zh-CN"/>
              <a:t>ptr_fun</a:t>
            </a:r>
            <a:r>
              <a:rPr lang="zh-CN" altLang="en-US"/>
              <a:t>是两个重载函数，传入参数为一元或二元函数指针，返回</a:t>
            </a:r>
            <a:r>
              <a:rPr lang="en-US" altLang="zh-CN">
                <a:sym typeface="+mn-ea"/>
              </a:rPr>
              <a:t>pointer_to_unary_function</a:t>
            </a:r>
            <a:r>
              <a:rPr lang="zh-CN" altLang="en-US">
                <a:sym typeface="+mn-ea"/>
              </a:rPr>
              <a:t>和</a:t>
            </a:r>
            <a:r>
              <a:rPr lang="en-US" altLang="zh-CN">
                <a:sym typeface="+mn-ea"/>
              </a:rPr>
              <a:t>pointer_to_binary_function</a:t>
            </a:r>
            <a:endParaRPr lang="zh-CN" altLang="en-US"/>
          </a:p>
        </p:txBody>
      </p:sp>
      <p:sp>
        <p:nvSpPr>
          <p:cNvPr id="3" name="标题 2"/>
          <p:cNvSpPr>
            <a:spLocks noGrp="1"/>
          </p:cNvSpPr>
          <p:nvPr>
            <p:ph type="title"/>
          </p:nvPr>
        </p:nvSpPr>
        <p:spPr/>
        <p:txBody>
          <a:bodyPr/>
          <a:p>
            <a:r>
              <a:rPr lang="en-US" altLang="zh-CN">
                <a:sym typeface="+mn-ea"/>
              </a:rPr>
              <a:t>10.4.2  </a:t>
            </a:r>
            <a:r>
              <a:rPr lang="zh-CN" altLang="en-US">
                <a:sym typeface="+mn-ea"/>
              </a:rPr>
              <a:t>函数适配器</a:t>
            </a:r>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20000"/>
          </a:bodyPr>
          <a:p>
            <a:r>
              <a:rPr lang="en-US" altLang="zh-CN" b="1"/>
              <a:t>3. </a:t>
            </a:r>
            <a:r>
              <a:rPr lang="zh-CN" altLang="en-US" b="1"/>
              <a:t>组合适配器</a:t>
            </a:r>
            <a:r>
              <a:rPr lang="en-US" altLang="zh-CN" b="1"/>
              <a:t>unary_negate</a:t>
            </a:r>
            <a:r>
              <a:rPr lang="zh-CN" altLang="en-US" b="1"/>
              <a:t>和</a:t>
            </a:r>
            <a:r>
              <a:rPr lang="en-US" altLang="zh-CN" b="1"/>
              <a:t>binary_negate</a:t>
            </a:r>
            <a:endParaRPr lang="en-US" altLang="zh-CN"/>
          </a:p>
          <a:p>
            <a:r>
              <a:rPr lang="zh-CN" altLang="en-US"/>
              <a:t>对于一般的逻辑运算，有时可能还需要对结果求一次逻辑反。</a:t>
            </a:r>
            <a:r>
              <a:rPr lang="en-US" altLang="zh-CN"/>
              <a:t>unary_negate</a:t>
            </a:r>
            <a:r>
              <a:rPr lang="zh-CN" altLang="en-US">
                <a:sym typeface="+mn-ea"/>
              </a:rPr>
              <a:t>和</a:t>
            </a:r>
            <a:r>
              <a:rPr lang="en-US" altLang="zh-CN">
                <a:sym typeface="+mn-ea"/>
              </a:rPr>
              <a:t>binary_negate</a:t>
            </a:r>
            <a:r>
              <a:rPr lang="zh-CN" altLang="en-US">
                <a:sym typeface="+mn-ea"/>
              </a:rPr>
              <a:t>实现了这一适配器功能</a:t>
            </a:r>
            <a:endParaRPr lang="zh-CN" altLang="en-US">
              <a:sym typeface="+mn-ea"/>
            </a:endParaRPr>
          </a:p>
          <a:p>
            <a:r>
              <a:rPr lang="en-US" altLang="zh-CN">
                <a:sym typeface="+mn-ea"/>
              </a:rPr>
              <a:t>template&lt;class UnaryPredicate&gt;</a:t>
            </a:r>
            <a:endParaRPr lang="en-US" altLang="zh-CN">
              <a:sym typeface="+mn-ea"/>
            </a:endParaRPr>
          </a:p>
          <a:p>
            <a:r>
              <a:rPr lang="en-US" altLang="zh-CN">
                <a:sym typeface="+mn-ea"/>
              </a:rPr>
              <a:t>unary_negate&lt;UnaryPredicate&gt; not1(const UnaryPredicate&amp; pred);</a:t>
            </a:r>
            <a:endParaRPr lang="en-US" altLang="zh-CN">
              <a:sym typeface="+mn-ea"/>
            </a:endParaRPr>
          </a:p>
          <a:p>
            <a:r>
              <a:rPr lang="en-US" altLang="zh-CN">
                <a:sym typeface="+mn-ea"/>
              </a:rPr>
              <a:t>template&lt;class BinaryPredicate&gt;</a:t>
            </a:r>
            <a:endParaRPr lang="en-US" altLang="zh-CN">
              <a:sym typeface="+mn-ea"/>
            </a:endParaRPr>
          </a:p>
          <a:p>
            <a:r>
              <a:rPr lang="en-US" altLang="zh-CN">
                <a:sym typeface="+mn-ea"/>
              </a:rPr>
              <a:t>binary_negate&lt;BinaryPredicate&gt; not2(const BinaryPredicate&amp; func);</a:t>
            </a:r>
            <a:endParaRPr lang="en-US" altLang="zh-CN">
              <a:sym typeface="+mn-ea"/>
            </a:endParaRPr>
          </a:p>
        </p:txBody>
      </p:sp>
      <p:sp>
        <p:nvSpPr>
          <p:cNvPr id="3" name="标题 2"/>
          <p:cNvSpPr>
            <a:spLocks noGrp="1"/>
          </p:cNvSpPr>
          <p:nvPr>
            <p:ph type="title"/>
          </p:nvPr>
        </p:nvSpPr>
        <p:spPr/>
        <p:txBody>
          <a:bodyPr/>
          <a:p>
            <a:r>
              <a:rPr lang="en-US" altLang="zh-CN">
                <a:sym typeface="+mn-ea"/>
              </a:rPr>
              <a:t>10.4.2  </a:t>
            </a:r>
            <a:r>
              <a:rPr lang="zh-CN" altLang="en-US">
                <a:sym typeface="+mn-ea"/>
              </a:rPr>
              <a:t>函数适配器</a:t>
            </a:r>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传入参数分别为一元谓词或二元谓词，</a:t>
            </a:r>
            <a:r>
              <a:rPr lang="en-US" altLang="zh-CN"/>
              <a:t>not1</a:t>
            </a:r>
            <a:r>
              <a:rPr lang="zh-CN" altLang="en-US"/>
              <a:t>和</a:t>
            </a:r>
            <a:r>
              <a:rPr lang="en-US" altLang="zh-CN"/>
              <a:t>not2</a:t>
            </a:r>
            <a:r>
              <a:rPr lang="zh-CN" altLang="en-US"/>
              <a:t>自动推导出相应的</a:t>
            </a:r>
            <a:r>
              <a:rPr lang="en-US" altLang="zh-CN"/>
              <a:t>unary_negate</a:t>
            </a:r>
            <a:r>
              <a:rPr lang="zh-CN" altLang="en-US"/>
              <a:t>或</a:t>
            </a:r>
            <a:r>
              <a:rPr lang="en-US" altLang="zh-CN"/>
              <a:t>binary_negate</a:t>
            </a:r>
            <a:r>
              <a:rPr lang="zh-CN" altLang="en-US"/>
              <a:t>类型</a:t>
            </a:r>
            <a:endParaRPr lang="zh-CN" altLang="en-US"/>
          </a:p>
          <a:p>
            <a:r>
              <a:rPr lang="zh-CN" altLang="en-US"/>
              <a:t>返回的函数运算体</a:t>
            </a:r>
            <a:r>
              <a:rPr lang="zh-CN" altLang="en-US"/>
              <a:t>中执行了逻辑取反运算</a:t>
            </a:r>
            <a:endParaRPr lang="zh-CN" altLang="en-US"/>
          </a:p>
          <a:p>
            <a:r>
              <a:rPr lang="zh-CN" altLang="en-US"/>
              <a:t>例</a:t>
            </a:r>
            <a:r>
              <a:rPr lang="en-US" altLang="zh-CN"/>
              <a:t>10-18  ptr_fun</a:t>
            </a:r>
            <a:r>
              <a:rPr lang="zh-CN" altLang="en-US"/>
              <a:t>，</a:t>
            </a:r>
            <a:r>
              <a:rPr lang="en-US" altLang="zh-CN"/>
              <a:t>not1</a:t>
            </a:r>
            <a:r>
              <a:rPr lang="zh-CN" altLang="en-US"/>
              <a:t>和</a:t>
            </a:r>
            <a:r>
              <a:rPr lang="en-US" altLang="zh-CN"/>
              <a:t>not2</a:t>
            </a:r>
            <a:r>
              <a:rPr lang="zh-CN" altLang="en-US"/>
              <a:t>产生函数适配器实例。</a:t>
            </a:r>
            <a:endParaRPr lang="zh-CN" altLang="en-US"/>
          </a:p>
        </p:txBody>
      </p:sp>
      <p:sp>
        <p:nvSpPr>
          <p:cNvPr id="3" name="标题 2"/>
          <p:cNvSpPr>
            <a:spLocks noGrp="1"/>
          </p:cNvSpPr>
          <p:nvPr>
            <p:ph type="title"/>
          </p:nvPr>
        </p:nvSpPr>
        <p:spPr/>
        <p:txBody>
          <a:bodyPr/>
          <a:p>
            <a:r>
              <a:rPr lang="en-US" altLang="zh-CN">
                <a:sym typeface="+mn-ea"/>
              </a:rPr>
              <a:t>10.4.2  </a:t>
            </a:r>
            <a:r>
              <a:rPr lang="zh-CN" altLang="en-US">
                <a:sym typeface="+mn-ea"/>
              </a:rPr>
              <a:t>函数适配器</a:t>
            </a:r>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b="1"/>
              <a:t>4. </a:t>
            </a:r>
            <a:r>
              <a:rPr lang="zh-CN" altLang="en-US" b="1"/>
              <a:t>成员函数适配器</a:t>
            </a:r>
            <a:endParaRPr lang="zh-CN" altLang="en-US"/>
          </a:p>
          <a:p>
            <a:r>
              <a:rPr lang="zh-CN" altLang="en-US"/>
              <a:t>类的成员函数也是一种函数对象，但是涉及实例指针，不能够直接使用，还需要把</a:t>
            </a:r>
            <a:r>
              <a:rPr lang="en-US" altLang="zh-CN"/>
              <a:t>“object-&gt;method()”</a:t>
            </a:r>
            <a:r>
              <a:rPr lang="zh-CN" altLang="en-US"/>
              <a:t>这种调用形式转化成</a:t>
            </a:r>
            <a:r>
              <a:rPr lang="en-US" altLang="zh-CN"/>
              <a:t>“method(object)”</a:t>
            </a:r>
            <a:r>
              <a:rPr lang="zh-CN" altLang="en-US"/>
              <a:t>形式。</a:t>
            </a:r>
            <a:endParaRPr lang="zh-CN" altLang="en-US"/>
          </a:p>
          <a:p>
            <a:r>
              <a:rPr lang="zh-CN" altLang="en-US"/>
              <a:t>当成员函数有</a:t>
            </a:r>
            <a:r>
              <a:rPr lang="en-US" altLang="zh-CN"/>
              <a:t>1</a:t>
            </a:r>
            <a:r>
              <a:rPr lang="zh-CN" altLang="en-US"/>
              <a:t>个传入参数时，</a:t>
            </a:r>
            <a:r>
              <a:rPr lang="en-US" altLang="zh-CN"/>
              <a:t>“</a:t>
            </a:r>
            <a:r>
              <a:rPr lang="en-US" altLang="zh-CN">
                <a:sym typeface="+mn-ea"/>
              </a:rPr>
              <a:t>object-&gt;method()</a:t>
            </a:r>
            <a:r>
              <a:rPr lang="en-US" altLang="zh-CN"/>
              <a:t>”</a:t>
            </a:r>
            <a:r>
              <a:rPr lang="zh-CN" altLang="en-US"/>
              <a:t>则对应于二元函数</a:t>
            </a:r>
            <a:r>
              <a:rPr lang="en-US" altLang="zh-CN">
                <a:sym typeface="+mn-ea"/>
              </a:rPr>
              <a:t>“method(object, arg1</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10.4.2  </a:t>
            </a:r>
            <a:r>
              <a:rPr lang="zh-CN" altLang="en-US">
                <a:sym typeface="+mn-ea"/>
              </a:rPr>
              <a:t>函数适配器</a:t>
            </a: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对于</a:t>
            </a:r>
            <a:r>
              <a:rPr lang="en-US" altLang="zh-CN"/>
              <a:t>vector</a:t>
            </a:r>
            <a:r>
              <a:rPr lang="zh-CN" altLang="en-US"/>
              <a:t>容器，我们通常会对</a:t>
            </a:r>
            <a:r>
              <a:rPr lang="en-US" altLang="zh-CN"/>
              <a:t>vector</a:t>
            </a:r>
            <a:r>
              <a:rPr lang="zh-CN" altLang="en-US"/>
              <a:t>里的所有元素进行某种操作，例如显示元素本身</a:t>
            </a:r>
            <a:endParaRPr lang="zh-CN" altLang="en-US"/>
          </a:p>
          <a:p>
            <a:r>
              <a:rPr lang="en-US" altLang="zh-CN"/>
              <a:t>template&lt;class InputIterator, class UnaryFunction&gt;</a:t>
            </a:r>
            <a:endParaRPr lang="en-US" altLang="zh-CN"/>
          </a:p>
          <a:p>
            <a:r>
              <a:rPr lang="en-US" altLang="zh-CN"/>
              <a:t>Function for_each(InputIterator first, InputIterator last, UnaryFunction func);</a:t>
            </a:r>
            <a:endParaRPr lang="en-US" altLang="zh-CN"/>
          </a:p>
          <a:p>
            <a:r>
              <a:rPr lang="zh-CN" altLang="en-US"/>
              <a:t>该函数的功能是对迭代区间</a:t>
            </a:r>
            <a:r>
              <a:rPr lang="en-US" altLang="zh-CN"/>
              <a:t>[first, last)</a:t>
            </a:r>
            <a:r>
              <a:rPr lang="zh-CN" altLang="en-US"/>
              <a:t>中的每一个元素</a:t>
            </a:r>
            <a:r>
              <a:rPr lang="en-US" altLang="zh-CN"/>
              <a:t>elem</a:t>
            </a:r>
            <a:r>
              <a:rPr lang="zh-CN" altLang="en-US"/>
              <a:t>，都调用一次</a:t>
            </a:r>
            <a:r>
              <a:rPr lang="en-US" altLang="zh-CN"/>
              <a:t>func(elem)</a:t>
            </a:r>
            <a:r>
              <a:rPr lang="zh-CN" altLang="en-US"/>
              <a:t>。当</a:t>
            </a:r>
            <a:r>
              <a:rPr lang="en-US" altLang="zh-CN"/>
              <a:t>vector</a:t>
            </a:r>
            <a:r>
              <a:rPr lang="zh-CN" altLang="en-US"/>
              <a:t>的元素是复杂对象时，假设有一个成员方法</a:t>
            </a:r>
            <a:r>
              <a:rPr lang="en-US" altLang="zh-CN"/>
              <a:t>display()</a:t>
            </a:r>
            <a:r>
              <a:rPr lang="zh-CN" altLang="en-US"/>
              <a:t>用来显示元素实例，这时候便能用成员函数适配器把</a:t>
            </a:r>
            <a:r>
              <a:rPr lang="en-US" altLang="zh-CN"/>
              <a:t>display()</a:t>
            </a:r>
            <a:r>
              <a:rPr lang="zh-CN" altLang="en-US"/>
              <a:t>适配成一元函数的形式。</a:t>
            </a:r>
            <a:endParaRPr lang="zh-CN" altLang="en-US"/>
          </a:p>
        </p:txBody>
      </p:sp>
      <p:sp>
        <p:nvSpPr>
          <p:cNvPr id="3" name="标题 2"/>
          <p:cNvSpPr>
            <a:spLocks noGrp="1"/>
          </p:cNvSpPr>
          <p:nvPr>
            <p:ph type="title"/>
          </p:nvPr>
        </p:nvSpPr>
        <p:spPr/>
        <p:txBody>
          <a:bodyPr/>
          <a:p>
            <a:r>
              <a:rPr lang="en-US" altLang="zh-CN">
                <a:sym typeface="+mn-ea"/>
              </a:rPr>
              <a:t>10.4.2  </a:t>
            </a:r>
            <a:r>
              <a:rPr lang="zh-CN" altLang="en-US">
                <a:sym typeface="+mn-ea"/>
              </a:rPr>
              <a:t>函数适配器</a:t>
            </a:r>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STL</a:t>
            </a:r>
            <a:r>
              <a:rPr lang="zh-CN" altLang="en-US"/>
              <a:t>提供了模板函数</a:t>
            </a:r>
            <a:r>
              <a:rPr lang="en-US" altLang="zh-CN"/>
              <a:t>mem_fun</a:t>
            </a:r>
            <a:r>
              <a:rPr lang="zh-CN" altLang="en-US"/>
              <a:t>和</a:t>
            </a:r>
            <a:r>
              <a:rPr lang="en-US" altLang="zh-CN"/>
              <a:t>mem_fun_ref</a:t>
            </a:r>
            <a:r>
              <a:rPr lang="zh-CN" altLang="en-US"/>
              <a:t>来实例化成员函数适配器</a:t>
            </a:r>
            <a:endParaRPr lang="zh-CN" altLang="en-US"/>
          </a:p>
          <a:p>
            <a:r>
              <a:rPr lang="en-US" altLang="zh-CN">
                <a:sym typeface="+mn-ea"/>
              </a:rPr>
              <a:t>mem_fun</a:t>
            </a:r>
            <a:r>
              <a:rPr lang="zh-CN" altLang="en-US">
                <a:sym typeface="+mn-ea"/>
              </a:rPr>
              <a:t>和</a:t>
            </a:r>
            <a:r>
              <a:rPr lang="en-US" altLang="zh-CN">
                <a:sym typeface="+mn-ea"/>
              </a:rPr>
              <a:t>mem_fun_ref</a:t>
            </a:r>
            <a:r>
              <a:rPr lang="zh-CN" altLang="en-US">
                <a:sym typeface="+mn-ea"/>
              </a:rPr>
              <a:t>各有</a:t>
            </a:r>
            <a:r>
              <a:rPr lang="en-US" altLang="zh-CN">
                <a:sym typeface="+mn-ea"/>
              </a:rPr>
              <a:t>4</a:t>
            </a:r>
            <a:r>
              <a:rPr lang="zh-CN" altLang="en-US">
                <a:sym typeface="+mn-ea"/>
              </a:rPr>
              <a:t>种重载形式，分别对应一元或二元、常量或非常量函数适配器</a:t>
            </a:r>
            <a:endParaRPr lang="zh-CN" altLang="en-US">
              <a:sym typeface="+mn-ea"/>
            </a:endParaRPr>
          </a:p>
        </p:txBody>
      </p:sp>
      <p:sp>
        <p:nvSpPr>
          <p:cNvPr id="3" name="标题 2"/>
          <p:cNvSpPr>
            <a:spLocks noGrp="1"/>
          </p:cNvSpPr>
          <p:nvPr>
            <p:ph type="title"/>
          </p:nvPr>
        </p:nvSpPr>
        <p:spPr/>
        <p:txBody>
          <a:bodyPr/>
          <a:p>
            <a:r>
              <a:rPr lang="en-US" altLang="zh-CN">
                <a:sym typeface="+mn-ea"/>
              </a:rPr>
              <a:t>10.4.2  </a:t>
            </a:r>
            <a:r>
              <a:rPr lang="zh-CN" altLang="en-US">
                <a:sym typeface="+mn-ea"/>
              </a:rPr>
              <a:t>函数适配器</a:t>
            </a:r>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t>一元常量函数适配器</a:t>
            </a:r>
            <a:endParaRPr lang="zh-CN" altLang="en-US"/>
          </a:p>
          <a:p>
            <a:r>
              <a:rPr lang="en-US" altLang="zh-CN"/>
              <a:t>template&lt;class Result, class Type&gt;</a:t>
            </a:r>
            <a:endParaRPr lang="en-US" altLang="zh-CN"/>
          </a:p>
          <a:p>
            <a:r>
              <a:rPr lang="en-US" altLang="zh-CN"/>
              <a:t>const_mem_fun_t&lt;Result, Type&gt; mem_fun(Result (Type::*pm)() const);</a:t>
            </a:r>
            <a:endParaRPr lang="en-US" altLang="zh-CN"/>
          </a:p>
          <a:p>
            <a:r>
              <a:rPr lang="en-US" altLang="zh-CN"/>
              <a:t> </a:t>
            </a:r>
            <a:r>
              <a:rPr lang="en-US" altLang="zh-CN">
                <a:sym typeface="+mn-ea"/>
              </a:rPr>
              <a:t>template&lt;class Result, class Type&gt;</a:t>
            </a:r>
            <a:endParaRPr lang="en-US" altLang="zh-CN">
              <a:sym typeface="+mn-ea"/>
            </a:endParaRPr>
          </a:p>
          <a:p>
            <a:r>
              <a:rPr lang="en-US" altLang="zh-CN">
                <a:sym typeface="+mn-ea"/>
              </a:rPr>
              <a:t>const_mem_fun_ref_t&lt;Result, Type&gt; mem_fun_ref(Result Type::*pm() const);</a:t>
            </a:r>
            <a:endParaRPr lang="en-US" altLang="zh-CN">
              <a:sym typeface="+mn-ea"/>
            </a:endParaRPr>
          </a:p>
          <a:p>
            <a:r>
              <a:rPr lang="zh-CN" altLang="en-US"/>
              <a:t>两者都</a:t>
            </a:r>
            <a:r>
              <a:rPr lang="zh-CN" altLang="en-US"/>
              <a:t>是一元函数对象，区别在于</a:t>
            </a:r>
            <a:r>
              <a:rPr lang="en-US" altLang="zh-CN">
                <a:sym typeface="+mn-ea"/>
              </a:rPr>
              <a:t>const_mem_fun_t</a:t>
            </a:r>
            <a:r>
              <a:rPr lang="zh-CN" altLang="en-US">
                <a:sym typeface="+mn-ea"/>
              </a:rPr>
              <a:t>传入的是对象实例的指针，而</a:t>
            </a:r>
            <a:r>
              <a:rPr lang="en-US" altLang="zh-CN">
                <a:sym typeface="+mn-ea"/>
              </a:rPr>
              <a:t>const_mem_fun_ref_t</a:t>
            </a:r>
            <a:r>
              <a:rPr lang="zh-CN" altLang="en-US">
                <a:sym typeface="+mn-ea"/>
              </a:rPr>
              <a:t>传入的是对象实例的引用</a:t>
            </a:r>
            <a:endParaRPr lang="zh-CN" altLang="en-US">
              <a:sym typeface="+mn-ea"/>
            </a:endParaRPr>
          </a:p>
          <a:p>
            <a:r>
              <a:rPr lang="zh-CN" altLang="en-US">
                <a:sym typeface="+mn-ea"/>
              </a:rPr>
              <a:t>例</a:t>
            </a:r>
            <a:r>
              <a:rPr lang="en-US" altLang="zh-CN">
                <a:sym typeface="+mn-ea"/>
              </a:rPr>
              <a:t>10-19  </a:t>
            </a:r>
            <a:r>
              <a:rPr lang="zh-CN" altLang="en-US">
                <a:sym typeface="+mn-ea"/>
              </a:rPr>
              <a:t>成员函数适配器</a:t>
            </a:r>
            <a:r>
              <a:rPr lang="zh-CN" altLang="en-US">
                <a:sym typeface="+mn-ea"/>
              </a:rPr>
              <a:t>实例</a:t>
            </a:r>
            <a:endParaRPr lang="zh-CN" altLang="en-US">
              <a:sym typeface="+mn-ea"/>
            </a:endParaRPr>
          </a:p>
        </p:txBody>
      </p:sp>
      <p:sp>
        <p:nvSpPr>
          <p:cNvPr id="3" name="标题 2"/>
          <p:cNvSpPr>
            <a:spLocks noGrp="1"/>
          </p:cNvSpPr>
          <p:nvPr>
            <p:ph type="title"/>
          </p:nvPr>
        </p:nvSpPr>
        <p:spPr/>
        <p:txBody>
          <a:bodyPr/>
          <a:p>
            <a:r>
              <a:rPr lang="en-US" altLang="zh-CN">
                <a:sym typeface="+mn-ea"/>
              </a:rPr>
              <a:t>10.4.2  </a:t>
            </a:r>
            <a:r>
              <a:rPr lang="zh-CN" altLang="en-US">
                <a:sym typeface="+mn-ea"/>
              </a:rPr>
              <a:t>函数适配器</a:t>
            </a: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标准</a:t>
            </a:r>
            <a:r>
              <a:rPr lang="en-US" altLang="zh-CN"/>
              <a:t>C++</a:t>
            </a:r>
            <a:r>
              <a:rPr lang="zh-CN" altLang="en-US"/>
              <a:t>算法是通过迭代器和模板来实现的，算法本身就一种函数模板</a:t>
            </a:r>
            <a:endParaRPr lang="zh-CN" altLang="en-US"/>
          </a:p>
          <a:p>
            <a:r>
              <a:rPr lang="zh-CN" altLang="en-US"/>
              <a:t>算法从迭代器那里获得一个元素，而迭代器则知道一个元素在容器中的位置</a:t>
            </a:r>
            <a:endParaRPr lang="zh-CN" altLang="en-US"/>
          </a:p>
          <a:p>
            <a:r>
              <a:rPr lang="zh-CN" altLang="en-US"/>
              <a:t>迭代器查找元素的位置并将这些信息提供给算法以便算法能够访问这些元素</a:t>
            </a:r>
            <a:endParaRPr lang="zh-CN" altLang="en-US"/>
          </a:p>
        </p:txBody>
      </p:sp>
      <p:sp>
        <p:nvSpPr>
          <p:cNvPr id="3" name="标题 2"/>
          <p:cNvSpPr>
            <a:spLocks noGrp="1"/>
          </p:cNvSpPr>
          <p:nvPr>
            <p:ph type="title"/>
          </p:nvPr>
        </p:nvSpPr>
        <p:spPr/>
        <p:txBody>
          <a:bodyPr/>
          <a:p>
            <a:r>
              <a:rPr lang="en-US" altLang="zh-CN"/>
              <a:t>10.5  </a:t>
            </a:r>
            <a:r>
              <a:rPr lang="zh-CN" altLang="en-US"/>
              <a:t>算法</a:t>
            </a:r>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算法不必关心具体的元素存储在容器中什么位置，也不需要知道</a:t>
            </a:r>
            <a:r>
              <a:rPr lang="zh-CN" altLang="en-US"/>
              <a:t>存储元素的容器的种类</a:t>
            </a:r>
            <a:endParaRPr lang="zh-CN" altLang="en-US"/>
          </a:p>
          <a:p>
            <a:r>
              <a:rPr lang="zh-CN" altLang="en-US"/>
              <a:t>一个标准的算法可以处理几乎所有类型的容器，一个容器可以容纳几乎所有类型的元素</a:t>
            </a:r>
            <a:endParaRPr lang="zh-CN" altLang="en-US"/>
          </a:p>
          <a:p>
            <a:r>
              <a:rPr lang="zh-CN" altLang="en-US"/>
              <a:t>这种通用化使得程序员可以无须做任何额外的工作就能重复地使用代码和解决方案</a:t>
            </a:r>
            <a:endParaRPr lang="zh-CN" altLang="en-US"/>
          </a:p>
        </p:txBody>
      </p:sp>
      <p:sp>
        <p:nvSpPr>
          <p:cNvPr id="3" name="标题 2"/>
          <p:cNvSpPr>
            <a:spLocks noGrp="1"/>
          </p:cNvSpPr>
          <p:nvPr>
            <p:ph type="title"/>
          </p:nvPr>
        </p:nvSpPr>
        <p:spPr/>
        <p:txBody>
          <a:bodyPr/>
          <a:p>
            <a:r>
              <a:rPr lang="en-US" altLang="zh-CN">
                <a:sym typeface="+mn-ea"/>
              </a:rPr>
              <a:t>10.5  </a:t>
            </a:r>
            <a:r>
              <a:rPr lang="zh-CN" altLang="en-US">
                <a:sym typeface="+mn-ea"/>
              </a:rPr>
              <a:t>算法</a:t>
            </a:r>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STL</a:t>
            </a:r>
            <a:r>
              <a:rPr lang="zh-CN" altLang="en-US"/>
              <a:t>算法是通用的：每个算法都适合于若干种不同的数据结构，而不是仅仅能够用于一种数据结构。</a:t>
            </a:r>
            <a:endParaRPr lang="zh-CN" altLang="en-US"/>
          </a:p>
          <a:p>
            <a:r>
              <a:rPr lang="zh-CN" altLang="en-US"/>
              <a:t>算法不是直接使用容器作为参数，而是使用迭代器类型，这样用户就可以在自己定义的数据结构上应用这些算法，仅仅需要这些自定义容器的迭代器类型满足算法要求</a:t>
            </a:r>
            <a:endParaRPr lang="zh-CN" altLang="en-US"/>
          </a:p>
          <a:p>
            <a:r>
              <a:rPr lang="en-US" altLang="zh-CN"/>
              <a:t>STL</a:t>
            </a:r>
            <a:r>
              <a:rPr lang="zh-CN" altLang="en-US"/>
              <a:t>中几乎所有算法的头文件都是</a:t>
            </a:r>
            <a:r>
              <a:rPr lang="en-US" altLang="zh-CN"/>
              <a:t>&lt;aLgorithm&gt;</a:t>
            </a:r>
            <a:endParaRPr lang="en-US" altLang="zh-CN"/>
          </a:p>
        </p:txBody>
      </p:sp>
      <p:sp>
        <p:nvSpPr>
          <p:cNvPr id="3" name="标题 2"/>
          <p:cNvSpPr>
            <a:spLocks noGrp="1"/>
          </p:cNvSpPr>
          <p:nvPr>
            <p:ph type="title"/>
          </p:nvPr>
        </p:nvSpPr>
        <p:spPr/>
        <p:txBody>
          <a:bodyPr/>
          <a:p>
            <a:r>
              <a:rPr lang="en-US" altLang="zh-CN">
                <a:sym typeface="+mn-ea"/>
              </a:rPr>
              <a:t>10.5  </a:t>
            </a:r>
            <a:r>
              <a:rPr lang="zh-CN" altLang="en-US">
                <a:sym typeface="+mn-ea"/>
              </a:rPr>
              <a:t>算法</a:t>
            </a:r>
            <a:endParaRPr lang="zh-CN" altLang="en-US"/>
          </a:p>
        </p:txBody>
      </p:sp>
    </p:spTree>
  </p:cSld>
  <p:clrMapOvr>
    <a:masterClrMapping/>
  </p:clrMapOvr>
</p:sld>
</file>

<file path=ppt/tags/tag1.xml><?xml version="1.0" encoding="utf-8"?>
<p:tagLst xmlns:p="http://schemas.openxmlformats.org/presentationml/2006/main">
  <p:tag name="KSO_WM_UNIT_TABLE_BEAUTIFY" val="smartTable{3989bf14-bc94-4e87-9771-1241ca368db3}"/>
  <p:tag name="TABLE_ENDDRAG_ORIGIN_RECT" val="647*188"/>
  <p:tag name="TABLE_ENDDRAG_RECT" val="36*189*647*188"/>
</p:tagLst>
</file>

<file path=ppt/tags/tag10.xml><?xml version="1.0" encoding="utf-8"?>
<p:tagLst xmlns:p="http://schemas.openxmlformats.org/presentationml/2006/main">
  <p:tag name="KSO_WM_UNIT_TABLE_BEAUTIFY" val="smartTable{2c5d1c52-2891-45f0-8b2e-34ec27863a14}"/>
  <p:tag name="TABLE_ENDDRAG_ORIGIN_RECT" val="644*123"/>
  <p:tag name="TABLE_ENDDRAG_RECT" val="49*315*644*123"/>
</p:tagLst>
</file>

<file path=ppt/tags/tag11.xml><?xml version="1.0" encoding="utf-8"?>
<p:tagLst xmlns:p="http://schemas.openxmlformats.org/presentationml/2006/main">
  <p:tag name="KSO_WPP_MARK_KEY" val="42aafe38-e692-4bd1-a7b3-87f68a577eb5"/>
  <p:tag name="COMMONDATA" val="eyJoZGlkIjoiOTNkYTYwNjllMWIzZWJkZmIwNzAyZWI5OTFkY2NkZDEifQ=="/>
</p:tagLst>
</file>

<file path=ppt/tags/tag2.xml><?xml version="1.0" encoding="utf-8"?>
<p:tagLst xmlns:p="http://schemas.openxmlformats.org/presentationml/2006/main">
  <p:tag name="KSO_WM_UNIT_TABLE_BEAUTIFY" val="smartTable{3989bf14-bc94-4e87-9771-1241ca368db3}"/>
  <p:tag name="TABLE_ENDDRAG_ORIGIN_RECT" val="647*188"/>
  <p:tag name="TABLE_ENDDRAG_RECT" val="36*189*647*188"/>
</p:tagLst>
</file>

<file path=ppt/tags/tag3.xml><?xml version="1.0" encoding="utf-8"?>
<p:tagLst xmlns:p="http://schemas.openxmlformats.org/presentationml/2006/main">
  <p:tag name="REFSHAPE" val="284893580"/>
  <p:tag name="KSO_WM_UNIT_PLACING_PICTURE_USER_VIEWPORT" val="{&quot;height&quot;:3168,&quot;width&quot;:11664}"/>
</p:tagLst>
</file>

<file path=ppt/tags/tag4.xml><?xml version="1.0" encoding="utf-8"?>
<p:tagLst xmlns:p="http://schemas.openxmlformats.org/presentationml/2006/main">
  <p:tag name="KSO_WM_UNIT_TABLE_BEAUTIFY" val="smartTable{20665589-fcea-4c61-981d-91afbb316235}"/>
</p:tagLst>
</file>

<file path=ppt/tags/tag5.xml><?xml version="1.0" encoding="utf-8"?>
<p:tagLst xmlns:p="http://schemas.openxmlformats.org/presentationml/2006/main">
  <p:tag name="KSO_WM_UNIT_TABLE_BEAUTIFY" val="smartTable{3f4f6fe2-0f6c-49fd-ad70-c88a54163534}"/>
</p:tagLst>
</file>

<file path=ppt/tags/tag6.xml><?xml version="1.0" encoding="utf-8"?>
<p:tagLst xmlns:p="http://schemas.openxmlformats.org/presentationml/2006/main">
  <p:tag name="KSO_WM_UNIT_TABLE_BEAUTIFY" val="smartTable{a48a02ae-a3c5-4ff3-994e-67aa3c3cfc13}"/>
</p:tagLst>
</file>

<file path=ppt/tags/tag7.xml><?xml version="1.0" encoding="utf-8"?>
<p:tagLst xmlns:p="http://schemas.openxmlformats.org/presentationml/2006/main">
  <p:tag name="KSO_WM_UNIT_TABLE_BEAUTIFY" val="smartTable{f3fe0414-407d-4a6f-bfd5-bb59c750d615}"/>
</p:tagLst>
</file>

<file path=ppt/tags/tag8.xml><?xml version="1.0" encoding="utf-8"?>
<p:tagLst xmlns:p="http://schemas.openxmlformats.org/presentationml/2006/main">
  <p:tag name="KSO_WM_UNIT_TABLE_BEAUTIFY" val="smartTable{0466a408-64bd-44a7-acba-b541243e191c}"/>
</p:tagLst>
</file>

<file path=ppt/tags/tag9.xml><?xml version="1.0" encoding="utf-8"?>
<p:tagLst xmlns:p="http://schemas.openxmlformats.org/presentationml/2006/main">
  <p:tag name="KSO_WM_UNIT_TABLE_BEAUTIFY" val="smartTable{634d545d-10cd-430c-a55f-e0d099f894cf}"/>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18821</Words>
  <Application>WPS 演示</Application>
  <PresentationFormat>全屏显示(4:3)</PresentationFormat>
  <Paragraphs>1052</Paragraphs>
  <Slides>115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115</vt:i4>
      </vt:variant>
    </vt:vector>
  </HeadingPairs>
  <TitlesOfParts>
    <vt:vector size="129" baseType="lpstr">
      <vt:lpstr>Arial</vt:lpstr>
      <vt:lpstr>宋体</vt:lpstr>
      <vt:lpstr>Wingdings</vt:lpstr>
      <vt:lpstr>Symbol</vt:lpstr>
      <vt:lpstr>Candara</vt:lpstr>
      <vt:lpstr>华文新魏</vt:lpstr>
      <vt:lpstr>Segoe Print</vt:lpstr>
      <vt:lpstr>华文楷体</vt:lpstr>
      <vt:lpstr>微软雅黑</vt:lpstr>
      <vt:lpstr>Arial Unicode MS</vt:lpstr>
      <vt:lpstr>Calibri</vt:lpstr>
      <vt:lpstr>波形</vt:lpstr>
      <vt:lpstr>Paint.Picture</vt:lpstr>
      <vt:lpstr>Paint.Picture</vt:lpstr>
      <vt:lpstr>第10章  泛型程序设计与模板库</vt:lpstr>
      <vt:lpstr>第10章  泛型程序设计与模板库</vt:lpstr>
      <vt:lpstr>10.1 泛型程序设计及STL的结构</vt:lpstr>
      <vt:lpstr>10.1.1 泛型程序设计的基本概念</vt:lpstr>
      <vt:lpstr>10.1.1 泛型程序设计的基本概念</vt:lpstr>
      <vt:lpstr>10.1.1 泛型程序设计的基本概念</vt:lpstr>
      <vt:lpstr>10.1.2 STL简介</vt:lpstr>
      <vt:lpstr>1. 容器</vt:lpstr>
      <vt:lpstr>1. 容器(container)</vt:lpstr>
      <vt:lpstr>2. 迭代器(iterator)</vt:lpstr>
      <vt:lpstr>3. 函数对象(function object)</vt:lpstr>
      <vt:lpstr>4. 算法(algorithm)</vt:lpstr>
      <vt:lpstr>4. 算法(algorithm)</vt:lpstr>
      <vt:lpstr>4. 算法(algorithm)</vt:lpstr>
      <vt:lpstr>10.2 迭代器</vt:lpstr>
      <vt:lpstr>10.2.1 输入流迭代器和输出流迭代器</vt:lpstr>
      <vt:lpstr>10.2.1 输入流迭代器和输出流迭代器</vt:lpstr>
      <vt:lpstr>10.2.1 输入流迭代器和输出流迭代器</vt:lpstr>
      <vt:lpstr>10.2.2 迭代器的分类</vt:lpstr>
      <vt:lpstr>10.2.2 迭代器的分类</vt:lpstr>
      <vt:lpstr>10.2.2 迭代器的分类</vt:lpstr>
      <vt:lpstr>10.2.2 迭代器的分类</vt:lpstr>
      <vt:lpstr>10.2.2 迭代器的分类</vt:lpstr>
      <vt:lpstr>10.2.2 迭代器的分类</vt:lpstr>
      <vt:lpstr>10.2.2 迭代器的分类</vt:lpstr>
      <vt:lpstr>10.2.2 迭代器的分类</vt:lpstr>
      <vt:lpstr>10.2.3 迭代器的区间</vt:lpstr>
      <vt:lpstr>10.2.4 迭代器的辅助函数</vt:lpstr>
      <vt:lpstr>10.2.4 迭代器的辅助函数</vt:lpstr>
      <vt:lpstr>10.3 容器</vt:lpstr>
      <vt:lpstr>10.3 容器</vt:lpstr>
      <vt:lpstr>10.3.1 容器的基本功能与分类</vt:lpstr>
      <vt:lpstr>10.3.2 顺序容器</vt:lpstr>
      <vt:lpstr>10.3.2 顺序容器</vt:lpstr>
      <vt:lpstr>10.3.2 顺序容器</vt:lpstr>
      <vt:lpstr>10.3.2 顺序容器</vt:lpstr>
      <vt:lpstr>10.3.2 顺序容器</vt:lpstr>
      <vt:lpstr>10.3.2 顺序容器</vt:lpstr>
      <vt:lpstr>10.3.2 顺序容器</vt:lpstr>
      <vt:lpstr>10.3.2 顺序容器</vt:lpstr>
      <vt:lpstr>10.3.2 顺序容器</vt:lpstr>
      <vt:lpstr>10.3.2 顺序容器</vt:lpstr>
      <vt:lpstr>10.3.2 顺序容器</vt:lpstr>
      <vt:lpstr>10.3.2 顺序容器</vt:lpstr>
      <vt:lpstr>10.3.2 顺序容器</vt:lpstr>
      <vt:lpstr>10.3.2 顺序容器</vt:lpstr>
      <vt:lpstr>10.3.2 顺序容器</vt:lpstr>
      <vt:lpstr>10.3.2 顺序容器</vt:lpstr>
      <vt:lpstr>10.3.2 顺序容器</vt:lpstr>
      <vt:lpstr>4. 顺序容器的适配器</vt:lpstr>
      <vt:lpstr>10.3.2 顺序容器</vt:lpstr>
      <vt:lpstr>10.3.3 关联容器</vt:lpstr>
      <vt:lpstr>10.3.3 关联容器</vt:lpstr>
      <vt:lpstr>10.3.3 关联容器</vt:lpstr>
      <vt:lpstr>10.3.3 关联容器</vt:lpstr>
      <vt:lpstr>10.3.3 关联容器</vt:lpstr>
      <vt:lpstr>10.3.3 关联容器</vt:lpstr>
      <vt:lpstr>10.3.3 关联容器</vt:lpstr>
      <vt:lpstr>10.3.3 关联容器</vt:lpstr>
      <vt:lpstr>10.3.3 关联容器</vt:lpstr>
      <vt:lpstr>10.3.3 关联容器</vt:lpstr>
      <vt:lpstr>10.3.3 关联容器</vt:lpstr>
      <vt:lpstr>10.3.3 关联容器</vt:lpstr>
      <vt:lpstr>10.3.3 关联容器</vt:lpstr>
      <vt:lpstr>10.3.3 关联容器</vt:lpstr>
      <vt:lpstr>2. 集合</vt:lpstr>
      <vt:lpstr>3. 映射</vt:lpstr>
      <vt:lpstr>4. 多重集合与多重映射</vt:lpstr>
      <vt:lpstr>4. 多重集合与多重映射</vt:lpstr>
      <vt:lpstr>10.4 函数对象</vt:lpstr>
      <vt:lpstr>10.4 函数对象</vt:lpstr>
      <vt:lpstr>10.4.1 函数对象基本概念及分类</vt:lpstr>
      <vt:lpstr>10.4.1 函数对象基本概念及分类</vt:lpstr>
      <vt:lpstr>10.4.1 函数对象基本概念及分类</vt:lpstr>
      <vt:lpstr>10.4.1 函数对象基本概念及分类</vt:lpstr>
      <vt:lpstr>10.4.1 函数对象基本概念及分类</vt:lpstr>
      <vt:lpstr>10.4.1 函数对象基本概念及分类</vt:lpstr>
      <vt:lpstr>10.4.1 函数对象基本概念及分类</vt:lpstr>
      <vt:lpstr>10.4.1 函数对象基本概念及分类</vt:lpstr>
      <vt:lpstr>10.4.1 函数对象基本概念及分类</vt:lpstr>
      <vt:lpstr>10.4.1 函数对象基本概念及分类</vt:lpstr>
      <vt:lpstr>10.4.2  函数适配器</vt:lpstr>
      <vt:lpstr>10.4.2  函数适配器</vt:lpstr>
      <vt:lpstr>10.4.2  函数适配器</vt:lpstr>
      <vt:lpstr>10.4.2  函数适配器</vt:lpstr>
      <vt:lpstr>10.4.2  函数适配器</vt:lpstr>
      <vt:lpstr>10.4.2  函数适配器</vt:lpstr>
      <vt:lpstr>10.4.2  函数适配器</vt:lpstr>
      <vt:lpstr>10.4.2  函数适配器</vt:lpstr>
      <vt:lpstr>10.4.2  函数适配器</vt:lpstr>
      <vt:lpstr>10.4.2  函数适配器</vt:lpstr>
      <vt:lpstr>10.4.2  函数适配器</vt:lpstr>
      <vt:lpstr>10.4.2  函数适配器</vt:lpstr>
      <vt:lpstr>10.4.2  函数适配器</vt:lpstr>
      <vt:lpstr>10.4.2  函数适配器</vt:lpstr>
      <vt:lpstr>10.4.2  函数适配器</vt:lpstr>
      <vt:lpstr>10.5  算法</vt:lpstr>
      <vt:lpstr>10.5  算法</vt:lpstr>
      <vt:lpstr>10.5  算法</vt:lpstr>
      <vt:lpstr>10.5  算法</vt:lpstr>
      <vt:lpstr>10.5.1  STL算法基础</vt:lpstr>
      <vt:lpstr>10.5.1  STL算法基础</vt:lpstr>
      <vt:lpstr>10.5.2  不可变序列算法</vt:lpstr>
      <vt:lpstr>10.5.2  不可变序列算法</vt:lpstr>
      <vt:lpstr>10.5.2  不可变序列算法</vt:lpstr>
      <vt:lpstr>10.5.2  不可变序列算法</vt:lpstr>
      <vt:lpstr>10.5.2  不可变序列算法</vt:lpstr>
      <vt:lpstr>10.5.2  不可变序列算法</vt:lpstr>
      <vt:lpstr>10.5.2  不可变序列算法</vt:lpstr>
      <vt:lpstr>10.5.3  可变序列算法</vt:lpstr>
      <vt:lpstr>10.5.3  可变序列算法</vt:lpstr>
      <vt:lpstr>10.5.3  可变序列算法</vt:lpstr>
      <vt:lpstr>10.5.4  排序和搜索算法</vt:lpstr>
      <vt:lpstr>10.5.5 数值算法</vt:lpstr>
      <vt:lpstr>10.5.5 数值算法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dm</dc:creator>
  <cp:lastModifiedBy>殷建</cp:lastModifiedBy>
  <cp:revision>123</cp:revision>
  <dcterms:created xsi:type="dcterms:W3CDTF">2018-03-01T23:16:00Z</dcterms:created>
  <dcterms:modified xsi:type="dcterms:W3CDTF">2022-12-10T11:47:33Z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21215641EE824837B19269D6C3F34E26</vt:lpwstr>
  </property>
</Properties>
</file>