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D577058-4FEA-4E07-B143-D19889236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4C2B7AE-D996-4436-94B8-6852E8FAF8FA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 流</a:t>
            </a:r>
            <a:r>
              <a:rPr lang="zh-CN" altLang="en-US" dirty="0"/>
              <a:t>类库与输入输出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操纵符用于控制输出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 b="1"/>
              <a:t>1. </a:t>
            </a:r>
            <a:r>
              <a:rPr lang="zh-CN" altLang="en-US" b="1"/>
              <a:t>输出宽度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可以通过在流中加入</a:t>
            </a:r>
            <a:r>
              <a:rPr lang="en-US" altLang="zh-CN"/>
              <a:t>setw</a:t>
            </a:r>
            <a:r>
              <a:rPr lang="zh-CN" altLang="en-US"/>
              <a:t>或调用</a:t>
            </a:r>
            <a:r>
              <a:rPr lang="en-US" altLang="zh-CN"/>
              <a:t>width</a:t>
            </a:r>
            <a:r>
              <a:rPr lang="zh-CN" altLang="en-US"/>
              <a:t>成员函数为每个项指定输出</a:t>
            </a:r>
            <a:r>
              <a:rPr lang="zh-CN" altLang="en-US"/>
              <a:t>宽度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11-1  </a:t>
            </a:r>
            <a:r>
              <a:rPr lang="zh-CN" altLang="en-US"/>
              <a:t>使用</a:t>
            </a:r>
            <a:r>
              <a:rPr lang="en-US" altLang="zh-CN"/>
              <a:t>width</a:t>
            </a:r>
            <a:r>
              <a:rPr lang="zh-CN" altLang="en-US"/>
              <a:t>函数控制输出</a:t>
            </a:r>
            <a:r>
              <a:rPr lang="zh-CN" altLang="en-US"/>
              <a:t>宽度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11-2 </a:t>
            </a:r>
            <a:r>
              <a:rPr lang="zh-CN" altLang="en-US"/>
              <a:t>使用</a:t>
            </a:r>
            <a:r>
              <a:rPr lang="en-US" altLang="zh-CN"/>
              <a:t>setw</a:t>
            </a:r>
            <a:r>
              <a:rPr lang="zh-CN" altLang="en-US"/>
              <a:t>操作符指定</a:t>
            </a:r>
            <a:r>
              <a:rPr lang="zh-CN" altLang="en-US"/>
              <a:t>宽度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11.2.2  </a:t>
            </a:r>
            <a:r>
              <a:rPr lang="zh-CN" altLang="en-US"/>
              <a:t>使用插入运算符和操纵</a:t>
            </a:r>
            <a:r>
              <a:rPr lang="zh-CN" altLang="en-US"/>
              <a:t>符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2. </a:t>
            </a:r>
            <a:r>
              <a:rPr lang="zh-CN" altLang="en-US" b="1"/>
              <a:t>对齐方式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输出流默认为右</a:t>
            </a:r>
            <a:r>
              <a:rPr lang="zh-CN" altLang="en-US"/>
              <a:t>对齐，通过操纵符可</a:t>
            </a:r>
            <a:r>
              <a:rPr lang="zh-CN" altLang="en-US"/>
              <a:t>更改对齐</a:t>
            </a:r>
            <a:r>
              <a:rPr lang="zh-CN" altLang="en-US"/>
              <a:t>方式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11-3  </a:t>
            </a:r>
            <a:r>
              <a:rPr lang="zh-CN" altLang="en-US"/>
              <a:t>设置对齐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11.2.2  </a:t>
            </a:r>
            <a:r>
              <a:rPr lang="zh-CN" altLang="en-US">
                <a:sym typeface="+mn-ea"/>
              </a:rPr>
              <a:t>使用插入运算符和操纵符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setiosflags</a:t>
            </a:r>
            <a:r>
              <a:rPr lang="zh-CN" altLang="en-US"/>
              <a:t>的参数是该流的格式标志值，这个值由如下位掩码指定，可用位或</a:t>
            </a:r>
            <a:r>
              <a:rPr lang="en-US" altLang="zh-CN"/>
              <a:t>(|)</a:t>
            </a:r>
            <a:r>
              <a:rPr lang="zh-CN" altLang="en-US"/>
              <a:t>运算符进行</a:t>
            </a:r>
            <a:r>
              <a:rPr lang="zh-CN" altLang="en-US"/>
              <a:t>组合</a:t>
            </a:r>
            <a:endParaRPr lang="zh-CN" altLang="en-US"/>
          </a:p>
          <a:p>
            <a:r>
              <a:rPr lang="en-US" altLang="zh-CN"/>
              <a:t>ios_base::skipws</a:t>
            </a:r>
            <a:r>
              <a:rPr lang="zh-CN" altLang="en-US"/>
              <a:t>在输入中跳过空白</a:t>
            </a:r>
            <a:endParaRPr lang="en-US" altLang="zh-CN"/>
          </a:p>
          <a:p>
            <a:r>
              <a:rPr lang="en-US" altLang="zh-CN">
                <a:sym typeface="+mn-ea"/>
              </a:rPr>
              <a:t>ios_base::left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ios_base::right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ios_base::internal</a:t>
            </a:r>
            <a:r>
              <a:rPr lang="zh-CN" altLang="en-US">
                <a:sym typeface="+mn-ea"/>
              </a:rPr>
              <a:t>在规定的宽度内，插入指定的字符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ios_base::dec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11.2.2  </a:t>
            </a:r>
            <a:r>
              <a:rPr lang="zh-CN" altLang="en-US">
                <a:sym typeface="+mn-ea"/>
              </a:rPr>
              <a:t>使用插入运算符和操纵符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ios_base::oct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ios_base::hex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ios_base::showbase</a:t>
            </a:r>
            <a:r>
              <a:rPr lang="zh-CN" altLang="en-US">
                <a:sym typeface="+mn-ea"/>
              </a:rPr>
              <a:t>插入前缀符号以表明数制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ios_base::showpoint</a:t>
            </a:r>
            <a:r>
              <a:rPr lang="zh-CN" altLang="en-US">
                <a:sym typeface="+mn-ea"/>
              </a:rPr>
              <a:t>指定浮点表示精度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ios_base::uppercase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ios_base::showpos</a:t>
            </a:r>
            <a:r>
              <a:rPr lang="zh-CN" altLang="en-US">
                <a:sym typeface="+mn-ea"/>
              </a:rPr>
              <a:t>显示正负符号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ios_base::scientific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11.2.2  </a:t>
            </a:r>
            <a:r>
              <a:rPr lang="zh-CN" altLang="en-US">
                <a:sym typeface="+mn-ea"/>
              </a:rPr>
              <a:t>使用插入运算符和操纵符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ios_base::fixed</a:t>
            </a:r>
            <a:r>
              <a:rPr lang="zh-CN" altLang="en-US">
                <a:sym typeface="+mn-ea"/>
              </a:rPr>
              <a:t>定点表示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ios_base::unitbuf</a:t>
            </a:r>
            <a:r>
              <a:rPr lang="zh-CN" altLang="en-US">
                <a:sym typeface="+mn-ea"/>
              </a:rPr>
              <a:t>每次插入后清除</a:t>
            </a:r>
            <a:r>
              <a:rPr lang="zh-CN" altLang="en-US">
                <a:sym typeface="+mn-ea"/>
              </a:rPr>
              <a:t>缓冲区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11.2.2  </a:t>
            </a:r>
            <a:r>
              <a:rPr lang="zh-CN" altLang="en-US">
                <a:sym typeface="+mn-ea"/>
              </a:rPr>
              <a:t>使用插入运算符和操纵符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3. </a:t>
            </a:r>
            <a:r>
              <a:rPr lang="zh-CN" altLang="en-US" b="1"/>
              <a:t>精度</a:t>
            </a:r>
            <a:endParaRPr lang="zh-CN" altLang="en-US"/>
          </a:p>
          <a:p>
            <a:r>
              <a:rPr lang="zh-CN" altLang="en-US"/>
              <a:t>浮点数的默认精度是</a:t>
            </a:r>
            <a:r>
              <a:rPr lang="en-US" altLang="zh-CN"/>
              <a:t>6</a:t>
            </a:r>
            <a:r>
              <a:rPr lang="zh-CN" altLang="en-US"/>
              <a:t>位</a:t>
            </a:r>
            <a:r>
              <a:rPr lang="zh-CN" altLang="en-US"/>
              <a:t>有效数</a:t>
            </a:r>
            <a:endParaRPr lang="zh-CN" altLang="en-US"/>
          </a:p>
          <a:p>
            <a:r>
              <a:rPr lang="zh-CN" altLang="en-US"/>
              <a:t>为了改变精度，可以使用</a:t>
            </a:r>
            <a:r>
              <a:rPr lang="en-US" altLang="zh-CN"/>
              <a:t>setprecision</a:t>
            </a:r>
            <a:r>
              <a:rPr lang="zh-CN" altLang="en-US"/>
              <a:t>操纵符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11-4 </a:t>
            </a:r>
            <a:r>
              <a:rPr lang="zh-CN" altLang="en-US"/>
              <a:t>控制输出</a:t>
            </a:r>
            <a:r>
              <a:rPr lang="zh-CN" altLang="en-US"/>
              <a:t>精度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11.2.2  </a:t>
            </a:r>
            <a:r>
              <a:rPr lang="zh-CN" altLang="en-US">
                <a:sym typeface="+mn-ea"/>
              </a:rPr>
              <a:t>使用插入运算符和操纵符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4. </a:t>
            </a:r>
            <a:r>
              <a:rPr lang="zh-CN" altLang="en-US" b="1"/>
              <a:t>进制</a:t>
            </a:r>
            <a:endParaRPr lang="zh-CN" altLang="en-US"/>
          </a:p>
          <a:p>
            <a:r>
              <a:rPr lang="en-US" altLang="zh-CN"/>
              <a:t>dec</a:t>
            </a:r>
            <a:r>
              <a:rPr lang="zh-CN" altLang="en-US"/>
              <a:t>，</a:t>
            </a:r>
            <a:r>
              <a:rPr lang="en-US" altLang="zh-CN"/>
              <a:t>oct</a:t>
            </a:r>
            <a:r>
              <a:rPr lang="zh-CN" altLang="en-US"/>
              <a:t>和</a:t>
            </a:r>
            <a:r>
              <a:rPr lang="en-US" altLang="zh-CN"/>
              <a:t>hex</a:t>
            </a:r>
            <a:r>
              <a:rPr lang="zh-CN" altLang="en-US"/>
              <a:t>操纵符设置输入和输出的默认</a:t>
            </a:r>
            <a:r>
              <a:rPr lang="zh-CN" altLang="en-US"/>
              <a:t>进制</a:t>
            </a:r>
            <a:endParaRPr lang="zh-CN" altLang="en-US"/>
          </a:p>
          <a:p>
            <a:r>
              <a:rPr lang="zh-CN" altLang="en-US"/>
              <a:t>若将</a:t>
            </a:r>
            <a:r>
              <a:rPr lang="en-US" altLang="zh-CN"/>
              <a:t>hex</a:t>
            </a:r>
            <a:r>
              <a:rPr lang="zh-CN" altLang="en-US"/>
              <a:t>操纵符插入到输出流中，则以十六进制格式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ios_base:uppercase</a:t>
            </a:r>
            <a:r>
              <a:rPr lang="zh-CN" altLang="en-US"/>
              <a:t>标志已清除，该数值以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f</a:t>
            </a:r>
            <a:r>
              <a:rPr lang="zh-CN" altLang="en-US"/>
              <a:t>的数字显示；否则，以大写方式</a:t>
            </a:r>
            <a:r>
              <a:rPr lang="zh-CN" altLang="en-US"/>
              <a:t>显示</a:t>
            </a:r>
            <a:endParaRPr lang="zh-CN" altLang="en-US"/>
          </a:p>
          <a:p>
            <a:r>
              <a:rPr lang="zh-CN" altLang="en-US"/>
              <a:t>默认的进制是</a:t>
            </a:r>
            <a:r>
              <a:rPr lang="en-US" altLang="zh-CN"/>
              <a:t>dec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11.2.2  </a:t>
            </a:r>
            <a:r>
              <a:rPr lang="zh-CN" altLang="en-US">
                <a:sym typeface="+mn-ea"/>
              </a:rPr>
              <a:t>使用插入运算符和操纵符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1. </a:t>
            </a:r>
            <a:r>
              <a:rPr lang="zh-CN" altLang="en-US" b="1"/>
              <a:t>输出流的</a:t>
            </a:r>
            <a:r>
              <a:rPr lang="en-US" altLang="zh-CN" b="1"/>
              <a:t>open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zh-CN" altLang="en-US"/>
              <a:t>要使用一个文件输出流</a:t>
            </a:r>
            <a:r>
              <a:rPr lang="en-US" altLang="zh-CN"/>
              <a:t>ofstream</a:t>
            </a:r>
            <a:r>
              <a:rPr lang="zh-CN" altLang="en-US"/>
              <a:t>，必须在构造</a:t>
            </a:r>
            <a:r>
              <a:rPr lang="zh-CN" altLang="en-US"/>
              <a:t>函数或</a:t>
            </a:r>
            <a:r>
              <a:rPr lang="en-US" altLang="zh-CN"/>
              <a:t>open</a:t>
            </a:r>
            <a:r>
              <a:rPr lang="zh-CN" altLang="en-US"/>
              <a:t>函数中把该流与一个特定的磁盘文件关联</a:t>
            </a:r>
            <a:r>
              <a:rPr lang="zh-CN" altLang="en-US"/>
              <a:t>起来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11.2.3  </a:t>
            </a:r>
            <a:r>
              <a:rPr lang="zh-CN" altLang="en-US"/>
              <a:t>文件输出流成员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打开一个与输出流关联的文件时，可以指定一个</a:t>
            </a:r>
            <a:r>
              <a:rPr lang="en-US" altLang="zh-CN"/>
              <a:t>open_mode</a:t>
            </a:r>
            <a:r>
              <a:rPr lang="zh-CN" altLang="en-US"/>
              <a:t>标志，如表</a:t>
            </a:r>
            <a:r>
              <a:rPr lang="en-US" altLang="zh-CN"/>
              <a:t>11-2</a:t>
            </a:r>
            <a:r>
              <a:rPr lang="zh-CN" altLang="en-US"/>
              <a:t>所示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3895" y="3068955"/>
          <a:ext cx="794004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/>
                <a:gridCol w="61944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标志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ios_base::app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ios_base::ate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ios_base::in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ios_base::out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ios_base::trunc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ios_base::binary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打开一个输出文件用于在文件尾部加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打开一个现存文件并查找到</a:t>
                      </a:r>
                      <a:r>
                        <a:rPr lang="zh-CN" altLang="en-US"/>
                        <a:t>结尾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打开一个输入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打开一个输出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打开一个文件，如果它已存在，删除原有</a:t>
                      </a:r>
                      <a:r>
                        <a:rPr lang="zh-CN" altLang="en-US"/>
                        <a:t>内容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以二进制模式打开一个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64510" y="2544445"/>
            <a:ext cx="308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表</a:t>
            </a:r>
            <a:r>
              <a:rPr lang="en-US" altLang="zh-CN" b="1"/>
              <a:t>11-2  </a:t>
            </a:r>
            <a:r>
              <a:rPr lang="zh-CN" altLang="en-US" b="1"/>
              <a:t>文件输出流打开模式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没有输入输出语句，采用一个输入输出软件包进行输入输出，这个软件包称为</a:t>
            </a:r>
            <a:r>
              <a:rPr lang="zh-CN" altLang="en-US"/>
              <a:t>流类库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中，将数据从一个对象到另一个对象的流动抽象为</a:t>
            </a:r>
            <a:r>
              <a:rPr lang="en-US" altLang="zh-CN"/>
              <a:t>“</a:t>
            </a:r>
            <a:r>
              <a:rPr lang="zh-CN" altLang="en-US"/>
              <a:t>流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从流中获取数据的操作称为提取操作，读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zh-CN" altLang="en-US"/>
              <a:t>向流中添加数据的操作称为插入操作，写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 I/O</a:t>
            </a:r>
            <a:r>
              <a:rPr lang="zh-CN" altLang="en-US"/>
              <a:t>流的概念及流类库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可以按位或</a:t>
            </a:r>
            <a:r>
              <a:rPr lang="en-US" altLang="zh-CN"/>
              <a:t>(|)</a:t>
            </a:r>
            <a:r>
              <a:rPr lang="zh-CN" altLang="en-US"/>
              <a:t>运算符组合这些标志，它们作为枚举常量定义在</a:t>
            </a:r>
            <a:r>
              <a:rPr lang="en-US" altLang="zh-CN"/>
              <a:t>ios_base</a:t>
            </a:r>
            <a:r>
              <a:rPr lang="zh-CN" altLang="en-US"/>
              <a:t>类中，</a:t>
            </a:r>
            <a:r>
              <a:rPr lang="zh-CN" altLang="en-US"/>
              <a:t>例如：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ofstream(“filename”, ios_base::out|ios_base::binary);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ofstream file;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file.open(“filename”, </a:t>
            </a:r>
            <a:r>
              <a:rPr lang="en-US" altLang="zh-CN">
                <a:sym typeface="+mn-ea"/>
              </a:rPr>
              <a:t>ios_base::out|ios_base::binary);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2. </a:t>
            </a:r>
            <a:r>
              <a:rPr lang="zh-CN" altLang="en-US" b="1"/>
              <a:t>输出流的</a:t>
            </a:r>
            <a:r>
              <a:rPr lang="en-US" altLang="zh-CN" b="1"/>
              <a:t>close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en-US" altLang="zh-CN"/>
              <a:t>close</a:t>
            </a:r>
            <a:r>
              <a:rPr lang="zh-CN" altLang="en-US"/>
              <a:t>函数关闭与一个文件输出流关联的磁盘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 b="1"/>
              <a:t>3. put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en-US" altLang="zh-CN"/>
              <a:t>put</a:t>
            </a:r>
            <a:r>
              <a:rPr lang="zh-CN" altLang="en-US"/>
              <a:t>函数把一个字符写到输出流中，下面两个语句默认时相同的，但第二个受该流的格式化参量的</a:t>
            </a:r>
            <a:r>
              <a:rPr lang="zh-CN" altLang="en-US"/>
              <a:t>影响</a:t>
            </a:r>
            <a:endParaRPr lang="zh-CN" altLang="en-US"/>
          </a:p>
          <a:p>
            <a:r>
              <a:rPr lang="en-US" altLang="zh-CN"/>
              <a:t>cout.put(‘A’);</a:t>
            </a:r>
            <a:endParaRPr lang="en-US" altLang="zh-CN"/>
          </a:p>
          <a:p>
            <a:r>
              <a:rPr lang="en-US" altLang="zh-CN"/>
              <a:t>cout&lt;&lt; ‘A’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4. write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en-US" altLang="zh-CN"/>
              <a:t>write</a:t>
            </a:r>
            <a:r>
              <a:rPr lang="zh-CN" altLang="en-US"/>
              <a:t>函数把一个内存中的一块写到一个文件输出流中，长度参数指出写的字节</a:t>
            </a:r>
            <a:r>
              <a:rPr lang="zh-CN" altLang="en-US"/>
              <a:t>数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11-5 </a:t>
            </a:r>
            <a:r>
              <a:rPr lang="zh-CN" altLang="en-US"/>
              <a:t>向文件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5. seekp</a:t>
            </a:r>
            <a:r>
              <a:rPr lang="zh-CN" altLang="en-US" b="1"/>
              <a:t>和</a:t>
            </a:r>
            <a:r>
              <a:rPr lang="en-US" altLang="zh-CN" b="1"/>
              <a:t>tellp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en-US" altLang="zh-CN"/>
              <a:t>seekp</a:t>
            </a:r>
            <a:r>
              <a:rPr lang="zh-CN" altLang="en-US"/>
              <a:t>函数设置文件位置指针，以实现随机</a:t>
            </a:r>
            <a:r>
              <a:rPr lang="zh-CN" altLang="en-US"/>
              <a:t>读写</a:t>
            </a:r>
            <a:endParaRPr lang="zh-CN" altLang="en-US"/>
          </a:p>
          <a:p>
            <a:r>
              <a:rPr lang="en-US" altLang="zh-CN"/>
              <a:t>tellp</a:t>
            </a:r>
            <a:r>
              <a:rPr lang="zh-CN" altLang="en-US"/>
              <a:t>函数返回文件位置</a:t>
            </a:r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6. </a:t>
            </a:r>
            <a:r>
              <a:rPr lang="zh-CN" altLang="en-US" b="1"/>
              <a:t>错误处理函数</a:t>
            </a:r>
            <a:endParaRPr lang="zh-CN" altLang="en-US"/>
          </a:p>
          <a:p>
            <a:r>
              <a:rPr lang="en-US" altLang="zh-CN"/>
              <a:t>bad</a:t>
            </a:r>
            <a:r>
              <a:rPr lang="zh-CN" altLang="en-US"/>
              <a:t>：如果出现一个不可恢复的错误，则返回一个非</a:t>
            </a:r>
            <a:r>
              <a:rPr lang="en-US" altLang="zh-CN"/>
              <a:t>0</a:t>
            </a:r>
            <a:r>
              <a:rPr lang="zh-CN" altLang="en-US"/>
              <a:t>值</a:t>
            </a:r>
            <a:endParaRPr lang="zh-CN" altLang="en-US"/>
          </a:p>
          <a:p>
            <a:r>
              <a:rPr lang="en-US" altLang="zh-CN"/>
              <a:t>fail</a:t>
            </a:r>
            <a:r>
              <a:rPr lang="zh-CN" altLang="en-US"/>
              <a:t>：如果出现一个不可恢复的错误或一个预期的条件，则返回一个非</a:t>
            </a:r>
            <a:r>
              <a:rPr lang="en-US" altLang="zh-CN"/>
              <a:t>0</a:t>
            </a:r>
            <a:r>
              <a:rPr lang="zh-CN" altLang="en-US"/>
              <a:t>值</a:t>
            </a:r>
            <a:endParaRPr lang="zh-CN" altLang="en-US"/>
          </a:p>
          <a:p>
            <a:r>
              <a:rPr lang="en-US" altLang="zh-CN"/>
              <a:t>good</a:t>
            </a:r>
            <a:r>
              <a:rPr lang="zh-CN" altLang="en-US"/>
              <a:t>：如果所有错误标记和文件结束标记都是清除的，则返回一个非</a:t>
            </a:r>
            <a:r>
              <a:rPr lang="en-US" altLang="zh-CN"/>
              <a:t>0</a:t>
            </a:r>
            <a:r>
              <a:rPr lang="zh-CN" altLang="en-US"/>
              <a:t>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eof</a:t>
            </a:r>
            <a:r>
              <a:rPr lang="zh-CN" altLang="en-US"/>
              <a:t>：遇到文件结尾条件，则返回一个非</a:t>
            </a:r>
            <a:r>
              <a:rPr lang="en-US" altLang="zh-CN"/>
              <a:t>0</a:t>
            </a:r>
            <a:r>
              <a:rPr lang="zh-CN" altLang="en-US"/>
              <a:t>值</a:t>
            </a:r>
            <a:endParaRPr lang="zh-CN" altLang="en-US"/>
          </a:p>
          <a:p>
            <a:r>
              <a:rPr lang="en-US" altLang="zh-CN"/>
              <a:t>clear</a:t>
            </a:r>
            <a:r>
              <a:rPr lang="zh-CN" altLang="en-US"/>
              <a:t>：设置内部错误状态，如果用默认参量调用，则清除所有错误</a:t>
            </a:r>
            <a:r>
              <a:rPr lang="zh-CN" altLang="en-US"/>
              <a:t>位</a:t>
            </a:r>
            <a:endParaRPr lang="zh-CN" altLang="en-US"/>
          </a:p>
          <a:p>
            <a:r>
              <a:rPr lang="en-US" altLang="zh-CN"/>
              <a:t>rdstate</a:t>
            </a:r>
            <a:r>
              <a:rPr lang="zh-CN" altLang="en-US"/>
              <a:t>：返回当前错误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11.2.3  </a:t>
            </a:r>
            <a:r>
              <a:rPr lang="zh-CN" altLang="en-US">
                <a:sym typeface="+mn-ea"/>
              </a:rPr>
              <a:t>文件输出流成员函数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如果要处理非文本文件，则需要使用二进制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二进制文件需要使用</a:t>
            </a:r>
            <a:r>
              <a:rPr lang="en-US" altLang="zh-CN"/>
              <a:t>ios_base::binary</a:t>
            </a:r>
            <a:r>
              <a:rPr lang="zh-CN" altLang="en-US"/>
              <a:t>模式打开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11.2.4  </a:t>
            </a:r>
            <a:r>
              <a:rPr lang="zh-CN" altLang="en-US"/>
              <a:t>二进制输出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输出流除了可以向屏幕或文件输出信息外，还可以用于生成字符串，这样的流叫做字符串</a:t>
            </a:r>
            <a:r>
              <a:rPr lang="zh-CN" altLang="en-US"/>
              <a:t>输出流</a:t>
            </a:r>
            <a:endParaRPr lang="zh-CN" altLang="en-US"/>
          </a:p>
          <a:p>
            <a:r>
              <a:rPr lang="en-US" altLang="zh-CN"/>
              <a:t>ostringstream</a:t>
            </a:r>
            <a:r>
              <a:rPr lang="zh-CN" altLang="en-US"/>
              <a:t>类用来表示一个字符串</a:t>
            </a:r>
            <a:r>
              <a:rPr lang="zh-CN" altLang="en-US"/>
              <a:t>输出流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11-6 </a:t>
            </a:r>
            <a:r>
              <a:rPr lang="zh-CN" altLang="en-US"/>
              <a:t>用</a:t>
            </a:r>
            <a:r>
              <a:rPr lang="en-US" altLang="zh-CN"/>
              <a:t>ostringstream</a:t>
            </a:r>
            <a:r>
              <a:rPr lang="zh-CN" altLang="en-US"/>
              <a:t>将数值转换为</a:t>
            </a:r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11.2.5  </a:t>
            </a:r>
            <a:r>
              <a:rPr lang="zh-CN" altLang="en-US"/>
              <a:t>字符串</a:t>
            </a:r>
            <a:r>
              <a:rPr lang="zh-CN" altLang="en-US"/>
              <a:t>输出流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一个输入流对象是数据流出的源头，</a:t>
            </a:r>
            <a:r>
              <a:rPr lang="en-US" altLang="zh-CN"/>
              <a:t>3</a:t>
            </a:r>
            <a:r>
              <a:rPr lang="zh-CN" altLang="en-US"/>
              <a:t>个最重要的输入流类是</a:t>
            </a:r>
            <a:r>
              <a:rPr lang="en-US" altLang="zh-CN"/>
              <a:t>istream</a:t>
            </a:r>
            <a:r>
              <a:rPr lang="zh-CN" altLang="en-US"/>
              <a:t>，</a:t>
            </a:r>
            <a:r>
              <a:rPr lang="en-US" altLang="zh-CN"/>
              <a:t>ifstream</a:t>
            </a:r>
            <a:r>
              <a:rPr lang="zh-CN" altLang="en-US"/>
              <a:t>和</a:t>
            </a:r>
            <a:r>
              <a:rPr lang="en-US" altLang="zh-CN"/>
              <a:t>istringstream</a:t>
            </a:r>
            <a:endParaRPr lang="en-US" altLang="zh-CN"/>
          </a:p>
          <a:p>
            <a:r>
              <a:rPr lang="zh-CN" altLang="en-US"/>
              <a:t>通常输入都用</a:t>
            </a:r>
            <a:r>
              <a:rPr lang="en-US" altLang="zh-CN"/>
              <a:t>cin</a:t>
            </a:r>
            <a:r>
              <a:rPr lang="zh-CN" altLang="en-US"/>
              <a:t>，如果是从磁盘文件输入，可以构造一个</a:t>
            </a:r>
            <a:r>
              <a:rPr lang="en-US" altLang="zh-CN"/>
              <a:t>ifstream</a:t>
            </a:r>
            <a:r>
              <a:rPr lang="zh-CN" altLang="en-US"/>
              <a:t>类的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  </a:t>
            </a:r>
            <a:r>
              <a:rPr lang="zh-CN" altLang="en-US"/>
              <a:t>输入</a:t>
            </a:r>
            <a:r>
              <a:rPr lang="zh-CN" altLang="en-US"/>
              <a:t>流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如果仅使用</a:t>
            </a:r>
            <a:r>
              <a:rPr lang="en-US" altLang="zh-CN"/>
              <a:t>cin</a:t>
            </a:r>
            <a:r>
              <a:rPr lang="zh-CN" altLang="en-US"/>
              <a:t>对象，则不需要构造输入流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如果要使用文件流从文件中读取数据，就必须构造一个输入流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en-US" altLang="zh-CN"/>
              <a:t>(1) </a:t>
            </a:r>
            <a:r>
              <a:rPr lang="zh-CN" altLang="en-US"/>
              <a:t>使用默认构造函数建立对象，然后调用</a:t>
            </a:r>
            <a:r>
              <a:rPr lang="en-US" altLang="zh-CN"/>
              <a:t>open</a:t>
            </a:r>
            <a:r>
              <a:rPr lang="zh-CN" altLang="en-US"/>
              <a:t>成员函数打开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ifstream myFile;</a:t>
            </a:r>
            <a:endParaRPr lang="en-US" altLang="zh-CN"/>
          </a:p>
          <a:p>
            <a:r>
              <a:rPr lang="en-US" altLang="zh-CN"/>
              <a:t>myFile.open(“filename”)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11.3.1  </a:t>
            </a:r>
            <a:r>
              <a:rPr lang="zh-CN" altLang="en-US"/>
              <a:t>构造输入流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当程序与外界环境进行信息交换时，存在着两个对象，一个</a:t>
            </a:r>
            <a:r>
              <a:rPr lang="zh-CN" altLang="en-US"/>
              <a:t>是程序对象，一个</a:t>
            </a:r>
            <a:r>
              <a:rPr lang="zh-CN" altLang="en-US"/>
              <a:t>是文件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流对象由程序建立，负责与文件对象进行数据</a:t>
            </a:r>
            <a:r>
              <a:rPr lang="zh-CN" altLang="en-US"/>
              <a:t>交换</a:t>
            </a:r>
            <a:endParaRPr lang="zh-CN" altLang="en-US"/>
          </a:p>
          <a:p>
            <a:r>
              <a:rPr lang="zh-CN" altLang="en-US"/>
              <a:t>程序对象</a:t>
            </a:r>
            <a:r>
              <a:rPr lang="en-US" altLang="zh-CN"/>
              <a:t> - </a:t>
            </a:r>
            <a:r>
              <a:rPr lang="zh-CN" altLang="en-US"/>
              <a:t>流对象</a:t>
            </a:r>
            <a:r>
              <a:rPr lang="en-US" altLang="zh-CN"/>
              <a:t> - </a:t>
            </a:r>
            <a:r>
              <a:rPr lang="zh-CN" altLang="en-US"/>
              <a:t>文件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流对象是程序对象与文件对象的缓冲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11.1  I/O</a:t>
            </a:r>
            <a:r>
              <a:rPr lang="zh-CN" altLang="en-US">
                <a:sym typeface="+mn-ea"/>
              </a:rPr>
              <a:t>流的概念及流类库结构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(2) </a:t>
            </a:r>
            <a:r>
              <a:rPr lang="zh-CN" altLang="en-US"/>
              <a:t>在调用构造函数建立文件对象时指定文件名和模式，在构造过程中打开</a:t>
            </a:r>
            <a:r>
              <a:rPr lang="zh-CN" altLang="en-US"/>
              <a:t>该文件</a:t>
            </a:r>
            <a:endParaRPr lang="zh-CN" altLang="en-US"/>
          </a:p>
          <a:p>
            <a:r>
              <a:rPr lang="en-US" altLang="zh-CN"/>
              <a:t>ifstream myFile(“filename”)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11.3.1  </a:t>
            </a:r>
            <a:r>
              <a:rPr lang="zh-CN" altLang="en-US"/>
              <a:t>构造输入流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提取运算符</a:t>
            </a:r>
            <a:r>
              <a:rPr lang="en-US" altLang="zh-CN"/>
              <a:t>“&gt;&gt;”</a:t>
            </a:r>
            <a:r>
              <a:rPr lang="zh-CN" altLang="en-US"/>
              <a:t>用于格式化问问</a:t>
            </a:r>
            <a:r>
              <a:rPr lang="zh-CN" altLang="en-US"/>
              <a:t>输入</a:t>
            </a:r>
            <a:endParaRPr lang="zh-CN" altLang="en-US"/>
          </a:p>
          <a:p>
            <a:r>
              <a:rPr lang="zh-CN" altLang="en-US"/>
              <a:t>在提取数据时，以空白符为</a:t>
            </a:r>
            <a:r>
              <a:rPr lang="zh-CN" altLang="en-US"/>
              <a:t>分隔符</a:t>
            </a:r>
            <a:endParaRPr lang="zh-CN" altLang="en-US"/>
          </a:p>
          <a:p>
            <a:r>
              <a:rPr lang="zh-CN" altLang="en-US"/>
              <a:t>如果要输入一段包含空白符的文本，用提取运算符就很不方便。在这种情况下，可以选择使用非格式化输入成员函数</a:t>
            </a:r>
            <a:r>
              <a:rPr lang="en-US" altLang="zh-CN"/>
              <a:t>getline</a:t>
            </a:r>
            <a:r>
              <a:rPr lang="zh-CN" altLang="en-US"/>
              <a:t>，这样就可以读一个包含有空格的</a:t>
            </a:r>
            <a:r>
              <a:rPr lang="zh-CN" altLang="en-US"/>
              <a:t>文本块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11.3.2  </a:t>
            </a:r>
            <a:r>
              <a:rPr lang="zh-CN" altLang="en-US"/>
              <a:t>使用提取</a:t>
            </a:r>
            <a:r>
              <a:rPr lang="zh-CN" altLang="en-US"/>
              <a:t>运算符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定义在</a:t>
            </a:r>
            <a:r>
              <a:rPr lang="en-US" altLang="zh-CN"/>
              <a:t>ios_base</a:t>
            </a:r>
            <a:r>
              <a:rPr lang="zh-CN" altLang="en-US"/>
              <a:t>类中和</a:t>
            </a:r>
            <a:r>
              <a:rPr lang="en-US" altLang="zh-CN"/>
              <a:t>iomanip</a:t>
            </a:r>
            <a:r>
              <a:rPr lang="zh-CN" altLang="en-US"/>
              <a:t>头文件中的操纵符可以应用于输入流。但是只有少数几个操纵符对输入流对象具有实际影响，其中最重要的的进制操纵符</a:t>
            </a:r>
            <a:r>
              <a:rPr lang="en-US" altLang="zh-CN"/>
              <a:t>dec</a:t>
            </a:r>
            <a:r>
              <a:rPr lang="zh-CN" altLang="en-US"/>
              <a:t>，</a:t>
            </a:r>
            <a:r>
              <a:rPr lang="en-US" altLang="zh-CN"/>
              <a:t>oct</a:t>
            </a:r>
            <a:r>
              <a:rPr lang="zh-CN" altLang="en-US"/>
              <a:t>和</a:t>
            </a:r>
            <a:r>
              <a:rPr lang="en-US" altLang="zh-CN"/>
              <a:t>hex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11.3.3  </a:t>
            </a:r>
            <a:r>
              <a:rPr lang="zh-CN" altLang="en-US"/>
              <a:t>输入流</a:t>
            </a:r>
            <a:r>
              <a:rPr lang="zh-CN" altLang="en-US"/>
              <a:t>操纵符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1. </a:t>
            </a:r>
            <a:r>
              <a:rPr lang="zh-CN" altLang="en-US" b="1"/>
              <a:t>输入流的</a:t>
            </a:r>
            <a:r>
              <a:rPr lang="en-US" altLang="zh-CN" b="1"/>
              <a:t>open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zh-CN" altLang="en-US"/>
              <a:t>如果要使用一个文件输入流</a:t>
            </a:r>
            <a:r>
              <a:rPr lang="en-US" altLang="zh-CN"/>
              <a:t>ifstream</a:t>
            </a:r>
            <a:r>
              <a:rPr lang="zh-CN" altLang="en-US"/>
              <a:t>，必须在构造函数中或者使用</a:t>
            </a:r>
            <a:r>
              <a:rPr lang="en-US" altLang="zh-CN"/>
              <a:t>open</a:t>
            </a:r>
            <a:r>
              <a:rPr lang="zh-CN" altLang="en-US"/>
              <a:t>函数把该流与一个特定磁盘文件关联</a:t>
            </a:r>
            <a:r>
              <a:rPr lang="zh-CN" altLang="en-US"/>
              <a:t>起来</a:t>
            </a:r>
            <a:endParaRPr lang="zh-CN" altLang="en-US"/>
          </a:p>
          <a:p>
            <a:r>
              <a:rPr lang="zh-CN" altLang="en-US"/>
              <a:t>当打开与一个输入流关联的文件时，通常要指定一个模式</a:t>
            </a:r>
            <a:r>
              <a:rPr lang="zh-CN" altLang="en-US"/>
              <a:t>标志</a:t>
            </a:r>
            <a:endParaRPr lang="zh-CN" altLang="en-US"/>
          </a:p>
          <a:p>
            <a:r>
              <a:rPr lang="en-US" altLang="zh-CN"/>
              <a:t>ios_base::in</a:t>
            </a:r>
            <a:r>
              <a:rPr lang="zh-CN" altLang="en-US"/>
              <a:t>打开文件用于输入</a:t>
            </a:r>
            <a:endParaRPr lang="en-US" altLang="zh-CN"/>
          </a:p>
          <a:p>
            <a:r>
              <a:rPr lang="en-US" altLang="zh-CN"/>
              <a:t>ios_base::binary</a:t>
            </a:r>
            <a:r>
              <a:rPr lang="zh-CN" altLang="en-US"/>
              <a:t>以二进制模式打开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11.3.4  </a:t>
            </a:r>
            <a:r>
              <a:rPr lang="zh-CN" altLang="en-US"/>
              <a:t>输入流相关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2. </a:t>
            </a:r>
            <a:r>
              <a:rPr lang="zh-CN" altLang="en-US" b="1"/>
              <a:t>输入流的</a:t>
            </a:r>
            <a:r>
              <a:rPr lang="en-US" altLang="zh-CN" b="1"/>
              <a:t>close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zh-CN" altLang="en-US"/>
              <a:t>关闭与一个文件输入流关联的磁盘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 b="1"/>
              <a:t>3. get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zh-CN" altLang="en-US"/>
              <a:t>与提取运算符</a:t>
            </a:r>
            <a:r>
              <a:rPr lang="en-US" altLang="zh-CN"/>
              <a:t>“&gt;&gt;”</a:t>
            </a:r>
            <a:r>
              <a:rPr lang="zh-CN" altLang="en-US"/>
              <a:t>功能相似，但可以包含空白</a:t>
            </a:r>
            <a:r>
              <a:rPr lang="zh-CN" altLang="en-US"/>
              <a:t>字符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11-7 get</a:t>
            </a:r>
            <a:r>
              <a:rPr lang="zh-CN" altLang="en-US"/>
              <a:t>函数应用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11.3.4  </a:t>
            </a:r>
            <a:r>
              <a:rPr lang="zh-CN" altLang="en-US">
                <a:sym typeface="+mn-ea"/>
              </a:rPr>
              <a:t>输入流相关函数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4. getline</a:t>
            </a:r>
            <a:r>
              <a:rPr lang="zh-CN" altLang="en-US" b="1"/>
              <a:t>函数</a:t>
            </a:r>
            <a:endParaRPr lang="zh-CN" altLang="en-US" b="1"/>
          </a:p>
          <a:p>
            <a:r>
              <a:rPr lang="zh-CN" altLang="en-US"/>
              <a:t>类似于</a:t>
            </a:r>
            <a:r>
              <a:rPr lang="en-US" altLang="zh-CN"/>
              <a:t>get</a:t>
            </a:r>
            <a:r>
              <a:rPr lang="zh-CN" altLang="en-US"/>
              <a:t>函数，可以接受包含空白字符的</a:t>
            </a:r>
            <a:r>
              <a:rPr lang="zh-CN" altLang="en-US"/>
              <a:t>字符串</a:t>
            </a:r>
            <a:endParaRPr lang="zh-CN" altLang="en-US"/>
          </a:p>
          <a:p>
            <a:r>
              <a:rPr lang="en-US" altLang="zh-CN"/>
              <a:t>getline</a:t>
            </a:r>
            <a:r>
              <a:rPr lang="zh-CN" altLang="en-US"/>
              <a:t>有三个参数，第一个是输入流，第二个是保存字符串的变量，第三个是终止</a:t>
            </a:r>
            <a:r>
              <a:rPr lang="zh-CN" altLang="en-US"/>
              <a:t>字符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11-8 </a:t>
            </a:r>
            <a:r>
              <a:rPr lang="zh-CN" altLang="en-US"/>
              <a:t>为输入流指定一个终止</a:t>
            </a:r>
            <a:r>
              <a:rPr lang="zh-CN" altLang="en-US"/>
              <a:t>字符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11.3.4  </a:t>
            </a:r>
            <a:r>
              <a:rPr lang="zh-CN" altLang="en-US">
                <a:sym typeface="+mn-ea"/>
              </a:rPr>
              <a:t>输入流相关函数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5. read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en-US" altLang="zh-CN"/>
              <a:t>read</a:t>
            </a:r>
            <a:r>
              <a:rPr lang="zh-CN" altLang="en-US"/>
              <a:t>成员函数从一个文件读字节到一个指定的存储器区域，由长度参数确定要读的</a:t>
            </a:r>
            <a:r>
              <a:rPr lang="zh-CN" altLang="en-US"/>
              <a:t>字节数</a:t>
            </a:r>
            <a:endParaRPr lang="zh-CN" altLang="en-US"/>
          </a:p>
          <a:p>
            <a:r>
              <a:rPr lang="zh-CN" altLang="en-US"/>
              <a:t>如果给出长度参数，当遇到文件结束或者在文本模式文件中遇到文件结束标记字符时读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11-9 </a:t>
            </a:r>
            <a:r>
              <a:rPr lang="zh-CN" altLang="en-US"/>
              <a:t>从一个</a:t>
            </a:r>
            <a:r>
              <a:rPr lang="en-US" altLang="zh-CN"/>
              <a:t>payroll</a:t>
            </a:r>
            <a:r>
              <a:rPr lang="zh-CN" altLang="en-US"/>
              <a:t>文件读一个二进制记录到一个结构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11.3.4  </a:t>
            </a:r>
            <a:r>
              <a:rPr lang="zh-CN" altLang="en-US">
                <a:sym typeface="+mn-ea"/>
              </a:rPr>
              <a:t>输入流相关函数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6. seekg</a:t>
            </a:r>
            <a:r>
              <a:rPr lang="zh-CN" altLang="en-US" b="1"/>
              <a:t>和</a:t>
            </a:r>
            <a:r>
              <a:rPr lang="en-US" altLang="zh-CN" b="1"/>
              <a:t>tellg</a:t>
            </a:r>
            <a:r>
              <a:rPr lang="zh-CN" altLang="en-US" b="1"/>
              <a:t>函数</a:t>
            </a:r>
            <a:endParaRPr lang="zh-CN" altLang="en-US"/>
          </a:p>
          <a:p>
            <a:r>
              <a:rPr lang="zh-CN" altLang="en-US"/>
              <a:t>在文件输入流中，保留着一个指向文件中下一个将读数据位置的内部指针，可以用</a:t>
            </a:r>
            <a:r>
              <a:rPr lang="en-US" altLang="zh-CN"/>
              <a:t>seekg</a:t>
            </a:r>
            <a:r>
              <a:rPr lang="zh-CN" altLang="en-US"/>
              <a:t>函数来设置这个</a:t>
            </a:r>
            <a:r>
              <a:rPr lang="zh-CN" altLang="en-US"/>
              <a:t>指针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11-10 </a:t>
            </a:r>
            <a:r>
              <a:rPr lang="zh-CN" altLang="en-US"/>
              <a:t>用</a:t>
            </a:r>
            <a:r>
              <a:rPr lang="en-US" altLang="zh-CN"/>
              <a:t>seekg</a:t>
            </a:r>
            <a:r>
              <a:rPr lang="zh-CN" altLang="en-US"/>
              <a:t>函数设置位置</a:t>
            </a:r>
            <a:r>
              <a:rPr lang="zh-CN" altLang="en-US"/>
              <a:t>指针</a:t>
            </a:r>
            <a:endParaRPr lang="zh-CN" altLang="en-US"/>
          </a:p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11-11 </a:t>
            </a:r>
            <a:r>
              <a:rPr lang="zh-CN" altLang="en-US">
                <a:sym typeface="+mn-ea"/>
              </a:rPr>
              <a:t>读一个文件并显示出其中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元素的位置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11.3.4  </a:t>
            </a:r>
            <a:r>
              <a:rPr lang="zh-CN" altLang="en-US">
                <a:sym typeface="+mn-ea"/>
              </a:rPr>
              <a:t>输入流相关函数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字符串输入流提供了与字符串相对应的功能，它可以从一个字符串中读取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istringstream</a:t>
            </a:r>
            <a:r>
              <a:rPr lang="zh-CN" altLang="en-US"/>
              <a:t>类表示一个字符串</a:t>
            </a:r>
            <a:r>
              <a:rPr lang="zh-CN" altLang="en-US"/>
              <a:t>流</a:t>
            </a:r>
            <a:endParaRPr lang="zh-CN" altLang="en-US"/>
          </a:p>
          <a:p>
            <a:r>
              <a:rPr lang="en-US" altLang="zh-CN">
                <a:sym typeface="+mn-ea"/>
              </a:rPr>
              <a:t>istringstream</a:t>
            </a:r>
            <a:r>
              <a:rPr lang="zh-CN" altLang="en-US">
                <a:sym typeface="+mn-ea"/>
              </a:rPr>
              <a:t>类有两个构造函数，最常用的那个构造函数接收两个参数，分别表示要输入的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对象和流的打开</a:t>
            </a:r>
            <a:r>
              <a:rPr lang="zh-CN" altLang="en-US">
                <a:sym typeface="+mn-ea"/>
              </a:rPr>
              <a:t>模式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打开模式的默认值为</a:t>
            </a:r>
            <a:r>
              <a:rPr lang="en-US" altLang="zh-CN">
                <a:sym typeface="+mn-ea"/>
              </a:rPr>
              <a:t>ios_base::in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11.3.5  </a:t>
            </a:r>
            <a:r>
              <a:rPr lang="zh-CN" altLang="en-US"/>
              <a:t>字符串</a:t>
            </a:r>
            <a:r>
              <a:rPr lang="zh-CN" altLang="en-US"/>
              <a:t>输入流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ifstream</a:t>
            </a:r>
            <a:r>
              <a:rPr lang="zh-CN" altLang="en-US"/>
              <a:t>类所具有的大部分功能，</a:t>
            </a:r>
            <a:r>
              <a:rPr lang="en-US" altLang="zh-CN"/>
              <a:t>ifstringstream</a:t>
            </a:r>
            <a:r>
              <a:rPr lang="zh-CN" altLang="en-US"/>
              <a:t>类都有，例如提取运算符、操纵符、</a:t>
            </a:r>
            <a:r>
              <a:rPr lang="en-US" altLang="zh-CN"/>
              <a:t>read</a:t>
            </a:r>
            <a:r>
              <a:rPr lang="zh-CN" altLang="en-US"/>
              <a:t>函数、</a:t>
            </a:r>
            <a:r>
              <a:rPr lang="en-US" altLang="zh-CN"/>
              <a:t>getline</a:t>
            </a:r>
            <a:r>
              <a:rPr lang="zh-CN" altLang="en-US"/>
              <a:t>函数等，因为这些功能都是针对它们共同的基类</a:t>
            </a:r>
            <a:r>
              <a:rPr lang="en-US" altLang="zh-CN"/>
              <a:t>istream</a:t>
            </a:r>
            <a:r>
              <a:rPr lang="zh-CN" altLang="en-US"/>
              <a:t>的。只有专用于文件操作的</a:t>
            </a:r>
            <a:r>
              <a:rPr lang="en-US" altLang="zh-CN"/>
              <a:t>open</a:t>
            </a:r>
            <a:r>
              <a:rPr lang="zh-CN" altLang="en-US"/>
              <a:t>函数和</a:t>
            </a:r>
            <a:r>
              <a:rPr lang="en-US" altLang="zh-CN"/>
              <a:t>close</a:t>
            </a:r>
            <a:r>
              <a:rPr lang="zh-CN" altLang="en-US"/>
              <a:t>函数是</a:t>
            </a:r>
            <a:r>
              <a:rPr lang="en-US" altLang="zh-CN"/>
              <a:t>istringstream</a:t>
            </a:r>
            <a:r>
              <a:rPr lang="zh-CN" altLang="en-US"/>
              <a:t>类所不具有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11-12 </a:t>
            </a:r>
            <a:r>
              <a:rPr lang="zh-CN" altLang="en-US"/>
              <a:t>用</a:t>
            </a:r>
            <a:r>
              <a:rPr lang="en-US" altLang="zh-CN"/>
              <a:t>ostringstream</a:t>
            </a:r>
            <a:r>
              <a:rPr lang="zh-CN" altLang="en-US"/>
              <a:t>将字符串转换为</a:t>
            </a:r>
            <a:r>
              <a:rPr lang="zh-CN" altLang="en-US"/>
              <a:t>数值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11.3.5  </a:t>
            </a:r>
            <a:r>
              <a:rPr lang="zh-CN" altLang="en-US">
                <a:sym typeface="+mn-ea"/>
              </a:rPr>
              <a:t>字符串输入流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操作系统将键盘、屏幕、打印机和通信端口都当作文件对象来处理，和磁盘文件</a:t>
            </a:r>
            <a:r>
              <a:rPr lang="zh-CN" altLang="en-US"/>
              <a:t>一样</a:t>
            </a:r>
            <a:endParaRPr lang="zh-CN" altLang="en-US"/>
          </a:p>
          <a:p>
            <a:r>
              <a:rPr lang="zh-CN" altLang="en-US"/>
              <a:t>所有的输入输出操作都可以看作是流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zh-CN" altLang="en-US"/>
              <a:t>网络数据交换、进程数据交换等都可以看作是流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11.1  I/O</a:t>
            </a:r>
            <a:r>
              <a:rPr lang="zh-CN" altLang="en-US">
                <a:sym typeface="+mn-ea"/>
              </a:rPr>
              <a:t>流的概念及流类库结构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iostream</a:t>
            </a:r>
            <a:r>
              <a:rPr lang="zh-CN" altLang="en-US"/>
              <a:t>是输入输出流类，</a:t>
            </a:r>
            <a:r>
              <a:rPr lang="en-US" altLang="zh-CN"/>
              <a:t>fstream</a:t>
            </a:r>
            <a:r>
              <a:rPr lang="zh-CN" altLang="en-US"/>
              <a:t>和</a:t>
            </a:r>
            <a:r>
              <a:rPr lang="en-US" altLang="zh-CN"/>
              <a:t>stringsteam</a:t>
            </a:r>
            <a:r>
              <a:rPr lang="zh-CN" altLang="en-US"/>
              <a:t>都是从</a:t>
            </a:r>
            <a:r>
              <a:rPr lang="en-US" altLang="zh-CN">
                <a:sym typeface="+mn-ea"/>
              </a:rPr>
              <a:t>iostream</a:t>
            </a:r>
            <a:r>
              <a:rPr lang="zh-CN" altLang="en-US">
                <a:sym typeface="+mn-ea"/>
              </a:rPr>
              <a:t>派生</a:t>
            </a:r>
            <a:r>
              <a:rPr lang="zh-CN" altLang="en-US">
                <a:sym typeface="+mn-ea"/>
              </a:rPr>
              <a:t>的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fstream</a:t>
            </a:r>
            <a:r>
              <a:rPr lang="zh-CN" altLang="en-US">
                <a:sym typeface="+mn-ea"/>
              </a:rPr>
              <a:t>类支持磁盘文件输入和</a:t>
            </a:r>
            <a:r>
              <a:rPr lang="zh-CN" altLang="en-US">
                <a:sym typeface="+mn-ea"/>
              </a:rPr>
              <a:t>输出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stringsteam</a:t>
            </a:r>
            <a:r>
              <a:rPr lang="zh-CN" altLang="en-US">
                <a:sym typeface="+mn-ea"/>
              </a:rPr>
              <a:t>类支持面向字符的输入和</a:t>
            </a:r>
            <a:r>
              <a:rPr lang="zh-CN" altLang="en-US">
                <a:sym typeface="+mn-ea"/>
              </a:rPr>
              <a:t>输出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11.4  </a:t>
            </a:r>
            <a:r>
              <a:rPr lang="zh-CN" altLang="en-US">
                <a:sym typeface="+mn-ea"/>
              </a:rPr>
              <a:t>输入</a:t>
            </a:r>
            <a:r>
              <a:rPr lang="zh-CN" altLang="en-US">
                <a:sym typeface="+mn-ea"/>
              </a:rPr>
              <a:t>输出流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I/O</a:t>
            </a:r>
            <a:r>
              <a:rPr lang="zh-CN" altLang="en-US"/>
              <a:t>流类库的基础是一组类模板，类模板提供了库中的大多数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I/O</a:t>
            </a:r>
            <a:r>
              <a:rPr lang="zh-CN" altLang="en-US"/>
              <a:t>流类库中，头文件</a:t>
            </a:r>
            <a:r>
              <a:rPr lang="en-US" altLang="zh-CN"/>
              <a:t>iostream</a:t>
            </a:r>
            <a:r>
              <a:rPr lang="zh-CN" altLang="en-US"/>
              <a:t>声明了</a:t>
            </a:r>
            <a:r>
              <a:rPr lang="en-US" altLang="zh-CN"/>
              <a:t>4</a:t>
            </a:r>
            <a:r>
              <a:rPr lang="zh-CN" altLang="en-US"/>
              <a:t>个预定义的流对象用来完成在标准设备上的输入输出</a:t>
            </a:r>
            <a:r>
              <a:rPr lang="zh-CN" altLang="en-US"/>
              <a:t>操作：</a:t>
            </a:r>
            <a:endParaRPr lang="zh-CN" altLang="en-US"/>
          </a:p>
          <a:p>
            <a:r>
              <a:rPr lang="en-US" altLang="zh-CN"/>
              <a:t>cin</a:t>
            </a:r>
            <a:r>
              <a:rPr lang="zh-CN" altLang="en-US"/>
              <a:t>，</a:t>
            </a:r>
            <a:r>
              <a:rPr lang="en-US" altLang="zh-CN"/>
              <a:t>cout</a:t>
            </a:r>
            <a:r>
              <a:rPr lang="zh-CN" altLang="en-US"/>
              <a:t>，</a:t>
            </a:r>
            <a:r>
              <a:rPr lang="en-US" altLang="zh-CN"/>
              <a:t>cerr</a:t>
            </a:r>
            <a:r>
              <a:rPr lang="zh-CN" altLang="en-US"/>
              <a:t>，</a:t>
            </a:r>
            <a:r>
              <a:rPr lang="en-US" altLang="zh-CN"/>
              <a:t>clog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11.1  I/O</a:t>
            </a:r>
            <a:r>
              <a:rPr lang="zh-CN" altLang="en-US">
                <a:sym typeface="+mn-ea"/>
              </a:rPr>
              <a:t>流的概念及流类库结构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11.1  I/O</a:t>
            </a:r>
            <a:r>
              <a:rPr lang="zh-CN" altLang="en-US">
                <a:sym typeface="+mn-ea"/>
              </a:rPr>
              <a:t>流的概念及流类库结构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9795" y="2132965"/>
          <a:ext cx="74682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145"/>
                <a:gridCol w="4632960"/>
                <a:gridCol w="11671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包含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抽象流</a:t>
                      </a:r>
                      <a:r>
                        <a:rPr lang="zh-CN" altLang="en-US"/>
                        <a:t>基类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ios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输入流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ifstream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istringstream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r>
                        <a:rPr lang="zh-CN" altLang="en-US"/>
                        <a:t>流类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ofstream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ostringstream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输入输出</a:t>
                      </a:r>
                      <a:r>
                        <a:rPr lang="zh-CN" altLang="en-US"/>
                        <a:t>流类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iostream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stringstream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流</a:t>
                      </a:r>
                      <a:r>
                        <a:rPr lang="zh-CN" altLang="en-US"/>
                        <a:t>基类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通用输入流类和替他输入输入流的</a:t>
                      </a:r>
                      <a:r>
                        <a:rPr lang="zh-CN" altLang="en-US"/>
                        <a:t>基类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文件输入流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字符串输入流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通用输出流类和其他输出流的</a:t>
                      </a:r>
                      <a:r>
                        <a:rPr lang="zh-CN" altLang="en-US"/>
                        <a:t>基类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文件输出</a:t>
                      </a:r>
                      <a:r>
                        <a:rPr lang="zh-CN" altLang="en-US"/>
                        <a:t>流类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字符串输出</a:t>
                      </a:r>
                      <a:r>
                        <a:rPr lang="zh-CN" altLang="en-US"/>
                        <a:t>流类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通用输入输出流类和其他输入输出流的</a:t>
                      </a:r>
                      <a:r>
                        <a:rPr lang="zh-CN" altLang="en-US"/>
                        <a:t>基类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文件输入输出</a:t>
                      </a:r>
                      <a:r>
                        <a:rPr lang="zh-CN" altLang="en-US"/>
                        <a:t>流类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字符串输入输出</a:t>
                      </a:r>
                      <a:r>
                        <a:rPr lang="zh-CN" altLang="en-US"/>
                        <a:t>流类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ios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istream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fstream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sstream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31820" y="1701165"/>
            <a:ext cx="215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表</a:t>
            </a:r>
            <a:r>
              <a:rPr lang="en-US" altLang="zh-CN" b="1"/>
              <a:t>11-1  I/O</a:t>
            </a:r>
            <a:r>
              <a:rPr lang="zh-CN" altLang="en-US" b="1"/>
              <a:t>流类列表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三个最常用的输出流：</a:t>
            </a:r>
            <a:r>
              <a:rPr lang="en-US" altLang="zh-CN"/>
              <a:t>ostream</a:t>
            </a:r>
            <a:r>
              <a:rPr lang="zh-CN" altLang="en-US"/>
              <a:t>，</a:t>
            </a:r>
            <a:r>
              <a:rPr lang="en-US" altLang="zh-CN"/>
              <a:t>ofstream</a:t>
            </a:r>
            <a:r>
              <a:rPr lang="zh-CN" altLang="en-US"/>
              <a:t>，</a:t>
            </a:r>
            <a:r>
              <a:rPr lang="en-US" altLang="zh-CN"/>
              <a:t>ostringstream</a:t>
            </a:r>
            <a:endParaRPr lang="en-US" altLang="zh-CN"/>
          </a:p>
          <a:p>
            <a:r>
              <a:rPr lang="zh-CN" altLang="en-US"/>
              <a:t>标准设备输出流对象：</a:t>
            </a:r>
            <a:r>
              <a:rPr lang="en-US" altLang="zh-CN"/>
              <a:t>cout</a:t>
            </a:r>
            <a:r>
              <a:rPr lang="zh-CN" altLang="en-US"/>
              <a:t>，</a:t>
            </a:r>
            <a:r>
              <a:rPr lang="en-US" altLang="zh-CN"/>
              <a:t>cerr</a:t>
            </a:r>
            <a:r>
              <a:rPr lang="zh-CN" altLang="en-US"/>
              <a:t>，</a:t>
            </a:r>
            <a:r>
              <a:rPr lang="en-US" altLang="zh-CN"/>
              <a:t>clog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11.2  </a:t>
            </a:r>
            <a:r>
              <a:rPr lang="zh-CN" altLang="en-US">
                <a:sym typeface="+mn-ea"/>
              </a:rPr>
              <a:t>输出流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构造文件输出流的常用方法</a:t>
            </a:r>
            <a:r>
              <a:rPr lang="zh-CN" altLang="en-US"/>
              <a:t>如下：</a:t>
            </a:r>
            <a:endParaRPr lang="zh-CN" altLang="en-US"/>
          </a:p>
          <a:p>
            <a:r>
              <a:rPr lang="en-US" altLang="zh-CN"/>
              <a:t>(1) </a:t>
            </a:r>
            <a:r>
              <a:rPr lang="zh-CN" altLang="en-US"/>
              <a:t>使用默认构造函数，然后调用</a:t>
            </a:r>
            <a:r>
              <a:rPr lang="en-US" altLang="zh-CN"/>
              <a:t>open</a:t>
            </a:r>
            <a:r>
              <a:rPr lang="zh-CN" altLang="en-US"/>
              <a:t>方法</a:t>
            </a:r>
            <a:r>
              <a:rPr lang="zh-CN" altLang="en-US"/>
              <a:t>成员</a:t>
            </a:r>
            <a:endParaRPr lang="zh-CN" altLang="en-US"/>
          </a:p>
          <a:p>
            <a:r>
              <a:rPr lang="en-US" altLang="zh-CN"/>
              <a:t>        ofstream myFile;</a:t>
            </a:r>
            <a:endParaRPr lang="en-US" altLang="zh-CN"/>
          </a:p>
          <a:p>
            <a:r>
              <a:rPr lang="en-US" altLang="zh-CN"/>
              <a:t>        myFile.open(“filename”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(2) </a:t>
            </a:r>
            <a:r>
              <a:rPr lang="zh-CN" altLang="en-US"/>
              <a:t>在调用构造函数时指定文件</a:t>
            </a:r>
            <a:r>
              <a:rPr lang="zh-CN" altLang="en-US"/>
              <a:t>名：</a:t>
            </a:r>
            <a:endParaRPr lang="zh-CN" altLang="en-US"/>
          </a:p>
          <a:p>
            <a:r>
              <a:rPr lang="en-US" altLang="zh-CN"/>
              <a:t>        ofstream myFile(“filename”);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11.2.1  </a:t>
            </a:r>
            <a:r>
              <a:rPr lang="zh-CN" altLang="en-US">
                <a:sym typeface="+mn-ea"/>
              </a:rPr>
              <a:t>构造输出流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(3) </a:t>
            </a:r>
            <a:r>
              <a:rPr lang="zh-CN" altLang="en-US"/>
              <a:t>使用同一个流先后打开不同的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        ofstream file;</a:t>
            </a:r>
            <a:endParaRPr lang="en-US" altLang="zh-CN"/>
          </a:p>
          <a:p>
            <a:r>
              <a:rPr lang="en-US" altLang="zh-CN"/>
              <a:t>        file.open(“File1”);</a:t>
            </a:r>
            <a:endParaRPr lang="en-US" altLang="zh-CN"/>
          </a:p>
          <a:p>
            <a:r>
              <a:rPr lang="en-US" altLang="zh-CN"/>
              <a:t>        //...</a:t>
            </a:r>
            <a:r>
              <a:rPr lang="zh-CN" altLang="en-US"/>
              <a:t>向文件</a:t>
            </a:r>
            <a:r>
              <a:rPr lang="en-US" altLang="zh-CN"/>
              <a:t>File1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file.close();</a:t>
            </a:r>
            <a:endParaRPr lang="zh-CN" altLang="en-US"/>
          </a:p>
          <a:p>
            <a:r>
              <a:rPr lang="en-US" altLang="zh-CN"/>
              <a:t>        file.open(“File2”)</a:t>
            </a:r>
            <a:endParaRPr lang="en-US" altLang="zh-CN"/>
          </a:p>
          <a:p>
            <a:r>
              <a:rPr lang="en-US" altLang="zh-CN"/>
              <a:t>        //...</a:t>
            </a:r>
            <a:r>
              <a:rPr lang="zh-CN" altLang="en-US"/>
              <a:t>向文件</a:t>
            </a:r>
            <a:r>
              <a:rPr lang="en-US" altLang="zh-CN"/>
              <a:t>File2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en-US" altLang="zh-CN"/>
              <a:t>file.fclose();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11.2.1  </a:t>
            </a:r>
            <a:r>
              <a:rPr lang="zh-CN" altLang="en-US">
                <a:sym typeface="+mn-ea"/>
              </a:rPr>
              <a:t>构造输出流对象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57db33b-3434-412d-bf1b-d64ab64ea8bb}"/>
  <p:tag name="TABLE_ENDDRAG_ORIGIN_RECT" val="575*339"/>
  <p:tag name="TABLE_ENDDRAG_RECT" val="57*173*575*339"/>
</p:tagLst>
</file>

<file path=ppt/tags/tag2.xml><?xml version="1.0" encoding="utf-8"?>
<p:tagLst xmlns:p="http://schemas.openxmlformats.org/presentationml/2006/main">
  <p:tag name="KSO_WM_UNIT_TABLE_BEAUTIFY" val="smartTable{179ecfae-dd9b-4c2e-b311-a90c81145a2d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4805</Words>
  <Application>WPS 演示</Application>
  <PresentationFormat>全屏显示(4:3)</PresentationFormat>
  <Paragraphs>329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Symbol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波形</vt:lpstr>
      <vt:lpstr>第11章  流类库与输入输出</vt:lpstr>
      <vt:lpstr>11.1  I/O流的概念及流类库结构</vt:lpstr>
      <vt:lpstr>11.1  I/O流的概念及流类库结构</vt:lpstr>
      <vt:lpstr>11.1  I/O流的概念及流类库结构</vt:lpstr>
      <vt:lpstr>11.1  I/O流的概念及流类库结构</vt:lpstr>
      <vt:lpstr>11.1  I/O流的概念及流类库结构</vt:lpstr>
      <vt:lpstr>11.2  输出流</vt:lpstr>
      <vt:lpstr>11.2.1  构造输出流对象</vt:lpstr>
      <vt:lpstr>11.2.1  构造输出流对象</vt:lpstr>
      <vt:lpstr>11.2.2  使用插入运算符和操纵符</vt:lpstr>
      <vt:lpstr>11.2.2  使用插入运算符和操纵符</vt:lpstr>
      <vt:lpstr>11.2.2  使用插入运算符和操纵符</vt:lpstr>
      <vt:lpstr>11.2.2  使用插入运算符和操纵符</vt:lpstr>
      <vt:lpstr>11.2.2  使用插入运算符和操纵符</vt:lpstr>
      <vt:lpstr>11.2.2  使用插入运算符和操纵符</vt:lpstr>
      <vt:lpstr>11.2.2  使用插入运算符和操纵符</vt:lpstr>
      <vt:lpstr>11.2.3  文件输出流成员函数</vt:lpstr>
      <vt:lpstr>11.2.3  文件输出流成员函数</vt:lpstr>
      <vt:lpstr>11.2.3  文件输出流成员函数</vt:lpstr>
      <vt:lpstr>11.2.3  文件输出流成员函数</vt:lpstr>
      <vt:lpstr>11.2.3  文件输出流成员函数</vt:lpstr>
      <vt:lpstr>11.2.3  文件输出流成员函数</vt:lpstr>
      <vt:lpstr>11.2.3  文件输出流成员函数</vt:lpstr>
      <vt:lpstr>11.2.3  文件输出流成员函数</vt:lpstr>
      <vt:lpstr>11.2.3  文件输出流成员函数</vt:lpstr>
      <vt:lpstr>11.2.4  二进制输出文件</vt:lpstr>
      <vt:lpstr>11.2.5  字符串输出流</vt:lpstr>
      <vt:lpstr>11.3  输入流</vt:lpstr>
      <vt:lpstr>11.3.1  构造输入流对象</vt:lpstr>
      <vt:lpstr>11.3.1  构造输入流对象</vt:lpstr>
      <vt:lpstr>11.3.2  使用提取运算符</vt:lpstr>
      <vt:lpstr>11.3.3  输入流操纵符</vt:lpstr>
      <vt:lpstr>11.3.4  输入流相关函数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11.3.4  输入流相关函数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绪论</dc:title>
  <dc:creator>dm</dc:creator>
  <cp:lastModifiedBy>殷建</cp:lastModifiedBy>
  <cp:revision>53</cp:revision>
  <dcterms:created xsi:type="dcterms:W3CDTF">2018-03-01T23:16:00Z</dcterms:created>
  <dcterms:modified xsi:type="dcterms:W3CDTF">2022-01-04T03:42:58Z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A66D29A19CFB429EB11ABA555DB98103</vt:lpwstr>
  </property>
  <property fmtid="{D5CDD505-2E9C-101B-9397-08002B2CF9AE}" pid="3" name="KSOProductBuildVer">
    <vt:lpwstr>2052-11.1.0.11194</vt:lpwstr>
  </property>
</Properties>
</file>