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4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章  异常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为了加强程序的可读性，使函数的用户能够方便地知道所使用的函数会抛出哪些异常，可以在函数的声明中列出这个函数可能抛出的所有异常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/>
              <a:t>void fun() throw(A, B, C, D);</a:t>
            </a:r>
            <a:endParaRPr lang="en-US" altLang="zh-CN"/>
          </a:p>
          <a:p>
            <a:r>
              <a:rPr lang="zh-CN" altLang="en-US"/>
              <a:t>这表明函数</a:t>
            </a:r>
            <a:r>
              <a:rPr lang="en-US" altLang="zh-CN"/>
              <a:t>fun()</a:t>
            </a:r>
            <a:r>
              <a:rPr lang="zh-CN" altLang="en-US"/>
              <a:t>能够且只能够抛出类型</a:t>
            </a:r>
            <a:r>
              <a:rPr lang="en-US" altLang="zh-CN"/>
              <a:t>A, B, C, D</a:t>
            </a:r>
            <a:r>
              <a:rPr lang="zh-CN" altLang="en-US"/>
              <a:t>及其子类型的</a:t>
            </a:r>
            <a:r>
              <a:rPr lang="zh-CN" altLang="en-US"/>
              <a:t>异常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12.2.2  </a:t>
            </a:r>
            <a:r>
              <a:rPr lang="zh-CN" altLang="en-US"/>
              <a:t>异常接口</a:t>
            </a:r>
            <a:r>
              <a:rPr lang="zh-CN" altLang="en-US"/>
              <a:t>声明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如果在函数的声明中没有包括异常接口声明，则此函数可以抛出任何类型的</a:t>
            </a:r>
            <a:r>
              <a:rPr lang="zh-CN" altLang="en-US"/>
              <a:t>异常</a:t>
            </a:r>
            <a:endParaRPr lang="zh-CN" altLang="en-US"/>
          </a:p>
          <a:p>
            <a:r>
              <a:rPr lang="en-US" altLang="zh-CN"/>
              <a:t>void fun();</a:t>
            </a:r>
            <a:endParaRPr lang="en-US" altLang="zh-CN"/>
          </a:p>
          <a:p>
            <a:r>
              <a:rPr lang="zh-CN" altLang="en-US"/>
              <a:t>一个不抛出任何类型异常的函数可以这样</a:t>
            </a:r>
            <a:r>
              <a:rPr lang="zh-CN" altLang="en-US"/>
              <a:t>声明：</a:t>
            </a:r>
            <a:endParaRPr lang="zh-CN" altLang="en-US"/>
          </a:p>
          <a:p>
            <a:r>
              <a:rPr lang="en-US" altLang="zh-CN"/>
              <a:t>void fun() throw();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12.2.2  </a:t>
            </a:r>
            <a:r>
              <a:rPr lang="zh-CN" altLang="en-US">
                <a:sym typeface="+mn-ea"/>
              </a:rPr>
              <a:t>异常接口声明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可以通过定义异常类来处理</a:t>
            </a:r>
            <a:r>
              <a:rPr lang="zh-CN" altLang="en-US"/>
              <a:t>异常</a:t>
            </a:r>
            <a:endParaRPr lang="zh-CN" altLang="en-US"/>
          </a:p>
          <a:p>
            <a:r>
              <a:rPr lang="zh-CN" altLang="en-US"/>
              <a:t>当通过</a:t>
            </a:r>
            <a:r>
              <a:rPr lang="en-US" altLang="zh-CN"/>
              <a:t>catch</a:t>
            </a:r>
            <a:r>
              <a:rPr lang="zh-CN" altLang="en-US"/>
              <a:t>捕获一个异常类型，而</a:t>
            </a:r>
            <a:r>
              <a:rPr lang="en-US" altLang="zh-CN"/>
              <a:t>catch</a:t>
            </a:r>
            <a:r>
              <a:rPr lang="zh-CN" altLang="en-US"/>
              <a:t>的捕获类型是一个异常对象类型，则这会启动异常类的构造函数类创建一个异常对象，然后通过该</a:t>
            </a:r>
            <a:r>
              <a:rPr lang="zh-CN" altLang="en-US"/>
              <a:t>对象处理</a:t>
            </a:r>
            <a:r>
              <a:rPr lang="zh-CN" altLang="en-US"/>
              <a:t>异常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catch</a:t>
            </a:r>
            <a:r>
              <a:rPr lang="zh-CN" altLang="en-US"/>
              <a:t>子句是一个对象引用，然后通过该对象的引用</a:t>
            </a:r>
            <a:r>
              <a:rPr lang="zh-CN" altLang="en-US"/>
              <a:t>来处理</a:t>
            </a:r>
            <a:r>
              <a:rPr lang="zh-CN" altLang="en-US"/>
              <a:t>异常</a:t>
            </a:r>
            <a:endParaRPr lang="zh-CN" altLang="en-US"/>
          </a:p>
          <a:p>
            <a:r>
              <a:rPr lang="zh-CN" altLang="en-US"/>
              <a:t>异常处理完毕后，析构函数将被自动</a:t>
            </a:r>
            <a:r>
              <a:rPr lang="zh-CN" altLang="en-US"/>
              <a:t>调用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12.3  </a:t>
            </a:r>
            <a:r>
              <a:rPr lang="zh-CN" altLang="en-US"/>
              <a:t>异常处理中的构造与</a:t>
            </a:r>
            <a:r>
              <a:rPr lang="zh-CN" altLang="en-US"/>
              <a:t>析构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异常处理的真正功能，不仅在于它能够处理各种不同类型的异常，还在于它有为异常抛出前构造的所有局部对象自动调用析构函数的</a:t>
            </a:r>
            <a:r>
              <a:rPr lang="zh-CN" altLang="en-US"/>
              <a:t>能力</a:t>
            </a:r>
            <a:endParaRPr lang="zh-CN" altLang="en-US"/>
          </a:p>
          <a:p>
            <a:r>
              <a:rPr lang="zh-CN" altLang="en-US"/>
              <a:t>异常被抛出后，从进入</a:t>
            </a:r>
            <a:r>
              <a:rPr lang="en-US" altLang="zh-CN"/>
              <a:t>try</a:t>
            </a:r>
            <a:r>
              <a:rPr lang="zh-CN" altLang="en-US"/>
              <a:t>块起，到异常被抛出前，这期间在栈上构造的所有对象都会被自动析构，析构的顺序与构造的顺序相反。这一过程称为栈的解旋</a:t>
            </a:r>
            <a:r>
              <a:rPr lang="en-US" altLang="zh-CN"/>
              <a:t>(unwinding)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12-2 </a:t>
            </a:r>
            <a:r>
              <a:rPr lang="zh-CN" altLang="en-US"/>
              <a:t>使用带析构语义类的</a:t>
            </a:r>
            <a:r>
              <a:rPr lang="en-US" altLang="zh-CN"/>
              <a:t>C++</a:t>
            </a:r>
            <a:r>
              <a:rPr lang="zh-CN" altLang="en-US"/>
              <a:t>异常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12.3  </a:t>
            </a:r>
            <a:r>
              <a:rPr lang="zh-CN" altLang="en-US">
                <a:sym typeface="+mn-ea"/>
              </a:rPr>
              <a:t>异常处理中的构造与析构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795" y="2385060"/>
            <a:ext cx="7408545" cy="1188085"/>
          </a:xfrm>
        </p:spPr>
        <p:txBody>
          <a:bodyPr>
            <a:normAutofit lnSpcReduction="10000"/>
          </a:bodyPr>
          <a:p>
            <a:r>
              <a:rPr lang="en-US" altLang="zh-CN"/>
              <a:t>C++</a:t>
            </a:r>
            <a:r>
              <a:rPr lang="zh-CN" altLang="en-US"/>
              <a:t>提供了一组标准异常类，这些类以基类</a:t>
            </a:r>
            <a:r>
              <a:rPr lang="en-US" altLang="zh-CN"/>
              <a:t>Exception</a:t>
            </a:r>
            <a:r>
              <a:rPr lang="zh-CN" altLang="en-US"/>
              <a:t>开始，标准程序库抛出的所有异常，都派生于该</a:t>
            </a:r>
            <a:r>
              <a:rPr lang="zh-CN" altLang="en-US"/>
              <a:t>基类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12.4  </a:t>
            </a:r>
            <a:r>
              <a:rPr lang="zh-CN" altLang="en-US"/>
              <a:t>标准程序库异常</a:t>
            </a:r>
            <a:r>
              <a:rPr lang="zh-CN" altLang="en-US"/>
              <a:t>处理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1908810" y="3501390"/>
          <a:ext cx="462153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4617720" imgH="2941320" progId="Paint.Picture">
                  <p:embed/>
                </p:oleObj>
              </mc:Choice>
              <mc:Fallback>
                <p:oleObj name="" r:id="rId2" imgW="4617720" imgH="294132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8810" y="3501390"/>
                        <a:ext cx="4621530" cy="294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基类</a:t>
            </a:r>
            <a:r>
              <a:rPr lang="en-US" altLang="zh-CN"/>
              <a:t>Exception</a:t>
            </a:r>
            <a:r>
              <a:rPr lang="zh-CN" altLang="en-US"/>
              <a:t>提供了一个成员函数</a:t>
            </a:r>
            <a:r>
              <a:rPr lang="en-US" altLang="zh-CN"/>
              <a:t>what()</a:t>
            </a:r>
            <a:r>
              <a:rPr lang="zh-CN" altLang="en-US"/>
              <a:t>用于返回错误信息</a:t>
            </a:r>
            <a:endParaRPr lang="en-US" altLang="zh-CN"/>
          </a:p>
          <a:p>
            <a:r>
              <a:rPr lang="en-US" altLang="zh-CN"/>
              <a:t>virtual const char* what() const throw();</a:t>
            </a:r>
            <a:endParaRPr lang="en-US" altLang="zh-CN"/>
          </a:p>
          <a:p>
            <a:r>
              <a:rPr lang="zh-CN" altLang="en-US"/>
              <a:t>该函数也可以在派生类中重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12.4  </a:t>
            </a:r>
            <a:r>
              <a:rPr lang="zh-CN" altLang="en-US">
                <a:sym typeface="+mn-ea"/>
              </a:rPr>
              <a:t>标准程序库异常处理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12.4  </a:t>
            </a:r>
            <a:r>
              <a:rPr lang="zh-CN" altLang="en-US">
                <a:sym typeface="+mn-ea"/>
              </a:rPr>
              <a:t>标准程序库异常处理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2185" y="2565400"/>
          <a:ext cx="745680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420"/>
                <a:gridCol w="1017905"/>
                <a:gridCol w="51104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异常类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头文件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异常的含义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bad_alloc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exception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用</a:t>
                      </a:r>
                      <a:r>
                        <a:rPr lang="en-US" altLang="zh-CN" sz="1400"/>
                        <a:t>new</a:t>
                      </a:r>
                      <a:r>
                        <a:rPr lang="zh-CN" altLang="en-US" sz="1400"/>
                        <a:t>动态分配空间失败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bad_cast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new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执行</a:t>
                      </a:r>
                      <a:r>
                        <a:rPr lang="en-US" altLang="zh-CN" sz="1400"/>
                        <a:t>dynamic_cast</a:t>
                      </a:r>
                      <a:r>
                        <a:rPr lang="zh-CN" altLang="en-US" sz="1400"/>
                        <a:t>失败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bad_typeid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typeinfo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对某个空指针执行</a:t>
                      </a:r>
                      <a:r>
                        <a:rPr lang="en-US" altLang="zh-CN" sz="1400"/>
                        <a:t>typeed(*p)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bad_exception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typeinfo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当某个函数</a:t>
                      </a:r>
                      <a:r>
                        <a:rPr lang="en-US" altLang="zh-CN" sz="1400"/>
                        <a:t>fun()</a:t>
                      </a:r>
                      <a:r>
                        <a:rPr lang="zh-CN" altLang="en-US" sz="1400"/>
                        <a:t>因在执行过程中抛出了异常声明所不允许的异常而调用</a:t>
                      </a:r>
                      <a:r>
                        <a:rPr lang="en-US" altLang="zh-CN" sz="1400"/>
                        <a:t>unexpected()</a:t>
                      </a:r>
                      <a:r>
                        <a:rPr lang="zh-CN" altLang="en-US" sz="1400"/>
                        <a:t>函数时，若</a:t>
                      </a:r>
                      <a:r>
                        <a:rPr lang="en-US" altLang="zh-CN" sz="1400">
                          <a:sym typeface="+mn-ea"/>
                        </a:rPr>
                        <a:t>unexpected()</a:t>
                      </a:r>
                      <a:r>
                        <a:rPr lang="zh-CN" altLang="en-US" sz="1400">
                          <a:sym typeface="+mn-ea"/>
                        </a:rPr>
                        <a:t>函数又一次抛出</a:t>
                      </a:r>
                      <a:r>
                        <a:rPr lang="en-US" altLang="zh-CN" sz="1400">
                          <a:sym typeface="+mn-ea"/>
                        </a:rPr>
                        <a:t>fun()</a:t>
                      </a:r>
                      <a:r>
                        <a:rPr lang="zh-CN" altLang="en-US" sz="1400">
                          <a:sym typeface="+mn-ea"/>
                        </a:rPr>
                        <a:t>的异常声明所不允许的异常，且</a:t>
                      </a:r>
                      <a:r>
                        <a:rPr lang="en-US" altLang="zh-CN" sz="1400">
                          <a:sym typeface="+mn-ea"/>
                        </a:rPr>
                        <a:t>fun()</a:t>
                      </a:r>
                      <a:r>
                        <a:rPr lang="zh-CN" altLang="en-US" sz="1400">
                          <a:sym typeface="+mn-ea"/>
                        </a:rPr>
                        <a:t>的异常声明列表中有</a:t>
                      </a:r>
                      <a:r>
                        <a:rPr lang="en-US" altLang="zh-CN" sz="1400">
                          <a:sym typeface="+mn-ea"/>
                        </a:rPr>
                        <a:t>bad_exception</a:t>
                      </a:r>
                      <a:r>
                        <a:rPr lang="zh-CN" altLang="en-US" sz="1400">
                          <a:sym typeface="+mn-ea"/>
                        </a:rPr>
                        <a:t>，则会有一个</a:t>
                      </a:r>
                      <a:r>
                        <a:rPr lang="en-US" altLang="zh-CN" sz="1400">
                          <a:sym typeface="+mn-ea"/>
                        </a:rPr>
                        <a:t>bad_exception</a:t>
                      </a:r>
                      <a:r>
                        <a:rPr lang="zh-CN" altLang="en-US" sz="1400">
                          <a:sym typeface="+mn-ea"/>
                        </a:rPr>
                        <a:t>异常在</a:t>
                      </a:r>
                      <a:r>
                        <a:rPr lang="en-US" altLang="zh-CN" sz="1400">
                          <a:sym typeface="+mn-ea"/>
                        </a:rPr>
                        <a:t>fun()</a:t>
                      </a:r>
                      <a:r>
                        <a:rPr lang="zh-CN" altLang="en-US" sz="1400">
                          <a:sym typeface="+mn-ea"/>
                        </a:rPr>
                        <a:t>的调用点被抛出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60065" y="2061210"/>
            <a:ext cx="3016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表</a:t>
            </a:r>
            <a:r>
              <a:rPr lang="en-US" altLang="zh-CN" sz="1200" b="1"/>
              <a:t>12-1 C++</a:t>
            </a:r>
            <a:r>
              <a:rPr lang="zh-CN" altLang="en-US" sz="1200" b="1"/>
              <a:t>标准库各种异常类所代表的异常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12.4  </a:t>
            </a:r>
            <a:r>
              <a:rPr lang="zh-CN" altLang="en-US">
                <a:sym typeface="+mn-ea"/>
              </a:rPr>
              <a:t>标准程序库异常处理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2185" y="2565400"/>
          <a:ext cx="687133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50"/>
                <a:gridCol w="1127760"/>
                <a:gridCol w="41497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异常</a:t>
                      </a:r>
                      <a:r>
                        <a:rPr lang="zh-CN" altLang="en-US" sz="1400"/>
                        <a:t>类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头</a:t>
                      </a:r>
                      <a:r>
                        <a:rPr lang="zh-CN" altLang="en-US" sz="1400"/>
                        <a:t>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异常的</a:t>
                      </a:r>
                      <a:r>
                        <a:rPr lang="zh-CN" altLang="en-US" sz="1400"/>
                        <a:t>含义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ios_base::failure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ios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用来表示</a:t>
                      </a:r>
                      <a:r>
                        <a:rPr lang="en-US" altLang="zh-CN" sz="1400"/>
                        <a:t>C++</a:t>
                      </a:r>
                      <a:r>
                        <a:rPr lang="zh-CN" altLang="en-US" sz="1400"/>
                        <a:t>的输入输出执行过程中发生的错误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underflow_error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stdexcept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算术运算时向下</a:t>
                      </a:r>
                      <a:r>
                        <a:rPr lang="zh-CN" altLang="en-US" sz="1400"/>
                        <a:t>溢出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overflow_error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stdexcept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算术运算时向</a:t>
                      </a:r>
                      <a:r>
                        <a:rPr lang="zh-CN" altLang="en-US" sz="1400">
                          <a:sym typeface="+mn-ea"/>
                        </a:rPr>
                        <a:t>上溢出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range_error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stdexcept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内部计算时发生作用域的</a:t>
                      </a:r>
                      <a:r>
                        <a:rPr lang="zh-CN" altLang="en-US" sz="1400">
                          <a:sym typeface="+mn-ea"/>
                        </a:rPr>
                        <a:t>错误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out_of_range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stdexcept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表示一个参数值不在允许的范围</a:t>
                      </a:r>
                      <a:r>
                        <a:rPr lang="zh-CN" altLang="en-US" sz="1400">
                          <a:sym typeface="+mn-ea"/>
                        </a:rPr>
                        <a:t>之内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length_error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stdexcept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尝试创建一个长度超过最大允许值的</a:t>
                      </a:r>
                      <a:r>
                        <a:rPr lang="zh-CN" altLang="en-US" sz="1400">
                          <a:sym typeface="+mn-ea"/>
                        </a:rPr>
                        <a:t>对象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invalid_argument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stdexcept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表示向函数传入无效</a:t>
                      </a:r>
                      <a:r>
                        <a:rPr lang="zh-CN" altLang="en-US" sz="1400">
                          <a:sym typeface="+mn-ea"/>
                        </a:rPr>
                        <a:t>参数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domain_error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stdexcept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执行一段程序所需要的先决条件不</a:t>
                      </a:r>
                      <a:r>
                        <a:rPr lang="zh-CN" altLang="en-US" sz="1400">
                          <a:sym typeface="+mn-ea"/>
                        </a:rPr>
                        <a:t>满足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915920" y="2061210"/>
            <a:ext cx="3069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表</a:t>
            </a:r>
            <a:r>
              <a:rPr lang="en-US" altLang="zh-CN" sz="1200" b="1"/>
              <a:t>12-1 C++</a:t>
            </a:r>
            <a:r>
              <a:rPr lang="zh-CN" altLang="en-US" sz="1200" b="1"/>
              <a:t>标准库各种异常类所代表的异常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runtime_error</a:t>
            </a:r>
            <a:r>
              <a:rPr lang="zh-CN" altLang="en-US"/>
              <a:t>和</a:t>
            </a:r>
            <a:r>
              <a:rPr lang="en-US" altLang="zh-CN"/>
              <a:t>logic_error</a:t>
            </a:r>
            <a:r>
              <a:rPr lang="zh-CN" altLang="en-US"/>
              <a:t>是一些具体的异常类的基类，它们分别表示两大</a:t>
            </a:r>
            <a:r>
              <a:rPr lang="zh-CN" altLang="en-US"/>
              <a:t>异常</a:t>
            </a:r>
            <a:endParaRPr lang="zh-CN" altLang="en-US"/>
          </a:p>
          <a:p>
            <a:r>
              <a:rPr lang="en-US" altLang="zh-CN">
                <a:sym typeface="+mn-ea"/>
              </a:rPr>
              <a:t>logic_error</a:t>
            </a:r>
            <a:r>
              <a:rPr lang="zh-CN" altLang="en-US">
                <a:sym typeface="+mn-ea"/>
              </a:rPr>
              <a:t>表示那些可以在程序中被预先检测到的异常，也就是说，如果小心地编写程序，这类异常能够</a:t>
            </a:r>
            <a:r>
              <a:rPr lang="zh-CN" altLang="en-US">
                <a:sym typeface="+mn-ea"/>
              </a:rPr>
              <a:t>避免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runtime_error</a:t>
            </a:r>
            <a:r>
              <a:rPr lang="zh-CN" altLang="en-US">
                <a:sym typeface="+mn-ea"/>
              </a:rPr>
              <a:t>则表示那些难以被预先检测的</a:t>
            </a:r>
            <a:r>
              <a:rPr lang="zh-CN" altLang="en-US">
                <a:sym typeface="+mn-ea"/>
              </a:rPr>
              <a:t>异常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12.4  </a:t>
            </a:r>
            <a:r>
              <a:rPr lang="zh-CN" altLang="en-US">
                <a:sym typeface="+mn-ea"/>
              </a:rPr>
              <a:t>标准程序库异常处理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logic_error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runtime_error</a:t>
            </a:r>
            <a:r>
              <a:rPr lang="zh-CN" altLang="en-US">
                <a:sym typeface="+mn-ea"/>
              </a:rPr>
              <a:t>两个类及其派生类，都有一个接收</a:t>
            </a:r>
            <a:r>
              <a:rPr lang="en-US" altLang="zh-CN">
                <a:sym typeface="+mn-ea"/>
              </a:rPr>
              <a:t>const string&amp;</a:t>
            </a:r>
            <a:r>
              <a:rPr lang="zh-CN" altLang="en-US">
                <a:sym typeface="+mn-ea"/>
              </a:rPr>
              <a:t>型参数的构造</a:t>
            </a:r>
            <a:r>
              <a:rPr lang="zh-CN" altLang="en-US">
                <a:sym typeface="+mn-ea"/>
              </a:rPr>
              <a:t>函数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在构造异常对象时，需要将具体的错误信息传递给构造函数，如果调用该对象的</a:t>
            </a:r>
            <a:r>
              <a:rPr lang="en-US" altLang="zh-CN">
                <a:sym typeface="+mn-ea"/>
              </a:rPr>
              <a:t>what</a:t>
            </a:r>
            <a:r>
              <a:rPr lang="zh-CN" altLang="en-US">
                <a:sym typeface="+mn-ea"/>
              </a:rPr>
              <a:t>函数，就可以得到构造时提供的错误</a:t>
            </a:r>
            <a:r>
              <a:rPr lang="zh-CN" altLang="en-US">
                <a:sym typeface="+mn-ea"/>
              </a:rPr>
              <a:t>信息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12-3 </a:t>
            </a:r>
            <a:r>
              <a:rPr lang="zh-CN" altLang="en-US">
                <a:sym typeface="+mn-ea"/>
              </a:rPr>
              <a:t>三角形面积</a:t>
            </a:r>
            <a:r>
              <a:rPr lang="zh-CN" altLang="en-US">
                <a:sym typeface="+mn-ea"/>
              </a:rPr>
              <a:t>计算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12.4  </a:t>
            </a:r>
            <a:r>
              <a:rPr lang="zh-CN" altLang="en-US">
                <a:sym typeface="+mn-ea"/>
              </a:rPr>
              <a:t>标准程序库异常处理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异常处理的主要作用是为了避免死机或出现灾难性的</a:t>
            </a:r>
            <a:r>
              <a:rPr lang="zh-CN" altLang="en-US"/>
              <a:t>后果</a:t>
            </a:r>
            <a:endParaRPr lang="zh-CN" altLang="en-US"/>
          </a:p>
          <a:p>
            <a:r>
              <a:rPr lang="zh-CN" altLang="en-US"/>
              <a:t>程序运行中有些错误很难避免，例如内存空间不足、硬盘上的文件被移动、打印机未连接好等由系统运行环境造成的</a:t>
            </a:r>
            <a:r>
              <a:rPr lang="zh-CN" altLang="en-US"/>
              <a:t>错误</a:t>
            </a:r>
            <a:endParaRPr lang="zh-CN" altLang="en-US"/>
          </a:p>
          <a:p>
            <a:r>
              <a:rPr lang="zh-CN" altLang="en-US"/>
              <a:t>出现错误最好的办法是允许用户处理错误，继续运行程序，这便是异常处理程序的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12.1  </a:t>
            </a:r>
            <a:r>
              <a:rPr lang="zh-CN" altLang="en-US"/>
              <a:t>异常处理的基本思想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在一个大型软件中，由于函数之间有着明确的分工和复杂的调用关系，发现错误的函数往往不具备处理错误的</a:t>
            </a:r>
            <a:r>
              <a:rPr lang="zh-CN" altLang="en-US"/>
              <a:t>能力</a:t>
            </a:r>
            <a:endParaRPr lang="zh-CN" altLang="en-US"/>
          </a:p>
          <a:p>
            <a:r>
              <a:rPr lang="zh-CN" altLang="en-US"/>
              <a:t>当程序出现异常时，如果当前的程序不具备异常处理能力，可以将其传递给调用者；如果调用者也不能处理这个异常，可以继续传播到更高一级的调用者，直到异常能被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zh-CN" altLang="en-US"/>
              <a:t>如果程序始终没能处理这个异常，</a:t>
            </a:r>
            <a:r>
              <a:rPr lang="en-US" altLang="zh-CN"/>
              <a:t>C++</a:t>
            </a:r>
            <a:r>
              <a:rPr lang="zh-CN" altLang="en-US"/>
              <a:t>只能简单地终止这个</a:t>
            </a:r>
            <a:r>
              <a:rPr lang="zh-CN" altLang="en-US"/>
              <a:t>异常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12.1  </a:t>
            </a:r>
            <a:r>
              <a:rPr lang="zh-CN" altLang="en-US">
                <a:sym typeface="+mn-ea"/>
              </a:rPr>
              <a:t>异常处理的基本思想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的异常处理机制使得异常的引发和处理不必在同一函数中，这样底层的函数可以着重解决具体问题，而不必过多的考虑对异常的处理。这样可以较好的提高系统的</a:t>
            </a:r>
            <a:r>
              <a:rPr lang="zh-CN" altLang="en-US"/>
              <a:t>效率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12.1  </a:t>
            </a:r>
            <a:r>
              <a:rPr lang="zh-CN" altLang="en-US">
                <a:sym typeface="+mn-ea"/>
              </a:rPr>
              <a:t>异常处理的基本思想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提供对处理异常情况的内部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zh-CN" altLang="en-US"/>
              <a:t>有了</a:t>
            </a:r>
            <a:r>
              <a:rPr lang="en-US" altLang="zh-CN"/>
              <a:t>C++</a:t>
            </a:r>
            <a:r>
              <a:rPr lang="zh-CN" altLang="en-US"/>
              <a:t>的异常处理，程序可以向更高的执行上下文传递事件，从而使程序能更好地从这些异常事件中恢复正常</a:t>
            </a:r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12.2 C++</a:t>
            </a:r>
            <a:r>
              <a:rPr lang="zh-CN" altLang="en-US"/>
              <a:t>异常处理的</a:t>
            </a:r>
            <a:r>
              <a:rPr lang="zh-CN" altLang="en-US"/>
              <a:t>实现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抛出异常</a:t>
            </a:r>
            <a:endParaRPr lang="en-US" altLang="zh-CN"/>
          </a:p>
          <a:p>
            <a:r>
              <a:rPr lang="en-US" altLang="zh-CN"/>
              <a:t>    throw </a:t>
            </a:r>
            <a:r>
              <a:rPr lang="zh-CN" altLang="en-US"/>
              <a:t>表达式</a:t>
            </a:r>
            <a:endParaRPr lang="zh-CN" altLang="en-US"/>
          </a:p>
          <a:p>
            <a:r>
              <a:rPr lang="zh-CN" altLang="en-US"/>
              <a:t>处理异常</a:t>
            </a:r>
            <a:endParaRPr lang="zh-CN" altLang="en-US"/>
          </a:p>
          <a:p>
            <a:r>
              <a:rPr lang="en-US" altLang="zh-CN"/>
              <a:t>    try</a:t>
            </a:r>
            <a:endParaRPr lang="en-US" altLang="zh-CN"/>
          </a:p>
          <a:p>
            <a:r>
              <a:rPr lang="en-US" altLang="zh-CN"/>
              <a:t>        </a:t>
            </a:r>
            <a:r>
              <a:rPr lang="zh-CN" altLang="en-US"/>
              <a:t>复合</a:t>
            </a:r>
            <a:r>
              <a:rPr lang="zh-CN" altLang="en-US"/>
              <a:t>语句</a:t>
            </a:r>
            <a:endParaRPr lang="zh-CN" altLang="en-US"/>
          </a:p>
          <a:p>
            <a:r>
              <a:rPr lang="en-US" altLang="zh-CN"/>
              <a:t>    catch(</a:t>
            </a:r>
            <a:r>
              <a:rPr lang="zh-CN" altLang="en-US"/>
              <a:t>异常声明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复合语句</a:t>
            </a:r>
            <a:endParaRPr lang="zh-CN" altLang="en-US">
              <a:sym typeface="+mn-ea"/>
            </a:endParaRPr>
          </a:p>
          <a:p>
            <a:r>
              <a:rPr lang="en-US" altLang="zh-CN"/>
              <a:t>    catch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异常声明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en-US" altLang="zh-CN"/>
              <a:t>        ...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12.2.1 </a:t>
            </a:r>
            <a:r>
              <a:rPr lang="zh-CN" altLang="en-US"/>
              <a:t>异常处理的</a:t>
            </a:r>
            <a:r>
              <a:rPr lang="zh-CN" altLang="en-US"/>
              <a:t>语法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异常处理的执行过程</a:t>
            </a:r>
            <a:r>
              <a:rPr lang="zh-CN" altLang="en-US"/>
              <a:t>如下：</a:t>
            </a:r>
            <a:endParaRPr lang="zh-CN" altLang="en-US"/>
          </a:p>
          <a:p>
            <a:r>
              <a:rPr lang="en-US" altLang="zh-CN"/>
              <a:t>(1)</a:t>
            </a:r>
            <a:r>
              <a:rPr lang="zh-CN" altLang="en-US"/>
              <a:t>程序通过正常的顺序执行到达</a:t>
            </a:r>
            <a:r>
              <a:rPr lang="en-US" altLang="zh-CN"/>
              <a:t>try</a:t>
            </a:r>
            <a:r>
              <a:rPr lang="zh-CN" altLang="en-US"/>
              <a:t>语句，然后执行</a:t>
            </a:r>
            <a:r>
              <a:rPr lang="en-US" altLang="zh-CN"/>
              <a:t>try</a:t>
            </a:r>
            <a:r>
              <a:rPr lang="zh-CN" altLang="en-US"/>
              <a:t>块内的</a:t>
            </a:r>
            <a:r>
              <a:rPr lang="zh-CN" altLang="en-US"/>
              <a:t>保护段</a:t>
            </a:r>
            <a:endParaRPr lang="zh-CN" altLang="en-US"/>
          </a:p>
          <a:p>
            <a:r>
              <a:rPr lang="en-US" altLang="zh-CN"/>
              <a:t>(2)</a:t>
            </a:r>
            <a:r>
              <a:rPr lang="zh-CN" altLang="en-US"/>
              <a:t>如果在保护段执行期间没有引起异常，那么</a:t>
            </a:r>
            <a:r>
              <a:rPr lang="en-US" altLang="zh-CN"/>
              <a:t>catch</a:t>
            </a:r>
            <a:r>
              <a:rPr lang="zh-CN" altLang="en-US"/>
              <a:t>子句就不</a:t>
            </a:r>
            <a:r>
              <a:rPr lang="zh-CN" altLang="en-US"/>
              <a:t>执行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12.2.1 </a:t>
            </a:r>
            <a:r>
              <a:rPr lang="zh-CN" altLang="en-US">
                <a:sym typeface="+mn-ea"/>
              </a:rPr>
              <a:t>异常处理的语法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(3)</a:t>
            </a:r>
            <a:r>
              <a:rPr lang="zh-CN" altLang="en-US"/>
              <a:t>程序执行</a:t>
            </a:r>
            <a:r>
              <a:rPr lang="en-US" altLang="zh-CN"/>
              <a:t>throw</a:t>
            </a:r>
            <a:r>
              <a:rPr lang="zh-CN" altLang="en-US"/>
              <a:t>语句时，一个异常对象会被创建。若异常的抛出点本身在一个</a:t>
            </a:r>
            <a:r>
              <a:rPr lang="en-US" altLang="zh-CN"/>
              <a:t>try</a:t>
            </a:r>
            <a:r>
              <a:rPr lang="zh-CN" altLang="en-US"/>
              <a:t>子句内，则该</a:t>
            </a:r>
            <a:r>
              <a:rPr lang="en-US" altLang="zh-CN"/>
              <a:t>try</a:t>
            </a:r>
            <a:r>
              <a:rPr lang="zh-CN" altLang="en-US"/>
              <a:t>语句后的</a:t>
            </a:r>
            <a:r>
              <a:rPr lang="en-US" altLang="zh-CN"/>
              <a:t>catch</a:t>
            </a:r>
            <a:r>
              <a:rPr lang="zh-CN" altLang="en-US"/>
              <a:t>子句会按顺序检查异常类型是否于声明的类型匹配；匹配则执行，不匹配则顺序检查直至结束当前函数的执行，回到当前函数的调用点，继续执行程序，直到异常成功被一个</a:t>
            </a:r>
            <a:r>
              <a:rPr lang="en-US" altLang="zh-CN"/>
              <a:t>catch</a:t>
            </a:r>
            <a:r>
              <a:rPr lang="zh-CN" altLang="en-US"/>
              <a:t>语句</a:t>
            </a:r>
            <a:r>
              <a:rPr lang="zh-CN" altLang="en-US"/>
              <a:t>捕获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12.2.1 </a:t>
            </a:r>
            <a:r>
              <a:rPr lang="zh-CN" altLang="en-US">
                <a:sym typeface="+mn-ea"/>
              </a:rPr>
              <a:t>异常处理的语法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(4)</a:t>
            </a:r>
            <a:r>
              <a:rPr lang="zh-CN" altLang="en-US"/>
              <a:t>如果始终</a:t>
            </a:r>
            <a:r>
              <a:rPr lang="zh-CN" altLang="en-US"/>
              <a:t>未找到</a:t>
            </a:r>
            <a:r>
              <a:rPr lang="zh-CN" altLang="en-US"/>
              <a:t>与被抛出异常匹配的</a:t>
            </a:r>
            <a:r>
              <a:rPr lang="en-US" altLang="zh-CN"/>
              <a:t>catch</a:t>
            </a:r>
            <a:r>
              <a:rPr lang="zh-CN" altLang="en-US"/>
              <a:t>子句，最终</a:t>
            </a:r>
            <a:r>
              <a:rPr lang="en-US" altLang="zh-CN"/>
              <a:t>main</a:t>
            </a:r>
            <a:r>
              <a:rPr lang="zh-CN" altLang="en-US"/>
              <a:t>函数会被</a:t>
            </a:r>
            <a:r>
              <a:rPr lang="zh-CN" altLang="en-US"/>
              <a:t>终止</a:t>
            </a:r>
            <a:endParaRPr lang="zh-CN" altLang="en-US"/>
          </a:p>
          <a:p>
            <a:r>
              <a:rPr lang="en-US" altLang="zh-CN"/>
              <a:t>(5)</a:t>
            </a:r>
            <a:r>
              <a:rPr lang="zh-CN" altLang="en-US"/>
              <a:t>如果找到了一个匹配的</a:t>
            </a:r>
            <a:r>
              <a:rPr lang="en-US" altLang="zh-CN"/>
              <a:t>catch</a:t>
            </a:r>
            <a:r>
              <a:rPr lang="zh-CN" altLang="en-US"/>
              <a:t>子句，则</a:t>
            </a:r>
            <a:r>
              <a:rPr lang="en-US" altLang="zh-CN"/>
              <a:t>catch</a:t>
            </a:r>
            <a:r>
              <a:rPr lang="zh-CN" altLang="en-US"/>
              <a:t>子句后的复合语句会被执行。复合语句执行完毕后，当前的</a:t>
            </a:r>
            <a:r>
              <a:rPr lang="en-US" altLang="zh-CN"/>
              <a:t>try</a:t>
            </a:r>
            <a:r>
              <a:rPr lang="zh-CN" altLang="en-US"/>
              <a:t>块执行</a:t>
            </a:r>
            <a:r>
              <a:rPr lang="zh-CN" altLang="en-US"/>
              <a:t>完毕</a:t>
            </a:r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12-1 </a:t>
            </a:r>
            <a:r>
              <a:rPr lang="zh-CN" altLang="en-US"/>
              <a:t>处理除零</a:t>
            </a:r>
            <a:r>
              <a:rPr lang="zh-CN" altLang="en-US"/>
              <a:t>异常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12.2.1 </a:t>
            </a:r>
            <a:r>
              <a:rPr lang="zh-CN" altLang="en-US">
                <a:sym typeface="+mn-ea"/>
              </a:rPr>
              <a:t>异常处理的语法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35,&quot;width&quot;:7278}"/>
</p:tagLst>
</file>

<file path=ppt/tags/tag2.xml><?xml version="1.0" encoding="utf-8"?>
<p:tagLst xmlns:p="http://schemas.openxmlformats.org/presentationml/2006/main">
  <p:tag name="KSO_WM_UNIT_TABLE_BEAUTIFY" val="smartTable{76238a01-d02d-491a-8035-53d2b23ce226}"/>
  <p:tag name="TABLE_ENDDRAG_ORIGIN_RECT" val="587*170"/>
  <p:tag name="TABLE_ENDDRAG_RECT" val="76*202*587*170"/>
</p:tagLst>
</file>

<file path=ppt/tags/tag3.xml><?xml version="1.0" encoding="utf-8"?>
<p:tagLst xmlns:p="http://schemas.openxmlformats.org/presentationml/2006/main">
  <p:tag name="KSO_WM_UNIT_TABLE_BEAUTIFY" val="smartTable{76238a01-d02d-491a-8035-53d2b23ce226}"/>
  <p:tag name="TABLE_ENDDRAG_ORIGIN_RECT" val="587*170"/>
  <p:tag name="TABLE_ENDDRAG_RECT" val="76*202*587*170"/>
</p:tagLst>
</file>

<file path=ppt/tags/tag4.xml><?xml version="1.0" encoding="utf-8"?>
<p:tagLst xmlns:p="http://schemas.openxmlformats.org/presentationml/2006/main">
  <p:tag name="KSO_WPP_MARK_KEY" val="05300df7-0c26-43fe-b62b-ffb25bb6e405"/>
  <p:tag name="COMMONDATA" val="eyJoZGlkIjoiOTNkYTYwNjllMWIzZWJkZmIwNzAyZWI5OTFkY2NkZD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2675</Words>
  <Application>WPS 演示</Application>
  <PresentationFormat>全屏显示(4:3)</PresentationFormat>
  <Paragraphs>193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Symbol</vt:lpstr>
      <vt:lpstr>Candara</vt:lpstr>
      <vt:lpstr>华文新魏</vt:lpstr>
      <vt:lpstr>Segoe Print</vt:lpstr>
      <vt:lpstr>华文楷体</vt:lpstr>
      <vt:lpstr>微软雅黑</vt:lpstr>
      <vt:lpstr>Arial Unicode MS</vt:lpstr>
      <vt:lpstr>Calibri</vt:lpstr>
      <vt:lpstr>波形</vt:lpstr>
      <vt:lpstr>Paint.Picture</vt:lpstr>
      <vt:lpstr>第12章  异常处理</vt:lpstr>
      <vt:lpstr>12.1  异常处理的基本思想</vt:lpstr>
      <vt:lpstr>12.1  异常处理的基本思想</vt:lpstr>
      <vt:lpstr>12.1  异常处理的基本思想</vt:lpstr>
      <vt:lpstr>12.2 C++异常处理的实现</vt:lpstr>
      <vt:lpstr>12.2.1 异常处理的语法</vt:lpstr>
      <vt:lpstr>12.2.1 异常处理的语法</vt:lpstr>
      <vt:lpstr>12.2.1 异常处理的语法</vt:lpstr>
      <vt:lpstr>12.2.1 异常处理的语法</vt:lpstr>
      <vt:lpstr>12.2.2  异常接口声明</vt:lpstr>
      <vt:lpstr>12.2.2  异常接口声明</vt:lpstr>
      <vt:lpstr>12.3  异常处理中的构造与析构</vt:lpstr>
      <vt:lpstr>12.3  异常处理中的构造与析构</vt:lpstr>
      <vt:lpstr>12.4  标准程序库异常处理</vt:lpstr>
      <vt:lpstr>12.4  标准程序库异常处理</vt:lpstr>
      <vt:lpstr>12.4  标准程序库异常处理</vt:lpstr>
      <vt:lpstr>12.4  标准程序库异常处理</vt:lpstr>
      <vt:lpstr>12.4  标准程序库异常处理</vt:lpstr>
      <vt:lpstr>12.4  标准程序库异常处理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绪论</dc:title>
  <dc:creator>dm</dc:creator>
  <cp:lastModifiedBy>殷建</cp:lastModifiedBy>
  <cp:revision>70</cp:revision>
  <dcterms:created xsi:type="dcterms:W3CDTF">2018-03-01T23:16:00Z</dcterms:created>
  <dcterms:modified xsi:type="dcterms:W3CDTF">2022-12-19T02:45:17Z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A66D29A19CFB429EB11ABA555DB98103</vt:lpwstr>
  </property>
  <property fmtid="{D5CDD505-2E9C-101B-9397-08002B2CF9AE}" pid="3" name="KSOProductBuildVer">
    <vt:lpwstr>2052-11.1.0.12980</vt:lpwstr>
  </property>
</Properties>
</file>