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1155" r:id="rId69"/>
    <p:sldId id="882" r:id="rId70"/>
    <p:sldId id="953" r:id="rId71"/>
    <p:sldId id="883" r:id="rId72"/>
    <p:sldId id="884" r:id="rId73"/>
    <p:sldId id="954" r:id="rId74"/>
    <p:sldId id="1021" r:id="rId75"/>
    <p:sldId id="1022" r:id="rId76"/>
    <p:sldId id="1023" r:id="rId77"/>
    <p:sldId id="885" r:id="rId78"/>
    <p:sldId id="878" r:id="rId79"/>
    <p:sldId id="886" r:id="rId80"/>
    <p:sldId id="887" r:id="rId81"/>
    <p:sldId id="888" r:id="rId82"/>
    <p:sldId id="889" r:id="rId83"/>
    <p:sldId id="890" r:id="rId84"/>
    <p:sldId id="891" r:id="rId85"/>
    <p:sldId id="892" r:id="rId86"/>
    <p:sldId id="1088" r:id="rId87"/>
    <p:sldId id="1089" r:id="rId88"/>
    <p:sldId id="1091" r:id="rId89"/>
    <p:sldId id="1092" r:id="rId90"/>
    <p:sldId id="1156" r:id="rId91"/>
    <p:sldId id="1093" r:id="rId92"/>
    <p:sldId id="1090" r:id="rId93"/>
    <p:sldId id="1094" r:id="rId94"/>
    <p:sldId id="893" r:id="rId95"/>
    <p:sldId id="894" r:id="rId96"/>
    <p:sldId id="896" r:id="rId97"/>
    <p:sldId id="897" r:id="rId98"/>
    <p:sldId id="898" r:id="rId99"/>
    <p:sldId id="899" r:id="rId100"/>
    <p:sldId id="900" r:id="rId101"/>
    <p:sldId id="895" r:id="rId102"/>
    <p:sldId id="902" r:id="rId103"/>
    <p:sldId id="903" r:id="rId104"/>
    <p:sldId id="901" r:id="rId105"/>
    <p:sldId id="905" r:id="rId106"/>
    <p:sldId id="906" r:id="rId107"/>
    <p:sldId id="907" r:id="rId108"/>
    <p:sldId id="904" r:id="rId109"/>
    <p:sldId id="908" r:id="rId110"/>
    <p:sldId id="910" r:id="rId111"/>
    <p:sldId id="909" r:id="rId112"/>
    <p:sldId id="912" r:id="rId113"/>
    <p:sldId id="911" r:id="rId114"/>
    <p:sldId id="914" r:id="rId115"/>
    <p:sldId id="915" r:id="rId116"/>
    <p:sldId id="916" r:id="rId117"/>
    <p:sldId id="917" r:id="rId118"/>
    <p:sldId id="918" r:id="rId119"/>
    <p:sldId id="913" r:id="rId120"/>
    <p:sldId id="920" r:id="rId121"/>
    <p:sldId id="921" r:id="rId122"/>
    <p:sldId id="919" r:id="rId123"/>
    <p:sldId id="923" r:id="rId124"/>
    <p:sldId id="955" r:id="rId125"/>
    <p:sldId id="922" r:id="rId126"/>
    <p:sldId id="1157" r:id="rId127"/>
    <p:sldId id="925" r:id="rId128"/>
    <p:sldId id="926" r:id="rId129"/>
    <p:sldId id="927" r:id="rId130"/>
    <p:sldId id="1269" r:id="rId131"/>
    <p:sldId id="1270" r:id="rId132"/>
    <p:sldId id="928" r:id="rId133"/>
    <p:sldId id="924" r:id="rId134"/>
    <p:sldId id="929" r:id="rId135"/>
    <p:sldId id="931" r:id="rId136"/>
    <p:sldId id="932" r:id="rId137"/>
    <p:sldId id="934" r:id="rId138"/>
    <p:sldId id="933" r:id="rId139"/>
    <p:sldId id="935" r:id="rId140"/>
    <p:sldId id="930" r:id="rId141"/>
    <p:sldId id="1243" r:id="rId142"/>
    <p:sldId id="937" r:id="rId143"/>
    <p:sldId id="936" r:id="rId144"/>
    <p:sldId id="1158" r:id="rId145"/>
    <p:sldId id="941" r:id="rId146"/>
    <p:sldId id="1242" r:id="rId147"/>
    <p:sldId id="1244" r:id="rId148"/>
    <p:sldId id="940" r:id="rId149"/>
    <p:sldId id="943" r:id="rId150"/>
    <p:sldId id="942" r:id="rId151"/>
    <p:sldId id="945" r:id="rId152"/>
    <p:sldId id="944" r:id="rId153"/>
    <p:sldId id="956" r:id="rId154"/>
    <p:sldId id="1095" r:id="rId155"/>
    <p:sldId id="1096" r:id="rId156"/>
    <p:sldId id="1097" r:id="rId157"/>
    <p:sldId id="1098" r:id="rId158"/>
    <p:sldId id="1260" r:id="rId159"/>
    <p:sldId id="1263" r:id="rId160"/>
    <p:sldId id="1262" r:id="rId161"/>
    <p:sldId id="1265" r:id="rId162"/>
    <p:sldId id="1271" r:id="rId163"/>
    <p:sldId id="1264" r:id="rId164"/>
    <p:sldId id="1261" r:id="rId165"/>
    <p:sldId id="1268" r:id="rId166"/>
  </p:sldIdLst>
  <p:sldSz cx="9144000" cy="6858000" type="screen4x3"/>
  <p:notesSz cx="6858000" cy="9144000"/>
  <p:custDataLst>
    <p:tags r:id="rId1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0" Type="http://schemas.openxmlformats.org/officeDocument/2006/relationships/tags" Target="tags/tag62.xml"/><Relationship Id="rId17" Type="http://schemas.openxmlformats.org/officeDocument/2006/relationships/slide" Target="slides/slide15.xml"/><Relationship Id="rId169" Type="http://schemas.openxmlformats.org/officeDocument/2006/relationships/tableStyles" Target="tableStyles.xml"/><Relationship Id="rId168" Type="http://schemas.openxmlformats.org/officeDocument/2006/relationships/viewProps" Target="viewProps.xml"/><Relationship Id="rId167" Type="http://schemas.openxmlformats.org/officeDocument/2006/relationships/presProps" Target="presProps.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4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4.bin"/><Relationship Id="rId1" Type="http://schemas.openxmlformats.org/officeDocument/2006/relationships/tags" Target="../tags/tag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5.bin"/><Relationship Id="rId1" Type="http://schemas.openxmlformats.org/officeDocument/2006/relationships/tags" Target="../tags/tag47.xml"/></Relationships>
</file>

<file path=ppt/slides/_rels/slide12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6.bin"/><Relationship Id="rId1" Type="http://schemas.openxmlformats.org/officeDocument/2006/relationships/tags" Target="../tags/tag48.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tags" Target="../tags/tag5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53.wmf"/><Relationship Id="rId2" Type="http://schemas.openxmlformats.org/officeDocument/2006/relationships/oleObject" Target="../embeddings/oleObject7.bin"/><Relationship Id="rId1" Type="http://schemas.openxmlformats.org/officeDocument/2006/relationships/tags" Target="../tags/tag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4.wmf"/><Relationship Id="rId2" Type="http://schemas.openxmlformats.org/officeDocument/2006/relationships/oleObject" Target="../embeddings/oleObject8.bin"/><Relationship Id="rId1" Type="http://schemas.openxmlformats.org/officeDocument/2006/relationships/tags" Target="../tags/tag52.xml"/></Relationships>
</file>

<file path=ppt/slides/_rels/slide139.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5.wmf"/><Relationship Id="rId2" Type="http://schemas.openxmlformats.org/officeDocument/2006/relationships/oleObject" Target="../embeddings/oleObject9.bin"/><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tags" Target="../tags/tag54.xml"/></Relationships>
</file>

<file path=ppt/slides/_rels/slide142.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11.bin"/><Relationship Id="rId4" Type="http://schemas.openxmlformats.org/officeDocument/2006/relationships/tags" Target="../tags/tag56.xml"/><Relationship Id="rId3" Type="http://schemas.openxmlformats.org/officeDocument/2006/relationships/image" Target="../media/image57.wmf"/><Relationship Id="rId2" Type="http://schemas.openxmlformats.org/officeDocument/2006/relationships/oleObject" Target="../embeddings/oleObject10.bin"/><Relationship Id="rId1" Type="http://schemas.openxmlformats.org/officeDocument/2006/relationships/tags" Target="../tags/tag5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tags" Target="../tags/tag57.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tags" Target="../tags/tag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tags" Target="../tags/tag5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62.wmf"/><Relationship Id="rId2" Type="http://schemas.openxmlformats.org/officeDocument/2006/relationships/oleObject" Target="../embeddings/oleObject12.bin"/><Relationship Id="rId1" Type="http://schemas.openxmlformats.org/officeDocument/2006/relationships/tags" Target="../tags/tag6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63.wmf"/><Relationship Id="rId2" Type="http://schemas.openxmlformats.org/officeDocument/2006/relationships/oleObject" Target="../embeddings/oleObject13.bin"/><Relationship Id="rId1" Type="http://schemas.openxmlformats.org/officeDocument/2006/relationships/tags" Target="../tags/tag6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3.bin"/><Relationship Id="rId1" Type="http://schemas.openxmlformats.org/officeDocument/2006/relationships/tags" Target="../tags/tag19.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79170"/>
          </a:xfrm>
        </p:spPr>
        <p:txBody>
          <a:bodyPr/>
          <a:p>
            <a:r>
              <a:rPr lang="zh-CN" altLang="en-US"/>
              <a:t>此时右下角会出现安装</a:t>
            </a:r>
            <a:r>
              <a:rPr lang="en-US" altLang="zh-CN"/>
              <a:t>c/c++</a:t>
            </a:r>
            <a:r>
              <a:rPr lang="zh-CN" altLang="en-US"/>
              <a:t>扩展</a:t>
            </a:r>
            <a:r>
              <a:rPr lang="zh-CN" altLang="en-US"/>
              <a:t>提示</a:t>
            </a:r>
            <a:endParaRPr lang="zh-CN" altLang="en-US"/>
          </a:p>
          <a:p>
            <a:r>
              <a:rPr lang="zh-CN" altLang="en-US"/>
              <a:t>点击安装</a:t>
            </a:r>
            <a:r>
              <a:rPr lang="zh-CN" altLang="en-US"/>
              <a:t>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933190"/>
          <a:ext cx="4438650" cy="1143635"/>
        </p:xfrm>
        <a:graphic>
          <a:graphicData uri="http://schemas.openxmlformats.org/presentationml/2006/ole">
            <mc:AlternateContent xmlns:mc="http://schemas.openxmlformats.org/markup-compatibility/2006">
              <mc:Choice xmlns:v="urn:schemas-microsoft-com:vml" Requires="v">
                <p:oleObj spid="_x0000_s6" name="" r:id="rId2" imgW="4434840" imgH="1143000" progId="Paint.Picture">
                  <p:embed/>
                </p:oleObj>
              </mc:Choice>
              <mc:Fallback>
                <p:oleObj name="" r:id="rId2" imgW="4434840" imgH="1143000" progId="Paint.Picture">
                  <p:embed/>
                  <p:pic>
                    <p:nvPicPr>
                      <p:cNvPr id="0" name="图片 5"/>
                      <p:cNvPicPr/>
                      <p:nvPr/>
                    </p:nvPicPr>
                    <p:blipFill>
                      <a:blip r:embed="rId3"/>
                      <a:stretch>
                        <a:fillRect/>
                      </a:stretch>
                    </p:blipFill>
                    <p:spPr>
                      <a:xfrm>
                        <a:off x="1259840" y="3933190"/>
                        <a:ext cx="4438650" cy="1143635"/>
                      </a:xfrm>
                      <a:prstGeom prst="rect">
                        <a:avLst/>
                      </a:prstGeom>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注意：一定要点击保存，最好选择</a:t>
            </a:r>
            <a:r>
              <a:rPr lang="en-US" altLang="zh-CN"/>
              <a:t>“</a:t>
            </a:r>
            <a:r>
              <a:rPr lang="zh-CN" altLang="en-US"/>
              <a:t>自动保存</a:t>
            </a:r>
            <a:r>
              <a:rPr lang="en-US" altLang="zh-CN"/>
              <a:t>”</a:t>
            </a:r>
            <a:endParaRPr lang="en-US" altLang="zh-CN"/>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182370"/>
          </a:xfrm>
        </p:spPr>
        <p:txBody>
          <a:bodyPr/>
          <a:p>
            <a:r>
              <a:rPr lang="zh-CN" altLang="en-US"/>
              <a:t>为</a:t>
            </a:r>
            <a:r>
              <a:rPr lang="en-US" altLang="zh-CN"/>
              <a:t>vcpkg</a:t>
            </a:r>
            <a:r>
              <a:rPr lang="zh-CN" altLang="en-US"/>
              <a:t>配置环境变量</a:t>
            </a:r>
            <a:endParaRPr lang="zh-CN" altLang="en-US"/>
          </a:p>
          <a:p>
            <a:r>
              <a:rPr lang="zh-CN" altLang="en-US"/>
              <a:t>新建一个系统变量</a:t>
            </a:r>
            <a:r>
              <a:rPr lang="en-US" altLang="zh-CN"/>
              <a:t>vcpkgRoot</a:t>
            </a:r>
            <a:r>
              <a:rPr lang="zh-CN" altLang="en-US"/>
              <a:t>，如图</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043305" y="4004945"/>
            <a:ext cx="6393180" cy="1653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991360"/>
          </a:xfrm>
        </p:spPr>
        <p:txBody>
          <a:bodyPr/>
          <a:p>
            <a:r>
              <a:rPr lang="zh-CN" altLang="en-US"/>
              <a:t>新建一个环境变量</a:t>
            </a:r>
            <a:endParaRPr lang="zh-CN" altLang="en-US"/>
          </a:p>
          <a:p>
            <a:r>
              <a:rPr lang="en-US" altLang="zh-CN"/>
              <a:t>%vcpkgRoot%</a:t>
            </a:r>
            <a:endParaRPr lang="en-US" altLang="zh-CN"/>
          </a:p>
          <a:p>
            <a:r>
              <a:rPr lang="zh-CN" altLang="en-US"/>
              <a:t>可能需要重启生效</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068445" y="2204720"/>
            <a:ext cx="4558665" cy="4471035"/>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回到</a:t>
            </a:r>
            <a:r>
              <a:rPr lang="en-US" altLang="zh-CN">
                <a:sym typeface="+mn-ea"/>
              </a:rPr>
              <a:t>VSCode</a:t>
            </a:r>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${vcpkgRoot}/**</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sym typeface="+mn-ea"/>
            </a:endParaRPr>
          </a:p>
          <a:p>
            <a:r>
              <a:rPr lang="zh-CN" altLang="en-US"/>
              <a:t>这个文件主要用来指示智能感知系统</a:t>
            </a:r>
            <a:endParaRPr lang="zh-CN" altLang="en-US"/>
          </a:p>
          <a:p>
            <a:r>
              <a:rPr lang="zh-CN" altLang="en-US"/>
              <a:t>进行搜索，避免提示错误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"${vcpkgRoot}/</a:t>
            </a:r>
            <a:r>
              <a:rPr lang="en-US" altLang="zh-CN"/>
              <a:t>**</a:t>
            </a:r>
            <a:r>
              <a:rPr lang="zh-CN" altLang="en-US"/>
              <a:t>"</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sym typeface="+mn-ea"/>
              </a:rPr>
              <a:t>在指定的位置添加四行：</a:t>
            </a:r>
            <a:endParaRPr lang="zh-CN" altLang="en-US" sz="1780">
              <a:sym typeface="+mn-ea"/>
            </a:endParaRPr>
          </a:p>
          <a:p>
            <a:r>
              <a:rPr lang="zh-CN" altLang="en-US" sz="1780">
                <a:sym typeface="+mn-ea"/>
              </a:rPr>
              <a:t>"-std=c++20",</a:t>
            </a:r>
            <a:endParaRPr lang="zh-CN" altLang="en-US" sz="1780"/>
          </a:p>
          <a:p>
            <a:r>
              <a:rPr lang="zh-CN" altLang="en-US" sz="1780">
                <a:sym typeface="+mn-ea"/>
              </a:rPr>
              <a:t> "-Mmodules"</a:t>
            </a:r>
            <a:r>
              <a:rPr lang="en-US" altLang="zh-CN" sz="1780">
                <a:sym typeface="+mn-ea"/>
              </a:rPr>
              <a:t>,</a:t>
            </a:r>
            <a:endParaRPr lang="zh-CN" altLang="en-US" sz="1780">
              <a:sym typeface="+mn-ea"/>
            </a:endParaRPr>
          </a:p>
          <a:p>
            <a:r>
              <a:rPr lang="zh-CN" altLang="en-US" sz="1780">
                <a:sym typeface="+mn-ea"/>
              </a:rPr>
              <a:t>"-I",</a:t>
            </a:r>
            <a:endParaRPr lang="zh-CN" altLang="en-US" sz="1780">
              <a:sym typeface="+mn-ea"/>
            </a:endParaRPr>
          </a:p>
          <a:p>
            <a:r>
              <a:rPr lang="zh-CN" altLang="en-US" sz="1780">
                <a:sym typeface="+mn-ea"/>
              </a:rPr>
              <a:t>"${vcpkgRoot}/</a:t>
            </a:r>
            <a:r>
              <a:rPr lang="en-US" altLang="zh-CN" sz="1780">
                <a:sym typeface="+mn-ea"/>
              </a:rPr>
              <a:t>installed/</a:t>
            </a:r>
            <a:r>
              <a:rPr lang="zh-CN" altLang="en-US" sz="1780">
                <a:sym typeface="+mn-ea"/>
              </a:rPr>
              <a:t>x64-windows/include"</a:t>
            </a:r>
            <a:endParaRPr lang="zh-CN" altLang="en-US" sz="1780">
              <a:sym typeface="+mn-ea"/>
            </a:endParaRPr>
          </a:p>
          <a:p>
            <a:r>
              <a:rPr lang="zh-CN" altLang="en-US" sz="1780">
                <a:sym typeface="+mn-ea"/>
              </a:rPr>
              <a:t>见下</a:t>
            </a:r>
            <a:r>
              <a:rPr lang="zh-CN" altLang="en-US" sz="1780">
                <a:sym typeface="+mn-ea"/>
              </a:rPr>
              <a:t>图</a:t>
            </a:r>
            <a:endParaRPr lang="zh-CN" altLang="en-US" sz="1780">
              <a:sym typeface="+mn-ea"/>
            </a:endParaRPr>
          </a:p>
          <a:p>
            <a:pPr marL="0" indent="0">
              <a:buNone/>
            </a:pP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2" name="图片 1" descr="203@]8QWMO~42V(EDJGNFVX"/>
          <p:cNvPicPr>
            <a:picLocks noChangeAspect="1"/>
          </p:cNvPicPr>
          <p:nvPr>
            <p:custDataLst>
              <p:tags r:id="rId1"/>
            </p:custDataLst>
          </p:nvPr>
        </p:nvPicPr>
        <p:blipFill>
          <a:blip r:embed="rId2"/>
          <a:stretch>
            <a:fillRect/>
          </a:stretch>
        </p:blipFill>
        <p:spPr>
          <a:xfrm>
            <a:off x="1403350" y="2420620"/>
            <a:ext cx="5534025" cy="252412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程序运行后在集成终端</a:t>
            </a:r>
            <a:r>
              <a:rPr lang="zh-CN" altLang="en-US"/>
              <a:t>显示：</a:t>
            </a:r>
            <a:endParaRPr lang="zh-CN" altLang="en-US"/>
          </a:p>
          <a:p>
            <a:r>
              <a:rPr lang="zh-CN" altLang="en-US"/>
              <a:t>PS D:\yjcpp218&gt;  &amp; 'c:\Users\yinji\.vscode\extensions\ms-vscode.cpptools-1.14.3-win32-x64\debugAdapters\bin\WindowsDebugLauncher.exe' '--stdin=Microsoft-MIEngine-In-2vgnblpj.ou0' '--stdout=Microsoft-MIEngine-Out-1yrt3zky.a2h' '--stderr=Microsoft-MIEngine-Error-0wnwjq3d.wby' '--pid=Microsoft-MIEngine-Pid-0sgly0gu.bwh' '--dbgExe=D:\msys64\mingw64\bin\gdb.exe' '--interpreter=mi'</a:t>
            </a:r>
            <a:endParaRPr lang="zh-CN" altLang="en-US"/>
          </a:p>
          <a:p>
            <a:r>
              <a:rPr lang="zh-CN" altLang="en-US" b="1"/>
              <a:t>Hello, </a:t>
            </a:r>
            <a:r>
              <a:rPr lang="en-US" altLang="zh-CN" b="1"/>
              <a:t>World</a:t>
            </a:r>
            <a:r>
              <a:rPr lang="zh-CN" altLang="en-US" b="1"/>
              <a:t>!</a:t>
            </a:r>
            <a:endParaRPr lang="zh-CN" altLang="en-US" b="1"/>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Ctrl+F5</a:t>
            </a:r>
            <a:r>
              <a:rPr lang="zh-CN" altLang="en-US">
                <a:sym typeface="+mn-ea"/>
              </a:rPr>
              <a:t>是调试运行</a:t>
            </a:r>
            <a:r>
              <a:rPr lang="zh-CN" altLang="en-US">
                <a:sym typeface="+mn-ea"/>
              </a:rPr>
              <a:t>程序</a:t>
            </a:r>
            <a:endParaRPr lang="zh-CN" altLang="en-US">
              <a:sym typeface="+mn-ea"/>
            </a:endParaRPr>
          </a:p>
          <a:p>
            <a:r>
              <a:rPr lang="zh-CN" altLang="en-US">
                <a:sym typeface="+mn-ea"/>
              </a:rPr>
              <a:t>以后按</a:t>
            </a:r>
            <a:r>
              <a:rPr lang="en-US" altLang="zh-CN">
                <a:sym typeface="+mn-ea"/>
              </a:rPr>
              <a:t>F5</a:t>
            </a:r>
            <a:r>
              <a:rPr lang="zh-CN" altLang="en-US">
                <a:sym typeface="+mn-ea"/>
              </a:rPr>
              <a:t>可直接运行</a:t>
            </a:r>
            <a:r>
              <a:rPr lang="zh-CN" altLang="en-US">
                <a:sym typeface="+mn-ea"/>
              </a:rPr>
              <a:t>程序</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此时已经已经配好了</a:t>
            </a:r>
            <a:r>
              <a:rPr lang="en-US" altLang="zh-CN"/>
              <a:t>vcpkg</a:t>
            </a:r>
            <a:r>
              <a:rPr lang="zh-CN" altLang="en-US"/>
              <a:t>，编写一个程序测试</a:t>
            </a:r>
            <a:r>
              <a:rPr lang="zh-CN" altLang="en-US"/>
              <a:t>一下</a:t>
            </a:r>
            <a:endParaRPr lang="zh-CN" altLang="en-US"/>
          </a:p>
          <a:p>
            <a:r>
              <a:rPr lang="zh-CN" altLang="en-US"/>
              <a:t>#include&lt;iostream&gt;</a:t>
            </a:r>
            <a:endParaRPr lang="zh-CN" altLang="en-US"/>
          </a:p>
          <a:p>
            <a:r>
              <a:rPr lang="zh-CN" altLang="en-US"/>
              <a:t>#include&lt;boost/format.hpp&gt;</a:t>
            </a:r>
            <a:endParaRPr lang="zh-CN" altLang="en-US"/>
          </a:p>
          <a:p>
            <a:r>
              <a:rPr lang="zh-CN" altLang="en-US"/>
              <a:t>using namespace std;</a:t>
            </a:r>
            <a:endParaRPr lang="zh-CN" altLang="en-US"/>
          </a:p>
          <a:p>
            <a:r>
              <a:rPr lang="zh-CN" altLang="en-US"/>
              <a:t>int main()</a:t>
            </a:r>
            <a:endParaRPr lang="zh-CN" altLang="en-US"/>
          </a:p>
          <a:p>
            <a:r>
              <a:rPr lang="zh-CN" altLang="en-US"/>
              <a:t>{</a:t>
            </a:r>
            <a:endParaRPr lang="zh-CN" altLang="en-US"/>
          </a:p>
          <a:p>
            <a:r>
              <a:rPr lang="zh-CN" altLang="en-US"/>
              <a:t>    cout&lt;&lt;boost::format("Hello, Boost!\n");</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PS D:\yjcpp218&gt;  &amp; 'c:\Users\yinji\.vscode\extensions\ms-vscode.cpptools-1.14.3-win32-x64\debugAdapters\bin\WindowsDebugLauncher.exe' '--stdin=Microsoft-MIEngine-In-nxskf235.emu' '--stdout=Microsoft-MIEngine-Out-sfvyyx22.41j' '--stderr=Microsoft-MIEngine-Error-xjnhpde4.lsb' '--pid=Microsoft-MIEngine-Pid-2gzpbgx0.5g5' '--dbgExe=D:\msys64\mingw64\bin\gdb.exe' '--interpreter=mi'</a:t>
            </a:r>
            <a:endParaRPr lang="zh-CN" altLang="en-US"/>
          </a:p>
          <a:p>
            <a:r>
              <a:rPr lang="zh-CN" altLang="en-US"/>
              <a:t>Hello, Boost!</a:t>
            </a:r>
            <a:endParaRPr lang="zh-CN" altLang="en-US"/>
          </a:p>
          <a:p>
            <a:r>
              <a:rPr lang="zh-CN" altLang="en-US"/>
              <a:t>PS D:\yjcpp218&gt;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8$81A1L[67(KCGRIA_]5%E8"/>
          <p:cNvPicPr>
            <a:picLocks noChangeAspect="1"/>
          </p:cNvPicPr>
          <p:nvPr>
            <p:custDataLst>
              <p:tags r:id="rId1"/>
            </p:custDataLst>
          </p:nvPr>
        </p:nvPicPr>
        <p:blipFill>
          <a:blip r:embed="rId2"/>
          <a:stretch>
            <a:fillRect/>
          </a:stretch>
        </p:blipFill>
        <p:spPr>
          <a:xfrm>
            <a:off x="1567180" y="4572000"/>
            <a:ext cx="6206490" cy="1846580"/>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$fileName </a:t>
            </a:r>
            <a:r>
              <a:rPr lang="zh-CN" altLang="en-US" b="1">
                <a:sym typeface="+mn-ea"/>
              </a:rPr>
              <a:t>-std=c++20 -Mmodules</a:t>
            </a:r>
            <a:r>
              <a:rPr lang="en-US" altLang="zh-CN" b="1">
                <a:sym typeface="+mn-ea"/>
              </a:rPr>
              <a:t>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sym typeface="+mn-ea"/>
              </a:rPr>
              <a:t>如果大家之前安装过VSCode，然后只是简单卸载的话，再次安装之后，是还出现之前的配置信息，包括打开的文件夹、安装过的扩展等，这是因为之前并没有完全将VSCode卸载干净。如果想干净卸载掉VSCode再重新安装的话，就需要在卸载之后再删除掉两个目录的内容。分别是：</a:t>
            </a:r>
            <a:endParaRPr lang="zh-CN" altLang="en-US"/>
          </a:p>
          <a:p>
            <a:r>
              <a:rPr lang="zh-CN" altLang="en-US">
                <a:sym typeface="+mn-ea"/>
              </a:rPr>
              <a:t>C:\Users\$用户名\.vscode</a:t>
            </a:r>
            <a:endParaRPr lang="zh-CN" altLang="en-US"/>
          </a:p>
          <a:p>
            <a:r>
              <a:rPr lang="zh-CN" altLang="en-US">
                <a:sym typeface="+mn-ea"/>
              </a:rPr>
              <a:t>C:\Users\$用户名\AppData\Roaming\Code【注】这里的“$用户名”根据自己的用户名而定。</a:t>
            </a:r>
            <a:endParaRPr lang="zh-CN" altLang="en-US"/>
          </a:p>
          <a:p>
            <a:r>
              <a:rPr lang="zh-CN" altLang="en-US">
                <a:sym typeface="+mn-ea"/>
              </a:rPr>
              <a:t>删除掉这两个目录的内容之后，如果再安装VSCode的话，就相当于是全新安装了，即不会出现之前的相关配置信息了。</a:t>
            </a:r>
            <a:endParaRPr lang="zh-CN" altLang="en-US"/>
          </a:p>
        </p:txBody>
      </p:sp>
      <p:sp>
        <p:nvSpPr>
          <p:cNvPr id="3" name="标题 2"/>
          <p:cNvSpPr>
            <a:spLocks noGrp="1"/>
          </p:cNvSpPr>
          <p:nvPr>
            <p:ph type="title"/>
          </p:nvPr>
        </p:nvSpPr>
        <p:spPr/>
        <p:txBody>
          <a:bodyPr/>
          <a:p>
            <a:r>
              <a:rPr lang="en-US" altLang="zh-CN"/>
              <a:t>1.15 </a:t>
            </a:r>
            <a:r>
              <a:rPr lang="zh-CN" altLang="en-US">
                <a:ea typeface="宋体" panose="02010600030101010101" pitchFamily="2" charset="-122"/>
              </a:rPr>
              <a:t>关于</a:t>
            </a:r>
            <a:r>
              <a:rPr lang="en-US" altLang="zh-CN">
                <a:ea typeface="宋体" panose="02010600030101010101" pitchFamily="2" charset="-122"/>
              </a:rPr>
              <a:t>VSCode</a:t>
            </a:r>
            <a:r>
              <a:rPr lang="zh-CN" altLang="en-US">
                <a:ea typeface="宋体" panose="02010600030101010101" pitchFamily="2" charset="-122"/>
              </a:rPr>
              <a:t>几点问题</a:t>
            </a:r>
            <a:endParaRPr lang="zh-CN" altLang="en-US">
              <a:ea typeface="宋体" panose="0201060003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打开C:\Users\Administrator\AppData\Roaming\Microsoft\Internet Explorer\Quick Launch\User Pinned\TaskBar\Tombstones文件夹，将里面</a:t>
            </a:r>
            <a:r>
              <a:rPr lang="en-US" altLang="zh-CN">
                <a:sym typeface="+mn-ea"/>
              </a:rPr>
              <a:t>VSCode</a:t>
            </a:r>
            <a:r>
              <a:rPr lang="zh-CN" altLang="en-US">
                <a:sym typeface="+mn-ea"/>
              </a:rPr>
              <a:t>快捷方式删除，如果有</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1550" y="2204720"/>
            <a:ext cx="7408545" cy="1010920"/>
          </a:xfrm>
        </p:spPr>
        <p:txBody>
          <a:bodyPr/>
          <a:p>
            <a:r>
              <a:rPr lang="zh-CN" altLang="en-US">
                <a:sym typeface="+mn-ea"/>
              </a:rPr>
              <a:t>打开C:\Users\Administrator\AppData\Local\Microsoft</a:t>
            </a:r>
            <a:endParaRPr lang="zh-CN" altLang="en-US"/>
          </a:p>
          <a:p>
            <a:r>
              <a:rPr lang="zh-CN" altLang="en-US">
                <a:sym typeface="+mn-ea"/>
              </a:rPr>
              <a:t>删除vscode-cpptools文件夹</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5422265" cy="3387090"/>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重新配置</a:t>
            </a:r>
            <a:r>
              <a:rPr lang="en-US" altLang="zh-CN"/>
              <a:t>VSCode</a:t>
            </a:r>
            <a:r>
              <a:rPr lang="zh-CN" altLang="en-US"/>
              <a:t>的话，不用卸载</a:t>
            </a:r>
            <a:endParaRPr lang="zh-CN" altLang="en-US"/>
          </a:p>
          <a:p>
            <a:r>
              <a:rPr lang="zh-CN" altLang="en-US"/>
              <a:t>只需删除目录</a:t>
            </a:r>
            <a:r>
              <a:rPr lang="en-US" altLang="zh-CN"/>
              <a:t>.vscode</a:t>
            </a:r>
            <a:endParaRPr lang="en-US" altLang="zh-CN"/>
          </a:p>
          <a:p>
            <a:r>
              <a:rPr lang="zh-CN" altLang="en-US"/>
              <a:t>删除前面所讲的</a:t>
            </a:r>
            <a:r>
              <a:rPr lang="en-US" altLang="zh-CN"/>
              <a:t>“</a:t>
            </a:r>
            <a:r>
              <a:rPr lang="zh-CN" altLang="en-US"/>
              <a:t>用户</a:t>
            </a:r>
            <a:r>
              <a:rPr lang="en-US" altLang="zh-CN"/>
              <a:t>”</a:t>
            </a:r>
            <a:r>
              <a:rPr lang="zh-CN" altLang="en-US"/>
              <a:t>目录中的痕迹</a:t>
            </a:r>
            <a:endParaRPr lang="zh-CN" altLang="en-US"/>
          </a:p>
          <a:p>
            <a:r>
              <a:rPr lang="zh-CN" altLang="en-US"/>
              <a:t>重新配置即可</a:t>
            </a:r>
            <a:endParaRPr lang="zh-CN" altLang="en-US"/>
          </a:p>
        </p:txBody>
      </p:sp>
      <p:sp>
        <p:nvSpPr>
          <p:cNvPr id="3" name="标题 2"/>
          <p:cNvSpPr>
            <a:spLocks noGrp="1"/>
          </p:cNvSpPr>
          <p:nvPr>
            <p:ph type="title"/>
          </p:nvPr>
        </p:nvSpPr>
        <p:spPr/>
        <p:txBody>
          <a:bodyPr/>
          <a:p>
            <a:r>
              <a:rPr lang="en-US" altLang="zh-CN">
                <a:sym typeface="+mn-ea"/>
              </a:rPr>
              <a:t>1.15 </a:t>
            </a:r>
            <a:r>
              <a:rPr lang="zh-CN" altLang="en-US">
                <a:ea typeface="宋体" panose="02010600030101010101" pitchFamily="2" charset="-122"/>
                <a:sym typeface="+mn-ea"/>
              </a:rPr>
              <a:t>关于</a:t>
            </a:r>
            <a:r>
              <a:rPr lang="en-US" altLang="zh-CN">
                <a:ea typeface="宋体" panose="02010600030101010101" pitchFamily="2" charset="-122"/>
                <a:sym typeface="+mn-ea"/>
              </a:rPr>
              <a:t>VSCode</a:t>
            </a:r>
            <a:r>
              <a:rPr lang="zh-CN" altLang="en-US">
                <a:ea typeface="宋体" panose="02010600030101010101" pitchFamily="2" charset="-122"/>
                <a:sym typeface="+mn-ea"/>
              </a:rPr>
              <a:t>几点问题</a:t>
            </a:r>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a:t>
            </a:r>
            <a:r>
              <a:rPr lang="en-US" altLang="zh-CN">
                <a:sym typeface="+mn-ea"/>
              </a:rPr>
              <a:t>gitee.com</a:t>
            </a:r>
            <a:r>
              <a:rPr lang="zh-CN" altLang="en-US">
                <a:sym typeface="+mn-ea"/>
              </a:rPr>
              <a:t>官网注册账号</a:t>
            </a:r>
            <a:endParaRPr lang="zh-CN" altLang="en-US"/>
          </a:p>
          <a:p>
            <a:r>
              <a:rPr lang="zh-CN" altLang="en-US">
                <a:sym typeface="+mn-ea"/>
              </a:rPr>
              <a:t>创建仓库</a:t>
            </a:r>
            <a:endParaRPr lang="zh-CN" altLang="en-US"/>
          </a:p>
          <a:p>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72820"/>
          </a:xfrm>
        </p:spPr>
        <p:txBody>
          <a:bodyPr/>
          <a:p>
            <a:r>
              <a:rPr lang="zh-CN" altLang="en-US">
                <a:sym typeface="+mn-ea"/>
              </a:rPr>
              <a:t>复制仓库网址</a:t>
            </a:r>
            <a:endParaRPr lang="zh-CN" altLang="en-US"/>
          </a:p>
          <a:p>
            <a:r>
              <a:rPr lang="zh-CN" altLang="en-US">
                <a:sym typeface="+mn-ea"/>
              </a:rPr>
              <a:t>在指定的目录下右键点击</a:t>
            </a:r>
            <a:r>
              <a:rPr lang="en-US" altLang="zh-CN">
                <a:sym typeface="+mn-ea"/>
              </a:rPr>
              <a:t>git bash here</a:t>
            </a:r>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graphicFrame>
        <p:nvGraphicFramePr>
          <p:cNvPr id="9" name="对象 8"/>
          <p:cNvGraphicFramePr/>
          <p:nvPr>
            <p:custDataLst>
              <p:tags r:id="rId1"/>
            </p:custDataLst>
          </p:nvPr>
        </p:nvGraphicFramePr>
        <p:xfrm>
          <a:off x="1403985" y="3861435"/>
          <a:ext cx="3401060" cy="2135505"/>
        </p:xfrm>
        <a:graphic>
          <a:graphicData uri="http://schemas.openxmlformats.org/presentationml/2006/ole">
            <mc:AlternateContent xmlns:mc="http://schemas.openxmlformats.org/markup-compatibility/2006">
              <mc:Choice xmlns:v="urn:schemas-microsoft-com:vml" Requires="v">
                <p:oleObj spid="_x0000_s10" name="" r:id="rId2" imgW="3398520" imgH="2133600" progId="Paint.Picture">
                  <p:embed/>
                </p:oleObj>
              </mc:Choice>
              <mc:Fallback>
                <p:oleObj name="" r:id="rId2" imgW="3398520" imgH="2133600" progId="Paint.Picture">
                  <p:embed/>
                  <p:pic>
                    <p:nvPicPr>
                      <p:cNvPr id="0" name="图片 9"/>
                      <p:cNvPicPr/>
                      <p:nvPr/>
                    </p:nvPicPr>
                    <p:blipFill>
                      <a:blip r:embed="rId3"/>
                      <a:stretch>
                        <a:fillRect/>
                      </a:stretch>
                    </p:blipFill>
                    <p:spPr>
                      <a:xfrm>
                        <a:off x="1403985" y="3861435"/>
                        <a:ext cx="3401060" cy="2135505"/>
                      </a:xfrm>
                      <a:prstGeom prst="rect">
                        <a:avLst/>
                      </a:prstGeom>
                    </p:spPr>
                  </p:pic>
                </p:oleObj>
              </mc:Fallback>
            </mc:AlternateContent>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sym typeface="+mn-ea"/>
              </a:rPr>
              <a:t>在终端建立与仓库名字一样的文件夹</a:t>
            </a:r>
            <a:endParaRPr lang="zh-CN" altLang="en-US">
              <a:sym typeface="+mn-ea"/>
            </a:endParaRPr>
          </a:p>
          <a:p>
            <a:r>
              <a:rPr lang="zh-CN" altLang="en-US">
                <a:sym typeface="+mn-ea"/>
              </a:rPr>
              <a:t>按照网站上的提示执行命令，建立本地与远程仓库的连接</a:t>
            </a:r>
            <a:endParaRPr lang="zh-CN" altLang="en-US">
              <a:sym typeface="+mn-ea"/>
            </a:endParaRPr>
          </a:p>
          <a:p>
            <a:r>
              <a:rPr lang="zh-CN" altLang="en-US">
                <a:sym typeface="+mn-ea"/>
              </a:rPr>
              <a:t>找到本地仓库目录，例如</a:t>
            </a:r>
            <a:r>
              <a:rPr lang="en-US" altLang="zh-CN">
                <a:sym typeface="+mn-ea"/>
              </a:rPr>
              <a:t>yj2023</a:t>
            </a:r>
            <a:endParaRPr lang="en-US" altLang="zh-CN"/>
          </a:p>
          <a:p>
            <a:r>
              <a:rPr lang="zh-CN" altLang="en-US">
                <a:sym typeface="+mn-ea"/>
              </a:rPr>
              <a:t>鼠标右击目录名，执行</a:t>
            </a:r>
            <a:r>
              <a:rPr lang="en-US" altLang="zh-CN">
                <a:sym typeface="+mn-ea"/>
              </a:rPr>
              <a:t>git bash</a:t>
            </a:r>
            <a:r>
              <a:rPr lang="zh-CN" altLang="en-US">
                <a:sym typeface="+mn-ea"/>
              </a:rPr>
              <a:t>进入终端模式</a:t>
            </a:r>
            <a:endParaRPr lang="zh-CN" altLang="en-US">
              <a:sym typeface="+mn-ea"/>
            </a:endParaRPr>
          </a:p>
          <a:p>
            <a:r>
              <a:rPr lang="en-US" altLang="zh-CN">
                <a:sym typeface="+mn-ea"/>
              </a:rPr>
              <a:t>git init</a:t>
            </a:r>
            <a:endParaRPr lang="en-US" altLang="zh-CN"/>
          </a:p>
          <a:p>
            <a:r>
              <a:rPr lang="en-US" altLang="zh-CN">
                <a:sym typeface="+mn-ea"/>
              </a:rPr>
              <a:t>git config --global user.email “</a:t>
            </a:r>
            <a:r>
              <a:rPr lang="zh-CN" altLang="en-US">
                <a:sym typeface="+mn-ea"/>
              </a:rPr>
              <a:t>邮箱</a:t>
            </a:r>
            <a:r>
              <a:rPr lang="en-US" altLang="zh-CN">
                <a:sym typeface="+mn-ea"/>
              </a:rPr>
              <a:t>”</a:t>
            </a:r>
            <a:endParaRPr lang="en-US" altLang="zh-CN"/>
          </a:p>
          <a:p>
            <a:r>
              <a:rPr lang="en-US" altLang="zh-CN">
                <a:sym typeface="+mn-ea"/>
              </a:rPr>
              <a:t>git config --global user.name “gitee</a:t>
            </a:r>
            <a:r>
              <a:rPr lang="zh-CN" altLang="en-US">
                <a:sym typeface="+mn-ea"/>
              </a:rPr>
              <a:t>用户名</a:t>
            </a:r>
            <a:r>
              <a:rPr lang="en-US" altLang="zh-CN">
                <a:sym typeface="+mn-ea"/>
              </a:rPr>
              <a:t>”</a:t>
            </a:r>
            <a:endParaRPr lang="en-US" altLang="zh-CN"/>
          </a:p>
          <a:p>
            <a:r>
              <a:rPr lang="en-US" altLang="zh-CN">
                <a:sym typeface="+mn-ea"/>
              </a:rPr>
              <a:t>ssh-keygen -t rsa -C “</a:t>
            </a:r>
            <a:r>
              <a:rPr lang="zh-CN" altLang="en-US">
                <a:sym typeface="+mn-ea"/>
              </a:rPr>
              <a:t>邮箱</a:t>
            </a:r>
            <a:r>
              <a:rPr lang="en-US" altLang="zh-CN">
                <a:sym typeface="+mn-ea"/>
              </a:rPr>
              <a:t>”</a:t>
            </a:r>
            <a:endParaRPr lang="en-US" altLang="zh-CN"/>
          </a:p>
          <a:p>
            <a:r>
              <a:rPr lang="zh-CN" altLang="en-US">
                <a:sym typeface="+mn-ea"/>
              </a:rPr>
              <a:t>生成</a:t>
            </a:r>
            <a:r>
              <a:rPr lang="en-US" altLang="zh-CN">
                <a:sym typeface="+mn-ea"/>
              </a:rPr>
              <a:t>.ssh</a:t>
            </a:r>
            <a:r>
              <a:rPr lang="zh-CN" altLang="en-US">
                <a:sym typeface="+mn-ea"/>
              </a:rPr>
              <a:t>密钥，复制到</a:t>
            </a:r>
            <a:r>
              <a:rPr lang="en-US" altLang="zh-CN">
                <a:sym typeface="+mn-ea"/>
              </a:rPr>
              <a:t>gitee</a:t>
            </a:r>
            <a:r>
              <a:rPr lang="zh-CN" altLang="en-US">
                <a:sym typeface="+mn-ea"/>
              </a:rPr>
              <a:t>中</a:t>
            </a:r>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git add .</a:t>
            </a:r>
            <a:endParaRPr lang="en-US" altLang="zh-CN"/>
          </a:p>
          <a:p>
            <a:r>
              <a:rPr lang="en-US" altLang="zh-CN"/>
              <a:t>git commit -m “first commit...”</a:t>
            </a:r>
            <a:endParaRPr lang="en-US" altLang="zh-CN"/>
          </a:p>
          <a:p>
            <a:r>
              <a:rPr lang="en-US" altLang="zh-CN"/>
              <a:t>git remote add origin “https://gitee.com/</a:t>
            </a:r>
            <a:r>
              <a:rPr lang="zh-CN" altLang="en-US"/>
              <a:t>用户名</a:t>
            </a:r>
            <a:r>
              <a:rPr lang="en-US" altLang="zh-CN"/>
              <a:t>/</a:t>
            </a:r>
            <a:r>
              <a:rPr lang="zh-CN" altLang="en-US"/>
              <a:t>仓库名</a:t>
            </a:r>
            <a:r>
              <a:rPr lang="en-US" altLang="zh-CN"/>
              <a:t>”</a:t>
            </a:r>
            <a:endParaRPr lang="en-US" altLang="zh-CN"/>
          </a:p>
          <a:p>
            <a:r>
              <a:rPr lang="en-US" altLang="zh-CN"/>
              <a:t>git branch -M master</a:t>
            </a:r>
            <a:endParaRPr lang="en-US" altLang="zh-CN"/>
          </a:p>
          <a:p>
            <a:r>
              <a:rPr lang="en-US" altLang="zh-CN"/>
              <a:t>git pull origin master</a:t>
            </a:r>
            <a:endParaRPr lang="en-US" altLang="zh-CN"/>
          </a:p>
          <a:p>
            <a:r>
              <a:rPr lang="en-US" altLang="zh-CN"/>
              <a:t>git push origin master</a:t>
            </a:r>
            <a:endParaRPr lang="en-US" altLang="zh-CN"/>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建立第一次连接成功后，以后可以使用</a:t>
            </a:r>
            <a:r>
              <a:rPr lang="en-US" altLang="zh-CN"/>
              <a:t>git gui here</a:t>
            </a:r>
            <a:r>
              <a:rPr lang="zh-CN" altLang="en-US"/>
              <a:t>进行推送和拉取的操作</a:t>
            </a:r>
            <a:endParaRPr lang="zh-CN" altLang="en-US"/>
          </a:p>
        </p:txBody>
      </p:sp>
      <p:sp>
        <p:nvSpPr>
          <p:cNvPr id="3" name="标题 2"/>
          <p:cNvSpPr>
            <a:spLocks noGrp="1"/>
          </p:cNvSpPr>
          <p:nvPr>
            <p:ph type="title"/>
          </p:nvPr>
        </p:nvSpPr>
        <p:spPr/>
        <p:txBody>
          <a:bodyPr/>
          <a:p>
            <a:r>
              <a:rPr lang="en-US" altLang="zh-CN">
                <a:sym typeface="+mn-ea"/>
              </a:rPr>
              <a:t>1.16 </a:t>
            </a:r>
            <a:r>
              <a:rPr lang="zh-CN" altLang="en-US">
                <a:sym typeface="+mn-ea"/>
              </a:rPr>
              <a:t>使用</a:t>
            </a:r>
            <a:r>
              <a:rPr lang="en-US" altLang="zh-CN">
                <a:sym typeface="+mn-ea"/>
              </a:rPr>
              <a:t>Gitee</a:t>
            </a:r>
            <a:r>
              <a:rPr lang="zh-CN" altLang="en-US">
                <a:sym typeface="+mn-ea"/>
              </a:rPr>
              <a:t>保存程序</a:t>
            </a:r>
            <a:endParaRPr lang="zh-CN"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Code</a:t>
            </a:r>
            <a:endParaRPr lang="en-US" altLang="zh-CN"/>
          </a:p>
          <a:p>
            <a:r>
              <a:rPr lang="zh-CN" altLang="en-US"/>
              <a:t>找到左侧边栏的源代码管理，</a:t>
            </a:r>
            <a:r>
              <a:rPr lang="zh-CN" altLang="en-US"/>
              <a:t>点击</a:t>
            </a:r>
            <a:endParaRPr lang="zh-CN" altLang="en-US"/>
          </a:p>
          <a:p>
            <a:r>
              <a:rPr lang="zh-CN" altLang="en-US"/>
              <a:t>进入源代码管理界面后，点击视图按钮</a:t>
            </a:r>
            <a:r>
              <a:rPr lang="en-US" altLang="zh-CN"/>
              <a:t> ...</a:t>
            </a:r>
            <a:endParaRPr lang="en-US" altLang="zh-CN"/>
          </a:p>
          <a:p>
            <a:r>
              <a:rPr lang="zh-CN" altLang="en-US"/>
              <a:t>选择</a:t>
            </a:r>
            <a:r>
              <a:rPr lang="en-US" altLang="zh-CN"/>
              <a:t> </a:t>
            </a:r>
            <a:r>
              <a:rPr lang="zh-CN" altLang="en-US"/>
              <a:t>远程</a:t>
            </a:r>
            <a:endParaRPr lang="zh-CN" altLang="en-US"/>
          </a:p>
          <a:p>
            <a:r>
              <a:rPr lang="zh-CN" altLang="en-US"/>
              <a:t>然后根据需要添加或删除远程</a:t>
            </a:r>
            <a:r>
              <a:rPr lang="zh-CN" altLang="en-US"/>
              <a:t>库</a:t>
            </a:r>
            <a:endParaRPr lang="zh-CN" altLang="en-US"/>
          </a:p>
          <a:p>
            <a:endParaRPr lang="zh-CN" altLang="en-US"/>
          </a:p>
          <a:p>
            <a:endParaRPr lang="zh-CN" altLang="en-US"/>
          </a:p>
        </p:txBody>
      </p:sp>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1.16 </a:t>
            </a:r>
            <a:r>
              <a:rPr lang="zh-CN" altLang="en-US"/>
              <a:t>使用</a:t>
            </a:r>
            <a:r>
              <a:rPr lang="en-US" altLang="zh-CN"/>
              <a:t>Gitee</a:t>
            </a:r>
            <a:r>
              <a:rPr lang="zh-CN" altLang="en-US"/>
              <a:t>保存</a:t>
            </a:r>
            <a:r>
              <a:rPr lang="zh-CN" altLang="en-US"/>
              <a:t>程序</a:t>
            </a:r>
            <a:endParaRPr lang="zh-CN" altLang="en-US"/>
          </a:p>
        </p:txBody>
      </p:sp>
      <p:graphicFrame>
        <p:nvGraphicFramePr>
          <p:cNvPr id="4" name="对象 3"/>
          <p:cNvGraphicFramePr/>
          <p:nvPr>
            <p:custDataLst>
              <p:tags r:id="rId1"/>
            </p:custDataLst>
          </p:nvPr>
        </p:nvGraphicFramePr>
        <p:xfrm>
          <a:off x="1764030" y="2132965"/>
          <a:ext cx="4996180" cy="3921760"/>
        </p:xfrm>
        <a:graphic>
          <a:graphicData uri="http://schemas.openxmlformats.org/presentationml/2006/ole">
            <mc:AlternateContent xmlns:mc="http://schemas.openxmlformats.org/markup-compatibility/2006">
              <mc:Choice xmlns:v="urn:schemas-microsoft-com:vml" Requires="v">
                <p:oleObj spid="_x0000_s5" name="" r:id="rId2" imgW="6004560" imgH="4785360" progId="Paint.Picture">
                  <p:embed/>
                </p:oleObj>
              </mc:Choice>
              <mc:Fallback>
                <p:oleObj name="" r:id="rId2" imgW="6004560" imgH="4785360" progId="Paint.Picture">
                  <p:embed/>
                  <p:pic>
                    <p:nvPicPr>
                      <p:cNvPr id="0" name="图片 4"/>
                      <p:cNvPicPr/>
                      <p:nvPr/>
                    </p:nvPicPr>
                    <p:blipFill>
                      <a:blip r:embed="rId3"/>
                      <a:stretch>
                        <a:fillRect/>
                      </a:stretch>
                    </p:blipFill>
                    <p:spPr>
                      <a:xfrm>
                        <a:off x="1764030" y="2132965"/>
                        <a:ext cx="4996180" cy="3921760"/>
                      </a:xfrm>
                      <a:prstGeom prst="rect">
                        <a:avLst/>
                      </a:prstGeom>
                    </p:spPr>
                  </p:pic>
                </p:oleObj>
              </mc:Fallback>
            </mc:AlternateContent>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每次提交时不要忘了在消息框中添加注释</a:t>
            </a:r>
            <a:endParaRPr lang="zh-CN" altLang="en-US"/>
          </a:p>
          <a:p>
            <a:r>
              <a:rPr lang="zh-CN" altLang="en-US"/>
              <a:t>例如</a:t>
            </a:r>
            <a:r>
              <a:rPr lang="en-US" altLang="zh-CN"/>
              <a:t>“</a:t>
            </a:r>
            <a:r>
              <a:rPr lang="zh-CN" altLang="en-US"/>
              <a:t>这是第</a:t>
            </a:r>
            <a:r>
              <a:rPr lang="en-US" altLang="zh-CN"/>
              <a:t>5</a:t>
            </a:r>
            <a:r>
              <a:rPr lang="zh-CN" altLang="en-US"/>
              <a:t>版讲义提交</a:t>
            </a:r>
            <a:r>
              <a:rPr lang="en-US" altLang="zh-CN"/>
              <a:t>”</a:t>
            </a:r>
            <a:endParaRPr lang="en-US" altLang="zh-CN"/>
          </a:p>
          <a:p>
            <a:r>
              <a:rPr lang="zh-CN" altLang="en-US"/>
              <a:t>没有</a:t>
            </a:r>
            <a:r>
              <a:rPr lang="zh-CN" altLang="en-US"/>
              <a:t>注释无法</a:t>
            </a:r>
            <a:r>
              <a:rPr lang="zh-CN" altLang="en-US"/>
              <a:t>提交</a:t>
            </a:r>
            <a:endParaRPr lang="zh-CN" altLang="en-US"/>
          </a:p>
          <a:p>
            <a:r>
              <a:rPr lang="zh-CN" altLang="en-US"/>
              <a:t>提交后选择同步推送到远程</a:t>
            </a:r>
            <a:r>
              <a:rPr lang="zh-CN" altLang="en-US"/>
              <a:t>仓库</a:t>
            </a:r>
            <a:endParaRPr lang="zh-CN" altLang="en-US"/>
          </a:p>
        </p:txBody>
      </p:sp>
      <p:sp>
        <p:nvSpPr>
          <p:cNvPr id="3" name="标题 2"/>
          <p:cNvSpPr>
            <a:spLocks noGrp="1"/>
          </p:cNvSpPr>
          <p:nvPr>
            <p:ph type="title"/>
          </p:nvPr>
        </p:nvSpPr>
        <p:spPr/>
        <p:txBody>
          <a:bodyPr/>
          <a:p>
            <a:r>
              <a:rPr lang="en-US" altLang="zh-CN">
                <a:sym typeface="+mn-ea"/>
              </a:rPr>
              <a:t>1.16 </a:t>
            </a:r>
            <a:r>
              <a:rPr lang="zh-CN" altLang="en-US">
                <a:sym typeface="+mn-ea"/>
              </a:rPr>
              <a:t>使用</a:t>
            </a:r>
            <a:r>
              <a:rPr lang="en-US" altLang="zh-CN">
                <a:sym typeface="+mn-ea"/>
              </a:rPr>
              <a:t>Gitee</a:t>
            </a:r>
            <a:r>
              <a:rPr lang="zh-CN" altLang="en-US">
                <a:sym typeface="+mn-ea"/>
              </a:rPr>
              <a:t>保存程序</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sym typeface="+mn-ea"/>
            </a:endParaRPr>
          </a:p>
          <a:p>
            <a:r>
              <a:rPr lang="zh-CN" altLang="en-US"/>
              <a:t>注意：直接粘贴可能含有非法字符，导致运行</a:t>
            </a:r>
            <a:r>
              <a:rPr lang="zh-CN" altLang="en-US"/>
              <a:t>失败！！！</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en-US" altLang="zh-CN">
                <a:sym typeface="+mn-ea"/>
              </a:rPr>
              <a:t>$ </a:t>
            </a:r>
            <a:r>
              <a:rPr lang="zh-CN" altLang="en-US">
                <a:sym typeface="+mn-ea"/>
              </a:rPr>
              <a:t>git branch -M main</a:t>
            </a:r>
            <a:endParaRPr lang="zh-CN" altLang="en-US">
              <a:sym typeface="+mn-ea"/>
            </a:endParaRPr>
          </a:p>
          <a:p>
            <a:r>
              <a:rPr lang="zh-CN" altLang="en-US">
                <a:sym typeface="+mn-ea"/>
              </a:rPr>
              <a:t>推送到远程仓库</a:t>
            </a:r>
            <a:endParaRPr lang="zh-CN" altLang="en-US" u="sng">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main</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a:p>
            <a:r>
              <a:rPr lang="zh-CN" altLang="en-US">
                <a:sym typeface="+mn-ea"/>
              </a:rPr>
              <a:t>如果对命令行不习惯的话，推荐使用</a:t>
            </a:r>
            <a:r>
              <a:rPr lang="en-US" altLang="zh-CN">
                <a:sym typeface="+mn-ea"/>
              </a:rPr>
              <a:t>Github Desktop</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d:\vcpkg&gt;bootstrap-vcpkg.bat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a:t>
            </a:r>
            <a:r>
              <a:rPr lang="en-US" altLang="zh-CN">
                <a:sym typeface="+mn-ea"/>
              </a:rPr>
              <a:t>vcpkg install boost:x64-windows</a:t>
            </a:r>
            <a:endParaRPr lang="en-US" altLang="zh-CN">
              <a:sym typeface="+mn-ea"/>
            </a:endParaRPr>
          </a:p>
          <a:p>
            <a:r>
              <a:rPr lang="zh-CN" altLang="en-US">
                <a:sym typeface="+mn-ea"/>
              </a:rPr>
              <a:t>或者</a:t>
            </a:r>
            <a:endParaRPr lang="zh-CN" altLang="en-US">
              <a:sym typeface="+mn-ea"/>
            </a:endParaRPr>
          </a:p>
          <a:p>
            <a:r>
              <a:rPr lang="en-US" altLang="zh-CN">
                <a:sym typeface="+mn-ea"/>
              </a:rPr>
              <a:t>d:\vcpkg&gt; </a:t>
            </a:r>
            <a:r>
              <a:rPr lang="en-US" altLang="zh-CN">
                <a:sym typeface="+mn-ea"/>
              </a:rPr>
              <a:t>vcpkg install boost --treplet=x64-windows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a:t>
            </a:r>
            <a:r>
              <a:rPr lang="en-US" altLang="zh-CN">
                <a:sym typeface="+mn-ea"/>
              </a:rPr>
              <a:t> install</a:t>
            </a:r>
            <a:endParaRPr lang="en-US" altLang="zh-CN">
              <a:sym typeface="+mn-ea"/>
            </a:endParaRPr>
          </a:p>
          <a:p>
            <a:r>
              <a:rPr lang="zh-CN" altLang="en-US">
                <a:sym typeface="+mn-ea"/>
              </a:rPr>
              <a:t>即可在</a:t>
            </a:r>
            <a:r>
              <a:rPr lang="en-US" altLang="zh-CN">
                <a:sym typeface="+mn-ea"/>
              </a:rPr>
              <a:t>VS</a:t>
            </a:r>
            <a:r>
              <a:rPr lang="zh-CN" altLang="en-US">
                <a:sym typeface="+mn-ea"/>
              </a:rPr>
              <a:t>全局使用</a:t>
            </a:r>
            <a:r>
              <a:rPr lang="en-US" altLang="zh-CN">
                <a:sym typeface="+mn-ea"/>
              </a:rPr>
              <a:t>#include&lt;boost/...&gt;</a:t>
            </a:r>
            <a:endParaRPr lang="en-US" altLang="zh-CN">
              <a:sym typeface="+mn-ea"/>
            </a:endParaRPr>
          </a:p>
          <a:p>
            <a:r>
              <a:rPr lang="zh-CN" altLang="en-US">
                <a:sym typeface="+mn-ea"/>
              </a:rPr>
              <a:t>如果编辑过程中出现红色波浪线提示</a:t>
            </a:r>
            <a:endParaRPr lang="zh-CN" altLang="en-US">
              <a:sym typeface="+mn-ea"/>
            </a:endParaRPr>
          </a:p>
          <a:p>
            <a:r>
              <a:rPr lang="zh-CN" altLang="en-US">
                <a:sym typeface="+mn-ea"/>
              </a:rPr>
              <a:t>可以去属性</a:t>
            </a:r>
            <a:r>
              <a:rPr lang="en-US" altLang="zh-CN">
                <a:sym typeface="+mn-ea"/>
              </a:rPr>
              <a:t> - C/C++ - </a:t>
            </a:r>
            <a:r>
              <a:rPr lang="zh-CN" altLang="en-US">
                <a:sym typeface="+mn-ea"/>
              </a:rPr>
              <a:t>常规</a:t>
            </a:r>
            <a:r>
              <a:rPr lang="en-US" altLang="zh-CN">
                <a:sym typeface="+mn-ea"/>
              </a:rPr>
              <a:t> - </a:t>
            </a:r>
            <a:r>
              <a:rPr lang="zh-CN" altLang="en-US">
                <a:sym typeface="+mn-ea"/>
              </a:rPr>
              <a:t>警告等级</a:t>
            </a:r>
            <a:r>
              <a:rPr lang="en-US" altLang="zh-CN">
                <a:sym typeface="+mn-ea"/>
              </a:rPr>
              <a:t> </a:t>
            </a:r>
            <a:r>
              <a:rPr lang="zh-CN" altLang="en-US">
                <a:sym typeface="+mn-ea"/>
              </a:rPr>
              <a:t>中选择合适的警告</a:t>
            </a:r>
            <a:r>
              <a:rPr lang="zh-CN" altLang="en-US">
                <a:sym typeface="+mn-ea"/>
              </a:rPr>
              <a:t>等级</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如果只需要对某个项目使用</a:t>
            </a:r>
            <a:r>
              <a:rPr lang="en-US" altLang="zh-CN">
                <a:sym typeface="+mn-ea"/>
              </a:rPr>
              <a:t>vcpkg</a:t>
            </a:r>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重新打开</a:t>
            </a:r>
            <a:r>
              <a:rPr lang="en-US" altLang="zh-CN">
                <a:sym typeface="+mn-ea"/>
              </a:rPr>
              <a:t>Visual Studio 2022</a:t>
            </a:r>
            <a:endParaRPr lang="en-US" altLang="zh-CN">
              <a:sym typeface="+mn-ea"/>
            </a:endParaRPr>
          </a:p>
          <a:p>
            <a:r>
              <a:rPr lang="zh-CN" altLang="en-US">
                <a:sym typeface="+mn-ea"/>
              </a:rPr>
              <a:t>创建一个工程例如名为：</a:t>
            </a:r>
            <a:r>
              <a:rPr lang="en-US" altLang="zh-CN">
                <a:sym typeface="+mn-ea"/>
              </a:rPr>
              <a:t>helloBoost</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90000" lnSpcReduction="20000"/>
          </a:bodyPr>
          <a:p>
            <a:r>
              <a:rPr lang="en-US" altLang="zh-CN">
                <a:sym typeface="+mn-ea"/>
              </a:rPr>
              <a:t>//helloBoost.cpp</a:t>
            </a:r>
            <a:endParaRPr lang="zh-CN" altLang="en-US">
              <a:sym typeface="+mn-ea"/>
            </a:endParaRPr>
          </a:p>
          <a:p>
            <a:r>
              <a:rPr lang="zh-CN" altLang="en-US">
                <a:sym typeface="+mn-ea"/>
              </a:rPr>
              <a:t>#include&lt;iostream&gt;</a:t>
            </a:r>
            <a:endParaRPr lang="zh-CN" altLang="en-US">
              <a:sym typeface="+mn-ea"/>
            </a:endParaRPr>
          </a:p>
          <a:p>
            <a:r>
              <a:rPr lang="zh-CN" altLang="en-US">
                <a:sym typeface="+mn-ea"/>
              </a:rPr>
              <a:t>#include&lt;boost/format.hpp&gt;</a:t>
            </a:r>
            <a:endParaRPr lang="zh-CN" altLang="en-US">
              <a:sym typeface="+mn-ea"/>
            </a:endParaRPr>
          </a:p>
          <a:p>
            <a:endParaRPr lang="zh-CN" altLang="en-US">
              <a:sym typeface="+mn-ea"/>
            </a:endParaRPr>
          </a:p>
          <a:p>
            <a:r>
              <a:rPr lang="zh-CN" altLang="en-US">
                <a:sym typeface="+mn-ea"/>
              </a:rPr>
              <a:t>int main()</a:t>
            </a:r>
            <a:endParaRPr lang="zh-CN" altLang="en-US">
              <a:sym typeface="+mn-ea"/>
            </a:endParaRPr>
          </a:p>
          <a:p>
            <a:r>
              <a:rPr lang="zh-CN" altLang="en-US">
                <a:sym typeface="+mn-ea"/>
              </a:rPr>
              <a:t>{</a:t>
            </a:r>
            <a:endParaRPr lang="zh-CN" altLang="en-US">
              <a:sym typeface="+mn-ea"/>
            </a:endParaRPr>
          </a:p>
          <a:p>
            <a:r>
              <a:rPr lang="zh-CN" altLang="en-US">
                <a:sym typeface="+mn-ea"/>
              </a:rPr>
              <a:t>	std::cout &lt;&lt; boost::format("There are %d ways I love you.") % 214 &lt;&lt; std::endl;</a:t>
            </a:r>
            <a:endParaRPr lang="zh-CN" altLang="en-US">
              <a:sym typeface="+mn-ea"/>
            </a:endParaRPr>
          </a:p>
          <a:p>
            <a:r>
              <a:rPr lang="zh-CN" altLang="en-US">
                <a:sym typeface="+mn-ea"/>
              </a:rPr>
              <a:t>	return 0;</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55650" y="2060575"/>
            <a:ext cx="7780020" cy="372618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关闭之前的项目，新建一个项目</a:t>
            </a:r>
            <a:r>
              <a:rPr lang="en-US" altLang="zh-CN"/>
              <a:t>helloC20</a:t>
            </a:r>
            <a:endParaRPr lang="en-US" altLang="zh-CN"/>
          </a:p>
          <a:p>
            <a:r>
              <a:rPr lang="zh-CN" altLang="en-US"/>
              <a:t>新建主程序文件</a:t>
            </a:r>
            <a:r>
              <a:rPr lang="en-US" altLang="zh-CN"/>
              <a:t>helloCpp20.cpp</a:t>
            </a:r>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sz="1500"/>
              <a:t>import &lt;iostream&gt;;</a:t>
            </a:r>
            <a:endParaRPr sz="1500"/>
          </a:p>
          <a:p>
            <a:r>
              <a:rPr sz="1500"/>
              <a:t>import &lt;boost/timer.hpp&gt;;</a:t>
            </a:r>
            <a:endParaRPr sz="1500"/>
          </a:p>
          <a:p>
            <a:r>
              <a:rPr sz="1500"/>
              <a:t>using namespace std;</a:t>
            </a:r>
            <a:endParaRPr sz="1500"/>
          </a:p>
          <a:p>
            <a:r>
              <a:rPr sz="1500"/>
              <a:t>int main()</a:t>
            </a:r>
            <a:endParaRPr sz="1500"/>
          </a:p>
          <a:p>
            <a:r>
              <a:rPr sz="1500"/>
              <a:t>{</a:t>
            </a:r>
            <a:endParaRPr sz="1500"/>
          </a:p>
          <a:p>
            <a:r>
              <a:rPr sz="1500"/>
              <a:t>	boost::timer t;</a:t>
            </a:r>
            <a:endParaRPr sz="1500"/>
          </a:p>
          <a:p>
            <a:r>
              <a:rPr sz="1500"/>
              <a:t>	cout &lt;&lt; "max timespan:" &lt;&lt; t.elapsed_max() / 3600 &lt;&lt; "h" &lt;&lt; endl;</a:t>
            </a:r>
            <a:endParaRPr sz="1500"/>
          </a:p>
          <a:p>
            <a:r>
              <a:rPr sz="1500"/>
              <a:t>	cout &lt;&lt; "min timespan:" &lt;&lt; t.elapsed_min() &lt;&lt; "s" &lt;&lt; endl;</a:t>
            </a:r>
            <a:endParaRPr sz="1500"/>
          </a:p>
          <a:p>
            <a:r>
              <a:rPr sz="1500"/>
              <a:t>	cout &lt;&lt; "now time elapsed:" &lt;&lt; t.elapsed() &lt;&lt; "s" &lt;&lt; endl;</a:t>
            </a:r>
            <a:endParaRPr sz="1500"/>
          </a:p>
          <a:p>
            <a:r>
              <a:rPr sz="1500"/>
              <a:t>	return 0;</a:t>
            </a:r>
            <a:endParaRPr sz="1500"/>
          </a:p>
          <a:p>
            <a:r>
              <a:rPr sz="1500"/>
              <a:t>}</a:t>
            </a:r>
            <a:endParaRPr sz="1500"/>
          </a:p>
          <a:p>
            <a:r>
              <a:rPr lang="zh-CN" sz="1500"/>
              <a:t>注意：</a:t>
            </a:r>
            <a:r>
              <a:rPr lang="en-US" altLang="zh-CN" sz="1500"/>
              <a:t>boost/format.hpp</a:t>
            </a:r>
            <a:r>
              <a:rPr lang="zh-CN" altLang="en-US" sz="1500"/>
              <a:t>目前还不支持</a:t>
            </a:r>
            <a:r>
              <a:rPr lang="en-US" altLang="zh-CN" sz="1500"/>
              <a:t>C++20</a:t>
            </a:r>
            <a:endParaRPr lang="en-US" altLang="zh-CN"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sym typeface="+mn-ea"/>
            </a:endParaRPr>
          </a:p>
          <a:p>
            <a:r>
              <a:rPr lang="zh-CN" altLang="en-US">
                <a:sym typeface="+mn-ea"/>
              </a:rPr>
              <a:t>#pragma once</a:t>
            </a:r>
            <a:endParaRPr lang="zh-CN" altLang="en-US">
              <a:sym typeface="+mn-ea"/>
            </a:endParaRPr>
          </a:p>
          <a:p>
            <a:r>
              <a:rPr lang="zh-CN" altLang="en-US">
                <a:sym typeface="+mn-ea"/>
              </a:rPr>
              <a:t>import &lt;iostream&gt;;</a:t>
            </a:r>
            <a:endParaRPr lang="zh-CN" altLang="en-US">
              <a:sym typeface="+mn-ea"/>
            </a:endParaRPr>
          </a:p>
          <a:p>
            <a:r>
              <a:rPr lang="zh-CN" altLang="en-US">
                <a:sym typeface="+mn-ea"/>
              </a:rPr>
              <a:t>import &lt;vector&gt;;</a:t>
            </a:r>
            <a:endParaRPr lang="zh-CN" altLang="en-US">
              <a:sym typeface="+mn-ea"/>
            </a:endParaRPr>
          </a:p>
          <a:p>
            <a:r>
              <a:rPr lang="zh-CN" altLang="en-US">
                <a:sym typeface="+mn-ea"/>
              </a:rPr>
              <a:t>import &lt;optional&gt;;</a:t>
            </a:r>
            <a:endParaRPr lang="zh-CN" altLang="en-US">
              <a:sym typeface="+mn-ea"/>
            </a:endParaRPr>
          </a:p>
          <a:p>
            <a:r>
              <a:rPr lang="zh-CN" altLang="en-US">
                <a:sym typeface="+mn-ea"/>
              </a:rPr>
              <a:t>import &lt;utility&gt;;</a:t>
            </a:r>
            <a:endParaRPr lang="zh-CN" altLang="en-US">
              <a:sym typeface="+mn-ea"/>
            </a:endParaRPr>
          </a:p>
          <a:p>
            <a:r>
              <a:rPr lang="zh-CN" altLang="en-US">
                <a:sym typeface="+mn-ea"/>
              </a:rPr>
              <a:t>import &lt;boost/timer.hpp&gt;;</a:t>
            </a:r>
            <a:endParaRPr lang="zh-CN" altLang="en-US">
              <a:sym typeface="+mn-ea"/>
            </a:endParaRPr>
          </a:p>
          <a:p>
            <a:r>
              <a:rPr lang="zh-CN" altLang="en-US">
                <a:sym typeface="+mn-ea"/>
              </a:rPr>
              <a:t>//..</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9795" y="234886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996565"/>
            <a:ext cx="7158355" cy="35407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目前支持</a:t>
            </a:r>
            <a:r>
              <a:rPr lang="en-US" altLang="zh-CN">
                <a:sym typeface="+mn-ea"/>
              </a:rPr>
              <a:t>C++20</a:t>
            </a:r>
            <a:r>
              <a:rPr lang="zh-CN" altLang="en-US">
                <a:sym typeface="+mn-ea"/>
              </a:rPr>
              <a:t>还是实验性的，有诸多问题，很多模块不支持，</a:t>
            </a:r>
            <a:endParaRPr lang="zh-CN" altLang="en-US"/>
          </a:p>
          <a:p>
            <a:r>
              <a:rPr lang="zh-CN" altLang="en-US">
                <a:sym typeface="+mn-ea"/>
              </a:rPr>
              <a:t>比如</a:t>
            </a:r>
            <a:r>
              <a:rPr lang="en-US" altLang="zh-CN">
                <a:sym typeface="+mn-ea"/>
              </a:rPr>
              <a:t>format.hpp</a:t>
            </a:r>
            <a:r>
              <a:rPr lang="zh-CN" altLang="en-US">
                <a:sym typeface="+mn-ea"/>
              </a:rPr>
              <a:t>，无法采用</a:t>
            </a:r>
            <a:r>
              <a:rPr lang="en-US" altLang="zh-CN">
                <a:sym typeface="+mn-ea"/>
              </a:rPr>
              <a:t>import</a:t>
            </a:r>
            <a:r>
              <a:rPr lang="zh-CN" altLang="en-US">
                <a:sym typeface="+mn-ea"/>
              </a:rPr>
              <a:t>格式导入</a:t>
            </a:r>
            <a:endParaRPr lang="zh-CN" altLang="en-US">
              <a:sym typeface="+mn-ea"/>
            </a:endParaRPr>
          </a:p>
          <a:p>
            <a:r>
              <a:rPr lang="zh-CN" altLang="en-US"/>
              <a:t>建议暂时不采用</a:t>
            </a:r>
            <a:r>
              <a:rPr lang="en-US" altLang="zh-CN"/>
              <a:t>import</a:t>
            </a:r>
            <a:r>
              <a:rPr lang="zh-CN" altLang="en-US"/>
              <a:t>，还是使用</a:t>
            </a:r>
            <a:r>
              <a:rPr lang="en-US" altLang="zh-CN"/>
              <a:t>#include</a:t>
            </a:r>
            <a:endParaRPr lang="en-US" altLang="zh-CN"/>
          </a:p>
          <a:p>
            <a:r>
              <a:rPr lang="zh-CN" altLang="en-US"/>
              <a:t>下面举一个例子</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启动</a:t>
            </a:r>
            <a:r>
              <a:rPr lang="en-US" altLang="zh-CN"/>
              <a:t>fastgithub</a:t>
            </a:r>
            <a:endParaRPr lang="en-US" altLang="zh-CN"/>
          </a:p>
          <a:p>
            <a:r>
              <a:rPr lang="en-US" altLang="zh-CN"/>
              <a:t>Win+R</a:t>
            </a:r>
            <a:r>
              <a:rPr lang="zh-CN" altLang="en-US"/>
              <a:t>进入</a:t>
            </a:r>
            <a:r>
              <a:rPr lang="en-US" altLang="zh-CN"/>
              <a:t>Windows</a:t>
            </a:r>
            <a:r>
              <a:rPr lang="zh-CN" altLang="en-US"/>
              <a:t>运行模式</a:t>
            </a:r>
            <a:endParaRPr lang="zh-CN" altLang="en-US"/>
          </a:p>
          <a:p>
            <a:r>
              <a:rPr lang="zh-CN" altLang="en-US"/>
              <a:t>输入</a:t>
            </a:r>
            <a:r>
              <a:rPr lang="en-US" altLang="zh-CN"/>
              <a:t>cmd</a:t>
            </a:r>
            <a:r>
              <a:rPr lang="zh-CN" altLang="en-US"/>
              <a:t>命令进入中断模式</a:t>
            </a:r>
            <a:endParaRPr lang="zh-CN" altLang="en-US"/>
          </a:p>
          <a:p>
            <a:r>
              <a:rPr lang="zh-CN" altLang="en-US"/>
              <a:t>输入</a:t>
            </a:r>
            <a:r>
              <a:rPr lang="en-US" altLang="zh-CN"/>
              <a:t>  d:   </a:t>
            </a:r>
            <a:r>
              <a:rPr lang="zh-CN" altLang="en-US"/>
              <a:t>回车</a:t>
            </a:r>
            <a:endParaRPr lang="zh-CN" altLang="en-US"/>
          </a:p>
          <a:p>
            <a:r>
              <a:rPr lang="zh-CN" altLang="en-US"/>
              <a:t>输入</a:t>
            </a:r>
            <a:r>
              <a:rPr lang="en-US" altLang="zh-CN"/>
              <a:t>cd vcpkg </a:t>
            </a:r>
            <a:r>
              <a:rPr lang="zh-CN" altLang="en-US"/>
              <a:t>进入</a:t>
            </a:r>
            <a:r>
              <a:rPr lang="en-US" altLang="zh-CN"/>
              <a:t>vcpkg</a:t>
            </a:r>
            <a:r>
              <a:rPr lang="zh-CN" altLang="en-US"/>
              <a:t>目录</a:t>
            </a:r>
            <a:endParaRPr lang="zh-CN" altLang="en-US"/>
          </a:p>
          <a:p>
            <a:r>
              <a:rPr lang="zh-CN" altLang="en-US"/>
              <a:t>执行命令</a:t>
            </a:r>
            <a:r>
              <a:rPr lang="en-US" altLang="zh-CN"/>
              <a:t> vcpkg install fmt: x64-windows</a:t>
            </a:r>
            <a:endParaRPr lang="en-US" altLang="zh-CN"/>
          </a:p>
          <a:p>
            <a:r>
              <a:rPr lang="zh-CN" altLang="en-US"/>
              <a:t>安装第三方</a:t>
            </a:r>
            <a:r>
              <a:rPr lang="en-US" altLang="zh-CN"/>
              <a:t>fmt</a:t>
            </a:r>
            <a:r>
              <a:rPr lang="zh-CN" altLang="en-US"/>
              <a:t>包</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打开</a:t>
            </a:r>
            <a:r>
              <a:rPr lang="en-US" altLang="zh-CN"/>
              <a:t>Visual Studio 2022</a:t>
            </a:r>
            <a:endParaRPr lang="en-US" altLang="zh-CN"/>
          </a:p>
          <a:p>
            <a:r>
              <a:rPr lang="zh-CN" altLang="en-US"/>
              <a:t>新建一个工程</a:t>
            </a:r>
            <a:r>
              <a:rPr lang="en-US" altLang="zh-CN"/>
              <a:t>fmtTest</a:t>
            </a:r>
            <a:endParaRPr lang="en-US" altLang="zh-CN"/>
          </a:p>
          <a:p>
            <a:r>
              <a:rPr lang="zh-CN" altLang="en-US"/>
              <a:t>新建一个文件</a:t>
            </a:r>
            <a:r>
              <a:rPr lang="en-US" altLang="zh-CN"/>
              <a:t>fmtTestC20.cpp</a:t>
            </a:r>
            <a:endParaRPr lang="en-US" altLang="zh-CN"/>
          </a:p>
          <a:p>
            <a:endParaRPr lang="en-US" altLang="zh-CN"/>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#include&lt;iostream&gt;</a:t>
            </a:r>
            <a:endParaRPr lang="zh-CN" altLang="en-US" sz="1500"/>
          </a:p>
          <a:p>
            <a:r>
              <a:rPr lang="zh-CN" altLang="en-US" sz="1500"/>
              <a:t>#include&lt;fmt/format.h&gt;</a:t>
            </a:r>
            <a:endParaRPr lang="zh-CN" altLang="en-US" sz="1500"/>
          </a:p>
          <a:p>
            <a:r>
              <a:rPr lang="zh-CN" altLang="en-US" sz="1500"/>
              <a:t>#include&lt;boost/timer.hpp&gt;</a:t>
            </a:r>
            <a:endParaRPr lang="zh-CN" altLang="en-US" sz="1500"/>
          </a:p>
          <a:p>
            <a:r>
              <a:rPr lang="zh-CN" altLang="en-US" sz="1500"/>
              <a:t>using namespace std;</a:t>
            </a:r>
            <a:endParaRPr lang="zh-CN" altLang="en-US" sz="1500"/>
          </a:p>
          <a:p>
            <a:r>
              <a:rPr lang="zh-CN" altLang="en-US" sz="1500"/>
              <a:t>int main()</a:t>
            </a:r>
            <a:endParaRPr lang="zh-CN" altLang="en-US" sz="1500"/>
          </a:p>
          <a:p>
            <a:r>
              <a:rPr lang="zh-CN" altLang="en-US" sz="1500"/>
              <a:t>{</a:t>
            </a:r>
            <a:endParaRPr lang="zh-CN" altLang="en-US" sz="1500"/>
          </a:p>
          <a:p>
            <a:r>
              <a:rPr lang="zh-CN" altLang="en-US" sz="1500"/>
              <a:t>	boost::timer t;</a:t>
            </a:r>
            <a:endParaRPr lang="zh-CN" altLang="en-US" sz="1500"/>
          </a:p>
          <a:p>
            <a:r>
              <a:rPr lang="zh-CN" altLang="en-US" sz="1500"/>
              <a:t>	cout &lt;&lt; fmt::format("max timespan: {} h\n", t.elapsed_max() / 3600);</a:t>
            </a:r>
            <a:endParaRPr lang="zh-CN" altLang="en-US" sz="1500"/>
          </a:p>
          <a:p>
            <a:r>
              <a:rPr lang="zh-CN" altLang="en-US" sz="1500"/>
              <a:t>	cout &lt;&lt; fmt::format("min timespan: {} s\n", t.elapsed_min());</a:t>
            </a:r>
            <a:endParaRPr lang="zh-CN" altLang="en-US" sz="1500"/>
          </a:p>
          <a:p>
            <a:r>
              <a:rPr lang="zh-CN" altLang="en-US" sz="1500"/>
              <a:t>	cout &lt;&lt; fmt::format("now time elapsed: {} s\n", t.elapsed());</a:t>
            </a:r>
            <a:endParaRPr lang="zh-CN" altLang="en-US" sz="1500"/>
          </a:p>
          <a:p>
            <a:r>
              <a:rPr lang="zh-CN" altLang="en-US" sz="1500"/>
              <a:t>	return 0;</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Autofit/>
          </a:bodyPr>
          <a:p>
            <a:r>
              <a:rPr lang="zh-CN" altLang="en-US" sz="1500"/>
              <a:t>//HeaderUnits.h</a:t>
            </a:r>
            <a:endParaRPr lang="zh-CN" altLang="en-US" sz="1500"/>
          </a:p>
          <a:p>
            <a:r>
              <a:rPr lang="zh-CN" altLang="en-US" sz="1500"/>
              <a:t>#pragma once</a:t>
            </a:r>
            <a:endParaRPr lang="zh-CN" altLang="en-US" sz="1500"/>
          </a:p>
          <a:p>
            <a:r>
              <a:rPr lang="zh-CN" altLang="en-US" sz="1500"/>
              <a:t>import &lt;iostream&gt;;</a:t>
            </a:r>
            <a:endParaRPr lang="zh-CN" altLang="en-US" sz="1500"/>
          </a:p>
          <a:p>
            <a:r>
              <a:rPr lang="zh-CN" altLang="en-US" sz="1500"/>
              <a:t>import &lt;vector&gt;;</a:t>
            </a:r>
            <a:endParaRPr lang="zh-CN" altLang="en-US" sz="1500"/>
          </a:p>
          <a:p>
            <a:r>
              <a:rPr lang="zh-CN" altLang="en-US" sz="1500"/>
              <a:t>import &lt;optional&gt;;</a:t>
            </a:r>
            <a:endParaRPr lang="zh-CN" altLang="en-US" sz="1500"/>
          </a:p>
          <a:p>
            <a:r>
              <a:rPr lang="zh-CN" altLang="en-US" sz="1500"/>
              <a:t>import &lt;utility&gt;;</a:t>
            </a:r>
            <a:endParaRPr lang="zh-CN" altLang="en-US" sz="1500"/>
          </a:p>
          <a:p>
            <a:r>
              <a:rPr lang="zh-CN" altLang="en-US" sz="1500"/>
              <a:t>import &lt;fmt/format.h&gt;;</a:t>
            </a:r>
            <a:endParaRPr lang="zh-CN" altLang="en-US" sz="1500"/>
          </a:p>
          <a:p>
            <a:r>
              <a:rPr lang="zh-CN" altLang="en-US" sz="1500"/>
              <a:t>import &lt;boost/timer.hpp&gt;;</a:t>
            </a:r>
            <a:endParaRPr lang="zh-CN" altLang="en-US" sz="1500"/>
          </a:p>
          <a:p>
            <a:r>
              <a:rPr lang="zh-CN" altLang="en-US" sz="1500"/>
              <a:t>//..</a:t>
            </a:r>
            <a:endParaRPr lang="zh-CN" altLang="en-US" sz="1500"/>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27405" y="2276475"/>
            <a:ext cx="7696200" cy="363474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鉴于目前的兼容情况，暂时不采用</a:t>
            </a:r>
            <a:r>
              <a:rPr lang="en-US" altLang="zh-CN"/>
              <a:t>import</a:t>
            </a:r>
            <a:r>
              <a:rPr lang="zh-CN" altLang="en-US"/>
              <a:t>导入模块方式</a:t>
            </a:r>
            <a:endParaRPr lang="zh-CN" altLang="en-US"/>
          </a:p>
          <a:p>
            <a:r>
              <a:rPr lang="zh-CN" altLang="en-US"/>
              <a:t>建议仍然采用</a:t>
            </a:r>
            <a:r>
              <a:rPr lang="en-US" altLang="zh-CN"/>
              <a:t>#include</a:t>
            </a:r>
            <a:r>
              <a:rPr lang="zh-CN" altLang="en-US"/>
              <a:t>包含文件方式</a:t>
            </a:r>
            <a:endParaRPr lang="zh-CN" altLang="en-US"/>
          </a:p>
          <a:p>
            <a:r>
              <a:rPr lang="zh-CN" altLang="en-US"/>
              <a:t>这两种方式的区别是，</a:t>
            </a:r>
            <a:r>
              <a:rPr lang="en-US" altLang="zh-CN"/>
              <a:t>import</a:t>
            </a:r>
            <a:r>
              <a:rPr lang="zh-CN" altLang="en-US"/>
              <a:t>更加高效，可以避免重复包含</a:t>
            </a:r>
            <a:endParaRPr lang="zh-CN" altLang="en-US"/>
          </a:p>
          <a:p>
            <a:r>
              <a:rPr lang="en-US" altLang="zh-CN"/>
              <a:t>#include</a:t>
            </a:r>
            <a:r>
              <a:rPr lang="zh-CN" altLang="en-US"/>
              <a:t>可能会存在文件包含重复的问题，也可以用</a:t>
            </a:r>
            <a:r>
              <a:rPr lang="en-US" altLang="zh-CN"/>
              <a:t>#ifndef</a:t>
            </a:r>
            <a:r>
              <a:rPr lang="zh-CN" altLang="en-US"/>
              <a:t>来解决重定义的问题，详见有关资料</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这里选择</a:t>
            </a:r>
            <a:r>
              <a:rPr lang="en-US" altLang="zh-CN"/>
              <a:t>mingw</a:t>
            </a:r>
            <a:r>
              <a:rPr lang="zh-CN" altLang="en-US"/>
              <a:t>和</a:t>
            </a:r>
            <a:r>
              <a:rPr lang="en-US" altLang="zh-CN"/>
              <a:t>Visual Studio Code</a:t>
            </a:r>
            <a:endParaRPr lang="en-US" altLang="zh-CN"/>
          </a:p>
          <a:p>
            <a:endParaRPr lang="en-US" altLang="zh-CN"/>
          </a:p>
        </p:txBody>
      </p:sp>
      <p:sp>
        <p:nvSpPr>
          <p:cNvPr id="3" name="标题 2"/>
          <p:cNvSpPr>
            <a:spLocks noGrp="1"/>
          </p:cNvSpPr>
          <p:nvPr>
            <p:ph type="title"/>
          </p:nvPr>
        </p:nvSpPr>
        <p:spPr/>
        <p:txBody>
          <a:bodyPr/>
          <a:p>
            <a:r>
              <a:rPr lang="en-US" altLang="zh-CN">
                <a:sym typeface="+mn-ea"/>
              </a:rPr>
              <a:t>1.12 </a:t>
            </a:r>
            <a:r>
              <a:rPr lang="zh-CN" dirty="0">
                <a:ea typeface="宋体" panose="02010600030101010101" pitchFamily="2" charset="-122"/>
                <a:sym typeface="+mn-ea"/>
              </a:rPr>
              <a:t>开源环境搭建</a:t>
            </a:r>
            <a:endParaRPr lang="zh-CN">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1.12.1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1.12.1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644390" y="2925445"/>
            <a:ext cx="3728720" cy="365696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a:t>
            </a:r>
            <a:r>
              <a:rPr lang="en-US" altLang="zh-CN">
                <a:sym typeface="+mn-ea"/>
              </a:rPr>
              <a:t>.1</a:t>
            </a:r>
            <a:r>
              <a:rPr lang="en-US" altLang="zh-CN">
                <a:sym typeface="+mn-ea"/>
              </a:rPr>
              <a:t>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 name="KSO_WM_UNIT_PLACING_PICTURE_USER_VIEWPORT" val="{&quot;height&quot;:6831,&quot;width&quot;:5149}"/>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PLACING_PICTURE_USER_VIEWPORT" val="{&quot;height&quot;:3465,&quot;width&quot;:1137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COMMONDATA" val="eyJoZGlkIjoiZjEyYmQzYTQ1NDNiYWRjMTYyNDU3NmVlNDkyZWE4NDEifQ=="/>
  <p:tag name="KSO_WPP_MARK_KEY" val="7c302615-d988-42ce-b852-6287d3030952"/>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16665</Words>
  <Application>WPS 演示</Application>
  <PresentationFormat>全屏显示(4:3)</PresentationFormat>
  <Paragraphs>1099</Paragraphs>
  <Slides>164</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14</vt:i4>
      </vt:variant>
      <vt:variant>
        <vt:lpstr>幻灯片标题</vt:lpstr>
      </vt:variant>
      <vt:variant>
        <vt:i4>164</vt:i4>
      </vt:variant>
    </vt:vector>
  </HeadingPairs>
  <TitlesOfParts>
    <vt:vector size="192"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开源环境搭建</vt:lpstr>
      <vt:lpstr>1.12.1 安装mingw</vt:lpstr>
      <vt:lpstr>1.12.1 安装mingw</vt:lpstr>
      <vt:lpstr>1.12.1 安装mingw</vt:lpstr>
      <vt:lpstr>1.12.1 安装mingw</vt:lpstr>
      <vt:lpstr>1.12.1 安装mingw</vt:lpstr>
      <vt:lpstr>1.12.1 安装mingw</vt:lpstr>
      <vt:lpstr>1.12.1 安装mingw</vt:lpstr>
      <vt:lpstr>1.12 安装mingw</vt:lpstr>
      <vt:lpstr>1.12.1 安装mingw</vt:lpstr>
      <vt:lpstr>1.12.1 安装mingw</vt:lpstr>
      <vt:lpstr>1.12.1 安装mingw</vt:lpstr>
      <vt:lpstr>1.12.1 安装mingw</vt:lpstr>
      <vt:lpstr>1.12.1 安装mingw</vt:lpstr>
      <vt:lpstr>1.12.1 安装mingw</vt:lpstr>
      <vt:lpstr>1.12.1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lpstr>1.15 关于VSCode几点问题</vt:lpstr>
      <vt:lpstr>1.15 关于VSCode几点问题</vt:lpstr>
      <vt:lpstr>1.15 关于VSCode几点问题</vt:lpstr>
      <vt:lpstr>1.15 关于VSCode几点问题</vt:lpstr>
      <vt:lpstr>1.16 使用Gitee保存程序</vt:lpstr>
      <vt:lpstr>1.16 使用Gitee保存程序</vt:lpstr>
      <vt:lpstr>1.16 使用Gitee保存程序</vt:lpstr>
      <vt:lpstr>1.16 使用Gitee保存程序</vt:lpstr>
      <vt:lpstr>1.16 使用Gitee保存程序</vt:lpstr>
      <vt:lpstr>1.16 使用Gitee保存程序</vt:lpstr>
      <vt:lpstr>1.16 使用Gitee保存程序</vt:lpstr>
      <vt:lpstr>1.16 使用Gitee保存程序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133</cp:revision>
  <dcterms:created xsi:type="dcterms:W3CDTF">2018-03-01T23:16:00Z</dcterms:created>
  <dcterms:modified xsi:type="dcterms:W3CDTF">2023-03-07T00:54:22Z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