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2" r:id="rId18"/>
    <p:sldId id="271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2" r:id="rId28"/>
    <p:sldId id="281" r:id="rId29"/>
    <p:sldId id="283" r:id="rId30"/>
    <p:sldId id="284" r:id="rId31"/>
    <p:sldId id="285" r:id="rId32"/>
    <p:sldId id="287" r:id="rId33"/>
    <p:sldId id="288" r:id="rId34"/>
    <p:sldId id="286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9" r:id="rId53"/>
    <p:sldId id="306" r:id="rId54"/>
    <p:sldId id="307" r:id="rId55"/>
    <p:sldId id="308" r:id="rId56"/>
    <p:sldId id="310" r:id="rId57"/>
  </p:sldIdLst>
  <p:sldSz cx="9144000" cy="6858000" type="screen4x3"/>
  <p:notesSz cx="6858000" cy="9144000"/>
  <p:custDataLst>
    <p:tags r:id="rId6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15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1" Type="http://schemas.openxmlformats.org/officeDocument/2006/relationships/tags" Target="tags/tag1.xml"/><Relationship Id="rId60" Type="http://schemas.openxmlformats.org/officeDocument/2006/relationships/tableStyles" Target="tableStyles.xml"/><Relationship Id="rId6" Type="http://schemas.openxmlformats.org/officeDocument/2006/relationships/slide" Target="slides/slide4.xml"/><Relationship Id="rId59" Type="http://schemas.openxmlformats.org/officeDocument/2006/relationships/viewProps" Target="viewProps.xml"/><Relationship Id="rId58" Type="http://schemas.openxmlformats.org/officeDocument/2006/relationships/presProps" Target="presProps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15" name="Freeform 10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5FB13-4518-4C91-A2B1-EDB363B73FE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533C9-5EF4-45EF-AFDC-B7F8C817B41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5FB13-4518-4C91-A2B1-EDB363B73FE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533C9-5EF4-45EF-AFDC-B7F8C817B41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5FB13-4518-4C91-A2B1-EDB363B73FE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533C9-5EF4-45EF-AFDC-B7F8C817B41D}" type="slidenum">
              <a:rPr lang="zh-CN" altLang="en-US" smtClean="0"/>
            </a:fld>
            <a:endParaRPr lang="zh-CN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20" name="Freeform 19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5FB13-4518-4C91-A2B1-EDB363B73FE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533C9-5EF4-45EF-AFDC-B7F8C817B41D}" type="slidenum">
              <a:rPr lang="zh-CN" altLang="en-US" smtClean="0"/>
            </a:fld>
            <a:endParaRPr lang="zh-CN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/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0" name="Freeform 18"/>
          <p:cNvSpPr/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1" name="Freeform 22"/>
          <p:cNvSpPr/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2" name="Freeform 26"/>
          <p:cNvSpPr/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 useBgFill="1">
        <p:nvSpPr>
          <p:cNvPr id="13" name="Freeform 10"/>
          <p:cNvSpPr/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5FB13-4518-4C91-A2B1-EDB363B73FE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533C9-5EF4-45EF-AFDC-B7F8C817B41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5FB13-4518-4C91-A2B1-EDB363B73FE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533C9-5EF4-45EF-AFDC-B7F8C817B41D}" type="slidenum">
              <a:rPr lang="zh-CN" altLang="en-US" smtClean="0"/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5FB13-4518-4C91-A2B1-EDB363B73FE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533C9-5EF4-45EF-AFDC-B7F8C817B41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5FB13-4518-4C91-A2B1-EDB363B73FE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533C9-5EF4-45EF-AFDC-B7F8C817B41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11" name="Freeform 10"/>
            <p:cNvSpPr/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5FB13-4518-4C91-A2B1-EDB363B73FE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533C9-5EF4-45EF-AFDC-B7F8C817B41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5FB13-4518-4C91-A2B1-EDB363B73FE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533C9-5EF4-45EF-AFDC-B7F8C817B41D}" type="slidenum">
              <a:rPr lang="zh-CN" altLang="en-US" smtClean="0"/>
            </a:fld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8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29" name="Freeform 28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14" name="Freeform 10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5FB13-4518-4C91-A2B1-EDB363B73FE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533C9-5EF4-45EF-AFDC-B7F8C817B41D}" type="slidenum">
              <a:rPr lang="zh-CN" altLang="en-US" smtClean="0"/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21" name="Freeform 10"/>
            <p:cNvSpPr/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C475FB13-4518-4C91-A2B1-EDB363B73FE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94C533C9-5EF4-45EF-AFDC-B7F8C817B41D}" type="slidenum">
              <a:rPr lang="zh-CN" altLang="en-US" smtClean="0"/>
            </a:fld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58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98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4</a:t>
            </a:r>
            <a:r>
              <a:rPr lang="zh-CN" altLang="en-US" dirty="0" smtClean="0"/>
              <a:t>章  类与对象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语言程序设计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lvl="1" indent="0">
              <a:lnSpc>
                <a:spcPct val="90000"/>
              </a:lnSpc>
              <a:buNone/>
            </a:pPr>
            <a:r>
              <a:rPr lang="zh-CN" altLang="zh-CN" sz="2400" dirty="0">
                <a:latin typeface="宋体" panose="02010600030101010101" pitchFamily="2" charset="-122"/>
              </a:rPr>
              <a:t>class  Clock</a:t>
            </a:r>
            <a:endParaRPr lang="zh-CN" altLang="zh-CN" sz="2400" dirty="0">
              <a:latin typeface="宋体" panose="02010600030101010101" pitchFamily="2" charset="-122"/>
            </a:endParaRPr>
          </a:p>
          <a:p>
            <a:pPr marL="114300" lvl="1" indent="0">
              <a:lnSpc>
                <a:spcPct val="90000"/>
              </a:lnSpc>
              <a:buNone/>
            </a:pPr>
            <a:r>
              <a:rPr lang="zh-CN" altLang="zh-CN" sz="2400" dirty="0">
                <a:latin typeface="宋体" panose="02010600030101010101" pitchFamily="2" charset="-122"/>
              </a:rPr>
              <a:t>{</a:t>
            </a:r>
            <a:endParaRPr lang="zh-CN" altLang="zh-CN" sz="2400" dirty="0">
              <a:latin typeface="宋体" panose="02010600030101010101" pitchFamily="2" charset="-122"/>
            </a:endParaRPr>
          </a:p>
          <a:p>
            <a:pPr marL="114300" lvl="1" indent="0">
              <a:lnSpc>
                <a:spcPct val="900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  <a:sym typeface="+mn-ea"/>
              </a:rPr>
              <a:t> </a:t>
            </a:r>
            <a:r>
              <a:rPr lang="zh-CN" altLang="zh-CN" sz="2400" dirty="0">
                <a:latin typeface="宋体" panose="02010600030101010101" pitchFamily="2" charset="-122"/>
                <a:sym typeface="+mn-ea"/>
              </a:rPr>
              <a:t>private: </a:t>
            </a:r>
            <a:endParaRPr lang="zh-CN" altLang="zh-CN" sz="2400" dirty="0">
              <a:latin typeface="宋体" panose="02010600030101010101" pitchFamily="2" charset="-122"/>
            </a:endParaRPr>
          </a:p>
          <a:p>
            <a:pPr marL="114300" lvl="1" indent="0">
              <a:lnSpc>
                <a:spcPct val="90000"/>
              </a:lnSpc>
              <a:buNone/>
            </a:pPr>
            <a:r>
              <a:rPr lang="zh-CN" altLang="zh-CN" sz="2400" dirty="0">
                <a:latin typeface="宋体" panose="02010600030101010101" pitchFamily="2" charset="-122"/>
                <a:sym typeface="+mn-ea"/>
              </a:rPr>
              <a:t>   </a:t>
            </a:r>
            <a:r>
              <a:rPr lang="zh-CN" altLang="zh-CN" sz="2400" dirty="0">
                <a:solidFill>
                  <a:schemeClr val="tx1"/>
                </a:solidFill>
                <a:latin typeface="宋体" panose="02010600030101010101" pitchFamily="2" charset="-122"/>
                <a:sym typeface="+mn-ea"/>
              </a:rPr>
              <a:t>int Hour,Minute,Second;</a:t>
            </a:r>
            <a:endParaRPr lang="zh-CN" altLang="zh-CN" sz="2400" dirty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marL="114300" lvl="1" indent="0">
              <a:lnSpc>
                <a:spcPct val="90000"/>
              </a:lnSpc>
              <a:buNone/>
            </a:pPr>
            <a:r>
              <a:rPr lang="zh-CN" altLang="zh-CN" sz="2400" dirty="0">
                <a:latin typeface="宋体" panose="02010600030101010101" pitchFamily="2" charset="-122"/>
              </a:rPr>
              <a:t> public: </a:t>
            </a:r>
            <a:endParaRPr lang="zh-CN" altLang="zh-CN" sz="2400" dirty="0">
              <a:latin typeface="宋体" panose="02010600030101010101" pitchFamily="2" charset="-122"/>
            </a:endParaRPr>
          </a:p>
          <a:p>
            <a:pPr marL="114300" lvl="1" indent="0">
              <a:lnSpc>
                <a:spcPct val="90000"/>
              </a:lnSpc>
              <a:buNone/>
            </a:pPr>
            <a:r>
              <a:rPr lang="zh-CN" altLang="zh-CN" sz="2400" dirty="0">
                <a:latin typeface="宋体" panose="02010600030101010101" pitchFamily="2" charset="-122"/>
              </a:rPr>
              <a:t>   </a:t>
            </a:r>
            <a:r>
              <a:rPr lang="zh-CN" altLang="zh-CN" sz="2400" dirty="0">
                <a:solidFill>
                  <a:schemeClr val="tx1"/>
                </a:solidFill>
                <a:latin typeface="宋体" panose="02010600030101010101" pitchFamily="2" charset="-122"/>
              </a:rPr>
              <a:t>void</a:t>
            </a:r>
            <a:r>
              <a:rPr lang="zh-CN" altLang="zh-CN" sz="2400" dirty="0">
                <a:latin typeface="宋体" panose="02010600030101010101" pitchFamily="2" charset="-122"/>
              </a:rPr>
              <a:t> </a:t>
            </a:r>
            <a:r>
              <a:rPr lang="zh-CN" altLang="zh-CN" sz="2400" dirty="0">
                <a:solidFill>
                  <a:schemeClr val="tx1"/>
                </a:solidFill>
                <a:latin typeface="宋体" panose="02010600030101010101" pitchFamily="2" charset="-122"/>
              </a:rPr>
              <a:t>SetTime(int NewH,int NewM,int NewS);</a:t>
            </a:r>
            <a:br>
              <a:rPr lang="zh-CN" altLang="zh-CN" sz="2400" dirty="0">
                <a:latin typeface="宋体" panose="02010600030101010101" pitchFamily="2" charset="-122"/>
              </a:rPr>
            </a:br>
            <a:r>
              <a:rPr lang="zh-CN" altLang="zh-CN" sz="2400" dirty="0">
                <a:latin typeface="宋体" panose="02010600030101010101" pitchFamily="2" charset="-122"/>
              </a:rPr>
              <a:t>   </a:t>
            </a:r>
            <a:r>
              <a:rPr lang="zh-CN" altLang="zh-CN" sz="2400" dirty="0">
                <a:solidFill>
                  <a:schemeClr val="tx1"/>
                </a:solidFill>
                <a:latin typeface="宋体" panose="02010600030101010101" pitchFamily="2" charset="-122"/>
              </a:rPr>
              <a:t>void</a:t>
            </a:r>
            <a:r>
              <a:rPr lang="zh-CN" altLang="zh-CN" sz="2400" dirty="0">
                <a:latin typeface="宋体" panose="02010600030101010101" pitchFamily="2" charset="-122"/>
              </a:rPr>
              <a:t> </a:t>
            </a:r>
            <a:r>
              <a:rPr lang="zh-CN" altLang="zh-CN" sz="2400" dirty="0">
                <a:solidFill>
                  <a:schemeClr val="tx1"/>
                </a:solidFill>
                <a:latin typeface="宋体" panose="02010600030101010101" pitchFamily="2" charset="-122"/>
              </a:rPr>
              <a:t>ShowTime();</a:t>
            </a:r>
            <a:endParaRPr lang="zh-CN" altLang="zh-CN" sz="2400" dirty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marL="114300" lvl="1" indent="0">
              <a:lnSpc>
                <a:spcPct val="90000"/>
              </a:lnSpc>
              <a:buNone/>
            </a:pPr>
            <a:r>
              <a:rPr lang="zh-CN" altLang="zh-CN" sz="2400" dirty="0">
                <a:latin typeface="宋体" panose="02010600030101010101" pitchFamily="2" charset="-122"/>
              </a:rPr>
              <a:t>}</a:t>
            </a:r>
            <a:r>
              <a:rPr lang="zh-CN" altLang="zh-CN" sz="2400" dirty="0" smtClean="0">
                <a:solidFill>
                  <a:schemeClr val="tx1"/>
                </a:solidFill>
                <a:latin typeface="宋体" panose="02010600030101010101" pitchFamily="2" charset="-122"/>
              </a:rPr>
              <a:t>;</a:t>
            </a:r>
            <a:endParaRPr lang="zh-CN" altLang="zh-CN" sz="2400" dirty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4.2.1  </a:t>
            </a:r>
            <a:r>
              <a:rPr lang="zh-CN" altLang="en-US" dirty="0"/>
              <a:t>类的定义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private</a:t>
            </a:r>
            <a:r>
              <a:rPr lang="zh-CN" altLang="en-US" dirty="0" smtClean="0"/>
              <a:t>成员</a:t>
            </a:r>
            <a:r>
              <a:rPr lang="en-US" altLang="zh-CN" dirty="0" smtClean="0"/>
              <a:t>:</a:t>
            </a:r>
            <a:r>
              <a:rPr lang="zh-CN" altLang="en-US" dirty="0" smtClean="0"/>
              <a:t>只能被类中的成员访问</a:t>
            </a:r>
            <a:endParaRPr lang="en-US" altLang="zh-CN" dirty="0" smtClean="0"/>
          </a:p>
          <a:p>
            <a:r>
              <a:rPr lang="en-US" altLang="zh-CN" dirty="0" smtClean="0"/>
              <a:t>public</a:t>
            </a:r>
            <a:r>
              <a:rPr lang="zh-CN" altLang="en-US" dirty="0" smtClean="0"/>
              <a:t>成员</a:t>
            </a:r>
            <a:r>
              <a:rPr lang="en-US" altLang="zh-CN" dirty="0" smtClean="0"/>
              <a:t>:</a:t>
            </a:r>
            <a:r>
              <a:rPr lang="zh-CN" altLang="en-US" dirty="0" smtClean="0"/>
              <a:t>从外部可以访问，类的访问接口</a:t>
            </a:r>
            <a:endParaRPr lang="en-US" altLang="zh-CN" dirty="0" smtClean="0"/>
          </a:p>
          <a:p>
            <a:r>
              <a:rPr lang="en-US" altLang="zh-CN" dirty="0" smtClean="0"/>
              <a:t>Protected</a:t>
            </a:r>
            <a:r>
              <a:rPr lang="zh-CN" altLang="en-US" dirty="0" smtClean="0"/>
              <a:t>成员</a:t>
            </a:r>
            <a:r>
              <a:rPr lang="en-US" altLang="zh-CN" dirty="0" smtClean="0"/>
              <a:t>:</a:t>
            </a:r>
            <a:r>
              <a:rPr lang="zh-CN" altLang="en-US" dirty="0" smtClean="0"/>
              <a:t>只能被该类的继承类访问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4.2.2  </a:t>
            </a:r>
            <a:r>
              <a:rPr lang="zh-CN" altLang="en-US" dirty="0" smtClean="0"/>
              <a:t>类成员的访问控制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zh-CN" altLang="en-US" dirty="0">
                <a:latin typeface="宋体" panose="02010600030101010101" pitchFamily="2" charset="-122"/>
              </a:rPr>
              <a:t>类的对象是该类的某一特定实体，即类类型的变量。</a:t>
            </a:r>
            <a:endParaRPr lang="zh-CN" altLang="en-US" dirty="0">
              <a:latin typeface="宋体" panose="02010600030101010101" pitchFamily="2" charset="-122"/>
            </a:endParaRPr>
          </a:p>
          <a:p>
            <a:pPr marL="457200" indent="-457200">
              <a:lnSpc>
                <a:spcPct val="120000"/>
              </a:lnSpc>
            </a:pPr>
            <a:r>
              <a:rPr lang="zh-CN" altLang="en-US" dirty="0">
                <a:latin typeface="宋体" panose="02010600030101010101" pitchFamily="2" charset="-122"/>
              </a:rPr>
              <a:t>声明形式：</a:t>
            </a:r>
            <a:br>
              <a:rPr lang="zh-CN" altLang="en-US" dirty="0">
                <a:latin typeface="宋体" panose="02010600030101010101" pitchFamily="2" charset="-122"/>
              </a:rPr>
            </a:br>
            <a:r>
              <a:rPr lang="zh-CN" altLang="en-US" dirty="0">
                <a:latin typeface="宋体" panose="02010600030101010101" pitchFamily="2" charset="-122"/>
              </a:rPr>
              <a:t>  类名  对象名；</a:t>
            </a:r>
            <a:endParaRPr lang="zh-CN" altLang="en-US" dirty="0">
              <a:latin typeface="宋体" panose="02010600030101010101" pitchFamily="2" charset="-122"/>
            </a:endParaRPr>
          </a:p>
          <a:p>
            <a:pPr marL="457200" indent="-457200"/>
            <a:r>
              <a:rPr lang="zh-CN" altLang="en-US" dirty="0">
                <a:latin typeface="宋体" panose="02010600030101010101" pitchFamily="2" charset="-122"/>
              </a:rPr>
              <a:t>例：</a:t>
            </a:r>
            <a:br>
              <a:rPr lang="zh-CN" altLang="en-US" dirty="0">
                <a:latin typeface="宋体" panose="02010600030101010101" pitchFamily="2" charset="-122"/>
              </a:rPr>
            </a:br>
            <a:r>
              <a:rPr lang="zh-CN" altLang="en-US" dirty="0">
                <a:latin typeface="宋体" panose="02010600030101010101" pitchFamily="2" charset="-122"/>
              </a:rPr>
              <a:t>  </a:t>
            </a:r>
            <a:r>
              <a:rPr lang="zh-CN" altLang="zh-CN" dirty="0">
                <a:latin typeface="宋体" panose="02010600030101010101" pitchFamily="2" charset="-122"/>
              </a:rPr>
              <a:t>Clock  myClock</a:t>
            </a:r>
            <a:r>
              <a:rPr lang="zh-CN" altLang="zh-CN" dirty="0" smtClean="0">
                <a:latin typeface="宋体" panose="02010600030101010101" pitchFamily="2" charset="-122"/>
              </a:rPr>
              <a:t>;</a:t>
            </a:r>
            <a:endParaRPr lang="zh-CN" altLang="zh-CN" dirty="0">
              <a:latin typeface="宋体" panose="0201060003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4.2.3  </a:t>
            </a:r>
            <a:r>
              <a:rPr lang="zh-CN" altLang="en-US" dirty="0" smtClean="0"/>
              <a:t>对象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在类中说明原型，可以直接在类中给出函数体，也可以在类外给出函数体实现，并在函数名前使用</a:t>
            </a:r>
            <a:r>
              <a:rPr lang="zh-CN" altLang="en-US" dirty="0"/>
              <a:t>类名加以限定</a:t>
            </a:r>
            <a:endParaRPr lang="zh-CN" altLang="en-US" dirty="0"/>
          </a:p>
          <a:p>
            <a:r>
              <a:rPr lang="zh-CN" altLang="en-US" dirty="0"/>
              <a:t>在成员函数中直接访问（使用）数据成员</a:t>
            </a:r>
            <a:endParaRPr lang="zh-CN" altLang="en-US" dirty="0"/>
          </a:p>
          <a:p>
            <a:r>
              <a:rPr lang="zh-CN" altLang="en-US" dirty="0"/>
              <a:t>可以在成员函数中调用其他成员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4.2.4  </a:t>
            </a:r>
            <a:r>
              <a:rPr lang="zh-CN" altLang="en-US" dirty="0" smtClean="0"/>
              <a:t>类的成员函数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dirty="0"/>
              <a:t>为了提高运行时的效率，对于较简单的函数可以声明为内联形式。</a:t>
            </a:r>
            <a:endParaRPr lang="zh-CN" altLang="en-US" dirty="0"/>
          </a:p>
          <a:p>
            <a:pPr>
              <a:lnSpc>
                <a:spcPct val="110000"/>
              </a:lnSpc>
            </a:pPr>
            <a:r>
              <a:rPr lang="zh-CN" altLang="en-US" dirty="0"/>
              <a:t>内联函数体中不要有复杂结构（如循环语句和</a:t>
            </a:r>
            <a:r>
              <a:rPr lang="zh-CN" altLang="zh-CN" dirty="0"/>
              <a:t>switch</a:t>
            </a:r>
            <a:r>
              <a:rPr lang="zh-CN" altLang="en-US" dirty="0"/>
              <a:t>语句）。</a:t>
            </a:r>
            <a:endParaRPr lang="zh-CN" altLang="en-US" dirty="0"/>
          </a:p>
          <a:p>
            <a:pPr>
              <a:lnSpc>
                <a:spcPct val="110000"/>
              </a:lnSpc>
            </a:pPr>
            <a:r>
              <a:rPr lang="zh-CN" altLang="en-US" dirty="0"/>
              <a:t>在类中声明内联成员函数的方式：</a:t>
            </a:r>
            <a:endParaRPr lang="zh-CN" altLang="en-US" dirty="0"/>
          </a:p>
          <a:p>
            <a:pPr marL="457200" lvl="1" indent="0">
              <a:lnSpc>
                <a:spcPct val="110000"/>
              </a:lnSpc>
              <a:buNone/>
            </a:pPr>
            <a:r>
              <a:rPr lang="zh-CN" altLang="en-US" dirty="0"/>
              <a:t>将函数体放在类的声明中。</a:t>
            </a:r>
            <a:endParaRPr lang="zh-CN" altLang="en-US" dirty="0"/>
          </a:p>
          <a:p>
            <a:pPr marL="457200" lvl="1" indent="0">
              <a:lnSpc>
                <a:spcPct val="110000"/>
              </a:lnSpc>
              <a:buNone/>
            </a:pPr>
            <a:r>
              <a:rPr lang="zh-CN" altLang="en-US" dirty="0"/>
              <a:t>使用</a:t>
            </a:r>
            <a:r>
              <a:rPr lang="zh-CN" altLang="zh-CN" dirty="0"/>
              <a:t>inline</a:t>
            </a:r>
            <a:r>
              <a:rPr lang="zh-CN" altLang="en-US" dirty="0"/>
              <a:t>关键字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4.2.4  </a:t>
            </a:r>
            <a:r>
              <a:rPr lang="zh-CN" altLang="en-US" dirty="0"/>
              <a:t>类的成员函数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1855" y="2303780"/>
            <a:ext cx="7408545" cy="4104005"/>
          </a:xfrm>
        </p:spPr>
        <p:txBody>
          <a:bodyPr>
            <a:noAutofit/>
          </a:bodyPr>
          <a:lstStyle/>
          <a:p>
            <a:pPr marL="514350" lvl="1">
              <a:buNone/>
            </a:pPr>
            <a:r>
              <a:rPr lang="zh-CN" altLang="zh-CN" sz="1700" b="1" dirty="0">
                <a:solidFill>
                  <a:schemeClr val="tx1"/>
                </a:solidFill>
                <a:latin typeface="宋体" panose="02010600030101010101" pitchFamily="2" charset="-122"/>
              </a:rPr>
              <a:t>class  Clock</a:t>
            </a:r>
            <a:endParaRPr lang="zh-CN" altLang="zh-CN" sz="1700" b="1" dirty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marL="514350" lvl="1">
              <a:buNone/>
            </a:pPr>
            <a:r>
              <a:rPr lang="zh-CN" altLang="zh-CN" sz="1700" b="1" dirty="0">
                <a:solidFill>
                  <a:schemeClr val="tx1"/>
                </a:solidFill>
                <a:latin typeface="宋体" panose="02010600030101010101" pitchFamily="2" charset="-122"/>
              </a:rPr>
              <a:t>{</a:t>
            </a:r>
            <a:endParaRPr lang="zh-CN" altLang="zh-CN" sz="1700" b="1" dirty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marL="514350" lvl="1">
              <a:buNone/>
            </a:pPr>
            <a:r>
              <a:rPr lang="zh-CN" altLang="zh-CN" sz="1700" b="1" dirty="0">
                <a:solidFill>
                  <a:schemeClr val="tx1"/>
                </a:solidFill>
                <a:latin typeface="宋体" panose="02010600030101010101" pitchFamily="2" charset="-122"/>
              </a:rPr>
              <a:t>private: </a:t>
            </a:r>
            <a:endParaRPr lang="zh-CN" altLang="zh-CN" sz="1700" b="1" dirty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marL="514350" lvl="1">
              <a:buNone/>
            </a:pPr>
            <a:r>
              <a:rPr lang="zh-CN" altLang="zh-CN" sz="1700" b="1" dirty="0">
                <a:solidFill>
                  <a:schemeClr val="tx1"/>
                </a:solidFill>
                <a:latin typeface="宋体" panose="02010600030101010101" pitchFamily="2" charset="-122"/>
              </a:rPr>
              <a:t>    int Hour, Minute, Second;</a:t>
            </a:r>
            <a:endParaRPr lang="zh-CN" altLang="zh-CN" sz="1700" b="1" dirty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marL="514350" lvl="1">
              <a:buNone/>
            </a:pPr>
            <a:r>
              <a:rPr lang="zh-CN" altLang="zh-CN" sz="1700" b="1" dirty="0">
                <a:solidFill>
                  <a:schemeClr val="tx1"/>
                </a:solidFill>
                <a:latin typeface="宋体" panose="02010600030101010101" pitchFamily="2" charset="-122"/>
              </a:rPr>
              <a:t>public: </a:t>
            </a:r>
            <a:endParaRPr lang="zh-CN" altLang="zh-CN" sz="1700" b="1" dirty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marL="514350" lvl="1">
              <a:buNone/>
            </a:pPr>
            <a:r>
              <a:rPr lang="zh-CN" altLang="zh-CN" sz="1700" b="1" dirty="0">
                <a:solidFill>
                  <a:schemeClr val="tx1"/>
                </a:solidFill>
                <a:latin typeface="宋体" panose="02010600030101010101" pitchFamily="2" charset="-122"/>
              </a:rPr>
              <a:t>    void Init(int initH,int initM ,int initS)</a:t>
            </a:r>
            <a:endParaRPr lang="zh-CN" altLang="zh-CN" sz="1700" b="1" dirty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marL="514350" lvl="1">
              <a:buNone/>
            </a:pPr>
            <a:r>
              <a:rPr lang="zh-CN" altLang="zh-CN" sz="1700" b="1" dirty="0">
                <a:solidFill>
                  <a:schemeClr val="tx1"/>
                </a:solidFill>
                <a:latin typeface="宋体" panose="02010600030101010101" pitchFamily="2" charset="-122"/>
              </a:rPr>
              <a:t>    {</a:t>
            </a:r>
            <a:endParaRPr lang="zh-CN" altLang="zh-CN" sz="1700" b="1" dirty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marL="514350" lvl="1">
              <a:buNone/>
            </a:pPr>
            <a:r>
              <a:rPr lang="zh-CN" altLang="zh-CN" sz="1700" b="1" dirty="0">
                <a:solidFill>
                  <a:schemeClr val="tx1"/>
                </a:solidFill>
                <a:latin typeface="宋体" panose="02010600030101010101" pitchFamily="2" charset="-122"/>
              </a:rPr>
              <a:t>      Hour=initH; Minute=initM; </a:t>
            </a:r>
            <a:endParaRPr lang="zh-CN" altLang="zh-CN" sz="1700" b="1" dirty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marL="514350" lvl="1">
              <a:buNone/>
            </a:pPr>
            <a:r>
              <a:rPr lang="zh-CN" altLang="zh-CN" sz="1700" b="1" dirty="0">
                <a:solidFill>
                  <a:schemeClr val="tx1"/>
                </a:solidFill>
                <a:latin typeface="宋体" panose="02010600030101010101" pitchFamily="2" charset="-122"/>
              </a:rPr>
              <a:t>      Second=initS;</a:t>
            </a:r>
            <a:endParaRPr lang="zh-CN" altLang="zh-CN" sz="1700" b="1" dirty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marL="514350" lvl="1">
              <a:buNone/>
            </a:pPr>
            <a:r>
              <a:rPr lang="zh-CN" altLang="zh-CN" sz="1700" b="1" dirty="0">
                <a:solidFill>
                  <a:schemeClr val="tx1"/>
                </a:solidFill>
                <a:latin typeface="宋体" panose="02010600030101010101" pitchFamily="2" charset="-122"/>
              </a:rPr>
              <a:t>    } </a:t>
            </a:r>
            <a:endParaRPr lang="zh-CN" altLang="zh-CN" sz="1700" b="1" dirty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marL="514350" lvl="1">
              <a:buNone/>
            </a:pPr>
            <a:r>
              <a:rPr lang="zh-CN" altLang="zh-CN" sz="1700" b="1" dirty="0">
                <a:solidFill>
                  <a:schemeClr val="tx1"/>
                </a:solidFill>
                <a:latin typeface="宋体" panose="02010600030101010101" pitchFamily="2" charset="-122"/>
              </a:rPr>
              <a:t>    void SetTime(int NewH, int NewM, int NewS);</a:t>
            </a:r>
            <a:endParaRPr lang="zh-CN" altLang="zh-CN" sz="1700" b="1" dirty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marL="514350" lvl="1">
              <a:buNone/>
            </a:pPr>
            <a:r>
              <a:rPr lang="zh-CN" altLang="zh-CN" sz="1700" b="1" dirty="0">
                <a:solidFill>
                  <a:schemeClr val="tx1"/>
                </a:solidFill>
                <a:latin typeface="宋体" panose="02010600030101010101" pitchFamily="2" charset="-122"/>
              </a:rPr>
              <a:t>    void ShowTime();</a:t>
            </a:r>
            <a:endParaRPr lang="zh-CN" altLang="zh-CN" sz="1700" b="1" dirty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marL="514350" lvl="1">
              <a:buNone/>
            </a:pPr>
            <a:r>
              <a:rPr lang="zh-CN" altLang="zh-CN" sz="1700" b="1" dirty="0">
                <a:solidFill>
                  <a:schemeClr val="tx1"/>
                </a:solidFill>
                <a:latin typeface="宋体" panose="02010600030101010101" pitchFamily="2" charset="-122"/>
              </a:rPr>
              <a:t>};</a:t>
            </a:r>
            <a:r>
              <a:rPr lang="en-US" altLang="zh-CN" sz="1700" b="1" dirty="0">
                <a:solidFill>
                  <a:schemeClr val="tx1"/>
                </a:solidFill>
                <a:latin typeface="宋体" panose="02010600030101010101" pitchFamily="2" charset="-122"/>
              </a:rPr>
              <a:t> </a:t>
            </a:r>
            <a:endParaRPr lang="zh-CN" altLang="zh-CN" sz="1700" b="1" dirty="0">
              <a:solidFill>
                <a:srgbClr val="5072C0"/>
              </a:solidFill>
              <a:latin typeface="宋体" panose="02010600030101010101" pitchFamily="2" charset="-122"/>
            </a:endParaRPr>
          </a:p>
          <a:p>
            <a:endParaRPr lang="zh-CN" altLang="zh-CN" sz="900" b="1" dirty="0">
              <a:solidFill>
                <a:srgbClr val="5072C0"/>
              </a:solidFill>
              <a:latin typeface="宋体" panose="0201060003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4.2.4  </a:t>
            </a:r>
            <a:r>
              <a:rPr lang="zh-CN" altLang="en-US" dirty="0"/>
              <a:t>类的成员函数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lvl="1">
              <a:buNone/>
            </a:pPr>
            <a:r>
              <a:rPr lang="zh-CN" altLang="zh-CN" b="1" dirty="0">
                <a:latin typeface="宋体" panose="02010600030101010101" pitchFamily="2" charset="-122"/>
              </a:rPr>
              <a:t>class Clock</a:t>
            </a:r>
            <a:endParaRPr lang="zh-CN" altLang="zh-CN" b="1" dirty="0">
              <a:latin typeface="宋体" panose="02010600030101010101" pitchFamily="2" charset="-122"/>
            </a:endParaRPr>
          </a:p>
          <a:p>
            <a:pPr marL="514350" lvl="1">
              <a:buNone/>
            </a:pPr>
            <a:r>
              <a:rPr lang="zh-CN" altLang="zh-CN" b="1" dirty="0">
                <a:latin typeface="宋体" panose="02010600030101010101" pitchFamily="2" charset="-122"/>
              </a:rPr>
              <a:t>{</a:t>
            </a:r>
            <a:endParaRPr lang="zh-CN" altLang="zh-CN" b="1" dirty="0">
              <a:latin typeface="宋体" panose="02010600030101010101" pitchFamily="2" charset="-122"/>
            </a:endParaRPr>
          </a:p>
          <a:p>
            <a:pPr marL="514350" lvl="1">
              <a:buNone/>
            </a:pPr>
            <a:r>
              <a:rPr lang="zh-CN" altLang="zh-CN" b="1" dirty="0">
                <a:latin typeface="宋体" panose="02010600030101010101" pitchFamily="2" charset="-122"/>
              </a:rPr>
              <a:t> public:</a:t>
            </a:r>
            <a:endParaRPr lang="zh-CN" altLang="zh-CN" b="1" dirty="0">
              <a:latin typeface="宋体" panose="02010600030101010101" pitchFamily="2" charset="-122"/>
            </a:endParaRPr>
          </a:p>
          <a:p>
            <a:pPr marL="514350" lvl="1">
              <a:buNone/>
            </a:pPr>
            <a:r>
              <a:rPr lang="zh-CN" altLang="zh-CN" b="1" dirty="0">
                <a:latin typeface="宋体" panose="02010600030101010101" pitchFamily="2" charset="-122"/>
              </a:rPr>
              <a:t>    void Init(int initH,int initM ,int initS);</a:t>
            </a:r>
            <a:endParaRPr lang="zh-CN" altLang="zh-CN" b="1" dirty="0">
              <a:latin typeface="宋体" panose="02010600030101010101" pitchFamily="2" charset="-122"/>
            </a:endParaRPr>
          </a:p>
          <a:p>
            <a:pPr marL="514350" lvl="1">
              <a:buNone/>
            </a:pPr>
            <a:r>
              <a:rPr lang="zh-CN" altLang="zh-CN" b="1" dirty="0">
                <a:latin typeface="宋体" panose="02010600030101010101" pitchFamily="2" charset="-122"/>
              </a:rPr>
              <a:t>    void SetTime(int NewH, int NewM, int NewS);</a:t>
            </a:r>
            <a:endParaRPr lang="zh-CN" altLang="zh-CN" b="1" dirty="0">
              <a:latin typeface="宋体" panose="02010600030101010101" pitchFamily="2" charset="-122"/>
            </a:endParaRPr>
          </a:p>
          <a:p>
            <a:pPr marL="514350" lvl="1">
              <a:buNone/>
            </a:pPr>
            <a:r>
              <a:rPr lang="zh-CN" altLang="zh-CN" b="1" dirty="0">
                <a:latin typeface="宋体" panose="02010600030101010101" pitchFamily="2" charset="-122"/>
              </a:rPr>
              <a:t>private: </a:t>
            </a:r>
            <a:endParaRPr lang="zh-CN" altLang="zh-CN" b="1" dirty="0">
              <a:latin typeface="宋体" panose="02010600030101010101" pitchFamily="2" charset="-122"/>
            </a:endParaRPr>
          </a:p>
          <a:p>
            <a:pPr marL="514350" lvl="1">
              <a:buNone/>
            </a:pPr>
            <a:r>
              <a:rPr lang="zh-CN" altLang="zh-CN" b="1" dirty="0">
                <a:latin typeface="宋体" panose="02010600030101010101" pitchFamily="2" charset="-122"/>
              </a:rPr>
              <a:t>    int Hour, Minute, Second;</a:t>
            </a:r>
            <a:endParaRPr lang="zh-CN" altLang="zh-CN" b="1" dirty="0">
              <a:latin typeface="宋体" panose="02010600030101010101" pitchFamily="2" charset="-122"/>
            </a:endParaRPr>
          </a:p>
          <a:p>
            <a:pPr marL="514350" lvl="1">
              <a:buNone/>
            </a:pPr>
            <a:r>
              <a:rPr lang="zh-CN" altLang="zh-CN" b="1" dirty="0">
                <a:latin typeface="宋体" panose="02010600030101010101" pitchFamily="2" charset="-122"/>
              </a:rPr>
              <a:t>};</a:t>
            </a:r>
            <a:endParaRPr lang="zh-CN" altLang="zh-CN" b="1" dirty="0">
              <a:latin typeface="宋体" panose="0201060003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4.2.4  </a:t>
            </a:r>
            <a:r>
              <a:rPr lang="zh-CN" altLang="en-US" dirty="0"/>
              <a:t>类的成员函数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70000"/>
              </a:lnSpc>
              <a:buNone/>
            </a:pPr>
            <a:r>
              <a:rPr altLang="zh-CN" dirty="0">
                <a:latin typeface="宋体" panose="02010600030101010101" pitchFamily="2" charset="-122"/>
              </a:rPr>
              <a:t>inline void Clock::Init(int initH,int initM ,int initS)</a:t>
            </a:r>
            <a:endParaRPr altLang="zh-CN" dirty="0">
              <a:latin typeface="宋体" panose="02010600030101010101" pitchFamily="2" charset="-122"/>
            </a:endParaRPr>
          </a:p>
          <a:p>
            <a:pPr>
              <a:lnSpc>
                <a:spcPct val="70000"/>
              </a:lnSpc>
              <a:buNone/>
            </a:pPr>
            <a:r>
              <a:rPr altLang="zh-CN" dirty="0">
                <a:latin typeface="宋体" panose="02010600030101010101" pitchFamily="2" charset="-122"/>
              </a:rPr>
              <a:t>{</a:t>
            </a:r>
            <a:endParaRPr altLang="zh-CN" dirty="0">
              <a:latin typeface="宋体" panose="02010600030101010101" pitchFamily="2" charset="-122"/>
            </a:endParaRPr>
          </a:p>
          <a:p>
            <a:pPr>
              <a:lnSpc>
                <a:spcPct val="70000"/>
              </a:lnSpc>
              <a:buNone/>
            </a:pPr>
            <a:r>
              <a:rPr altLang="zh-CN" dirty="0">
                <a:latin typeface="宋体" panose="02010600030101010101" pitchFamily="2" charset="-122"/>
              </a:rPr>
              <a:t>    Hour=initH; </a:t>
            </a:r>
            <a:endParaRPr altLang="zh-CN" dirty="0">
              <a:latin typeface="宋体" panose="02010600030101010101" pitchFamily="2" charset="-122"/>
            </a:endParaRPr>
          </a:p>
          <a:p>
            <a:pPr>
              <a:lnSpc>
                <a:spcPct val="70000"/>
              </a:lnSpc>
              <a:buNone/>
            </a:pPr>
            <a:r>
              <a:rPr altLang="zh-CN" dirty="0">
                <a:latin typeface="宋体" panose="02010600030101010101" pitchFamily="2" charset="-122"/>
              </a:rPr>
              <a:t>    Minute=initM; </a:t>
            </a:r>
            <a:endParaRPr altLang="zh-CN" dirty="0">
              <a:latin typeface="宋体" panose="02010600030101010101" pitchFamily="2" charset="-122"/>
            </a:endParaRPr>
          </a:p>
          <a:p>
            <a:pPr>
              <a:lnSpc>
                <a:spcPct val="70000"/>
              </a:lnSpc>
              <a:buNone/>
            </a:pPr>
            <a:r>
              <a:rPr altLang="zh-CN" dirty="0">
                <a:latin typeface="宋体" panose="02010600030101010101" pitchFamily="2" charset="-122"/>
              </a:rPr>
              <a:t>    Second=initS;</a:t>
            </a:r>
            <a:endParaRPr altLang="zh-CN" dirty="0">
              <a:latin typeface="宋体" panose="02010600030101010101" pitchFamily="2" charset="-122"/>
            </a:endParaRPr>
          </a:p>
          <a:p>
            <a:pPr>
              <a:lnSpc>
                <a:spcPct val="70000"/>
              </a:lnSpc>
              <a:buNone/>
            </a:pPr>
            <a:r>
              <a:rPr altLang="zh-CN" dirty="0">
                <a:latin typeface="宋体" panose="02010600030101010101" pitchFamily="2" charset="-122"/>
              </a:rPr>
              <a:t>}</a:t>
            </a:r>
            <a:endParaRPr altLang="zh-CN" dirty="0">
              <a:latin typeface="宋体" panose="0201060003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4.2.4  </a:t>
            </a:r>
            <a:r>
              <a:rPr lang="zh-CN" altLang="en-US" dirty="0"/>
              <a:t>类的成员函数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/>
              <a:t>例</a:t>
            </a:r>
            <a:r>
              <a:rPr lang="en-US" altLang="zh-CN" b="1" dirty="0"/>
              <a:t>4-1 </a:t>
            </a:r>
            <a:r>
              <a:rPr lang="zh-CN" altLang="zh-CN" b="1" dirty="0"/>
              <a:t>时钟程序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4.2.5   </a:t>
            </a:r>
            <a:r>
              <a:rPr lang="zh-CN" altLang="en-US" dirty="0" smtClean="0"/>
              <a:t>程序实例</a:t>
            </a:r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类似于变量，使用时需要对对象进行初始化，不再使用时需要销毁对象，由于这个工作每次都要进行，所以</a:t>
            </a:r>
            <a:r>
              <a:rPr lang="en-US" altLang="zh-CN" dirty="0" smtClean="0"/>
              <a:t>C++</a:t>
            </a:r>
            <a:r>
              <a:rPr lang="zh-CN" altLang="en-US" dirty="0" smtClean="0"/>
              <a:t>使用构造函数和析构函数来完成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4.3  </a:t>
            </a:r>
            <a:r>
              <a:rPr lang="zh-CN" altLang="en-US" dirty="0" smtClean="0"/>
              <a:t>构造函数和析构函数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抽象：是</a:t>
            </a:r>
            <a:r>
              <a:rPr lang="zh-CN" altLang="en-US" dirty="0"/>
              <a:t>对具体对象（问题）进行概括，抽出这一类对象的公共性质并加以描述的过程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4.1  </a:t>
            </a:r>
            <a:r>
              <a:rPr lang="zh-CN" altLang="en-US" dirty="0" smtClean="0"/>
              <a:t>面向对象程序设计的基本特点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/>
              <a:t>构造函数的作用是在对象被创建时使用特定的值构造对象，或者说将对象</a:t>
            </a:r>
            <a:r>
              <a:rPr lang="zh-CN" altLang="en-US" dirty="0"/>
              <a:t>初始化为一个特定的状态。</a:t>
            </a:r>
            <a:endParaRPr lang="zh-CN" altLang="en-US" dirty="0"/>
          </a:p>
          <a:p>
            <a:pPr>
              <a:lnSpc>
                <a:spcPct val="90000"/>
              </a:lnSpc>
            </a:pPr>
            <a:r>
              <a:rPr lang="zh-CN" altLang="en-US" dirty="0"/>
              <a:t>在对象创建时由</a:t>
            </a:r>
            <a:r>
              <a:rPr lang="zh-CN" altLang="en-US" dirty="0"/>
              <a:t>系统自动调用。</a:t>
            </a:r>
            <a:endParaRPr lang="zh-CN" altLang="en-US" dirty="0"/>
          </a:p>
          <a:p>
            <a:pPr>
              <a:lnSpc>
                <a:spcPct val="90000"/>
              </a:lnSpc>
            </a:pPr>
            <a:r>
              <a:rPr lang="zh-CN" altLang="en-US" dirty="0"/>
              <a:t>无参数的构造函数称为</a:t>
            </a:r>
            <a:r>
              <a:rPr lang="zh-CN" altLang="en-US" dirty="0"/>
              <a:t>默认构造函数。</a:t>
            </a:r>
            <a:endParaRPr lang="zh-CN" altLang="en-US" dirty="0"/>
          </a:p>
          <a:p>
            <a:pPr>
              <a:lnSpc>
                <a:spcPct val="90000"/>
              </a:lnSpc>
            </a:pPr>
            <a:r>
              <a:rPr lang="zh-CN" altLang="en-US" dirty="0"/>
              <a:t>如果程序中未声明，则系统自动产生出一个</a:t>
            </a:r>
            <a:r>
              <a:rPr lang="zh-CN" altLang="en-US" dirty="0"/>
              <a:t>默认形式的构造函数</a:t>
            </a:r>
            <a:endParaRPr lang="zh-CN" altLang="en-US" dirty="0"/>
          </a:p>
          <a:p>
            <a:pPr>
              <a:lnSpc>
                <a:spcPct val="90000"/>
              </a:lnSpc>
            </a:pPr>
            <a:r>
              <a:rPr lang="zh-CN" altLang="en-US" dirty="0"/>
              <a:t>允许为内联函数、重载函数、</a:t>
            </a:r>
            <a:r>
              <a:rPr lang="zh-CN" altLang="en-US" dirty="0"/>
              <a:t>带默认形参值的函</a:t>
            </a:r>
            <a:r>
              <a:rPr lang="zh-CN" altLang="en-US" dirty="0" smtClean="0"/>
              <a:t>数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4.3.1  </a:t>
            </a:r>
            <a:r>
              <a:rPr lang="zh-CN" altLang="en-US" dirty="0" smtClean="0"/>
              <a:t>构造函数</a:t>
            </a:r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buNone/>
            </a:pPr>
            <a:r>
              <a:rPr lang="zh-CN" altLang="en-US" dirty="0">
                <a:latin typeface="宋体" panose="02010600030101010101" pitchFamily="2" charset="-122"/>
              </a:rPr>
              <a:t>class Clock</a:t>
            </a:r>
            <a:endParaRPr lang="zh-CN" altLang="en-US" dirty="0">
              <a:latin typeface="宋体" panose="02010600030101010101" pitchFamily="2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zh-CN" altLang="en-US" dirty="0">
                <a:latin typeface="宋体" panose="02010600030101010101" pitchFamily="2" charset="-122"/>
              </a:rPr>
              <a:t>{</a:t>
            </a:r>
            <a:endParaRPr lang="zh-CN" altLang="en-US" dirty="0">
              <a:latin typeface="宋体" panose="02010600030101010101" pitchFamily="2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zh-CN" altLang="en-US" dirty="0">
                <a:latin typeface="宋体" panose="02010600030101010101" pitchFamily="2" charset="-122"/>
              </a:rPr>
              <a:t>public:</a:t>
            </a:r>
            <a:endParaRPr lang="zh-CN" altLang="en-US" dirty="0">
              <a:latin typeface="宋体" panose="02010600030101010101" pitchFamily="2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zh-CN" altLang="en-US" dirty="0">
                <a:latin typeface="宋体" panose="02010600030101010101" pitchFamily="2" charset="-122"/>
              </a:rPr>
              <a:t>	</a:t>
            </a:r>
            <a:r>
              <a:rPr lang="zh-CN" altLang="en-US" dirty="0">
                <a:latin typeface="宋体" panose="02010600030101010101" pitchFamily="2" charset="-122"/>
                <a:sym typeface="Arial" panose="020B0604020202020204" pitchFamily="34" charset="0"/>
              </a:rPr>
              <a:t>Clock();不带参数的</a:t>
            </a:r>
            <a:r>
              <a:rPr lang="zh-CN" altLang="en-US" dirty="0">
                <a:latin typeface="宋体" panose="02010600030101010101" pitchFamily="2" charset="-122"/>
              </a:rPr>
              <a:t>构造函数</a:t>
            </a:r>
            <a:endParaRPr lang="zh-CN" altLang="en-US" dirty="0">
              <a:latin typeface="宋体" panose="02010600030101010101" pitchFamily="2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zh-CN" altLang="en-US" dirty="0">
                <a:latin typeface="宋体" panose="02010600030101010101" pitchFamily="2" charset="-122"/>
              </a:rPr>
              <a:t>	Clock(int NewH,int NewM,int NewS);//带参构造函数</a:t>
            </a:r>
            <a:endParaRPr lang="zh-CN" altLang="en-US" dirty="0">
              <a:latin typeface="宋体" panose="02010600030101010101" pitchFamily="2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zh-CN" altLang="en-US" dirty="0">
                <a:latin typeface="宋体" panose="02010600030101010101" pitchFamily="2" charset="-122"/>
              </a:rPr>
              <a:t>	Clock(int NewH=0,int NewM=0,int NewS=0);</a:t>
            </a:r>
            <a:endParaRPr lang="zh-CN" altLang="en-US" dirty="0">
              <a:latin typeface="宋体" panose="02010600030101010101" pitchFamily="2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zh-CN" altLang="en-US" dirty="0">
                <a:latin typeface="宋体" panose="02010600030101010101" pitchFamily="2" charset="-122"/>
              </a:rPr>
              <a:t>	void SetTime(int NewH,int NewM,int NewS);</a:t>
            </a:r>
            <a:endParaRPr lang="zh-CN" altLang="en-US" dirty="0">
              <a:latin typeface="宋体" panose="02010600030101010101" pitchFamily="2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zh-CN" altLang="en-US" dirty="0">
                <a:latin typeface="宋体" panose="02010600030101010101" pitchFamily="2" charset="-122"/>
              </a:rPr>
              <a:t>	void ShowTime();</a:t>
            </a:r>
            <a:endParaRPr lang="zh-CN" altLang="en-US" dirty="0">
              <a:latin typeface="宋体" panose="02010600030101010101" pitchFamily="2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zh-CN" altLang="en-US" dirty="0">
                <a:latin typeface="宋体" panose="02010600030101010101" pitchFamily="2" charset="-122"/>
              </a:rPr>
              <a:t>private:</a:t>
            </a:r>
            <a:endParaRPr lang="zh-CN" altLang="en-US" dirty="0">
              <a:latin typeface="宋体" panose="02010600030101010101" pitchFamily="2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zh-CN" altLang="en-US" dirty="0">
                <a:latin typeface="宋体" panose="02010600030101010101" pitchFamily="2" charset="-122"/>
              </a:rPr>
              <a:t>	int Hour,Minute,Second</a:t>
            </a:r>
            <a:r>
              <a:rPr lang="zh-CN" altLang="en-US" dirty="0" smtClean="0">
                <a:latin typeface="宋体" panose="02010600030101010101" pitchFamily="2" charset="-122"/>
              </a:rPr>
              <a:t>;</a:t>
            </a:r>
            <a:endParaRPr lang="en-US" altLang="zh-CN" dirty="0" smtClean="0">
              <a:latin typeface="宋体" panose="02010600030101010101" pitchFamily="2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zh-CN" altLang="en-US" dirty="0" smtClean="0">
                <a:latin typeface="宋体" panose="02010600030101010101" pitchFamily="2" charset="-122"/>
              </a:rPr>
              <a:t>}</a:t>
            </a:r>
            <a:r>
              <a:rPr lang="zh-CN" altLang="en-US" dirty="0">
                <a:latin typeface="宋体" panose="02010600030101010101" pitchFamily="2" charset="-122"/>
              </a:rPr>
              <a:t>;</a:t>
            </a:r>
            <a:endParaRPr lang="zh-CN" altLang="en-US" dirty="0">
              <a:latin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4.3.1  </a:t>
            </a:r>
            <a:r>
              <a:rPr lang="zh-CN" altLang="en-US" dirty="0"/>
              <a:t>构造函数</a:t>
            </a:r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67500"/>
          </a:bodyPr>
          <a:lstStyle/>
          <a:p>
            <a:pPr>
              <a:buNone/>
            </a:pPr>
            <a:r>
              <a:rPr lang="zh-CN" altLang="en-US" dirty="0">
                <a:latin typeface="宋体" panose="02010600030101010101" pitchFamily="2" charset="-122"/>
              </a:rPr>
              <a:t>构造函数的实现：</a:t>
            </a:r>
            <a:endParaRPr lang="zh-CN" altLang="en-US" dirty="0">
              <a:latin typeface="宋体" panose="02010600030101010101" pitchFamily="2" charset="-122"/>
            </a:endParaRPr>
          </a:p>
          <a:p>
            <a:pPr>
              <a:buNone/>
            </a:pPr>
            <a:r>
              <a:rPr lang="zh-CN" altLang="en-US" dirty="0">
                <a:solidFill>
                  <a:srgbClr val="0000FF"/>
                </a:solidFill>
                <a:latin typeface="宋体" panose="02010600030101010101" pitchFamily="2" charset="-122"/>
              </a:rPr>
              <a:t>Clock::Clock(int </a:t>
            </a:r>
            <a:r>
              <a:rPr lang="en-US" altLang="zh-CN" dirty="0">
                <a:solidFill>
                  <a:srgbClr val="0000FF"/>
                </a:solidFill>
                <a:latin typeface="宋体" panose="02010600030101010101" pitchFamily="2" charset="-122"/>
              </a:rPr>
              <a:t>h</a:t>
            </a:r>
            <a:r>
              <a:rPr lang="zh-CN" altLang="en-US" dirty="0">
                <a:solidFill>
                  <a:srgbClr val="0000FF"/>
                </a:solidFill>
                <a:latin typeface="宋体" panose="02010600030101010101" pitchFamily="2" charset="-122"/>
              </a:rPr>
              <a:t>, int </a:t>
            </a:r>
            <a:r>
              <a:rPr lang="en-US" altLang="zh-CN" dirty="0">
                <a:solidFill>
                  <a:srgbClr val="0000FF"/>
                </a:solidFill>
                <a:latin typeface="宋体" panose="02010600030101010101" pitchFamily="2" charset="-122"/>
              </a:rPr>
              <a:t>m</a:t>
            </a:r>
            <a:r>
              <a:rPr lang="zh-CN" altLang="en-US" dirty="0">
                <a:solidFill>
                  <a:srgbClr val="0000FF"/>
                </a:solidFill>
                <a:latin typeface="宋体" panose="02010600030101010101" pitchFamily="2" charset="-122"/>
              </a:rPr>
              <a:t>, int </a:t>
            </a:r>
            <a:r>
              <a:rPr lang="en-US" altLang="zh-CN" dirty="0">
                <a:solidFill>
                  <a:srgbClr val="0000FF"/>
                </a:solidFill>
                <a:latin typeface="宋体" panose="02010600030101010101" pitchFamily="2" charset="-122"/>
              </a:rPr>
              <a:t>s</a:t>
            </a:r>
            <a:r>
              <a:rPr lang="zh-CN" altLang="en-US" dirty="0">
                <a:solidFill>
                  <a:srgbClr val="0000FF"/>
                </a:solidFill>
                <a:latin typeface="宋体" panose="02010600030101010101" pitchFamily="2" charset="-122"/>
              </a:rPr>
              <a:t>)</a:t>
            </a:r>
            <a:endParaRPr lang="zh-CN" altLang="en-US" dirty="0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>
              <a:buNone/>
            </a:pPr>
            <a:r>
              <a:rPr lang="zh-CN" altLang="en-US" dirty="0">
                <a:solidFill>
                  <a:srgbClr val="0000FF"/>
                </a:solidFill>
                <a:latin typeface="宋体" panose="02010600030101010101" pitchFamily="2" charset="-122"/>
              </a:rPr>
              <a:t>{</a:t>
            </a:r>
            <a:endParaRPr lang="zh-CN" altLang="en-US" dirty="0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>
              <a:buNone/>
            </a:pPr>
            <a:r>
              <a:rPr lang="en-US" altLang="zh-CN" dirty="0">
                <a:solidFill>
                  <a:srgbClr val="0000FF"/>
                </a:solidFill>
                <a:latin typeface="宋体" panose="02010600030101010101" pitchFamily="2" charset="-122"/>
              </a:rPr>
              <a:t>	</a:t>
            </a:r>
            <a:r>
              <a:rPr lang="zh-CN" altLang="en-US" dirty="0">
                <a:solidFill>
                  <a:srgbClr val="0000FF"/>
                </a:solidFill>
                <a:latin typeface="宋体" panose="02010600030101010101" pitchFamily="2" charset="-122"/>
              </a:rPr>
              <a:t>Hour= </a:t>
            </a:r>
            <a:r>
              <a:rPr lang="en-US" altLang="zh-CN" dirty="0">
                <a:solidFill>
                  <a:srgbClr val="0000FF"/>
                </a:solidFill>
                <a:latin typeface="宋体" panose="02010600030101010101" pitchFamily="2" charset="-122"/>
              </a:rPr>
              <a:t>h</a:t>
            </a:r>
            <a:r>
              <a:rPr lang="zh-CN" altLang="en-US" dirty="0">
                <a:solidFill>
                  <a:srgbClr val="0000FF"/>
                </a:solidFill>
                <a:latin typeface="宋体" panose="02010600030101010101" pitchFamily="2" charset="-122"/>
              </a:rPr>
              <a:t>;</a:t>
            </a:r>
            <a:endParaRPr lang="zh-CN" altLang="en-US" dirty="0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>
              <a:buNone/>
            </a:pPr>
            <a:r>
              <a:rPr lang="zh-CN" altLang="en-US" dirty="0">
                <a:solidFill>
                  <a:srgbClr val="0000FF"/>
                </a:solidFill>
                <a:latin typeface="宋体" panose="02010600030101010101" pitchFamily="2" charset="-122"/>
              </a:rPr>
              <a:t>	Minute= </a:t>
            </a:r>
            <a:r>
              <a:rPr lang="en-US" altLang="zh-CN" dirty="0">
                <a:solidFill>
                  <a:srgbClr val="0000FF"/>
                </a:solidFill>
                <a:latin typeface="宋体" panose="02010600030101010101" pitchFamily="2" charset="-122"/>
              </a:rPr>
              <a:t>m</a:t>
            </a:r>
            <a:r>
              <a:rPr lang="zh-CN" altLang="en-US" dirty="0">
                <a:solidFill>
                  <a:srgbClr val="0000FF"/>
                </a:solidFill>
                <a:latin typeface="宋体" panose="02010600030101010101" pitchFamily="2" charset="-122"/>
              </a:rPr>
              <a:t>;</a:t>
            </a:r>
            <a:endParaRPr lang="zh-CN" altLang="en-US" dirty="0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>
              <a:buNone/>
            </a:pPr>
            <a:r>
              <a:rPr lang="zh-CN" altLang="en-US" dirty="0">
                <a:solidFill>
                  <a:srgbClr val="0000FF"/>
                </a:solidFill>
                <a:latin typeface="宋体" panose="02010600030101010101" pitchFamily="2" charset="-122"/>
              </a:rPr>
              <a:t>	Second= </a:t>
            </a:r>
            <a:r>
              <a:rPr lang="en-US" altLang="zh-CN" dirty="0">
                <a:solidFill>
                  <a:srgbClr val="0000FF"/>
                </a:solidFill>
                <a:latin typeface="宋体" panose="02010600030101010101" pitchFamily="2" charset="-122"/>
              </a:rPr>
              <a:t>s</a:t>
            </a:r>
            <a:r>
              <a:rPr lang="zh-CN" altLang="en-US" dirty="0">
                <a:solidFill>
                  <a:srgbClr val="0000FF"/>
                </a:solidFill>
                <a:latin typeface="宋体" panose="02010600030101010101" pitchFamily="2" charset="-122"/>
              </a:rPr>
              <a:t>;</a:t>
            </a:r>
            <a:endParaRPr lang="zh-CN" altLang="en-US" dirty="0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>
              <a:buNone/>
            </a:pPr>
            <a:r>
              <a:rPr lang="zh-CN" altLang="en-US" dirty="0">
                <a:solidFill>
                  <a:srgbClr val="0000FF"/>
                </a:solidFill>
                <a:latin typeface="宋体" panose="02010600030101010101" pitchFamily="2" charset="-122"/>
              </a:rPr>
              <a:t>}</a:t>
            </a:r>
            <a:endParaRPr lang="zh-CN" altLang="en-US" dirty="0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>
              <a:buNone/>
            </a:pPr>
            <a:r>
              <a:rPr lang="zh-CN" altLang="en-US" dirty="0">
                <a:solidFill>
                  <a:srgbClr val="0000FF"/>
                </a:solidFill>
                <a:latin typeface="宋体" panose="02010600030101010101" pitchFamily="2" charset="-122"/>
              </a:rPr>
              <a:t>Clock::Clock(int </a:t>
            </a:r>
            <a:r>
              <a:rPr lang="en-US" altLang="zh-CN" dirty="0">
                <a:solidFill>
                  <a:srgbClr val="0000FF"/>
                </a:solidFill>
                <a:latin typeface="宋体" panose="02010600030101010101" pitchFamily="2" charset="-122"/>
              </a:rPr>
              <a:t>h</a:t>
            </a:r>
            <a:r>
              <a:rPr lang="zh-CN" altLang="en-US" dirty="0">
                <a:solidFill>
                  <a:srgbClr val="0000FF"/>
                </a:solidFill>
                <a:latin typeface="宋体" panose="02010600030101010101" pitchFamily="2" charset="-122"/>
              </a:rPr>
              <a:t>, int </a:t>
            </a:r>
            <a:r>
              <a:rPr lang="en-US" altLang="zh-CN" dirty="0">
                <a:solidFill>
                  <a:srgbClr val="0000FF"/>
                </a:solidFill>
                <a:latin typeface="宋体" panose="02010600030101010101" pitchFamily="2" charset="-122"/>
              </a:rPr>
              <a:t>m</a:t>
            </a:r>
            <a:r>
              <a:rPr lang="zh-CN" altLang="en-US" dirty="0">
                <a:solidFill>
                  <a:srgbClr val="0000FF"/>
                </a:solidFill>
                <a:latin typeface="宋体" panose="02010600030101010101" pitchFamily="2" charset="-122"/>
              </a:rPr>
              <a:t>, int </a:t>
            </a:r>
            <a:r>
              <a:rPr lang="en-US" altLang="zh-CN" dirty="0">
                <a:solidFill>
                  <a:srgbClr val="0000FF"/>
                </a:solidFill>
                <a:latin typeface="宋体" panose="02010600030101010101" pitchFamily="2" charset="-122"/>
              </a:rPr>
              <a:t>s</a:t>
            </a:r>
            <a:r>
              <a:rPr lang="zh-CN" altLang="en-US" dirty="0">
                <a:solidFill>
                  <a:srgbClr val="0000FF"/>
                </a:solidFill>
                <a:latin typeface="宋体" panose="02010600030101010101" pitchFamily="2" charset="-122"/>
              </a:rPr>
              <a:t>)</a:t>
            </a:r>
            <a:endParaRPr lang="zh-CN" altLang="en-US" dirty="0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>
              <a:buNone/>
            </a:pPr>
            <a:r>
              <a:rPr lang="zh-CN" altLang="en-US" dirty="0">
                <a:solidFill>
                  <a:srgbClr val="0000FF"/>
                </a:solidFill>
                <a:latin typeface="宋体" panose="02010600030101010101" pitchFamily="2" charset="-122"/>
              </a:rPr>
              <a:t>:</a:t>
            </a:r>
            <a:r>
              <a:rPr lang="zh-CN" altLang="en-US" dirty="0">
                <a:solidFill>
                  <a:srgbClr val="0000FF"/>
                </a:solidFill>
                <a:latin typeface="宋体" panose="02010600030101010101" pitchFamily="2" charset="-122"/>
                <a:sym typeface="Arial" panose="020B0604020202020204" pitchFamily="34" charset="0"/>
              </a:rPr>
              <a:t>Hour</a:t>
            </a:r>
            <a:r>
              <a:rPr lang="en-US" altLang="zh-CN" dirty="0">
                <a:solidFill>
                  <a:srgbClr val="0000FF"/>
                </a:solidFill>
                <a:latin typeface="宋体" panose="02010600030101010101" pitchFamily="2" charset="-122"/>
                <a:sym typeface="Arial" panose="020B0604020202020204" pitchFamily="34" charset="0"/>
              </a:rPr>
              <a:t>(h)</a:t>
            </a:r>
            <a:r>
              <a:rPr lang="zh-CN" altLang="en-US" dirty="0">
                <a:solidFill>
                  <a:srgbClr val="0000FF"/>
                </a:solidFill>
                <a:latin typeface="宋体" panose="02010600030101010101" pitchFamily="2" charset="-122"/>
                <a:sym typeface="Arial" panose="020B0604020202020204" pitchFamily="34" charset="0"/>
              </a:rPr>
              <a:t>,Minute</a:t>
            </a:r>
            <a:r>
              <a:rPr lang="en-US" altLang="zh-CN" dirty="0">
                <a:solidFill>
                  <a:srgbClr val="0000FF"/>
                </a:solidFill>
                <a:latin typeface="宋体" panose="02010600030101010101" pitchFamily="2" charset="-122"/>
                <a:sym typeface="Arial" panose="020B0604020202020204" pitchFamily="34" charset="0"/>
              </a:rPr>
              <a:t>(m)</a:t>
            </a:r>
            <a:r>
              <a:rPr lang="zh-CN" altLang="en-US" dirty="0">
                <a:solidFill>
                  <a:srgbClr val="0000FF"/>
                </a:solidFill>
                <a:latin typeface="宋体" panose="02010600030101010101" pitchFamily="2" charset="-122"/>
                <a:sym typeface="Arial" panose="020B0604020202020204" pitchFamily="34" charset="0"/>
              </a:rPr>
              <a:t>,Second</a:t>
            </a:r>
            <a:r>
              <a:rPr lang="en-US" altLang="zh-CN" dirty="0">
                <a:solidFill>
                  <a:srgbClr val="0000FF"/>
                </a:solidFill>
                <a:latin typeface="宋体" panose="02010600030101010101" pitchFamily="2" charset="-122"/>
                <a:sym typeface="Arial" panose="020B0604020202020204" pitchFamily="34" charset="0"/>
              </a:rPr>
              <a:t>(s)</a:t>
            </a:r>
            <a:r>
              <a:rPr lang="zh-CN" altLang="en-US" dirty="0">
                <a:solidFill>
                  <a:srgbClr val="0000FF"/>
                </a:solidFill>
                <a:latin typeface="宋体" panose="02010600030101010101" pitchFamily="2" charset="-122"/>
                <a:sym typeface="Arial" panose="020B0604020202020204" pitchFamily="34" charset="0"/>
              </a:rPr>
              <a:t>//初始化表列</a:t>
            </a:r>
            <a:endParaRPr lang="zh-CN" altLang="en-US" dirty="0">
              <a:solidFill>
                <a:srgbClr val="0000FF"/>
              </a:solidFill>
              <a:latin typeface="宋体" panose="02010600030101010101" pitchFamily="2" charset="-122"/>
              <a:sym typeface="Arial" panose="020B0604020202020204" pitchFamily="34" charset="0"/>
            </a:endParaRPr>
          </a:p>
          <a:p>
            <a:pPr>
              <a:buNone/>
            </a:pPr>
            <a:r>
              <a:rPr lang="zh-CN" altLang="en-US" dirty="0">
                <a:solidFill>
                  <a:srgbClr val="0000FF"/>
                </a:solidFill>
                <a:latin typeface="宋体" panose="02010600030101010101" pitchFamily="2" charset="-122"/>
                <a:sym typeface="Arial" panose="020B0604020202020204" pitchFamily="34" charset="0"/>
              </a:rPr>
              <a:t>{ cout &lt;&lt;Hour &lt;&lt; "/" &lt;&lt; Minute &lt;&lt; "/" &lt;&lt; Second; </a:t>
            </a:r>
            <a:r>
              <a:rPr lang="zh-CN" altLang="en-US" dirty="0">
                <a:solidFill>
                  <a:srgbClr val="0000FF"/>
                </a:solidFill>
                <a:latin typeface="宋体" panose="02010600030101010101" pitchFamily="2" charset="-122"/>
                <a:sym typeface="Arial" panose="020B0604020202020204" pitchFamily="34" charset="0"/>
              </a:rPr>
              <a:t>}</a:t>
            </a:r>
            <a:endParaRPr lang="zh-CN" altLang="en-US" dirty="0">
              <a:solidFill>
                <a:srgbClr val="0000FF"/>
              </a:solidFill>
              <a:latin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4.3.1  </a:t>
            </a:r>
            <a:r>
              <a:rPr lang="zh-CN" altLang="en-US" dirty="0"/>
              <a:t>构造函数</a:t>
            </a:r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注意：</a:t>
            </a:r>
            <a:endParaRPr lang="en-US" altLang="zh-CN" dirty="0"/>
          </a:p>
          <a:p>
            <a:pPr marL="0" indent="0">
              <a:buNone/>
              <a:defRPr/>
            </a:pPr>
            <a:r>
              <a:rPr lang="zh-CN" altLang="en-US" dirty="0"/>
              <a:t>如果类中声明了构造函数，无论是否带有参数，编译器不会自动生成隐含的构造函数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问题：</a:t>
            </a:r>
            <a:endParaRPr lang="zh-CN" altLang="en-US" dirty="0"/>
          </a:p>
          <a:p>
            <a:pPr>
              <a:buNone/>
              <a:defRPr/>
            </a:pPr>
            <a:r>
              <a:rPr lang="zh-CN" altLang="en-US" dirty="0"/>
              <a:t>1. 构造函数能不能定义在私有部分？</a:t>
            </a:r>
            <a:endParaRPr lang="zh-CN" altLang="en-US" dirty="0"/>
          </a:p>
          <a:p>
            <a:pPr>
              <a:buNone/>
              <a:defRPr/>
            </a:pPr>
            <a:r>
              <a:rPr lang="zh-CN" altLang="en-US" dirty="0"/>
              <a:t>2. </a:t>
            </a:r>
            <a:r>
              <a:rPr lang="zh-CN" altLang="en-US" dirty="0">
                <a:sym typeface="Arial" panose="020B0604020202020204" pitchFamily="34" charset="0"/>
              </a:rPr>
              <a:t>Clock(int NewH=0,int NewM=0,int NewS=0)</a:t>
            </a:r>
            <a:r>
              <a:rPr lang="zh-CN" altLang="en-US" dirty="0" smtClean="0">
                <a:sym typeface="Arial" panose="020B0604020202020204" pitchFamily="34" charset="0"/>
              </a:rPr>
              <a:t>;</a:t>
            </a:r>
            <a:endParaRPr lang="zh-CN" altLang="en-US" dirty="0">
              <a:solidFill>
                <a:srgbClr val="FFFF99"/>
              </a:solidFill>
              <a:latin typeface="宋体" panose="0201060003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4.3.1  </a:t>
            </a:r>
            <a:r>
              <a:rPr lang="zh-CN" altLang="en-US" dirty="0"/>
              <a:t>构造函数</a:t>
            </a:r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75000" lnSpcReduction="20000"/>
          </a:bodyPr>
          <a:lstStyle/>
          <a:p>
            <a:pPr>
              <a:lnSpc>
                <a:spcPct val="80000"/>
              </a:lnSpc>
              <a:buNone/>
            </a:pPr>
            <a:r>
              <a:rPr lang="zh-CN" altLang="en-US" sz="2000" dirty="0"/>
              <a:t>产生二义性</a:t>
            </a:r>
            <a:endParaRPr lang="zh-CN" altLang="en-US" sz="2000" dirty="0"/>
          </a:p>
          <a:p>
            <a:pPr>
              <a:lnSpc>
                <a:spcPct val="80000"/>
              </a:lnSpc>
              <a:buNone/>
            </a:pPr>
            <a:r>
              <a:rPr lang="zh-CN" altLang="en-US" dirty="0">
                <a:latin typeface="宋体" panose="02010600030101010101" pitchFamily="2" charset="-122"/>
                <a:sym typeface="Arial" panose="020B0604020202020204" pitchFamily="34" charset="0"/>
              </a:rPr>
              <a:t>class X</a:t>
            </a:r>
            <a:endParaRPr lang="zh-CN" altLang="en-US" dirty="0">
              <a:latin typeface="宋体" panose="02010600030101010101" pitchFamily="2" charset="-122"/>
              <a:sym typeface="Arial" panose="020B0604020202020204" pitchFamily="34" charset="0"/>
            </a:endParaRPr>
          </a:p>
          <a:p>
            <a:pPr>
              <a:lnSpc>
                <a:spcPct val="80000"/>
              </a:lnSpc>
              <a:buNone/>
            </a:pPr>
            <a:r>
              <a:rPr lang="zh-CN" altLang="en-US" dirty="0">
                <a:latin typeface="宋体" panose="02010600030101010101" pitchFamily="2" charset="-122"/>
                <a:sym typeface="Arial" panose="020B0604020202020204" pitchFamily="34" charset="0"/>
              </a:rPr>
              <a:t>{</a:t>
            </a:r>
            <a:endParaRPr lang="zh-CN" altLang="en-US" dirty="0">
              <a:latin typeface="宋体" panose="02010600030101010101" pitchFamily="2" charset="-122"/>
              <a:sym typeface="Arial" panose="020B0604020202020204" pitchFamily="34" charset="0"/>
            </a:endParaRPr>
          </a:p>
          <a:p>
            <a:pPr>
              <a:lnSpc>
                <a:spcPct val="80000"/>
              </a:lnSpc>
              <a:buNone/>
            </a:pPr>
            <a:r>
              <a:rPr lang="zh-CN" altLang="en-US" dirty="0">
                <a:latin typeface="宋体" panose="02010600030101010101" pitchFamily="2" charset="-122"/>
                <a:sym typeface="Arial" panose="020B0604020202020204" pitchFamily="34" charset="0"/>
              </a:rPr>
              <a:t>public:</a:t>
            </a:r>
            <a:endParaRPr lang="zh-CN" altLang="en-US" dirty="0">
              <a:latin typeface="宋体" panose="02010600030101010101" pitchFamily="2" charset="-122"/>
              <a:sym typeface="Arial" panose="020B0604020202020204" pitchFamily="34" charset="0"/>
            </a:endParaRPr>
          </a:p>
          <a:p>
            <a:pPr>
              <a:lnSpc>
                <a:spcPct val="80000"/>
              </a:lnSpc>
              <a:buNone/>
            </a:pPr>
            <a:r>
              <a:rPr lang="zh-CN" altLang="en-US" sz="1600" dirty="0">
                <a:solidFill>
                  <a:srgbClr val="FFFF99"/>
                </a:solidFill>
                <a:latin typeface="宋体" panose="02010600030101010101" pitchFamily="2" charset="-122"/>
                <a:sym typeface="Arial" panose="020B0604020202020204" pitchFamily="34" charset="0"/>
              </a:rPr>
              <a:t>	</a:t>
            </a:r>
            <a:r>
              <a:rPr lang="zh-CN" altLang="en-US" dirty="0">
                <a:latin typeface="宋体" panose="02010600030101010101" pitchFamily="2" charset="-122"/>
                <a:sym typeface="Arial" panose="020B0604020202020204" pitchFamily="34" charset="0"/>
              </a:rPr>
              <a:t>X();</a:t>
            </a:r>
            <a:endParaRPr lang="zh-CN" altLang="en-US" dirty="0">
              <a:latin typeface="宋体" panose="02010600030101010101" pitchFamily="2" charset="-122"/>
              <a:sym typeface="Arial" panose="020B0604020202020204" pitchFamily="34" charset="0"/>
            </a:endParaRPr>
          </a:p>
          <a:p>
            <a:pPr>
              <a:lnSpc>
                <a:spcPct val="80000"/>
              </a:lnSpc>
              <a:buNone/>
            </a:pPr>
            <a:r>
              <a:rPr lang="zh-CN" altLang="en-US" dirty="0">
                <a:latin typeface="宋体" panose="02010600030101010101" pitchFamily="2" charset="-122"/>
                <a:sym typeface="Arial" panose="020B0604020202020204" pitchFamily="34" charset="0"/>
              </a:rPr>
              <a:t>	X(int i = 0);</a:t>
            </a:r>
            <a:endParaRPr lang="zh-CN" altLang="en-US" dirty="0">
              <a:latin typeface="宋体" panose="02010600030101010101" pitchFamily="2" charset="-122"/>
              <a:sym typeface="Arial" panose="020B0604020202020204" pitchFamily="34" charset="0"/>
            </a:endParaRPr>
          </a:p>
          <a:p>
            <a:pPr>
              <a:lnSpc>
                <a:spcPct val="80000"/>
              </a:lnSpc>
              <a:buNone/>
            </a:pPr>
            <a:r>
              <a:rPr lang="zh-CN" altLang="en-US" dirty="0">
                <a:latin typeface="宋体" panose="02010600030101010101" pitchFamily="2" charset="-122"/>
                <a:sym typeface="Arial" panose="020B0604020202020204" pitchFamily="34" charset="0"/>
              </a:rPr>
              <a:t>	...</a:t>
            </a:r>
            <a:endParaRPr lang="zh-CN" altLang="en-US" dirty="0">
              <a:latin typeface="宋体" panose="02010600030101010101" pitchFamily="2" charset="-122"/>
              <a:sym typeface="Arial" panose="020B0604020202020204" pitchFamily="34" charset="0"/>
            </a:endParaRPr>
          </a:p>
          <a:p>
            <a:pPr>
              <a:lnSpc>
                <a:spcPct val="80000"/>
              </a:lnSpc>
              <a:buNone/>
            </a:pPr>
            <a:r>
              <a:rPr lang="zh-CN" altLang="en-US" dirty="0">
                <a:latin typeface="宋体" panose="02010600030101010101" pitchFamily="2" charset="-122"/>
                <a:sym typeface="Arial" panose="020B0604020202020204" pitchFamily="34" charset="0"/>
              </a:rPr>
              <a:t>};</a:t>
            </a:r>
            <a:endParaRPr lang="zh-CN" altLang="en-US" dirty="0">
              <a:latin typeface="宋体" panose="02010600030101010101" pitchFamily="2" charset="-122"/>
              <a:sym typeface="Arial" panose="020B0604020202020204" pitchFamily="34" charset="0"/>
            </a:endParaRPr>
          </a:p>
          <a:p>
            <a:pPr>
              <a:lnSpc>
                <a:spcPct val="80000"/>
              </a:lnSpc>
              <a:buNone/>
            </a:pPr>
            <a:endParaRPr lang="zh-CN" altLang="en-US" sz="2400" dirty="0">
              <a:latin typeface="宋体" panose="02010600030101010101" pitchFamily="2" charset="-122"/>
              <a:sym typeface="Arial" panose="020B0604020202020204" pitchFamily="34" charset="0"/>
            </a:endParaRPr>
          </a:p>
          <a:p>
            <a:pPr>
              <a:lnSpc>
                <a:spcPct val="80000"/>
              </a:lnSpc>
              <a:buNone/>
            </a:pPr>
            <a:r>
              <a:rPr lang="zh-CN" altLang="en-US" dirty="0">
                <a:latin typeface="宋体" panose="02010600030101010101" pitchFamily="2" charset="-122"/>
                <a:sym typeface="Arial" panose="020B0604020202020204" pitchFamily="34" charset="0"/>
              </a:rPr>
              <a:t>void f()</a:t>
            </a:r>
            <a:endParaRPr lang="zh-CN" altLang="en-US" dirty="0">
              <a:latin typeface="宋体" panose="02010600030101010101" pitchFamily="2" charset="-122"/>
              <a:sym typeface="Arial" panose="020B0604020202020204" pitchFamily="34" charset="0"/>
            </a:endParaRPr>
          </a:p>
          <a:p>
            <a:pPr>
              <a:lnSpc>
                <a:spcPct val="80000"/>
              </a:lnSpc>
              <a:buNone/>
            </a:pPr>
            <a:r>
              <a:rPr lang="zh-CN" altLang="en-US" dirty="0">
                <a:latin typeface="宋体" panose="02010600030101010101" pitchFamily="2" charset="-122"/>
                <a:sym typeface="Arial" panose="020B0604020202020204" pitchFamily="34" charset="0"/>
              </a:rPr>
              <a:t>{</a:t>
            </a:r>
            <a:endParaRPr lang="zh-CN" altLang="en-US" dirty="0">
              <a:latin typeface="宋体" panose="02010600030101010101" pitchFamily="2" charset="-122"/>
              <a:sym typeface="Arial" panose="020B0604020202020204" pitchFamily="34" charset="0"/>
            </a:endParaRPr>
          </a:p>
          <a:p>
            <a:pPr>
              <a:lnSpc>
                <a:spcPct val="80000"/>
              </a:lnSpc>
              <a:buNone/>
            </a:pPr>
            <a:r>
              <a:rPr lang="zh-CN" altLang="en-US" sz="2400" dirty="0">
                <a:latin typeface="宋体" panose="02010600030101010101" pitchFamily="2" charset="-122"/>
                <a:sym typeface="Arial" panose="020B0604020202020204" pitchFamily="34" charset="0"/>
              </a:rPr>
              <a:t>	</a:t>
            </a:r>
            <a:r>
              <a:rPr lang="zh-CN" altLang="en-US" dirty="0">
                <a:latin typeface="宋体" panose="02010600030101010101" pitchFamily="2" charset="-122"/>
                <a:sym typeface="Arial" panose="020B0604020202020204" pitchFamily="34" charset="0"/>
              </a:rPr>
              <a:t>X one(10);//正确</a:t>
            </a:r>
            <a:endParaRPr lang="zh-CN" altLang="en-US" dirty="0">
              <a:latin typeface="宋体" panose="02010600030101010101" pitchFamily="2" charset="-122"/>
              <a:sym typeface="Arial" panose="020B0604020202020204" pitchFamily="34" charset="0"/>
            </a:endParaRPr>
          </a:p>
          <a:p>
            <a:pPr>
              <a:lnSpc>
                <a:spcPct val="80000"/>
              </a:lnSpc>
              <a:buNone/>
            </a:pPr>
            <a:r>
              <a:rPr lang="zh-CN" altLang="en-US" dirty="0">
                <a:latin typeface="宋体" panose="02010600030101010101" pitchFamily="2" charset="-122"/>
                <a:sym typeface="Arial" panose="020B0604020202020204" pitchFamily="34" charset="0"/>
              </a:rPr>
              <a:t>	X two;//错误</a:t>
            </a:r>
            <a:endParaRPr lang="zh-CN" altLang="en-US" dirty="0">
              <a:latin typeface="宋体" panose="02010600030101010101" pitchFamily="2" charset="-122"/>
              <a:sym typeface="Arial" panose="020B0604020202020204" pitchFamily="34" charset="0"/>
            </a:endParaRPr>
          </a:p>
          <a:p>
            <a:pPr>
              <a:lnSpc>
                <a:spcPct val="80000"/>
              </a:lnSpc>
              <a:buNone/>
            </a:pPr>
            <a:r>
              <a:rPr lang="zh-CN" altLang="en-US" dirty="0">
                <a:latin typeface="宋体" panose="02010600030101010101" pitchFamily="2" charset="-122"/>
                <a:sym typeface="Arial" panose="020B0604020202020204" pitchFamily="34" charset="0"/>
              </a:rPr>
              <a:t>}</a:t>
            </a:r>
            <a:endParaRPr lang="zh-CN" altLang="en-US" dirty="0">
              <a:latin typeface="宋体" panose="02010600030101010101" pitchFamily="2" charset="-122"/>
              <a:sym typeface="Arial" panose="020B0604020202020204" pitchFamily="34" charset="0"/>
            </a:endParaRP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4.3.1  </a:t>
            </a:r>
            <a:r>
              <a:rPr lang="zh-CN" altLang="en-US" dirty="0"/>
              <a:t>构造函数</a:t>
            </a:r>
            <a:endParaRPr lang="zh-CN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67500" lnSpcReduction="20000"/>
          </a:bodyPr>
          <a:lstStyle/>
          <a:p>
            <a:pPr marL="0" indent="351155">
              <a:buNone/>
            </a:pPr>
            <a:r>
              <a:rPr lang="zh-CN" altLang="en-US" dirty="0">
                <a:latin typeface="宋体" panose="02010600030101010101" pitchFamily="2" charset="-122"/>
              </a:rPr>
              <a:t>拷贝构造函数是一种特殊的构造函数，其形参为本类的对象引用</a:t>
            </a:r>
            <a:r>
              <a:rPr lang="zh-CN" altLang="en-US" dirty="0" smtClean="0">
                <a:latin typeface="宋体" panose="02010600030101010101" pitchFamily="2" charset="-122"/>
              </a:rPr>
              <a:t>。作用</a:t>
            </a:r>
            <a:r>
              <a:rPr lang="zh-CN" altLang="en-US" dirty="0">
                <a:latin typeface="宋体" panose="02010600030101010101" pitchFamily="2" charset="-122"/>
              </a:rPr>
              <a:t>是用已经存在的对象去初始化</a:t>
            </a:r>
            <a:r>
              <a:rPr lang="zh-CN" altLang="en-US" dirty="0">
                <a:latin typeface="宋体" panose="02010600030101010101" pitchFamily="2" charset="-122"/>
              </a:rPr>
              <a:t>同类的一个新对象。</a:t>
            </a:r>
            <a:endParaRPr lang="zh-CN" altLang="en-US" dirty="0">
              <a:latin typeface="宋体" panose="02010600030101010101" pitchFamily="2" charset="-122"/>
            </a:endParaRPr>
          </a:p>
          <a:p>
            <a:pPr marL="751205" lvl="1"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class 类名</a:t>
            </a:r>
            <a:endParaRPr lang="zh-CN" altLang="en-US" sz="2400" dirty="0">
              <a:latin typeface="宋体" panose="02010600030101010101" pitchFamily="2" charset="-122"/>
            </a:endParaRPr>
          </a:p>
          <a:p>
            <a:pPr marL="751205" lvl="1"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{ public :</a:t>
            </a:r>
            <a:endParaRPr lang="zh-CN" altLang="en-US" sz="2400" dirty="0">
              <a:latin typeface="宋体" panose="02010600030101010101" pitchFamily="2" charset="-122"/>
            </a:endParaRPr>
          </a:p>
          <a:p>
            <a:pPr marL="751205" lvl="1"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    类名（形参）；//构造函数</a:t>
            </a:r>
            <a:endParaRPr lang="zh-CN" altLang="en-US" sz="2400" dirty="0">
              <a:latin typeface="宋体" panose="02010600030101010101" pitchFamily="2" charset="-122"/>
            </a:endParaRPr>
          </a:p>
          <a:p>
            <a:pPr marL="751205" lvl="1"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    类名（类名 &amp;对象名）；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</a:rPr>
              <a:t>//拷贝构造函数</a:t>
            </a:r>
            <a:endParaRPr lang="zh-CN" altLang="en-US" sz="2400" dirty="0">
              <a:latin typeface="宋体" panose="02010600030101010101" pitchFamily="2" charset="-122"/>
            </a:endParaRPr>
          </a:p>
          <a:p>
            <a:pPr marL="751205" lvl="1"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           ...</a:t>
            </a:r>
            <a:endParaRPr lang="zh-CN" altLang="en-US" sz="2400" dirty="0">
              <a:latin typeface="宋体" panose="02010600030101010101" pitchFamily="2" charset="-122"/>
            </a:endParaRPr>
          </a:p>
          <a:p>
            <a:pPr marL="751205" lvl="1"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}；</a:t>
            </a:r>
            <a:endParaRPr lang="zh-CN" altLang="en-US" sz="2400" dirty="0">
              <a:latin typeface="宋体" panose="02010600030101010101" pitchFamily="2" charset="-122"/>
            </a:endParaRPr>
          </a:p>
          <a:p>
            <a:pPr marL="751205" lvl="1"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类名::类（类名 &amp;对象名）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</a:rPr>
              <a:t>//拷贝构造函数的实现</a:t>
            </a:r>
            <a:endParaRPr lang="zh-CN" altLang="en-US" sz="2400" dirty="0">
              <a:latin typeface="宋体" panose="02010600030101010101" pitchFamily="2" charset="-122"/>
            </a:endParaRPr>
          </a:p>
          <a:p>
            <a:pPr marL="751205" lvl="1"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{    </a:t>
            </a:r>
            <a:endParaRPr lang="en-US" altLang="zh-CN" sz="2400" dirty="0" smtClean="0">
              <a:latin typeface="宋体" panose="02010600030101010101" pitchFamily="2" charset="-122"/>
            </a:endParaRPr>
          </a:p>
          <a:p>
            <a:pPr marL="751205" lvl="1">
              <a:buNone/>
            </a:pPr>
            <a:r>
              <a:rPr lang="zh-CN" altLang="en-US" sz="2400" dirty="0" smtClean="0">
                <a:latin typeface="宋体" panose="02010600030101010101" pitchFamily="2" charset="-122"/>
              </a:rPr>
              <a:t>函数</a:t>
            </a:r>
            <a:r>
              <a:rPr lang="zh-CN" altLang="en-US" sz="2400" dirty="0">
                <a:latin typeface="宋体" panose="02010600030101010101" pitchFamily="2" charset="-122"/>
              </a:rPr>
              <a:t>体    </a:t>
            </a:r>
            <a:endParaRPr lang="en-US" altLang="zh-CN" sz="2400" dirty="0" smtClean="0">
              <a:latin typeface="宋体" panose="02010600030101010101" pitchFamily="2" charset="-122"/>
            </a:endParaRPr>
          </a:p>
          <a:p>
            <a:pPr marL="751205" lvl="1">
              <a:buNone/>
            </a:pPr>
            <a:r>
              <a:rPr lang="zh-CN" altLang="en-US" sz="2400" dirty="0" smtClean="0">
                <a:latin typeface="宋体" panose="02010600030101010101" pitchFamily="2" charset="-122"/>
              </a:rPr>
              <a:t>}</a:t>
            </a:r>
            <a:endParaRPr lang="zh-CN" altLang="en-US" sz="2400" dirty="0">
              <a:latin typeface="宋体" panose="0201060003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4.3.2  </a:t>
            </a:r>
            <a:r>
              <a:rPr lang="zh-CN" altLang="en-US" dirty="0" smtClean="0"/>
              <a:t>复制构造</a:t>
            </a:r>
            <a:r>
              <a:rPr lang="zh-CN" altLang="en-US" dirty="0"/>
              <a:t>函数</a:t>
            </a:r>
            <a:endParaRPr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679450">
              <a:lnSpc>
                <a:spcPct val="120000"/>
              </a:lnSpc>
              <a:buNone/>
            </a:pPr>
            <a:r>
              <a:rPr lang="zh-CN" altLang="en-US" dirty="0"/>
              <a:t>如果程序员没有为类声明拷贝初始化构造函数，则编译器自己生成一个默认的拷贝构造函数。</a:t>
            </a:r>
            <a:endParaRPr lang="zh-CN" altLang="en-US" dirty="0"/>
          </a:p>
          <a:p>
            <a:pPr marL="0" indent="679450">
              <a:lnSpc>
                <a:spcPct val="120000"/>
              </a:lnSpc>
              <a:buNone/>
            </a:pPr>
            <a:r>
              <a:rPr lang="zh-CN" altLang="en-US" dirty="0"/>
              <a:t>这个构造函数执行的功能是：用作为初始值的对象的每个数据成员的值，初始化将要建立的对象的</a:t>
            </a:r>
            <a:r>
              <a:rPr lang="zh-CN" altLang="en-US" dirty="0"/>
              <a:t>对应数据成员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4.3.2  </a:t>
            </a:r>
            <a:r>
              <a:rPr lang="zh-CN" altLang="en-US" dirty="0"/>
              <a:t>复制构造函数</a:t>
            </a:r>
            <a:endParaRPr lang="zh-CN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/>
              <a:t>例</a:t>
            </a:r>
            <a:r>
              <a:rPr lang="en-US" altLang="zh-CN" b="1" dirty="0"/>
              <a:t>4-2 Point</a:t>
            </a:r>
            <a:r>
              <a:rPr lang="zh-CN" altLang="zh-CN" b="1" dirty="0"/>
              <a:t>类程序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4.3.2  </a:t>
            </a:r>
            <a:r>
              <a:rPr lang="zh-CN" altLang="en-US" dirty="0"/>
              <a:t>复制构造函数</a:t>
            </a:r>
            <a:endParaRPr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/>
              <a:t>完成对象被删除前的一些清理工作。</a:t>
            </a:r>
            <a:endParaRPr lang="zh-CN" altLang="en-US" dirty="0"/>
          </a:p>
          <a:p>
            <a:pPr>
              <a:lnSpc>
                <a:spcPct val="130000"/>
              </a:lnSpc>
            </a:pPr>
            <a:r>
              <a:rPr lang="zh-CN" altLang="en-US" dirty="0"/>
              <a:t>在对象的生存期结束的时刻系统自动调用它，然后再释放此对象所属的空间。</a:t>
            </a:r>
            <a:endParaRPr lang="zh-CN" altLang="en-US" dirty="0"/>
          </a:p>
          <a:p>
            <a:pPr>
              <a:lnSpc>
                <a:spcPct val="130000"/>
              </a:lnSpc>
            </a:pPr>
            <a:r>
              <a:rPr lang="zh-CN" altLang="en-US" dirty="0"/>
              <a:t>如果程序中未声明析构函数，编译器将自动产生一个默认的析构函数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4.3.3  </a:t>
            </a:r>
            <a:r>
              <a:rPr lang="zh-CN" altLang="en-US" dirty="0" smtClean="0"/>
              <a:t>析</a:t>
            </a:r>
            <a:r>
              <a:rPr lang="zh-CN" altLang="en-US" dirty="0"/>
              <a:t>构函数</a:t>
            </a:r>
            <a:endParaRPr lang="zh-CN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/>
              <a:t>例</a:t>
            </a:r>
            <a:r>
              <a:rPr lang="en-US" altLang="zh-CN" b="1" dirty="0" smtClean="0"/>
              <a:t>4-3  </a:t>
            </a:r>
            <a:r>
              <a:rPr lang="zh-CN" altLang="en-US" dirty="0" smtClean="0"/>
              <a:t>一</a:t>
            </a:r>
            <a:r>
              <a:rPr lang="zh-CN" altLang="en-US" dirty="0"/>
              <a:t>圆形游泳池如图所示，现在需在其周围建一圆形过道，并在其四周围上栅栏。栅栏价格为</a:t>
            </a:r>
            <a:r>
              <a:rPr lang="zh-CN" altLang="zh-CN" dirty="0"/>
              <a:t>35</a:t>
            </a:r>
            <a:r>
              <a:rPr lang="zh-CN" altLang="en-US" dirty="0"/>
              <a:t>元</a:t>
            </a:r>
            <a:r>
              <a:rPr lang="zh-CN" altLang="zh-CN" dirty="0"/>
              <a:t>/</a:t>
            </a:r>
            <a:r>
              <a:rPr lang="zh-CN" altLang="en-US" dirty="0"/>
              <a:t>米，过道造价为</a:t>
            </a:r>
            <a:r>
              <a:rPr lang="zh-CN" altLang="zh-CN" dirty="0"/>
              <a:t>20</a:t>
            </a:r>
            <a:r>
              <a:rPr lang="zh-CN" altLang="en-US" dirty="0"/>
              <a:t>元</a:t>
            </a:r>
            <a:r>
              <a:rPr lang="zh-CN" altLang="zh-CN" dirty="0"/>
              <a:t>/</a:t>
            </a:r>
            <a:r>
              <a:rPr lang="zh-CN" altLang="en-US" dirty="0"/>
              <a:t>平方米。过道宽度为</a:t>
            </a:r>
            <a:r>
              <a:rPr lang="zh-CN" altLang="zh-CN" dirty="0"/>
              <a:t>3</a:t>
            </a:r>
            <a:r>
              <a:rPr lang="zh-CN" altLang="en-US" dirty="0"/>
              <a:t>米，游泳池半径由键盘输入。要求编程计算并输出过道和栅栏的造价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4.3.3  </a:t>
            </a:r>
            <a:r>
              <a:rPr lang="zh-CN" altLang="en-US" dirty="0"/>
              <a:t>析构函数</a:t>
            </a:r>
            <a:endParaRPr lang="zh-CN" altLang="en-US" dirty="0"/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3505200" y="4343400"/>
            <a:ext cx="2057400" cy="2057400"/>
          </a:xfrm>
          <a:prstGeom prst="ellipse">
            <a:avLst/>
          </a:prstGeom>
          <a:solidFill>
            <a:srgbClr val="00CC99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–"/>
              <a:defRPr sz="28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3962400" y="4800600"/>
            <a:ext cx="1143000" cy="114300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–"/>
              <a:defRPr sz="28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b="0">
                <a:latin typeface="Times New Roman" panose="02020603050405020304" pitchFamily="18" charset="0"/>
              </a:rPr>
              <a:t>游泳池</a:t>
            </a:r>
            <a:endParaRPr lang="zh-CN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5257800" y="4495800"/>
            <a:ext cx="990600" cy="533400"/>
          </a:xfrm>
          <a:prstGeom prst="wedgeRectCallout">
            <a:avLst>
              <a:gd name="adj1" fmla="val -42787"/>
              <a:gd name="adj2" fmla="val 7559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–"/>
              <a:defRPr sz="28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b="0" dirty="0">
                <a:latin typeface="Times New Roman" panose="02020603050405020304" pitchFamily="18" charset="0"/>
              </a:rPr>
              <a:t>过道</a:t>
            </a:r>
            <a:endParaRPr lang="zh-CN" altLang="en-US" sz="2400" b="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-228600">
              <a:lnSpc>
                <a:spcPct val="120000"/>
              </a:lnSpc>
            </a:pPr>
            <a:r>
              <a:rPr lang="zh-CN" altLang="en-US" dirty="0">
                <a:latin typeface="宋体" panose="02010600030101010101" pitchFamily="2" charset="-122"/>
              </a:rPr>
              <a:t>数据抽象：</a:t>
            </a:r>
            <a:endParaRPr lang="zh-CN" altLang="en-US" dirty="0">
              <a:latin typeface="宋体" panose="02010600030101010101" pitchFamily="2" charset="-122"/>
            </a:endParaRPr>
          </a:p>
          <a:p>
            <a:pPr marL="514350" lvl="1" indent="-171450">
              <a:lnSpc>
                <a:spcPct val="120000"/>
              </a:lnSpc>
              <a:buNone/>
            </a:pPr>
            <a:r>
              <a:rPr lang="zh-CN" altLang="zh-CN" dirty="0">
                <a:solidFill>
                  <a:schemeClr val="tx1"/>
                </a:solidFill>
                <a:latin typeface="宋体" panose="02010600030101010101" pitchFamily="2" charset="-122"/>
              </a:rPr>
              <a:t>char *name,char *gender,int age,int </a:t>
            </a:r>
            <a:r>
              <a:rPr lang="zh-CN" altLang="zh-CN" dirty="0">
                <a:latin typeface="宋体" panose="02010600030101010101" pitchFamily="2" charset="-122"/>
              </a:rPr>
              <a:t>id</a:t>
            </a:r>
            <a:endParaRPr lang="zh-CN" altLang="zh-CN" dirty="0">
              <a:latin typeface="宋体" panose="02010600030101010101" pitchFamily="2" charset="-122"/>
            </a:endParaRPr>
          </a:p>
          <a:p>
            <a:pPr marL="228600" indent="-228600">
              <a:lnSpc>
                <a:spcPct val="120000"/>
              </a:lnSpc>
            </a:pPr>
            <a:r>
              <a:rPr lang="zh-CN" altLang="en-US" dirty="0">
                <a:latin typeface="宋体" panose="02010600030101010101" pitchFamily="2" charset="-122"/>
              </a:rPr>
              <a:t>代码抽象：</a:t>
            </a:r>
            <a:endParaRPr lang="zh-CN" altLang="en-US" dirty="0">
              <a:latin typeface="宋体" panose="02010600030101010101" pitchFamily="2" charset="-122"/>
            </a:endParaRPr>
          </a:p>
          <a:p>
            <a:pPr marL="514350" lvl="1" indent="-171450">
              <a:lnSpc>
                <a:spcPct val="120000"/>
              </a:lnSpc>
              <a:buNone/>
            </a:pPr>
            <a:r>
              <a:rPr lang="zh-CN" altLang="en-US" dirty="0">
                <a:latin typeface="宋体" panose="02010600030101010101" pitchFamily="2" charset="-122"/>
              </a:rPr>
              <a:t>生物属性角度：</a:t>
            </a:r>
            <a:br>
              <a:rPr lang="zh-CN" altLang="en-US" dirty="0">
                <a:latin typeface="宋体" panose="02010600030101010101" pitchFamily="2" charset="-122"/>
              </a:rPr>
            </a:br>
            <a:r>
              <a:rPr lang="zh-CN" altLang="zh-CN" dirty="0">
                <a:latin typeface="宋体" panose="02010600030101010101" pitchFamily="2" charset="-122"/>
              </a:rPr>
              <a:t>GetCloth</a:t>
            </a:r>
            <a:r>
              <a:rPr lang="zh-CN" altLang="zh-CN" dirty="0">
                <a:solidFill>
                  <a:schemeClr val="tx1"/>
                </a:solidFill>
                <a:latin typeface="宋体" panose="02010600030101010101" pitchFamily="2" charset="-122"/>
              </a:rPr>
              <a:t>(),   Eat(),  Step(),…</a:t>
            </a:r>
            <a:endParaRPr lang="zh-CN" altLang="zh-CN" dirty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marL="514350" lvl="1" indent="-171450">
              <a:lnSpc>
                <a:spcPct val="120000"/>
              </a:lnSpc>
              <a:buNone/>
            </a:pPr>
            <a:r>
              <a:rPr lang="zh-CN" altLang="en-US" dirty="0">
                <a:latin typeface="宋体" panose="02010600030101010101" pitchFamily="2" charset="-122"/>
              </a:rPr>
              <a:t>社会属性角度：</a:t>
            </a:r>
            <a:br>
              <a:rPr lang="zh-CN" altLang="en-US" dirty="0">
                <a:latin typeface="宋体" panose="02010600030101010101" pitchFamily="2" charset="-122"/>
              </a:rPr>
            </a:br>
            <a:r>
              <a:rPr lang="zh-CN" altLang="zh-CN" dirty="0">
                <a:latin typeface="宋体" panose="02010600030101010101" pitchFamily="2" charset="-122"/>
              </a:rPr>
              <a:t>Work</a:t>
            </a:r>
            <a:r>
              <a:rPr lang="zh-CN" altLang="zh-CN" dirty="0">
                <a:solidFill>
                  <a:schemeClr val="tx1"/>
                </a:solidFill>
                <a:latin typeface="宋体" panose="02010600030101010101" pitchFamily="2" charset="-122"/>
              </a:rPr>
              <a:t>(), Promote() ,</a:t>
            </a:r>
            <a:r>
              <a:rPr lang="zh-CN" altLang="zh-CN" dirty="0" smtClean="0">
                <a:solidFill>
                  <a:schemeClr val="tx1"/>
                </a:solidFill>
                <a:latin typeface="宋体" panose="02010600030101010101" pitchFamily="2" charset="-122"/>
              </a:rPr>
              <a:t>…</a:t>
            </a:r>
            <a:endParaRPr lang="zh-CN" altLang="zh-CN" dirty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4.1.1  </a:t>
            </a:r>
            <a:r>
              <a:rPr lang="zh-CN" altLang="en-US" dirty="0" smtClean="0"/>
              <a:t>抽象</a:t>
            </a:r>
            <a:endParaRPr lang="zh-CN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复杂的问题通常都可以分解为简单问题的组合</a:t>
            </a:r>
            <a:endParaRPr lang="en-US" altLang="zh-CN" dirty="0" smtClean="0"/>
          </a:p>
          <a:p>
            <a:r>
              <a:rPr lang="zh-CN" altLang="en-US" dirty="0" smtClean="0"/>
              <a:t>类似于用零件组装设备，复杂对象可以由简单对象组合而成</a:t>
            </a:r>
            <a:endParaRPr lang="en-US" altLang="zh-CN" dirty="0" smtClean="0"/>
          </a:p>
          <a:p>
            <a:pPr>
              <a:lnSpc>
                <a:spcPct val="160000"/>
              </a:lnSpc>
            </a:pPr>
            <a:r>
              <a:rPr lang="zh-CN" altLang="en-US" dirty="0"/>
              <a:t>类中的成员数据包含另一个类的对象。</a:t>
            </a:r>
            <a:endParaRPr lang="zh-CN" altLang="en-US" dirty="0"/>
          </a:p>
          <a:p>
            <a:pPr>
              <a:lnSpc>
                <a:spcPct val="160000"/>
              </a:lnSpc>
            </a:pPr>
            <a:r>
              <a:rPr lang="zh-CN" altLang="en-US" dirty="0"/>
              <a:t>可以在已有抽象的基础上实现更复杂的抽象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4.4  </a:t>
            </a:r>
            <a:r>
              <a:rPr lang="zh-CN" altLang="en-US" dirty="0" smtClean="0"/>
              <a:t>类的组合</a:t>
            </a:r>
            <a:endParaRPr lang="zh-CN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latin typeface="宋体" panose="02010600030101010101" pitchFamily="2" charset="-122"/>
              </a:rPr>
              <a:t>原则：不仅要负责对本类中的基本类型成员数据赋初值，也要对对象成员初始化。</a:t>
            </a:r>
            <a:endParaRPr lang="zh-CN" altLang="en-US" dirty="0">
              <a:latin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宋体" panose="02010600030101010101" pitchFamily="2" charset="-122"/>
              </a:rPr>
              <a:t>定义形式：</a:t>
            </a:r>
            <a:endParaRPr lang="zh-CN" altLang="en-US" dirty="0">
              <a:latin typeface="宋体" panose="02010600030101010101" pitchFamily="2" charset="-122"/>
            </a:endParaRPr>
          </a:p>
          <a:p>
            <a:pPr lvl="1">
              <a:lnSpc>
                <a:spcPct val="130000"/>
              </a:lnSpc>
              <a:buNone/>
            </a:pPr>
            <a:r>
              <a:rPr lang="zh-CN" altLang="en-US" sz="2600" dirty="0">
                <a:latin typeface="宋体" panose="02010600030101010101" pitchFamily="2" charset="-122"/>
              </a:rPr>
              <a:t>类名</a:t>
            </a:r>
            <a:r>
              <a:rPr lang="zh-CN" altLang="zh-CN" sz="2600" dirty="0">
                <a:latin typeface="宋体" panose="02010600030101010101" pitchFamily="2" charset="-122"/>
              </a:rPr>
              <a:t>::</a:t>
            </a:r>
            <a:r>
              <a:rPr lang="zh-CN" altLang="en-US" sz="2600" dirty="0">
                <a:latin typeface="宋体" panose="02010600030101010101" pitchFamily="2" charset="-122"/>
              </a:rPr>
              <a:t>类名</a:t>
            </a:r>
            <a:r>
              <a:rPr lang="zh-CN" altLang="zh-CN" sz="2600" dirty="0">
                <a:latin typeface="宋体" panose="02010600030101010101" pitchFamily="2" charset="-122"/>
              </a:rPr>
              <a:t>(</a:t>
            </a:r>
            <a:r>
              <a:rPr lang="zh-CN" altLang="en-US" sz="2600" dirty="0">
                <a:latin typeface="宋体" panose="02010600030101010101" pitchFamily="2" charset="-122"/>
              </a:rPr>
              <a:t>对象成员所需的形参，本类基本类型成员形参</a:t>
            </a:r>
            <a:r>
              <a:rPr lang="zh-CN" altLang="zh-CN" sz="2600" dirty="0">
                <a:latin typeface="宋体" panose="02010600030101010101" pitchFamily="2" charset="-122"/>
              </a:rPr>
              <a:t>):</a:t>
            </a:r>
            <a:r>
              <a:rPr lang="zh-CN" altLang="en-US" sz="2600" dirty="0">
                <a:latin typeface="宋体" panose="02010600030101010101" pitchFamily="2" charset="-122"/>
              </a:rPr>
              <a:t>对象</a:t>
            </a:r>
            <a:r>
              <a:rPr lang="zh-CN" altLang="zh-CN" sz="2600" dirty="0">
                <a:latin typeface="宋体" panose="02010600030101010101" pitchFamily="2" charset="-122"/>
              </a:rPr>
              <a:t>1(</a:t>
            </a:r>
            <a:r>
              <a:rPr lang="zh-CN" altLang="en-US" sz="2600" dirty="0">
                <a:latin typeface="宋体" panose="02010600030101010101" pitchFamily="2" charset="-122"/>
              </a:rPr>
              <a:t>参数</a:t>
            </a:r>
            <a:r>
              <a:rPr lang="zh-CN" altLang="zh-CN" sz="2600" dirty="0">
                <a:latin typeface="宋体" panose="02010600030101010101" pitchFamily="2" charset="-122"/>
              </a:rPr>
              <a:t>)</a:t>
            </a:r>
            <a:r>
              <a:rPr lang="zh-CN" altLang="en-US" sz="2600" dirty="0">
                <a:latin typeface="宋体" panose="02010600030101010101" pitchFamily="2" charset="-122"/>
              </a:rPr>
              <a:t>，对象</a:t>
            </a:r>
            <a:r>
              <a:rPr lang="zh-CN" altLang="zh-CN" sz="2600" dirty="0">
                <a:latin typeface="宋体" panose="02010600030101010101" pitchFamily="2" charset="-122"/>
              </a:rPr>
              <a:t>2(</a:t>
            </a:r>
            <a:r>
              <a:rPr lang="zh-CN" altLang="en-US" sz="2600" dirty="0">
                <a:latin typeface="宋体" panose="02010600030101010101" pitchFamily="2" charset="-122"/>
              </a:rPr>
              <a:t>参数</a:t>
            </a:r>
            <a:r>
              <a:rPr lang="zh-CN" altLang="zh-CN" sz="2600" dirty="0">
                <a:latin typeface="宋体" panose="02010600030101010101" pitchFamily="2" charset="-122"/>
              </a:rPr>
              <a:t>)</a:t>
            </a:r>
            <a:r>
              <a:rPr lang="zh-CN" altLang="en-US" sz="2600" dirty="0">
                <a:latin typeface="宋体" panose="02010600030101010101" pitchFamily="2" charset="-122"/>
              </a:rPr>
              <a:t>，</a:t>
            </a:r>
            <a:r>
              <a:rPr lang="zh-CN" altLang="zh-CN" sz="2600" dirty="0">
                <a:latin typeface="宋体" panose="02010600030101010101" pitchFamily="2" charset="-122"/>
              </a:rPr>
              <a:t>......</a:t>
            </a:r>
            <a:endParaRPr lang="zh-CN" altLang="zh-CN" sz="2600" dirty="0">
              <a:latin typeface="宋体" panose="02010600030101010101" pitchFamily="2" charset="-122"/>
            </a:endParaRPr>
          </a:p>
          <a:p>
            <a:pPr lvl="1">
              <a:lnSpc>
                <a:spcPct val="130000"/>
              </a:lnSpc>
              <a:buNone/>
            </a:pPr>
            <a:r>
              <a:rPr lang="zh-CN" altLang="zh-CN" sz="2600" dirty="0">
                <a:latin typeface="宋体" panose="02010600030101010101" pitchFamily="2" charset="-122"/>
              </a:rPr>
              <a:t>{  </a:t>
            </a:r>
            <a:r>
              <a:rPr lang="zh-CN" altLang="en-US" sz="2600" dirty="0">
                <a:latin typeface="宋体" panose="02010600030101010101" pitchFamily="2" charset="-122"/>
              </a:rPr>
              <a:t>本类初始化  </a:t>
            </a:r>
            <a:r>
              <a:rPr lang="zh-CN" altLang="zh-CN" sz="2600" dirty="0" smtClean="0">
                <a:latin typeface="宋体" panose="02010600030101010101" pitchFamily="2" charset="-122"/>
              </a:rPr>
              <a:t>}</a:t>
            </a:r>
            <a:endParaRPr lang="zh-CN" altLang="zh-CN" sz="2600" dirty="0">
              <a:latin typeface="宋体" panose="0201060003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4.4  </a:t>
            </a:r>
            <a:r>
              <a:rPr lang="zh-CN" altLang="en-US" dirty="0"/>
              <a:t>类的组合</a:t>
            </a:r>
            <a:endParaRPr lang="zh-CN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05000"/>
              </a:lnSpc>
              <a:buNone/>
              <a:defRPr/>
            </a:pPr>
            <a:r>
              <a:rPr lang="zh-CN" altLang="en-US" dirty="0"/>
              <a:t>构造</a:t>
            </a:r>
            <a:r>
              <a:rPr lang="zh-CN" altLang="en-US" dirty="0">
                <a:sym typeface="+mn-ea"/>
              </a:rPr>
              <a:t>函数执行顺序：</a:t>
            </a:r>
            <a:endParaRPr lang="zh-CN" altLang="en-US" dirty="0">
              <a:sym typeface="+mn-ea"/>
            </a:endParaRPr>
          </a:p>
          <a:p>
            <a:pPr marL="0" indent="0">
              <a:lnSpc>
                <a:spcPct val="105000"/>
              </a:lnSpc>
              <a:buNone/>
              <a:defRPr/>
            </a:pPr>
            <a:r>
              <a:rPr lang="en-US" altLang="zh-CN" dirty="0">
                <a:sym typeface="+mn-ea"/>
              </a:rPr>
              <a:t>1. </a:t>
            </a:r>
            <a:r>
              <a:rPr lang="zh-CN" altLang="en-US" dirty="0">
                <a:sym typeface="+mn-ea"/>
              </a:rPr>
              <a:t>先调用内嵌对象的构造函数</a:t>
            </a:r>
            <a:r>
              <a:rPr lang="en-US" altLang="zh-CN" dirty="0">
                <a:sym typeface="+mn-ea"/>
              </a:rPr>
              <a:t>(</a:t>
            </a:r>
            <a:r>
              <a:rPr lang="zh-CN" altLang="en-US" dirty="0">
                <a:sym typeface="+mn-ea"/>
              </a:rPr>
              <a:t>按内嵌时的声明顺序，先声明者先构造</a:t>
            </a:r>
            <a:r>
              <a:rPr lang="en-US" altLang="zh-CN" dirty="0">
                <a:sym typeface="+mn-ea"/>
              </a:rPr>
              <a:t>)</a:t>
            </a:r>
            <a:endParaRPr lang="en-US" altLang="zh-CN" dirty="0">
              <a:sym typeface="+mn-ea"/>
            </a:endParaRPr>
          </a:p>
          <a:p>
            <a:pPr marL="0" indent="0">
              <a:lnSpc>
                <a:spcPct val="105000"/>
              </a:lnSpc>
              <a:buNone/>
              <a:defRPr/>
            </a:pPr>
            <a:r>
              <a:rPr lang="zh-CN" altLang="en-US" dirty="0">
                <a:sym typeface="+mn-ea"/>
              </a:rPr>
              <a:t>2. 然后执行本类的构造函数的函数体。</a:t>
            </a:r>
            <a:endParaRPr lang="zh-CN" altLang="en-US" dirty="0"/>
          </a:p>
          <a:p>
            <a:pPr marL="0" indent="0">
              <a:lnSpc>
                <a:spcPct val="105000"/>
              </a:lnSpc>
              <a:buNone/>
              <a:defRPr/>
            </a:pPr>
            <a:r>
              <a:rPr lang="zh-CN" altLang="en-US" dirty="0"/>
              <a:t>注意：析构函数的调用顺序</a:t>
            </a:r>
            <a:r>
              <a:rPr lang="zh-CN" altLang="en-US" dirty="0"/>
              <a:t>相反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4.4  </a:t>
            </a:r>
            <a:r>
              <a:rPr lang="zh-CN" altLang="en-US" dirty="0"/>
              <a:t>类的组合</a:t>
            </a:r>
            <a:endParaRPr lang="zh-CN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/>
              <a:t>例</a:t>
            </a:r>
            <a:r>
              <a:rPr lang="en-US" altLang="zh-CN" b="1" dirty="0"/>
              <a:t>4-4 </a:t>
            </a:r>
            <a:r>
              <a:rPr lang="zh-CN" altLang="zh-CN" b="1" dirty="0"/>
              <a:t>类的组合，线段类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4.4  </a:t>
            </a:r>
            <a:r>
              <a:rPr lang="zh-CN" altLang="en-US" dirty="0"/>
              <a:t>类的组合</a:t>
            </a:r>
            <a:endParaRPr lang="zh-CN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zh-CN" altLang="en-US" dirty="0"/>
              <a:t>类间相互引用</a:t>
            </a:r>
            <a:endParaRPr lang="en-US" altLang="zh-CN" dirty="0"/>
          </a:p>
          <a:p>
            <a:pPr>
              <a:lnSpc>
                <a:spcPct val="90000"/>
              </a:lnSpc>
              <a:buNone/>
            </a:pPr>
            <a:r>
              <a:rPr lang="zh-CN" altLang="en-US" dirty="0">
                <a:latin typeface="宋体" panose="02010600030101010101" pitchFamily="2" charset="-122"/>
              </a:rPr>
              <a:t>class A</a:t>
            </a:r>
            <a:endParaRPr lang="zh-CN" altLang="en-US" dirty="0"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zh-CN" altLang="en-US" dirty="0">
                <a:latin typeface="宋体" panose="02010600030101010101" pitchFamily="2" charset="-122"/>
              </a:rPr>
              <a:t>{  public:</a:t>
            </a:r>
            <a:endParaRPr lang="zh-CN" altLang="en-US" dirty="0"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zh-CN" altLang="en-US" dirty="0">
                <a:latin typeface="宋体" panose="02010600030101010101" pitchFamily="2" charset="-122"/>
              </a:rPr>
              <a:t>      void f(B b);</a:t>
            </a:r>
            <a:endParaRPr lang="zh-CN" altLang="en-US" dirty="0"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zh-CN" altLang="en-US" dirty="0">
                <a:latin typeface="宋体" panose="02010600030101010101" pitchFamily="2" charset="-122"/>
              </a:rPr>
              <a:t>};</a:t>
            </a:r>
            <a:endParaRPr lang="zh-CN" altLang="en-US" dirty="0"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zh-CN" altLang="en-US" dirty="0">
                <a:latin typeface="宋体" panose="02010600030101010101" pitchFamily="2" charset="-122"/>
              </a:rPr>
              <a:t>class B</a:t>
            </a:r>
            <a:endParaRPr lang="zh-CN" altLang="en-US" dirty="0"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zh-CN" altLang="en-US" dirty="0">
                <a:latin typeface="宋体" panose="02010600030101010101" pitchFamily="2" charset="-122"/>
              </a:rPr>
              <a:t>{  public:</a:t>
            </a:r>
            <a:endParaRPr lang="zh-CN" altLang="en-US" dirty="0"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zh-CN" altLang="en-US" dirty="0">
                <a:latin typeface="宋体" panose="02010600030101010101" pitchFamily="2" charset="-122"/>
              </a:rPr>
              <a:t>      void g(A a);</a:t>
            </a:r>
            <a:endParaRPr lang="zh-CN" altLang="en-US" dirty="0"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zh-CN" altLang="en-US" dirty="0">
                <a:latin typeface="宋体" panose="02010600030101010101" pitchFamily="2" charset="-122"/>
              </a:rPr>
              <a:t>};</a:t>
            </a:r>
            <a:endParaRPr lang="zh-CN" altLang="en-US" dirty="0"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zh-CN" altLang="en-US" dirty="0">
                <a:solidFill>
                  <a:srgbClr val="0000FF"/>
                </a:solidFill>
              </a:rPr>
              <a:t>编译错误</a:t>
            </a:r>
            <a:r>
              <a:rPr lang="zh-CN" altLang="en-US" dirty="0" smtClean="0">
                <a:solidFill>
                  <a:srgbClr val="0000FF"/>
                </a:solidFill>
              </a:rPr>
              <a:t>：</a:t>
            </a:r>
            <a:r>
              <a:rPr lang="en-US" altLang="zh-CN" dirty="0" smtClean="0"/>
              <a:t>…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4.4.2  </a:t>
            </a:r>
            <a:r>
              <a:rPr lang="zh-CN" altLang="en-US" dirty="0" smtClean="0"/>
              <a:t>前向引用声明</a:t>
            </a:r>
            <a:endParaRPr lang="zh-CN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/>
              <a:t>类应该先声明，后使用</a:t>
            </a:r>
            <a:endParaRPr lang="zh-CN" altLang="en-US" dirty="0"/>
          </a:p>
          <a:p>
            <a:pPr>
              <a:lnSpc>
                <a:spcPct val="130000"/>
              </a:lnSpc>
            </a:pPr>
            <a:r>
              <a:rPr lang="zh-CN" altLang="en-US" dirty="0"/>
              <a:t>如果需要在某个类的声明之前，引用该类，则应进行</a:t>
            </a:r>
            <a:r>
              <a:rPr lang="zh-CN" altLang="en-US" dirty="0">
                <a:solidFill>
                  <a:srgbClr val="0000FF"/>
                </a:solidFill>
              </a:rPr>
              <a:t>前向引用声明</a:t>
            </a:r>
            <a:r>
              <a:rPr lang="zh-CN" altLang="en-US" dirty="0"/>
              <a:t>。</a:t>
            </a:r>
            <a:endParaRPr lang="zh-CN" altLang="en-US" dirty="0"/>
          </a:p>
          <a:p>
            <a:pPr>
              <a:lnSpc>
                <a:spcPct val="130000"/>
              </a:lnSpc>
            </a:pPr>
            <a:r>
              <a:rPr lang="zh-CN" altLang="en-US" dirty="0"/>
              <a:t>前向引用声明只为程序引入一个</a:t>
            </a:r>
            <a:r>
              <a:rPr lang="zh-CN" altLang="en-US" dirty="0">
                <a:solidFill>
                  <a:srgbClr val="0000FF"/>
                </a:solidFill>
              </a:rPr>
              <a:t>标识符</a:t>
            </a:r>
            <a:r>
              <a:rPr lang="zh-CN" altLang="en-US" dirty="0"/>
              <a:t>，但具体声明在其他地方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4.4.2  </a:t>
            </a:r>
            <a:r>
              <a:rPr lang="zh-CN" altLang="en-US" dirty="0"/>
              <a:t>前向引用声明</a:t>
            </a:r>
            <a:endParaRPr lang="zh-CN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zh-CN" altLang="en-US" dirty="0">
                <a:latin typeface="宋体" panose="02010600030101010101" pitchFamily="2" charset="-122"/>
              </a:rPr>
              <a:t>class B;  //前向引用声明</a:t>
            </a:r>
            <a:endParaRPr lang="en-US" altLang="zh-CN" dirty="0">
              <a:latin typeface="宋体" panose="02010600030101010101" pitchFamily="2" charset="-122"/>
            </a:endParaRPr>
          </a:p>
          <a:p>
            <a:pPr>
              <a:buNone/>
            </a:pPr>
            <a:r>
              <a:rPr lang="zh-CN" altLang="en-US" dirty="0">
                <a:latin typeface="宋体" panose="02010600030101010101" pitchFamily="2" charset="-122"/>
              </a:rPr>
              <a:t>class A</a:t>
            </a:r>
            <a:endParaRPr lang="zh-CN" altLang="en-US" dirty="0">
              <a:latin typeface="宋体" panose="02010600030101010101" pitchFamily="2" charset="-122"/>
            </a:endParaRPr>
          </a:p>
          <a:p>
            <a:pPr>
              <a:buNone/>
            </a:pPr>
            <a:r>
              <a:rPr lang="zh-CN" altLang="en-US" dirty="0">
                <a:latin typeface="宋体" panose="02010600030101010101" pitchFamily="2" charset="-122"/>
              </a:rPr>
              <a:t>{  public:</a:t>
            </a:r>
            <a:endParaRPr lang="zh-CN" altLang="en-US" dirty="0">
              <a:latin typeface="宋体" panose="02010600030101010101" pitchFamily="2" charset="-122"/>
            </a:endParaRPr>
          </a:p>
          <a:p>
            <a:pPr>
              <a:buNone/>
            </a:pPr>
            <a:r>
              <a:rPr lang="zh-CN" altLang="en-US" dirty="0">
                <a:latin typeface="宋体" panose="02010600030101010101" pitchFamily="2" charset="-122"/>
              </a:rPr>
              <a:t>      void f(B b);</a:t>
            </a:r>
            <a:endParaRPr lang="en-US" altLang="zh-CN" dirty="0">
              <a:latin typeface="宋体" panose="02010600030101010101" pitchFamily="2" charset="-122"/>
            </a:endParaRPr>
          </a:p>
          <a:p>
            <a:pPr>
              <a:buNone/>
            </a:pPr>
            <a:r>
              <a:rPr lang="en-US" altLang="zh-CN" dirty="0">
                <a:latin typeface="宋体" panose="02010600030101010101" pitchFamily="2" charset="-122"/>
              </a:rPr>
              <a:t>      void f(B); </a:t>
            </a:r>
            <a:endParaRPr lang="zh-CN" altLang="en-US" dirty="0">
              <a:latin typeface="宋体" panose="02010600030101010101" pitchFamily="2" charset="-122"/>
            </a:endParaRPr>
          </a:p>
          <a:p>
            <a:pPr>
              <a:buNone/>
            </a:pPr>
            <a:r>
              <a:rPr lang="zh-CN" altLang="en-US" dirty="0">
                <a:latin typeface="宋体" panose="02010600030101010101" pitchFamily="2" charset="-122"/>
              </a:rPr>
              <a:t>};</a:t>
            </a:r>
            <a:endParaRPr lang="zh-CN" altLang="en-US" dirty="0">
              <a:latin typeface="宋体" panose="02010600030101010101" pitchFamily="2" charset="-122"/>
            </a:endParaRPr>
          </a:p>
          <a:p>
            <a:pPr>
              <a:buNone/>
            </a:pPr>
            <a:r>
              <a:rPr lang="zh-CN" altLang="en-US" dirty="0">
                <a:latin typeface="宋体" panose="02010600030101010101" pitchFamily="2" charset="-122"/>
              </a:rPr>
              <a:t>class B</a:t>
            </a:r>
            <a:endParaRPr lang="zh-CN" altLang="en-US" dirty="0">
              <a:latin typeface="宋体" panose="02010600030101010101" pitchFamily="2" charset="-122"/>
            </a:endParaRPr>
          </a:p>
          <a:p>
            <a:pPr>
              <a:buNone/>
            </a:pPr>
            <a:r>
              <a:rPr lang="zh-CN" altLang="en-US" dirty="0">
                <a:latin typeface="宋体" panose="02010600030101010101" pitchFamily="2" charset="-122"/>
              </a:rPr>
              <a:t>{  public:</a:t>
            </a:r>
            <a:endParaRPr lang="zh-CN" altLang="en-US" dirty="0">
              <a:latin typeface="宋体" panose="02010600030101010101" pitchFamily="2" charset="-122"/>
            </a:endParaRPr>
          </a:p>
          <a:p>
            <a:pPr>
              <a:buNone/>
            </a:pPr>
            <a:r>
              <a:rPr lang="zh-CN" altLang="en-US" dirty="0">
                <a:latin typeface="宋体" panose="02010600030101010101" pitchFamily="2" charset="-122"/>
              </a:rPr>
              <a:t>      void g(A a);</a:t>
            </a:r>
            <a:endParaRPr lang="zh-CN" altLang="en-US" dirty="0">
              <a:latin typeface="宋体" panose="02010600030101010101" pitchFamily="2" charset="-122"/>
            </a:endParaRPr>
          </a:p>
          <a:p>
            <a:pPr>
              <a:buNone/>
            </a:pPr>
            <a:r>
              <a:rPr lang="zh-CN" altLang="en-US" dirty="0">
                <a:latin typeface="宋体" panose="02010600030101010101" pitchFamily="2" charset="-122"/>
              </a:rPr>
              <a:t>};</a:t>
            </a:r>
            <a:endParaRPr lang="zh-CN" altLang="en-US" dirty="0">
              <a:latin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4.4.2  </a:t>
            </a:r>
            <a:r>
              <a:rPr lang="zh-CN" altLang="en-US" dirty="0"/>
              <a:t>前向引用声明</a:t>
            </a:r>
            <a:endParaRPr lang="zh-CN" alt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en-US" sz="2800" dirty="0">
                <a:latin typeface="宋体" panose="02010600030101010101" pitchFamily="2" charset="-122"/>
              </a:rPr>
              <a:t>尽管使用了前向引用声明，但是在提供一个</a:t>
            </a:r>
            <a:r>
              <a:rPr lang="zh-CN" altLang="en-US" sz="2800" dirty="0">
                <a:solidFill>
                  <a:srgbClr val="0000FF"/>
                </a:solidFill>
                <a:latin typeface="宋体" panose="02010600030101010101" pitchFamily="2" charset="-122"/>
              </a:rPr>
              <a:t>完整的类声明</a:t>
            </a:r>
            <a:r>
              <a:rPr lang="zh-CN" altLang="en-US" sz="2800" dirty="0">
                <a:latin typeface="宋体" panose="02010600030101010101" pitchFamily="2" charset="-122"/>
              </a:rPr>
              <a:t>之前，不能声明该类的</a:t>
            </a:r>
            <a:r>
              <a:rPr lang="zh-CN" altLang="en-US" sz="2800" dirty="0">
                <a:solidFill>
                  <a:srgbClr val="0000FF"/>
                </a:solidFill>
                <a:latin typeface="宋体" panose="02010600030101010101" pitchFamily="2" charset="-122"/>
              </a:rPr>
              <a:t>对象</a:t>
            </a:r>
            <a:r>
              <a:rPr lang="zh-CN" altLang="en-US" sz="2800" dirty="0">
                <a:latin typeface="宋体" panose="02010600030101010101" pitchFamily="2" charset="-122"/>
              </a:rPr>
              <a:t>，也不能在内联成员函数中使用该类的对象。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>
              <a:lnSpc>
                <a:spcPct val="80000"/>
              </a:lnSpc>
              <a:buNone/>
              <a:defRPr/>
            </a:pPr>
            <a:r>
              <a:rPr lang="zh-CN" altLang="en-US" sz="2800" dirty="0">
                <a:solidFill>
                  <a:srgbClr val="5072C0"/>
                </a:solidFill>
                <a:latin typeface="宋体" panose="02010600030101010101" pitchFamily="2" charset="-122"/>
              </a:rPr>
              <a:t>	</a:t>
            </a:r>
            <a:r>
              <a:rPr lang="zh-CN" altLang="en-US" dirty="0">
                <a:latin typeface="宋体" panose="02010600030101010101" pitchFamily="2" charset="-122"/>
              </a:rPr>
              <a:t>class B;  //前向引用声明</a:t>
            </a:r>
            <a:endParaRPr lang="en-US" altLang="zh-CN" dirty="0"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  <a:buSzTx/>
              <a:buNone/>
              <a:defRPr/>
            </a:pPr>
            <a:r>
              <a:rPr lang="zh-CN" altLang="en-US" dirty="0">
                <a:latin typeface="宋体" panose="02010600030101010101" pitchFamily="2" charset="-122"/>
              </a:rPr>
              <a:t>	</a:t>
            </a:r>
            <a:endParaRPr lang="en-US" altLang="zh-CN" dirty="0"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  <a:buSzTx/>
              <a:buNone/>
              <a:defRPr/>
            </a:pPr>
            <a:r>
              <a:rPr lang="en-US" altLang="zh-CN" dirty="0">
                <a:latin typeface="宋体" panose="02010600030101010101" pitchFamily="2" charset="-122"/>
              </a:rPr>
              <a:t>	</a:t>
            </a:r>
            <a:r>
              <a:rPr lang="zh-CN" altLang="en-US" dirty="0">
                <a:latin typeface="宋体" panose="02010600030101010101" pitchFamily="2" charset="-122"/>
              </a:rPr>
              <a:t>class A{</a:t>
            </a:r>
            <a:endParaRPr lang="zh-CN" altLang="en-US" dirty="0"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  <a:buSzTx/>
              <a:buNone/>
              <a:defRPr/>
            </a:pPr>
            <a:r>
              <a:rPr lang="en-US" altLang="zh-CN" dirty="0">
                <a:latin typeface="宋体" panose="02010600030101010101" pitchFamily="2" charset="-122"/>
              </a:rPr>
              <a:t>		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</a:rPr>
              <a:t>B b</a:t>
            </a:r>
            <a:r>
              <a:rPr lang="en-US" altLang="zh-CN" dirty="0">
                <a:latin typeface="宋体" panose="02010600030101010101" pitchFamily="2" charset="-122"/>
              </a:rPr>
              <a:t>;//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</a:rPr>
              <a:t>错误：类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</a:rPr>
              <a:t>B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</a:rPr>
              <a:t>的定义不完善</a:t>
            </a:r>
            <a:endParaRPr lang="zh-CN" altLang="en-US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  <a:buSzTx/>
              <a:buNone/>
              <a:defRPr/>
            </a:pPr>
            <a:r>
              <a:rPr lang="zh-CN" altLang="en-US" dirty="0">
                <a:latin typeface="宋体" panose="02010600030101010101" pitchFamily="2" charset="-122"/>
              </a:rPr>
              <a:t>	};</a:t>
            </a:r>
            <a:endParaRPr lang="zh-CN" altLang="en-US" dirty="0"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  <a:buSzTx/>
              <a:buNone/>
              <a:defRPr/>
            </a:pPr>
            <a:r>
              <a:rPr lang="zh-CN" altLang="en-US" dirty="0">
                <a:latin typeface="宋体" panose="02010600030101010101" pitchFamily="2" charset="-122"/>
              </a:rPr>
              <a:t>	class B{</a:t>
            </a:r>
            <a:endParaRPr lang="zh-CN" altLang="en-US" dirty="0"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  <a:buSzTx/>
              <a:buNone/>
              <a:defRPr/>
            </a:pPr>
            <a:r>
              <a:rPr lang="en-US" altLang="zh-CN" dirty="0">
                <a:latin typeface="宋体" panose="02010600030101010101" pitchFamily="2" charset="-122"/>
              </a:rPr>
              <a:t>		A </a:t>
            </a:r>
            <a:r>
              <a:rPr lang="en-US" altLang="zh-CN" dirty="0" err="1">
                <a:latin typeface="宋体" panose="02010600030101010101" pitchFamily="2" charset="-122"/>
              </a:rPr>
              <a:t>a</a:t>
            </a:r>
            <a:r>
              <a:rPr lang="en-US" altLang="zh-CN" dirty="0">
                <a:latin typeface="宋体" panose="02010600030101010101" pitchFamily="2" charset="-122"/>
              </a:rPr>
              <a:t>;</a:t>
            </a:r>
            <a:endParaRPr lang="en-US" altLang="zh-CN" dirty="0"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  <a:buSzTx/>
              <a:buNone/>
              <a:defRPr/>
            </a:pPr>
            <a:r>
              <a:rPr lang="zh-CN" altLang="en-US" dirty="0">
                <a:latin typeface="宋体" panose="02010600030101010101" pitchFamily="2" charset="-122"/>
              </a:rPr>
              <a:t>	}</a:t>
            </a:r>
            <a:r>
              <a:rPr lang="zh-CN" altLang="en-US" dirty="0" smtClean="0">
                <a:latin typeface="宋体" panose="02010600030101010101" pitchFamily="2" charset="-122"/>
              </a:rPr>
              <a:t>;</a:t>
            </a:r>
            <a:endParaRPr lang="zh-CN" altLang="en-US" dirty="0">
              <a:latin typeface="宋体" panose="0201060003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4.4.2  </a:t>
            </a:r>
            <a:r>
              <a:rPr lang="zh-CN" altLang="en-US" dirty="0"/>
              <a:t>前向引用声明</a:t>
            </a:r>
            <a:endParaRPr lang="zh-CN" alt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80000"/>
              </a:lnSpc>
              <a:buNone/>
            </a:pPr>
            <a:r>
              <a:rPr lang="zh-CN" altLang="en-US" dirty="0" smtClean="0">
                <a:latin typeface="宋体" panose="02010600030101010101" pitchFamily="2" charset="-122"/>
              </a:rPr>
              <a:t>  class </a:t>
            </a:r>
            <a:r>
              <a:rPr lang="zh-CN" altLang="en-US" dirty="0">
                <a:latin typeface="宋体" panose="02010600030101010101" pitchFamily="2" charset="-122"/>
              </a:rPr>
              <a:t>B;  //前向引用声明</a:t>
            </a:r>
            <a:endParaRPr lang="en-US" altLang="zh-CN" dirty="0"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  <a:buSzTx/>
              <a:buNone/>
            </a:pPr>
            <a:r>
              <a:rPr lang="zh-CN" altLang="en-US" dirty="0">
                <a:latin typeface="宋体" panose="02010600030101010101" pitchFamily="2" charset="-122"/>
              </a:rPr>
              <a:t>	class A</a:t>
            </a:r>
            <a:endParaRPr lang="zh-CN" altLang="en-US" dirty="0"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  <a:buSzTx/>
              <a:buNone/>
            </a:pPr>
            <a:r>
              <a:rPr lang="zh-CN" altLang="en-US" dirty="0">
                <a:latin typeface="宋体" panose="02010600030101010101" pitchFamily="2" charset="-122"/>
              </a:rPr>
              <a:t>	{</a:t>
            </a:r>
            <a:endParaRPr lang="zh-CN" altLang="en-US" dirty="0"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  <a:buSzTx/>
              <a:buNone/>
            </a:pPr>
            <a:r>
              <a:rPr lang="en-US" altLang="zh-CN" dirty="0">
                <a:latin typeface="宋体" panose="02010600030101010101" pitchFamily="2" charset="-122"/>
              </a:rPr>
              <a:t>		public:</a:t>
            </a:r>
            <a:endParaRPr lang="zh-CN" altLang="en-US" dirty="0"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  <a:buSzTx/>
              <a:buNone/>
            </a:pPr>
            <a:r>
              <a:rPr lang="en-US" altLang="zh-CN" dirty="0">
                <a:latin typeface="宋体" panose="02010600030101010101" pitchFamily="2" charset="-122"/>
              </a:rPr>
              <a:t>		    void method() {b.do();}//</a:t>
            </a:r>
            <a:r>
              <a:rPr lang="zh-CN" altLang="en-US" dirty="0">
                <a:solidFill>
                  <a:srgbClr val="0000FF"/>
                </a:solidFill>
                <a:latin typeface="宋体" panose="02010600030101010101" pitchFamily="2" charset="-122"/>
              </a:rPr>
              <a:t>错误：类</a:t>
            </a:r>
            <a:r>
              <a:rPr lang="en-US" altLang="zh-CN" dirty="0">
                <a:solidFill>
                  <a:srgbClr val="0000FF"/>
                </a:solidFill>
                <a:latin typeface="宋体" panose="02010600030101010101" pitchFamily="2" charset="-122"/>
              </a:rPr>
              <a:t>B</a:t>
            </a:r>
            <a:r>
              <a:rPr lang="zh-CN" altLang="en-US" dirty="0">
                <a:solidFill>
                  <a:srgbClr val="0000FF"/>
                </a:solidFill>
                <a:latin typeface="宋体" panose="02010600030101010101" pitchFamily="2" charset="-122"/>
              </a:rPr>
              <a:t>没定义完善</a:t>
            </a:r>
            <a:endParaRPr lang="en-US" altLang="zh-CN" dirty="0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  <a:buSzTx/>
              <a:buNone/>
            </a:pPr>
            <a:r>
              <a:rPr lang="en-US" altLang="zh-CN" dirty="0">
                <a:latin typeface="宋体" panose="02010600030101010101" pitchFamily="2" charset="-122"/>
              </a:rPr>
              <a:t>		private:</a:t>
            </a:r>
            <a:endParaRPr lang="en-US" altLang="zh-CN" dirty="0"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  <a:buSzTx/>
              <a:buNone/>
            </a:pPr>
            <a:r>
              <a:rPr lang="en-US" altLang="zh-CN" dirty="0">
                <a:latin typeface="宋体" panose="02010600030101010101" pitchFamily="2" charset="-122"/>
              </a:rPr>
              <a:t>		    B &amp;b;//</a:t>
            </a:r>
            <a:r>
              <a:rPr lang="zh-CN" altLang="en-US" dirty="0">
                <a:solidFill>
                  <a:srgbClr val="0000FF"/>
                </a:solidFill>
                <a:latin typeface="宋体" panose="02010600030101010101" pitchFamily="2" charset="-122"/>
              </a:rPr>
              <a:t>经过前向引用声明可以声明</a:t>
            </a:r>
            <a:r>
              <a:rPr lang="en-US" altLang="zh-CN" dirty="0">
                <a:solidFill>
                  <a:srgbClr val="0000FF"/>
                </a:solidFill>
                <a:latin typeface="宋体" panose="02010600030101010101" pitchFamily="2" charset="-122"/>
              </a:rPr>
              <a:t>B</a:t>
            </a:r>
            <a:r>
              <a:rPr lang="zh-CN" altLang="en-US" dirty="0">
                <a:solidFill>
                  <a:srgbClr val="0000FF"/>
                </a:solidFill>
                <a:latin typeface="宋体" panose="02010600030101010101" pitchFamily="2" charset="-122"/>
              </a:rPr>
              <a:t>类的引用或指针</a:t>
            </a:r>
            <a:r>
              <a:rPr lang="en-US" altLang="zh-CN" dirty="0">
                <a:solidFill>
                  <a:srgbClr val="0000FF"/>
                </a:solidFill>
                <a:latin typeface="宋体" panose="02010600030101010101" pitchFamily="2" charset="-122"/>
              </a:rPr>
              <a:t>	</a:t>
            </a:r>
            <a:endParaRPr lang="en-US" altLang="zh-CN" dirty="0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  <a:buSzTx/>
              <a:buNone/>
            </a:pPr>
            <a:r>
              <a:rPr lang="en-US" altLang="zh-CN" dirty="0">
                <a:solidFill>
                  <a:srgbClr val="0000FF"/>
                </a:solidFill>
                <a:latin typeface="宋体" panose="02010600030101010101" pitchFamily="2" charset="-122"/>
              </a:rPr>
              <a:t>           B *p; </a:t>
            </a:r>
            <a:r>
              <a:rPr lang="en-US" altLang="zh-CN" dirty="0">
                <a:latin typeface="宋体" panose="02010600030101010101" pitchFamily="2" charset="-122"/>
              </a:rPr>
              <a:t>		</a:t>
            </a:r>
            <a:endParaRPr lang="en-US" altLang="zh-CN" dirty="0"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  <a:buSzTx/>
              <a:buNone/>
            </a:pPr>
            <a:r>
              <a:rPr lang="zh-CN" altLang="en-US" dirty="0">
                <a:latin typeface="宋体" panose="02010600030101010101" pitchFamily="2" charset="-122"/>
              </a:rPr>
              <a:t>	};</a:t>
            </a:r>
            <a:endParaRPr lang="zh-CN" altLang="en-US" dirty="0"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  <a:buSzTx/>
              <a:buNone/>
            </a:pPr>
            <a:r>
              <a:rPr lang="zh-CN" altLang="en-US" dirty="0">
                <a:latin typeface="宋体" panose="02010600030101010101" pitchFamily="2" charset="-122"/>
              </a:rPr>
              <a:t>	</a:t>
            </a:r>
            <a:endParaRPr lang="zh-CN" altLang="en-US" dirty="0">
              <a:latin typeface="宋体" panose="0201060003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4.4.2  </a:t>
            </a:r>
            <a:r>
              <a:rPr lang="zh-CN" altLang="en-US" dirty="0"/>
              <a:t>前向引用声明</a:t>
            </a:r>
            <a:endParaRPr lang="zh-CN" alt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SzTx/>
              <a:buNone/>
            </a:pPr>
            <a:r>
              <a:rPr lang="zh-CN" altLang="en-US" dirty="0">
                <a:latin typeface="宋体" panose="02010600030101010101" pitchFamily="2" charset="-122"/>
              </a:rPr>
              <a:t>class B</a:t>
            </a:r>
            <a:endParaRPr lang="zh-CN" altLang="en-US" dirty="0"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  <a:buSzTx/>
              <a:buNone/>
            </a:pPr>
            <a:r>
              <a:rPr lang="zh-CN" altLang="en-US" dirty="0">
                <a:latin typeface="宋体" panose="02010600030101010101" pitchFamily="2" charset="-122"/>
              </a:rPr>
              <a:t>	{</a:t>
            </a:r>
            <a:endParaRPr lang="zh-CN" altLang="en-US" dirty="0"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  <a:buSzTx/>
              <a:buNone/>
            </a:pPr>
            <a:r>
              <a:rPr lang="en-US" altLang="zh-CN" dirty="0">
                <a:latin typeface="宋体" panose="02010600030101010101" pitchFamily="2" charset="-122"/>
              </a:rPr>
              <a:t>		public:</a:t>
            </a:r>
            <a:endParaRPr lang="zh-CN" altLang="en-US" dirty="0"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  <a:buSzTx/>
              <a:buNone/>
            </a:pPr>
            <a:r>
              <a:rPr lang="en-US" altLang="zh-CN" dirty="0">
                <a:latin typeface="宋体" panose="02010600030101010101" pitchFamily="2" charset="-122"/>
              </a:rPr>
              <a:t>			void do() {…};</a:t>
            </a:r>
            <a:endParaRPr lang="en-US" altLang="zh-CN" dirty="0"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  <a:buSzTx/>
              <a:buNone/>
            </a:pPr>
            <a:r>
              <a:rPr lang="en-US" altLang="zh-CN" dirty="0">
                <a:latin typeface="宋体" panose="02010600030101010101" pitchFamily="2" charset="-122"/>
              </a:rPr>
              <a:t>		private:</a:t>
            </a:r>
            <a:endParaRPr lang="en-US" altLang="zh-CN" dirty="0"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  <a:buSzTx/>
              <a:buNone/>
            </a:pPr>
            <a:r>
              <a:rPr lang="en-US" altLang="zh-CN" dirty="0">
                <a:latin typeface="宋体" panose="02010600030101010101" pitchFamily="2" charset="-122"/>
              </a:rPr>
              <a:t>			A &amp;a;//	</a:t>
            </a:r>
            <a:r>
              <a:rPr lang="zh-CN" altLang="en-US" dirty="0">
                <a:latin typeface="宋体" panose="02010600030101010101" pitchFamily="2" charset="-122"/>
              </a:rPr>
              <a:t>	</a:t>
            </a:r>
            <a:endParaRPr lang="en-US" altLang="zh-CN" dirty="0"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  <a:buSzTx/>
              <a:buNone/>
            </a:pPr>
            <a:r>
              <a:rPr lang="zh-CN" altLang="en-US" dirty="0">
                <a:latin typeface="宋体" panose="02010600030101010101" pitchFamily="2" charset="-122"/>
              </a:rPr>
              <a:t>}</a:t>
            </a:r>
            <a:r>
              <a:rPr lang="zh-CN" altLang="en-US" dirty="0" smtClean="0">
                <a:latin typeface="宋体" panose="02010600030101010101" pitchFamily="2" charset="-122"/>
              </a:rPr>
              <a:t>;</a:t>
            </a:r>
            <a:endParaRPr lang="en-US" altLang="zh-CN" dirty="0" smtClean="0"/>
          </a:p>
          <a:p>
            <a:r>
              <a:rPr lang="zh-CN" altLang="en-US" dirty="0" smtClean="0"/>
              <a:t>应该</a:t>
            </a:r>
            <a:r>
              <a:rPr lang="zh-CN" altLang="en-US" dirty="0"/>
              <a:t>记住：当你使用前向引用声明时，你只能使用</a:t>
            </a:r>
            <a:r>
              <a:rPr lang="zh-CN" altLang="en-US" dirty="0">
                <a:solidFill>
                  <a:srgbClr val="0000FF"/>
                </a:solidFill>
              </a:rPr>
              <a:t>被声明的符号</a:t>
            </a:r>
            <a:r>
              <a:rPr lang="zh-CN" altLang="en-US" dirty="0"/>
              <a:t>，而不能涉及</a:t>
            </a:r>
            <a:r>
              <a:rPr lang="zh-CN" altLang="en-US" dirty="0">
                <a:solidFill>
                  <a:srgbClr val="0000FF"/>
                </a:solidFill>
              </a:rPr>
              <a:t>类的任何细节</a:t>
            </a:r>
            <a:r>
              <a:rPr lang="zh-CN" altLang="en-US" dirty="0"/>
              <a:t>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4.4.2  </a:t>
            </a:r>
            <a:r>
              <a:rPr lang="zh-CN" altLang="en-US" dirty="0"/>
              <a:t>前向引用声明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</a:rPr>
              <a:t>将抽象出的数据成员、代码成员相结合，将它们视为一个整体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4.1.2  </a:t>
            </a:r>
            <a:r>
              <a:rPr lang="zh-CN" altLang="en-US" dirty="0" smtClean="0"/>
              <a:t>封装</a:t>
            </a:r>
            <a:endParaRPr lang="zh-CN" alt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zh-CN" sz="2800" dirty="0">
                <a:latin typeface="宋体" panose="02010600030101010101" pitchFamily="2" charset="-122"/>
              </a:rPr>
              <a:t>UML语言是一种可视化的的面向对象建模语言。</a:t>
            </a:r>
            <a:endParaRPr lang="zh-CN" altLang="zh-CN" sz="2800" dirty="0">
              <a:latin typeface="宋体" panose="02010600030101010101" pitchFamily="2" charset="-122"/>
            </a:endParaRPr>
          </a:p>
          <a:p>
            <a:pPr>
              <a:defRPr/>
            </a:pPr>
            <a:r>
              <a:rPr lang="zh-CN" altLang="zh-CN" sz="2800" dirty="0">
                <a:latin typeface="宋体" panose="02010600030101010101" pitchFamily="2" charset="-122"/>
              </a:rPr>
              <a:t>UML有三个基本的</a:t>
            </a:r>
            <a:r>
              <a:rPr lang="zh-CN" altLang="zh-CN" sz="2800" dirty="0" smtClean="0">
                <a:latin typeface="宋体" panose="02010600030101010101" pitchFamily="2" charset="-122"/>
              </a:rPr>
              <a:t>部分</a:t>
            </a:r>
            <a:endParaRPr lang="en-US" altLang="zh-CN" sz="2800" dirty="0" smtClean="0">
              <a:latin typeface="宋体" panose="02010600030101010101" pitchFamily="2" charset="-122"/>
            </a:endParaRPr>
          </a:p>
          <a:p>
            <a:pPr lvl="1">
              <a:defRPr/>
            </a:pPr>
            <a:r>
              <a:rPr lang="zh-CN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宋体" panose="02010600030101010101" pitchFamily="2" charset="-122"/>
              </a:rPr>
              <a:t>事物</a:t>
            </a:r>
            <a:r>
              <a:rPr lang="zh-CN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宋体" panose="02010600030101010101" pitchFamily="2" charset="-122"/>
              </a:rPr>
              <a:t>（Things</a:t>
            </a:r>
            <a:r>
              <a:rPr lang="zh-CN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宋体" panose="02010600030101010101" pitchFamily="2" charset="-122"/>
              </a:rPr>
              <a:t>）</a:t>
            </a:r>
            <a:r>
              <a:rPr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宋体" panose="02010600030101010101" pitchFamily="2" charset="-122"/>
              </a:rPr>
              <a:t>：</a:t>
            </a:r>
            <a:r>
              <a:rPr lang="zh-CN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宋体" panose="02010600030101010101" pitchFamily="2" charset="-122"/>
              </a:rPr>
              <a:t>UML</a:t>
            </a:r>
            <a:r>
              <a:rPr lang="zh-CN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宋体" panose="02010600030101010101" pitchFamily="2" charset="-122"/>
              </a:rPr>
              <a:t>中重要的组成部分，在模型中属于最静态的部分，代表概念上的或物理上的</a:t>
            </a:r>
            <a:r>
              <a:rPr lang="zh-CN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宋体" panose="02010600030101010101" pitchFamily="2" charset="-122"/>
              </a:rPr>
              <a:t>元素</a:t>
            </a:r>
            <a:endParaRPr lang="en-US" altLang="zh-CN" dirty="0" smtClean="0">
              <a:solidFill>
                <a:schemeClr val="tx2">
                  <a:lumMod val="60000"/>
                  <a:lumOff val="40000"/>
                </a:schemeClr>
              </a:solidFill>
              <a:latin typeface="宋体" panose="02010600030101010101" pitchFamily="2" charset="-122"/>
            </a:endParaRPr>
          </a:p>
          <a:p>
            <a:pPr lvl="1">
              <a:defRPr/>
            </a:pPr>
            <a:r>
              <a:rPr lang="zh-CN" altLang="zh-CN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宋体" panose="02010600030101010101" pitchFamily="2" charset="-122"/>
              </a:rPr>
              <a:t>关系</a:t>
            </a:r>
            <a:r>
              <a:rPr lang="zh-CN" altLang="zh-CN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宋体" panose="02010600030101010101" pitchFamily="2" charset="-122"/>
              </a:rPr>
              <a:t>（Relationships</a:t>
            </a:r>
            <a:r>
              <a:rPr lang="zh-CN" altLang="zh-CN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宋体" panose="02010600030101010101" pitchFamily="2" charset="-122"/>
              </a:rPr>
              <a:t>）</a:t>
            </a:r>
            <a:r>
              <a:rPr lang="zh-CN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宋体" panose="02010600030101010101" pitchFamily="2" charset="-122"/>
              </a:rPr>
              <a:t>：</a:t>
            </a:r>
            <a:r>
              <a:rPr lang="zh-CN" altLang="zh-CN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宋体" panose="02010600030101010101" pitchFamily="2" charset="-122"/>
              </a:rPr>
              <a:t>关系</a:t>
            </a:r>
            <a:r>
              <a:rPr lang="zh-CN" altLang="zh-CN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宋体" panose="02010600030101010101" pitchFamily="2" charset="-122"/>
              </a:rPr>
              <a:t>把事物紧密联系在</a:t>
            </a:r>
            <a:r>
              <a:rPr lang="zh-CN" altLang="zh-CN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宋体" panose="02010600030101010101" pitchFamily="2" charset="-122"/>
              </a:rPr>
              <a:t>一起</a:t>
            </a:r>
            <a:endParaRPr lang="en-US" altLang="zh-CN" sz="2400" dirty="0" smtClean="0">
              <a:solidFill>
                <a:schemeClr val="tx2">
                  <a:lumMod val="60000"/>
                  <a:lumOff val="40000"/>
                </a:schemeClr>
              </a:solidFill>
              <a:latin typeface="宋体" panose="02010600030101010101" pitchFamily="2" charset="-122"/>
            </a:endParaRPr>
          </a:p>
          <a:p>
            <a:pPr lvl="1">
              <a:defRPr/>
            </a:pPr>
            <a:r>
              <a:rPr lang="zh-CN" altLang="zh-CN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宋体" panose="02010600030101010101" pitchFamily="2" charset="-122"/>
              </a:rPr>
              <a:t>图</a:t>
            </a:r>
            <a:r>
              <a:rPr lang="zh-CN" altLang="zh-CN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宋体" panose="02010600030101010101" pitchFamily="2" charset="-122"/>
              </a:rPr>
              <a:t>（Diagrams</a:t>
            </a:r>
            <a:r>
              <a:rPr lang="zh-CN" altLang="zh-CN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宋体" panose="02010600030101010101" pitchFamily="2" charset="-122"/>
              </a:rPr>
              <a:t>）</a:t>
            </a:r>
            <a:r>
              <a:rPr lang="zh-CN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宋体" panose="02010600030101010101" pitchFamily="2" charset="-122"/>
              </a:rPr>
              <a:t>：</a:t>
            </a:r>
            <a:r>
              <a:rPr lang="zh-CN" altLang="zh-CN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宋体" panose="02010600030101010101" pitchFamily="2" charset="-122"/>
              </a:rPr>
              <a:t>图</a:t>
            </a:r>
            <a:r>
              <a:rPr lang="zh-CN" altLang="zh-CN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宋体" panose="02010600030101010101" pitchFamily="2" charset="-122"/>
              </a:rPr>
              <a:t>是很多有相互相关的事物的</a:t>
            </a:r>
            <a:r>
              <a:rPr lang="zh-CN" altLang="zh-CN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宋体" panose="02010600030101010101" pitchFamily="2" charset="-122"/>
              </a:rPr>
              <a:t>组</a:t>
            </a:r>
            <a:r>
              <a:rPr lang="zh-CN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宋体" panose="02010600030101010101" pitchFamily="2" charset="-122"/>
              </a:rPr>
              <a:t>合</a:t>
            </a:r>
            <a:endParaRPr lang="zh-CN" altLang="zh-CN" sz="2400" dirty="0">
              <a:solidFill>
                <a:schemeClr val="tx2">
                  <a:lumMod val="60000"/>
                  <a:lumOff val="40000"/>
                </a:schemeClr>
              </a:solidFill>
              <a:latin typeface="宋体" panose="0201060003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4.5  UML</a:t>
            </a:r>
            <a:r>
              <a:rPr lang="zh-CN" altLang="en-US" dirty="0" smtClean="0"/>
              <a:t>图形标识</a:t>
            </a:r>
            <a:endParaRPr lang="zh-CN" alt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4.5.2  UML</a:t>
            </a:r>
            <a:r>
              <a:rPr lang="zh-CN" altLang="en-US" dirty="0" smtClean="0"/>
              <a:t>类图</a:t>
            </a:r>
            <a:endParaRPr lang="zh-CN" alt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295400" y="1676400"/>
            <a:ext cx="7239000" cy="4776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5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9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10000"/>
              </a:spcBef>
            </a:pPr>
            <a:r>
              <a:rPr lang="zh-CN" altLang="en-US" dirty="0" smtClean="0">
                <a:latin typeface="宋体" panose="02010600030101010101" pitchFamily="2" charset="-122"/>
              </a:rPr>
              <a:t>举例：</a:t>
            </a:r>
            <a:r>
              <a:rPr lang="zh-CN" altLang="zh-CN" dirty="0" smtClean="0">
                <a:latin typeface="宋体" panose="02010600030101010101" pitchFamily="2" charset="-122"/>
              </a:rPr>
              <a:t>Clock</a:t>
            </a:r>
            <a:r>
              <a:rPr lang="zh-CN" altLang="en-US" dirty="0" smtClean="0">
                <a:latin typeface="宋体" panose="02010600030101010101" pitchFamily="2" charset="-122"/>
              </a:rPr>
              <a:t>类的完整表示</a:t>
            </a:r>
            <a:endParaRPr lang="zh-CN" altLang="en-US" dirty="0" smtClean="0">
              <a:latin typeface="宋体" panose="02010600030101010101" pitchFamily="2" charset="-122"/>
            </a:endParaRPr>
          </a:p>
          <a:p>
            <a:pPr>
              <a:spcBef>
                <a:spcPct val="10000"/>
              </a:spcBef>
            </a:pPr>
            <a:endParaRPr lang="zh-CN" altLang="zh-CN" dirty="0" smtClean="0">
              <a:latin typeface="宋体" panose="02010600030101010101" pitchFamily="2" charset="-122"/>
            </a:endParaRPr>
          </a:p>
          <a:p>
            <a:pPr>
              <a:spcBef>
                <a:spcPct val="10000"/>
              </a:spcBef>
            </a:pPr>
            <a:endParaRPr lang="zh-CN" altLang="zh-CN" dirty="0" smtClean="0">
              <a:latin typeface="宋体" panose="02010600030101010101" pitchFamily="2" charset="-122"/>
            </a:endParaRPr>
          </a:p>
          <a:p>
            <a:pPr>
              <a:spcBef>
                <a:spcPct val="10000"/>
              </a:spcBef>
            </a:pPr>
            <a:endParaRPr lang="zh-CN" altLang="zh-CN" dirty="0" smtClean="0">
              <a:latin typeface="宋体" panose="02010600030101010101" pitchFamily="2" charset="-122"/>
            </a:endParaRPr>
          </a:p>
          <a:p>
            <a:pPr>
              <a:spcBef>
                <a:spcPct val="10000"/>
              </a:spcBef>
            </a:pPr>
            <a:endParaRPr lang="en-US" altLang="zh-CN" dirty="0" smtClean="0">
              <a:latin typeface="宋体" panose="02010600030101010101" pitchFamily="2" charset="-122"/>
            </a:endParaRPr>
          </a:p>
          <a:p>
            <a:pPr>
              <a:spcBef>
                <a:spcPct val="10000"/>
              </a:spcBef>
            </a:pPr>
            <a:endParaRPr lang="zh-CN" altLang="zh-CN" dirty="0" smtClean="0">
              <a:latin typeface="宋体" panose="02010600030101010101" pitchFamily="2" charset="-122"/>
            </a:endParaRPr>
          </a:p>
          <a:p>
            <a:pPr>
              <a:spcBef>
                <a:spcPct val="10000"/>
              </a:spcBef>
            </a:pPr>
            <a:r>
              <a:rPr lang="zh-CN" altLang="zh-CN" dirty="0" smtClean="0">
                <a:latin typeface="宋体" panose="02010600030101010101" pitchFamily="2" charset="-122"/>
              </a:rPr>
              <a:t>Clock</a:t>
            </a:r>
            <a:r>
              <a:rPr lang="zh-CN" altLang="en-US" dirty="0" smtClean="0">
                <a:latin typeface="宋体" panose="02010600030101010101" pitchFamily="2" charset="-122"/>
              </a:rPr>
              <a:t>类的简洁表示</a:t>
            </a:r>
            <a:endParaRPr lang="zh-CN" altLang="en-US" dirty="0" smtClean="0">
              <a:latin typeface="宋体" panose="02010600030101010101" pitchFamily="2" charset="-122"/>
            </a:endParaRPr>
          </a:p>
        </p:txBody>
      </p:sp>
      <p:grpSp>
        <p:nvGrpSpPr>
          <p:cNvPr id="8" name="Group 5"/>
          <p:cNvGrpSpPr/>
          <p:nvPr/>
        </p:nvGrpSpPr>
        <p:grpSpPr bwMode="auto">
          <a:xfrm>
            <a:off x="1752600" y="2204864"/>
            <a:ext cx="6210300" cy="1849438"/>
            <a:chOff x="0" y="0"/>
            <a:chExt cx="2074" cy="649"/>
          </a:xfrm>
        </p:grpSpPr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0" y="0"/>
              <a:ext cx="2074" cy="649"/>
            </a:xfrm>
            <a:prstGeom prst="rect">
              <a:avLst/>
            </a:prstGeom>
            <a:noFill/>
            <a:ln w="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–"/>
                <a:defRPr sz="280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940" y="19"/>
              <a:ext cx="191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–"/>
                <a:defRPr sz="280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1800" b="0">
                  <a:latin typeface="宋体" panose="02010600030101010101" pitchFamily="2" charset="-122"/>
                </a:rPr>
                <a:t>Clock</a:t>
              </a:r>
              <a:endParaRPr lang="zh-CN" altLang="zh-CN" sz="1800" b="0">
                <a:latin typeface="宋体" panose="02010600030101010101" pitchFamily="2" charset="-122"/>
              </a:endParaRPr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0" y="113"/>
              <a:ext cx="2074" cy="536"/>
            </a:xfrm>
            <a:prstGeom prst="rect">
              <a:avLst/>
            </a:prstGeom>
            <a:noFill/>
            <a:ln w="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–"/>
                <a:defRPr sz="280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0" y="409"/>
              <a:ext cx="2074" cy="240"/>
            </a:xfrm>
            <a:prstGeom prst="rect">
              <a:avLst/>
            </a:prstGeom>
            <a:noFill/>
            <a:ln w="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–"/>
                <a:defRPr sz="280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14" y="122"/>
              <a:ext cx="457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–"/>
                <a:defRPr sz="280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1800" b="0">
                  <a:latin typeface="宋体" panose="02010600030101010101" pitchFamily="2" charset="-122"/>
                </a:rPr>
                <a:t>- Hour : int</a:t>
              </a:r>
              <a:endParaRPr lang="zh-CN" altLang="zh-CN" sz="1800" b="0">
                <a:latin typeface="宋体" panose="02010600030101010101" pitchFamily="2" charset="-122"/>
              </a:endParaRPr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14" y="207"/>
              <a:ext cx="534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–"/>
                <a:defRPr sz="280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1800" b="0">
                  <a:latin typeface="宋体" panose="02010600030101010101" pitchFamily="2" charset="-122"/>
                </a:rPr>
                <a:t>- Minute : int</a:t>
              </a:r>
              <a:endParaRPr lang="zh-CN" altLang="zh-CN" sz="1800" b="0">
                <a:latin typeface="宋体" panose="02010600030101010101" pitchFamily="2" charset="-122"/>
              </a:endParaRPr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14" y="292"/>
              <a:ext cx="534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–"/>
                <a:defRPr sz="280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1800" b="0">
                  <a:latin typeface="宋体" panose="02010600030101010101" pitchFamily="2" charset="-122"/>
                </a:rPr>
                <a:t>- Second : int</a:t>
              </a:r>
              <a:endParaRPr lang="zh-CN" altLang="zh-CN" sz="1800" b="0">
                <a:latin typeface="宋体" panose="02010600030101010101" pitchFamily="2" charset="-122"/>
              </a:endParaRPr>
            </a:p>
          </p:txBody>
        </p:sp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14" y="461"/>
              <a:ext cx="724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–"/>
                <a:defRPr sz="280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1800" b="0">
                  <a:latin typeface="宋体" panose="02010600030101010101" pitchFamily="2" charset="-122"/>
                </a:rPr>
                <a:t>+ ShowTime() : void</a:t>
              </a:r>
              <a:endParaRPr lang="zh-CN" altLang="zh-CN" sz="1800" b="0">
                <a:latin typeface="宋体" panose="02010600030101010101" pitchFamily="2" charset="-122"/>
              </a:endParaRPr>
            </a:p>
          </p:txBody>
        </p:sp>
        <p:sp>
          <p:nvSpPr>
            <p:cNvPr id="17" name="Rectangle 14"/>
            <p:cNvSpPr>
              <a:spLocks noChangeArrowheads="1"/>
            </p:cNvSpPr>
            <p:nvPr/>
          </p:nvSpPr>
          <p:spPr bwMode="auto">
            <a:xfrm>
              <a:off x="14" y="546"/>
              <a:ext cx="1832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–"/>
                <a:defRPr sz="280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1800" b="0">
                  <a:latin typeface="宋体" panose="02010600030101010101" pitchFamily="2" charset="-122"/>
                </a:rPr>
                <a:t>+ SetTime(NewH:int=0,NewM:int=0,NewS:int=0):void</a:t>
              </a:r>
              <a:endParaRPr lang="zh-CN" altLang="zh-CN" sz="1800" b="0">
                <a:latin typeface="宋体" panose="02010600030101010101" pitchFamily="2" charset="-122"/>
              </a:endParaRPr>
            </a:p>
          </p:txBody>
        </p:sp>
      </p:grpSp>
      <p:grpSp>
        <p:nvGrpSpPr>
          <p:cNvPr id="19" name="Group 16"/>
          <p:cNvGrpSpPr/>
          <p:nvPr/>
        </p:nvGrpSpPr>
        <p:grpSpPr bwMode="auto">
          <a:xfrm>
            <a:off x="2254250" y="4549259"/>
            <a:ext cx="4756150" cy="1624012"/>
            <a:chOff x="0" y="0"/>
            <a:chExt cx="2085" cy="654"/>
          </a:xfrm>
        </p:grpSpPr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0" y="0"/>
              <a:ext cx="2085" cy="654"/>
            </a:xfrm>
            <a:prstGeom prst="rect">
              <a:avLst/>
            </a:prstGeom>
            <a:noFill/>
            <a:ln w="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–"/>
                <a:defRPr sz="280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21" name="Rectangle 18"/>
            <p:cNvSpPr>
              <a:spLocks noChangeArrowheads="1"/>
            </p:cNvSpPr>
            <p:nvPr/>
          </p:nvSpPr>
          <p:spPr bwMode="auto">
            <a:xfrm>
              <a:off x="688" y="63"/>
              <a:ext cx="724" cy="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–"/>
                <a:defRPr sz="280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1800" b="0">
                  <a:latin typeface="宋体" panose="02010600030101010101" pitchFamily="2" charset="-122"/>
                </a:rPr>
                <a:t>Clock</a:t>
              </a:r>
              <a:endParaRPr lang="zh-CN" altLang="zh-CN" sz="1800" b="0">
                <a:latin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4.5.2  UML</a:t>
            </a:r>
            <a:r>
              <a:rPr lang="zh-CN" altLang="en-US" dirty="0"/>
              <a:t>类图</a:t>
            </a:r>
            <a:endParaRPr lang="zh-CN" alt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295400" y="1905000"/>
            <a:ext cx="72390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5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9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依赖关系</a:t>
            </a:r>
            <a:endParaRPr lang="zh-CN" altLang="en-US" dirty="0" smtClean="0"/>
          </a:p>
          <a:p>
            <a:endParaRPr lang="en-US" altLang="zh-CN" dirty="0" smtClean="0"/>
          </a:p>
          <a:p>
            <a:endParaRPr lang="zh-CN" altLang="zh-CN" dirty="0" smtClean="0"/>
          </a:p>
          <a:p>
            <a:endParaRPr lang="zh-CN" altLang="zh-CN" dirty="0" smtClean="0"/>
          </a:p>
          <a:p>
            <a:endParaRPr lang="zh-CN" altLang="zh-CN" dirty="0" smtClean="0"/>
          </a:p>
          <a:p>
            <a:pPr marL="571500" lvl="1" indent="0">
              <a:buFont typeface="Wingdings" panose="05000000000000000000" pitchFamily="2" charset="2"/>
              <a:buNone/>
            </a:pPr>
            <a:r>
              <a:rPr lang="zh-CN" altLang="en-US" dirty="0" smtClean="0"/>
              <a:t>图中的“类</a:t>
            </a:r>
            <a:r>
              <a:rPr lang="zh-CN" altLang="zh-CN" dirty="0" smtClean="0"/>
              <a:t>A”</a:t>
            </a:r>
            <a:r>
              <a:rPr lang="zh-CN" altLang="en-US" dirty="0" smtClean="0"/>
              <a:t>是源，“类</a:t>
            </a:r>
            <a:r>
              <a:rPr lang="zh-CN" altLang="zh-CN" dirty="0" smtClean="0"/>
              <a:t>B”</a:t>
            </a:r>
            <a:r>
              <a:rPr lang="zh-CN" altLang="en-US" dirty="0" smtClean="0"/>
              <a:t>是目标，表示“类</a:t>
            </a:r>
            <a:r>
              <a:rPr lang="zh-CN" altLang="zh-CN" dirty="0" smtClean="0"/>
              <a:t>A”</a:t>
            </a:r>
            <a:r>
              <a:rPr lang="zh-CN" altLang="en-US" dirty="0" smtClean="0"/>
              <a:t>使用了“类</a:t>
            </a:r>
            <a:r>
              <a:rPr lang="zh-CN" altLang="zh-CN" dirty="0" smtClean="0"/>
              <a:t>B”</a:t>
            </a:r>
            <a:r>
              <a:rPr lang="zh-CN" altLang="en-US" dirty="0" smtClean="0"/>
              <a:t>，或称“类</a:t>
            </a:r>
            <a:r>
              <a:rPr lang="zh-CN" altLang="zh-CN" dirty="0" smtClean="0"/>
              <a:t>A”</a:t>
            </a:r>
            <a:r>
              <a:rPr lang="zh-CN" altLang="en-US" dirty="0" smtClean="0"/>
              <a:t>依赖“类</a:t>
            </a:r>
            <a:r>
              <a:rPr lang="zh-CN" altLang="zh-CN" dirty="0" smtClean="0"/>
              <a:t>B”</a:t>
            </a:r>
            <a:endParaRPr lang="zh-CN" altLang="zh-CN" dirty="0" smtClean="0"/>
          </a:p>
        </p:txBody>
      </p:sp>
      <p:grpSp>
        <p:nvGrpSpPr>
          <p:cNvPr id="7" name="Group 4"/>
          <p:cNvGrpSpPr/>
          <p:nvPr/>
        </p:nvGrpSpPr>
        <p:grpSpPr bwMode="auto">
          <a:xfrm>
            <a:off x="1752600" y="3200400"/>
            <a:ext cx="6613525" cy="536575"/>
            <a:chOff x="0" y="0"/>
            <a:chExt cx="5796" cy="470"/>
          </a:xfrm>
        </p:grpSpPr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0" y="5"/>
              <a:ext cx="1218" cy="4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–"/>
                <a:defRPr sz="280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b="0">
                  <a:latin typeface="宋体" panose="02010600030101010101" pitchFamily="2" charset="-122"/>
                </a:rPr>
                <a:t>类 </a:t>
              </a:r>
              <a:r>
                <a:rPr lang="zh-CN" altLang="zh-CN" sz="2000" b="0">
                  <a:latin typeface="宋体" panose="02010600030101010101" pitchFamily="2" charset="-122"/>
                </a:rPr>
                <a:t>A</a:t>
              </a:r>
              <a:endParaRPr lang="zh-CN" altLang="zh-CN" sz="2000" b="0">
                <a:latin typeface="宋体" panose="02010600030101010101" pitchFamily="2" charset="-122"/>
              </a:endParaRPr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1218" y="200"/>
              <a:ext cx="3360" cy="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tailEnd type="arrow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4578" y="0"/>
              <a:ext cx="1218" cy="4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–"/>
                <a:defRPr sz="280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b="0">
                  <a:latin typeface="宋体" panose="02010600030101010101" pitchFamily="2" charset="-122"/>
                </a:rPr>
                <a:t>类 </a:t>
              </a:r>
              <a:r>
                <a:rPr lang="zh-CN" altLang="zh-CN" sz="2000" b="0">
                  <a:latin typeface="宋体" panose="02010600030101010101" pitchFamily="2" charset="-122"/>
                </a:rPr>
                <a:t>B</a:t>
              </a:r>
              <a:endParaRPr lang="zh-CN" altLang="zh-CN" sz="2000" b="0">
                <a:latin typeface="宋体" panose="02010600030101010101" pitchFamily="2" charset="-122"/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3563888" y="2665002"/>
            <a:ext cx="31683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类与对象关系的图形标识</a:t>
            </a:r>
            <a:endParaRPr lang="zh-CN" alt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4.5.2  UML</a:t>
            </a:r>
            <a:r>
              <a:rPr lang="zh-CN" altLang="en-US" dirty="0"/>
              <a:t>类图</a:t>
            </a:r>
            <a:endParaRPr lang="zh-CN" alt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295400" y="1905000"/>
            <a:ext cx="72390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5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9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 smtClean="0">
                <a:latin typeface="宋体" panose="02010600030101010101" pitchFamily="2" charset="-122"/>
              </a:rPr>
              <a:t>作用关系</a:t>
            </a:r>
            <a:r>
              <a:rPr lang="zh-CN" altLang="zh-CN" smtClean="0">
                <a:latin typeface="宋体" panose="02010600030101010101" pitchFamily="2" charset="-122"/>
              </a:rPr>
              <a:t>——</a:t>
            </a:r>
            <a:r>
              <a:rPr lang="zh-CN" altLang="en-US" smtClean="0">
                <a:latin typeface="宋体" panose="02010600030101010101" pitchFamily="2" charset="-122"/>
              </a:rPr>
              <a:t>关联</a:t>
            </a:r>
            <a:endParaRPr lang="zh-CN" altLang="en-US" smtClean="0"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endParaRPr lang="zh-CN" altLang="zh-CN" smtClean="0"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endParaRPr lang="zh-CN" altLang="zh-CN" smtClean="0"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endParaRPr lang="zh-CN" altLang="zh-CN" smtClean="0">
              <a:latin typeface="宋体" panose="02010600030101010101" pitchFamily="2" charset="-122"/>
            </a:endParaRPr>
          </a:p>
          <a:p>
            <a:pPr marL="666750" lvl="1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mtClean="0">
                <a:latin typeface="宋体" panose="02010600030101010101" pitchFamily="2" charset="-122"/>
              </a:rPr>
              <a:t>图中的“重数</a:t>
            </a:r>
            <a:r>
              <a:rPr lang="zh-CN" altLang="zh-CN" smtClean="0">
                <a:latin typeface="宋体" panose="02010600030101010101" pitchFamily="2" charset="-122"/>
              </a:rPr>
              <a:t>A”</a:t>
            </a:r>
            <a:r>
              <a:rPr lang="zh-CN" altLang="en-US" smtClean="0">
                <a:latin typeface="宋体" panose="02010600030101010101" pitchFamily="2" charset="-122"/>
              </a:rPr>
              <a:t>决定了类</a:t>
            </a:r>
            <a:r>
              <a:rPr lang="zh-CN" altLang="zh-CN" smtClean="0">
                <a:latin typeface="宋体" panose="02010600030101010101" pitchFamily="2" charset="-122"/>
              </a:rPr>
              <a:t>B</a:t>
            </a:r>
            <a:r>
              <a:rPr lang="zh-CN" altLang="en-US" smtClean="0">
                <a:latin typeface="宋体" panose="02010600030101010101" pitchFamily="2" charset="-122"/>
              </a:rPr>
              <a:t>的每个对象与类</a:t>
            </a:r>
            <a:r>
              <a:rPr lang="zh-CN" altLang="zh-CN" smtClean="0">
                <a:latin typeface="宋体" panose="02010600030101010101" pitchFamily="2" charset="-122"/>
              </a:rPr>
              <a:t>A</a:t>
            </a:r>
            <a:r>
              <a:rPr lang="zh-CN" altLang="en-US" smtClean="0">
                <a:latin typeface="宋体" panose="02010600030101010101" pitchFamily="2" charset="-122"/>
              </a:rPr>
              <a:t>的多少个对象发生作用，同样“重数</a:t>
            </a:r>
            <a:r>
              <a:rPr lang="zh-CN" altLang="zh-CN" smtClean="0">
                <a:latin typeface="宋体" panose="02010600030101010101" pitchFamily="2" charset="-122"/>
              </a:rPr>
              <a:t>B”</a:t>
            </a:r>
            <a:r>
              <a:rPr lang="zh-CN" altLang="en-US" smtClean="0">
                <a:latin typeface="宋体" panose="02010600030101010101" pitchFamily="2" charset="-122"/>
              </a:rPr>
              <a:t>决定了类</a:t>
            </a:r>
            <a:r>
              <a:rPr lang="zh-CN" altLang="zh-CN" smtClean="0">
                <a:latin typeface="宋体" panose="02010600030101010101" pitchFamily="2" charset="-122"/>
              </a:rPr>
              <a:t>A</a:t>
            </a:r>
            <a:r>
              <a:rPr lang="zh-CN" altLang="en-US" smtClean="0">
                <a:latin typeface="宋体" panose="02010600030101010101" pitchFamily="2" charset="-122"/>
              </a:rPr>
              <a:t>的每个对象与类</a:t>
            </a:r>
            <a:r>
              <a:rPr lang="zh-CN" altLang="zh-CN" smtClean="0">
                <a:latin typeface="宋体" panose="02010600030101010101" pitchFamily="2" charset="-122"/>
              </a:rPr>
              <a:t>B</a:t>
            </a:r>
            <a:r>
              <a:rPr lang="zh-CN" altLang="en-US" smtClean="0">
                <a:latin typeface="宋体" panose="02010600030101010101" pitchFamily="2" charset="-122"/>
              </a:rPr>
              <a:t>的多少个对象发生作用。</a:t>
            </a:r>
            <a:endParaRPr lang="zh-CN" altLang="en-US" dirty="0" smtClean="0">
              <a:latin typeface="宋体" panose="02010600030101010101" pitchFamily="2" charset="-122"/>
            </a:endParaRPr>
          </a:p>
        </p:txBody>
      </p:sp>
      <p:grpSp>
        <p:nvGrpSpPr>
          <p:cNvPr id="7" name="Group 4"/>
          <p:cNvGrpSpPr/>
          <p:nvPr/>
        </p:nvGrpSpPr>
        <p:grpSpPr bwMode="auto">
          <a:xfrm>
            <a:off x="2286000" y="2667000"/>
            <a:ext cx="4953000" cy="990600"/>
            <a:chOff x="0" y="0"/>
            <a:chExt cx="2688" cy="397"/>
          </a:xfrm>
        </p:grpSpPr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0" y="118"/>
              <a:ext cx="487" cy="18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–"/>
                <a:defRPr sz="280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b="0">
                  <a:latin typeface="宋体" panose="02010600030101010101" pitchFamily="2" charset="-122"/>
                </a:rPr>
                <a:t>类 </a:t>
              </a:r>
              <a:r>
                <a:rPr lang="zh-CN" altLang="zh-CN" sz="2000" b="0">
                  <a:latin typeface="宋体" panose="02010600030101010101" pitchFamily="2" charset="-122"/>
                </a:rPr>
                <a:t>A</a:t>
              </a:r>
              <a:endParaRPr lang="zh-CN" altLang="zh-CN" sz="2000" b="0">
                <a:latin typeface="宋体" panose="02010600030101010101" pitchFamily="2" charset="-122"/>
              </a:endParaRPr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487" y="199"/>
              <a:ext cx="171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504" y="0"/>
              <a:ext cx="487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–"/>
                <a:defRPr sz="280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b="0">
                  <a:latin typeface="宋体" panose="02010600030101010101" pitchFamily="2" charset="-122"/>
                </a:rPr>
                <a:t>重数</a:t>
              </a:r>
              <a:r>
                <a:rPr lang="zh-CN" altLang="zh-CN" sz="2000" b="0">
                  <a:latin typeface="宋体" panose="02010600030101010101" pitchFamily="2" charset="-122"/>
                </a:rPr>
                <a:t>A</a:t>
              </a:r>
              <a:endParaRPr lang="zh-CN" altLang="zh-CN" sz="2000" b="0">
                <a:latin typeface="宋体" panose="02010600030101010101" pitchFamily="2" charset="-122"/>
              </a:endParaRPr>
            </a:p>
          </p:txBody>
        </p:sp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2201" y="118"/>
              <a:ext cx="487" cy="18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–"/>
                <a:defRPr sz="280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b="0">
                  <a:latin typeface="宋体" panose="02010600030101010101" pitchFamily="2" charset="-122"/>
                </a:rPr>
                <a:t>类 </a:t>
              </a:r>
              <a:r>
                <a:rPr lang="zh-CN" altLang="zh-CN" sz="2000" b="0">
                  <a:latin typeface="宋体" panose="02010600030101010101" pitchFamily="2" charset="-122"/>
                </a:rPr>
                <a:t>B</a:t>
              </a:r>
              <a:endParaRPr lang="zh-CN" altLang="zh-CN" sz="2000" b="0">
                <a:latin typeface="宋体" panose="02010600030101010101" pitchFamily="2" charset="-122"/>
              </a:endParaRPr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714" y="0"/>
              <a:ext cx="487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–"/>
                <a:defRPr sz="280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b="0">
                  <a:latin typeface="宋体" panose="02010600030101010101" pitchFamily="2" charset="-122"/>
                </a:rPr>
                <a:t>重数</a:t>
              </a:r>
              <a:r>
                <a:rPr lang="zh-CN" altLang="zh-CN" sz="2000" b="0">
                  <a:latin typeface="宋体" panose="02010600030101010101" pitchFamily="2" charset="-122"/>
                </a:rPr>
                <a:t>B</a:t>
              </a:r>
              <a:endParaRPr lang="zh-CN" altLang="zh-CN" sz="2000" b="0">
                <a:latin typeface="宋体" panose="02010600030101010101" pitchFamily="2" charset="-122"/>
              </a:endParaRPr>
            </a:p>
          </p:txBody>
        </p:sp>
        <p:sp>
          <p:nvSpPr>
            <p:cNvPr id="13" name="Text Box 10"/>
            <p:cNvSpPr txBox="1">
              <a:spLocks noChangeArrowheads="1"/>
            </p:cNvSpPr>
            <p:nvPr/>
          </p:nvSpPr>
          <p:spPr bwMode="auto">
            <a:xfrm>
              <a:off x="504" y="199"/>
              <a:ext cx="403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–"/>
                <a:defRPr sz="280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zh-CN" sz="2000" b="0">
                <a:latin typeface="宋体" panose="02010600030101010101" pitchFamily="2" charset="-122"/>
              </a:endParaRPr>
            </a:p>
          </p:txBody>
        </p:sp>
        <p:sp>
          <p:nvSpPr>
            <p:cNvPr id="14" name="Text Box 11"/>
            <p:cNvSpPr txBox="1">
              <a:spLocks noChangeArrowheads="1"/>
            </p:cNvSpPr>
            <p:nvPr/>
          </p:nvSpPr>
          <p:spPr bwMode="auto">
            <a:xfrm>
              <a:off x="1798" y="199"/>
              <a:ext cx="386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–"/>
                <a:defRPr sz="280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zh-CN" sz="2000" b="0">
                <a:latin typeface="宋体" panose="02010600030101010101" pitchFamily="2" charset="-122"/>
              </a:endParaRPr>
            </a:p>
          </p:txBody>
        </p:sp>
        <p:sp>
          <p:nvSpPr>
            <p:cNvPr id="15" name="Text Box 12"/>
            <p:cNvSpPr txBox="1">
              <a:spLocks noChangeArrowheads="1"/>
            </p:cNvSpPr>
            <p:nvPr/>
          </p:nvSpPr>
          <p:spPr bwMode="auto">
            <a:xfrm>
              <a:off x="1126" y="0"/>
              <a:ext cx="403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–"/>
                <a:defRPr sz="280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zh-CN" sz="2000" b="0">
                <a:latin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4.5.2  UML</a:t>
            </a:r>
            <a:r>
              <a:rPr lang="zh-CN" altLang="en-US" dirty="0"/>
              <a:t>类图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08025" y="1772920"/>
            <a:ext cx="7239000" cy="539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5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9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/>
              <a:t>包含关系</a:t>
            </a:r>
            <a:r>
              <a:rPr lang="zh-CN" altLang="zh-CN" smtClean="0">
                <a:latin typeface="宋体" panose="02010600030101010101" pitchFamily="2" charset="-122"/>
              </a:rPr>
              <a:t>——</a:t>
            </a:r>
            <a:r>
              <a:rPr lang="zh-CN" altLang="en-US" smtClean="0"/>
              <a:t>聚集和组合</a:t>
            </a:r>
            <a:endParaRPr lang="zh-CN" altLang="en-US" smtClean="0"/>
          </a:p>
        </p:txBody>
      </p:sp>
      <p:grpSp>
        <p:nvGrpSpPr>
          <p:cNvPr id="5" name="Group 4"/>
          <p:cNvGrpSpPr/>
          <p:nvPr/>
        </p:nvGrpSpPr>
        <p:grpSpPr bwMode="auto">
          <a:xfrm>
            <a:off x="1332230" y="2492693"/>
            <a:ext cx="5486400" cy="1957387"/>
            <a:chOff x="0" y="0"/>
            <a:chExt cx="3456" cy="1233"/>
          </a:xfrm>
        </p:grpSpPr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9" y="0"/>
              <a:ext cx="757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–"/>
                <a:defRPr sz="280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b="0">
                  <a:latin typeface="宋体" panose="02010600030101010101" pitchFamily="2" charset="-122"/>
                </a:rPr>
                <a:t>类 </a:t>
              </a:r>
              <a:r>
                <a:rPr lang="zh-CN" altLang="zh-CN" sz="2000" b="0">
                  <a:latin typeface="宋体" panose="02010600030101010101" pitchFamily="2" charset="-122"/>
                </a:rPr>
                <a:t>A</a:t>
              </a:r>
              <a:endParaRPr lang="zh-CN" altLang="zh-CN" sz="2000" b="0">
                <a:latin typeface="宋体" panose="02010600030101010101" pitchFamily="2" charset="-122"/>
              </a:endParaRPr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0" y="1006"/>
              <a:ext cx="757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–"/>
                <a:defRPr sz="280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b="0">
                  <a:latin typeface="宋体" panose="02010600030101010101" pitchFamily="2" charset="-122"/>
                </a:rPr>
                <a:t>类 </a:t>
              </a:r>
              <a:r>
                <a:rPr lang="zh-CN" altLang="zh-CN" sz="2000" b="0">
                  <a:latin typeface="宋体" panose="02010600030101010101" pitchFamily="2" charset="-122"/>
                </a:rPr>
                <a:t>B</a:t>
              </a:r>
              <a:endParaRPr lang="zh-CN" altLang="zh-CN" sz="2000" b="0">
                <a:latin typeface="宋体" panose="02010600030101010101" pitchFamily="2" charset="-122"/>
              </a:endParaRPr>
            </a:p>
          </p:txBody>
        </p:sp>
        <p:sp>
          <p:nvSpPr>
            <p:cNvPr id="8" name="AutoShape 7"/>
            <p:cNvSpPr>
              <a:spLocks noChangeArrowheads="1"/>
            </p:cNvSpPr>
            <p:nvPr/>
          </p:nvSpPr>
          <p:spPr bwMode="auto">
            <a:xfrm>
              <a:off x="320" y="228"/>
              <a:ext cx="131" cy="152"/>
            </a:xfrm>
            <a:prstGeom prst="diamond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–"/>
                <a:defRPr sz="280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 flipH="1">
              <a:off x="385" y="365"/>
              <a:ext cx="0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451" y="243"/>
              <a:ext cx="756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–"/>
                <a:defRPr sz="280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b="0">
                  <a:latin typeface="宋体" panose="02010600030101010101" pitchFamily="2" charset="-122"/>
                </a:rPr>
                <a:t>重数</a:t>
              </a:r>
              <a:r>
                <a:rPr lang="zh-CN" altLang="zh-CN" sz="2000" b="0">
                  <a:latin typeface="宋体" panose="02010600030101010101" pitchFamily="2" charset="-122"/>
                </a:rPr>
                <a:t>A</a:t>
              </a:r>
              <a:endParaRPr lang="zh-CN" altLang="zh-CN" sz="2000" b="0">
                <a:latin typeface="宋体" panose="02010600030101010101" pitchFamily="2" charset="-122"/>
              </a:endParaRPr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438" y="797"/>
              <a:ext cx="757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–"/>
                <a:defRPr sz="280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b="0">
                  <a:latin typeface="宋体" panose="02010600030101010101" pitchFamily="2" charset="-122"/>
                </a:rPr>
                <a:t>重数</a:t>
              </a:r>
              <a:r>
                <a:rPr lang="zh-CN" altLang="zh-CN" sz="2000" b="0">
                  <a:latin typeface="宋体" panose="02010600030101010101" pitchFamily="2" charset="-122"/>
                </a:rPr>
                <a:t>B</a:t>
              </a:r>
              <a:endParaRPr lang="zh-CN" altLang="zh-CN" sz="2000" b="0">
                <a:latin typeface="宋体" panose="02010600030101010101" pitchFamily="2" charset="-122"/>
              </a:endParaRPr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420" y="651"/>
              <a:ext cx="809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–"/>
                <a:defRPr sz="280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zh-CN" sz="2000" b="0">
                <a:latin typeface="宋体" panose="02010600030101010101" pitchFamily="2" charset="-122"/>
              </a:endParaRPr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2236" y="0"/>
              <a:ext cx="757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–"/>
                <a:defRPr sz="280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b="0">
                  <a:latin typeface="宋体" panose="02010600030101010101" pitchFamily="2" charset="-122"/>
                </a:rPr>
                <a:t>类 </a:t>
              </a:r>
              <a:r>
                <a:rPr lang="zh-CN" altLang="zh-CN" sz="2000" b="0">
                  <a:latin typeface="宋体" panose="02010600030101010101" pitchFamily="2" charset="-122"/>
                </a:rPr>
                <a:t>A</a:t>
              </a:r>
              <a:endParaRPr lang="zh-CN" altLang="zh-CN" sz="2000" b="0">
                <a:latin typeface="宋体" panose="02010600030101010101" pitchFamily="2" charset="-122"/>
              </a:endParaRP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2227" y="1003"/>
              <a:ext cx="757" cy="2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–"/>
                <a:defRPr sz="280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b="0">
                  <a:latin typeface="宋体" panose="02010600030101010101" pitchFamily="2" charset="-122"/>
                </a:rPr>
                <a:t>类 </a:t>
              </a:r>
              <a:r>
                <a:rPr lang="zh-CN" altLang="zh-CN" sz="2000" b="0">
                  <a:latin typeface="宋体" panose="02010600030101010101" pitchFamily="2" charset="-122"/>
                </a:rPr>
                <a:t>B</a:t>
              </a:r>
              <a:endParaRPr lang="zh-CN" altLang="zh-CN" sz="2000" b="0">
                <a:latin typeface="宋体" panose="02010600030101010101" pitchFamily="2" charset="-122"/>
              </a:endParaRPr>
            </a:p>
          </p:txBody>
        </p:sp>
        <p:sp>
          <p:nvSpPr>
            <p:cNvPr id="15" name="AutoShape 14"/>
            <p:cNvSpPr>
              <a:spLocks noChangeArrowheads="1"/>
            </p:cNvSpPr>
            <p:nvPr/>
          </p:nvSpPr>
          <p:spPr bwMode="auto">
            <a:xfrm>
              <a:off x="2547" y="227"/>
              <a:ext cx="130" cy="151"/>
            </a:xfrm>
            <a:prstGeom prst="diamond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–"/>
                <a:defRPr sz="280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 flipH="1">
              <a:off x="2612" y="364"/>
              <a:ext cx="0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auto">
            <a:xfrm>
              <a:off x="2677" y="212"/>
              <a:ext cx="757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–"/>
                <a:defRPr sz="280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b="0">
                  <a:latin typeface="宋体" panose="02010600030101010101" pitchFamily="2" charset="-122"/>
                </a:rPr>
                <a:t>重数</a:t>
              </a:r>
              <a:r>
                <a:rPr lang="zh-CN" altLang="zh-CN" sz="2000" b="0">
                  <a:latin typeface="宋体" panose="02010600030101010101" pitchFamily="2" charset="-122"/>
                </a:rPr>
                <a:t>A</a:t>
              </a:r>
              <a:endParaRPr lang="zh-CN" altLang="zh-CN" sz="2000" b="0">
                <a:latin typeface="宋体" panose="02010600030101010101" pitchFamily="2" charset="-122"/>
              </a:endParaRPr>
            </a:p>
          </p:txBody>
        </p:sp>
        <p:sp>
          <p:nvSpPr>
            <p:cNvPr id="18" name="Text Box 17"/>
            <p:cNvSpPr txBox="1">
              <a:spLocks noChangeArrowheads="1"/>
            </p:cNvSpPr>
            <p:nvPr/>
          </p:nvSpPr>
          <p:spPr bwMode="auto">
            <a:xfrm>
              <a:off x="2665" y="787"/>
              <a:ext cx="757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–"/>
                <a:defRPr sz="280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b="0">
                  <a:latin typeface="宋体" panose="02010600030101010101" pitchFamily="2" charset="-122"/>
                </a:rPr>
                <a:t>重数</a:t>
              </a:r>
              <a:r>
                <a:rPr lang="zh-CN" altLang="zh-CN" sz="2000" b="0">
                  <a:latin typeface="宋体" panose="02010600030101010101" pitchFamily="2" charset="-122"/>
                </a:rPr>
                <a:t>B</a:t>
              </a:r>
              <a:endParaRPr lang="zh-CN" altLang="zh-CN" sz="2000" b="0">
                <a:latin typeface="宋体" panose="02010600030101010101" pitchFamily="2" charset="-122"/>
              </a:endParaRPr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2646" y="606"/>
              <a:ext cx="810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–"/>
                <a:defRPr sz="280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zh-CN" sz="2000" b="0">
                <a:latin typeface="宋体" panose="02010600030101010101" pitchFamily="2" charset="-122"/>
              </a:endParaRPr>
            </a:p>
          </p:txBody>
        </p:sp>
      </p:grpSp>
      <p:sp>
        <p:nvSpPr>
          <p:cNvPr id="20" name="Text Box 19"/>
          <p:cNvSpPr txBox="1">
            <a:spLocks noChangeArrowheads="1"/>
          </p:cNvSpPr>
          <p:nvPr/>
        </p:nvSpPr>
        <p:spPr bwMode="auto">
          <a:xfrm>
            <a:off x="898525" y="4694555"/>
            <a:ext cx="6858000" cy="1753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–"/>
              <a:defRPr sz="28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b="0" dirty="0">
                <a:latin typeface="Times New Roman" panose="02020603050405020304" pitchFamily="18" charset="0"/>
              </a:rPr>
              <a:t>聚集表示类之间的关系是整体与部分的关系，</a:t>
            </a:r>
            <a:r>
              <a:rPr lang="zh-CN" altLang="en-US" sz="2400" b="0" dirty="0">
                <a:latin typeface="宋体" panose="02010600030101010101" pitchFamily="2" charset="-122"/>
              </a:rPr>
              <a:t>“</a:t>
            </a:r>
            <a:r>
              <a:rPr lang="zh-CN" altLang="en-US" sz="2400" b="0" dirty="0">
                <a:latin typeface="Times New Roman" panose="02020603050405020304" pitchFamily="18" charset="0"/>
              </a:rPr>
              <a:t>包含</a:t>
            </a:r>
            <a:r>
              <a:rPr lang="zh-CN" altLang="en-US" sz="2400" b="0" dirty="0">
                <a:latin typeface="宋体" panose="02010600030101010101" pitchFamily="2" charset="-122"/>
              </a:rPr>
              <a:t>”</a:t>
            </a:r>
            <a:r>
              <a:rPr lang="zh-CN" altLang="en-US" sz="2400" b="0" dirty="0">
                <a:latin typeface="Times New Roman" panose="02020603050405020304" pitchFamily="18" charset="0"/>
              </a:rPr>
              <a:t>、</a:t>
            </a:r>
            <a:r>
              <a:rPr lang="zh-CN" altLang="en-US" sz="2400" b="0" dirty="0">
                <a:latin typeface="宋体" panose="02010600030101010101" pitchFamily="2" charset="-122"/>
              </a:rPr>
              <a:t>“</a:t>
            </a:r>
            <a:r>
              <a:rPr lang="zh-CN" altLang="en-US" sz="2400" b="0" dirty="0">
                <a:latin typeface="Times New Roman" panose="02020603050405020304" pitchFamily="18" charset="0"/>
              </a:rPr>
              <a:t>组成</a:t>
            </a:r>
            <a:r>
              <a:rPr lang="zh-CN" altLang="en-US" sz="2400" b="0" dirty="0">
                <a:latin typeface="宋体" panose="02010600030101010101" pitchFamily="2" charset="-122"/>
              </a:rPr>
              <a:t>”</a:t>
            </a:r>
            <a:r>
              <a:rPr lang="zh-CN" altLang="en-US" sz="2400" b="0" dirty="0">
                <a:latin typeface="Times New Roman" panose="02020603050405020304" pitchFamily="18" charset="0"/>
              </a:rPr>
              <a:t>、</a:t>
            </a:r>
            <a:r>
              <a:rPr lang="zh-CN" altLang="en-US" sz="2400" b="0" dirty="0">
                <a:latin typeface="宋体" panose="02010600030101010101" pitchFamily="2" charset="-122"/>
              </a:rPr>
              <a:t>“</a:t>
            </a:r>
            <a:r>
              <a:rPr lang="zh-CN" altLang="en-US" sz="2400" b="0" dirty="0">
                <a:latin typeface="Times New Roman" panose="02020603050405020304" pitchFamily="18" charset="0"/>
              </a:rPr>
              <a:t>分为</a:t>
            </a:r>
            <a:r>
              <a:rPr lang="zh-CN" altLang="zh-CN" sz="2400" b="0" dirty="0">
                <a:latin typeface="宋体" panose="02010600030101010101" pitchFamily="2" charset="-122"/>
              </a:rPr>
              <a:t>……</a:t>
            </a:r>
            <a:r>
              <a:rPr lang="zh-CN" altLang="en-US" sz="2400" b="0" dirty="0">
                <a:latin typeface="Times New Roman" panose="02020603050405020304" pitchFamily="18" charset="0"/>
              </a:rPr>
              <a:t>部分</a:t>
            </a:r>
            <a:r>
              <a:rPr lang="zh-CN" altLang="en-US" sz="2400" b="0" dirty="0">
                <a:latin typeface="宋体" panose="02010600030101010101" pitchFamily="2" charset="-122"/>
              </a:rPr>
              <a:t>”</a:t>
            </a:r>
            <a:r>
              <a:rPr lang="zh-CN" altLang="en-US" sz="2400" b="0" dirty="0">
                <a:latin typeface="Times New Roman" panose="02020603050405020304" pitchFamily="18" charset="0"/>
              </a:rPr>
              <a:t>等都是聚集关系</a:t>
            </a:r>
            <a:r>
              <a:rPr lang="zh-CN" altLang="en-US" sz="2400" b="0" dirty="0" smtClean="0">
                <a:latin typeface="Times New Roman" panose="02020603050405020304" pitchFamily="18" charset="0"/>
              </a:rPr>
              <a:t>。</a:t>
            </a:r>
            <a:endParaRPr lang="zh-CN" altLang="en-US" sz="2400" b="0" dirty="0" smtClean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b="0" dirty="0">
                <a:latin typeface="Times New Roman" panose="02020603050405020304" pitchFamily="18" charset="0"/>
              </a:rPr>
              <a:t>组合是一种简单的聚集形式，用实心菱形</a:t>
            </a:r>
            <a:r>
              <a:rPr lang="zh-CN" altLang="en-US" sz="2400" b="0" dirty="0">
                <a:latin typeface="Times New Roman" panose="02020603050405020304" pitchFamily="18" charset="0"/>
              </a:rPr>
              <a:t>表示</a:t>
            </a:r>
            <a:endParaRPr lang="zh-CN" altLang="en-US" sz="2400" b="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4.5.2  UML</a:t>
            </a:r>
            <a:r>
              <a:rPr lang="zh-CN" altLang="en-US" dirty="0"/>
              <a:t>类图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295400" y="1905000"/>
            <a:ext cx="72390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5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9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/>
              <a:t>继承关系</a:t>
            </a:r>
            <a:r>
              <a:rPr lang="zh-CN" altLang="zh-CN" smtClean="0">
                <a:latin typeface="宋体" panose="02010600030101010101" pitchFamily="2" charset="-122"/>
              </a:rPr>
              <a:t>——</a:t>
            </a:r>
            <a:r>
              <a:rPr lang="zh-CN" altLang="en-US" smtClean="0"/>
              <a:t>泛化</a:t>
            </a:r>
            <a:endParaRPr lang="zh-CN" altLang="en-US" smtClean="0"/>
          </a:p>
        </p:txBody>
      </p:sp>
      <p:grpSp>
        <p:nvGrpSpPr>
          <p:cNvPr id="5" name="Group 4"/>
          <p:cNvGrpSpPr/>
          <p:nvPr/>
        </p:nvGrpSpPr>
        <p:grpSpPr bwMode="auto">
          <a:xfrm>
            <a:off x="1676400" y="2971800"/>
            <a:ext cx="5943600" cy="2268538"/>
            <a:chOff x="0" y="0"/>
            <a:chExt cx="4684" cy="1786"/>
          </a:xfrm>
        </p:grpSpPr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882" y="0"/>
              <a:ext cx="1218" cy="4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–"/>
                <a:defRPr sz="280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b="0">
                  <a:latin typeface="宋体" panose="02010600030101010101" pitchFamily="2" charset="-122"/>
                </a:rPr>
                <a:t>父类 </a:t>
              </a:r>
              <a:r>
                <a:rPr lang="zh-CN" altLang="zh-CN" sz="2000" b="0">
                  <a:latin typeface="宋体" panose="02010600030101010101" pitchFamily="2" charset="-122"/>
                </a:rPr>
                <a:t>A</a:t>
              </a:r>
              <a:endParaRPr lang="zh-CN" altLang="zh-CN" sz="2000" b="0">
                <a:latin typeface="宋体" panose="02010600030101010101" pitchFamily="2" charset="-122"/>
              </a:endParaRPr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3466" y="10"/>
              <a:ext cx="1218" cy="4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–"/>
                <a:defRPr sz="280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b="0">
                  <a:latin typeface="宋体" panose="02010600030101010101" pitchFamily="2" charset="-122"/>
                </a:rPr>
                <a:t>父类 </a:t>
              </a:r>
              <a:r>
                <a:rPr lang="zh-CN" altLang="zh-CN" sz="2000" b="0">
                  <a:latin typeface="宋体" panose="02010600030101010101" pitchFamily="2" charset="-122"/>
                </a:rPr>
                <a:t>B</a:t>
              </a:r>
              <a:endParaRPr lang="zh-CN" altLang="zh-CN" sz="2000" b="0">
                <a:latin typeface="宋体" panose="02010600030101010101" pitchFamily="2" charset="-122"/>
              </a:endParaRPr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0" y="1321"/>
              <a:ext cx="1218" cy="4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–"/>
                <a:defRPr sz="280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b="0">
                  <a:latin typeface="宋体" panose="02010600030101010101" pitchFamily="2" charset="-122"/>
                </a:rPr>
                <a:t>子类 </a:t>
              </a:r>
              <a:r>
                <a:rPr lang="zh-CN" altLang="zh-CN" sz="2000" b="0">
                  <a:latin typeface="宋体" panose="02010600030101010101" pitchFamily="2" charset="-122"/>
                </a:rPr>
                <a:t>1</a:t>
              </a:r>
              <a:endParaRPr lang="zh-CN" altLang="zh-CN" sz="2000" b="0">
                <a:latin typeface="宋体" panose="02010600030101010101" pitchFamily="2" charset="-122"/>
              </a:endParaRPr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2646" y="1318"/>
              <a:ext cx="1218" cy="4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–"/>
                <a:defRPr sz="280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b="0">
                  <a:latin typeface="宋体" panose="02010600030101010101" pitchFamily="2" charset="-122"/>
                </a:rPr>
                <a:t>子类 </a:t>
              </a:r>
              <a:r>
                <a:rPr lang="zh-CN" altLang="zh-CN" sz="2000" b="0">
                  <a:latin typeface="宋体" panose="02010600030101010101" pitchFamily="2" charset="-122"/>
                </a:rPr>
                <a:t>2</a:t>
              </a:r>
              <a:endParaRPr lang="zh-CN" altLang="zh-CN" sz="2000" b="0">
                <a:latin typeface="宋体" panose="02010600030101010101" pitchFamily="2" charset="-122"/>
              </a:endParaRPr>
            </a:p>
          </p:txBody>
        </p:sp>
        <p:sp>
          <p:nvSpPr>
            <p:cNvPr id="10" name="AutoShape 9"/>
            <p:cNvSpPr>
              <a:spLocks noChangeArrowheads="1"/>
            </p:cNvSpPr>
            <p:nvPr/>
          </p:nvSpPr>
          <p:spPr bwMode="auto">
            <a:xfrm>
              <a:off x="1402" y="473"/>
              <a:ext cx="168" cy="18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–"/>
                <a:defRPr sz="280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1" name="AutoShape 10"/>
            <p:cNvSpPr>
              <a:spLocks noChangeArrowheads="1"/>
            </p:cNvSpPr>
            <p:nvPr/>
          </p:nvSpPr>
          <p:spPr bwMode="auto">
            <a:xfrm>
              <a:off x="3990" y="505"/>
              <a:ext cx="168" cy="18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–"/>
                <a:defRPr sz="280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1470" y="673"/>
              <a:ext cx="1176" cy="6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 flipH="1">
              <a:off x="630" y="673"/>
              <a:ext cx="861" cy="6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 flipH="1">
              <a:off x="3297" y="704"/>
              <a:ext cx="777" cy="6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4.5.2  UML</a:t>
            </a:r>
            <a:r>
              <a:rPr lang="zh-CN" altLang="en-US" dirty="0"/>
              <a:t>类图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295400" y="1905000"/>
            <a:ext cx="72390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5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9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/>
              <a:t>在</a:t>
            </a:r>
            <a:r>
              <a:rPr lang="zh-CN" altLang="zh-CN" smtClean="0"/>
              <a:t>UML</a:t>
            </a:r>
            <a:r>
              <a:rPr lang="zh-CN" altLang="en-US" smtClean="0"/>
              <a:t>图形上，注释表示为带有褶角的矩形，然后用虚线连接到</a:t>
            </a:r>
            <a:r>
              <a:rPr lang="zh-CN" altLang="zh-CN" smtClean="0"/>
              <a:t>UML</a:t>
            </a:r>
            <a:r>
              <a:rPr lang="zh-CN" altLang="en-US" smtClean="0"/>
              <a:t>的其他元素上，它是一种用于在图中附加文字注释的机制。</a:t>
            </a:r>
            <a:endParaRPr lang="zh-CN" altLang="en-US" smtClean="0"/>
          </a:p>
        </p:txBody>
      </p:sp>
      <p:grpSp>
        <p:nvGrpSpPr>
          <p:cNvPr id="5" name="Group 4"/>
          <p:cNvGrpSpPr/>
          <p:nvPr/>
        </p:nvGrpSpPr>
        <p:grpSpPr bwMode="auto">
          <a:xfrm>
            <a:off x="4800600" y="4038600"/>
            <a:ext cx="1981200" cy="1050925"/>
            <a:chOff x="0" y="0"/>
            <a:chExt cx="1248" cy="662"/>
          </a:xfrm>
        </p:grpSpPr>
        <p:grpSp>
          <p:nvGrpSpPr>
            <p:cNvPr id="6" name="Group 5"/>
            <p:cNvGrpSpPr/>
            <p:nvPr/>
          </p:nvGrpSpPr>
          <p:grpSpPr bwMode="auto">
            <a:xfrm>
              <a:off x="0" y="0"/>
              <a:ext cx="1248" cy="662"/>
              <a:chOff x="0" y="0"/>
              <a:chExt cx="1465" cy="777"/>
            </a:xfrm>
          </p:grpSpPr>
          <p:sp>
            <p:nvSpPr>
              <p:cNvPr id="8" name="未知"/>
              <p:cNvSpPr/>
              <p:nvPr/>
            </p:nvSpPr>
            <p:spPr bwMode="auto">
              <a:xfrm>
                <a:off x="0" y="0"/>
                <a:ext cx="1465" cy="777"/>
              </a:xfrm>
              <a:custGeom>
                <a:avLst/>
                <a:gdLst>
                  <a:gd name="T0" fmla="*/ 0 w 306"/>
                  <a:gd name="T1" fmla="*/ 0 h 162"/>
                  <a:gd name="T2" fmla="*/ 2147483647 w 306"/>
                  <a:gd name="T3" fmla="*/ 0 h 162"/>
                  <a:gd name="T4" fmla="*/ 2147483647 w 306"/>
                  <a:gd name="T5" fmla="*/ 2147483647 h 162"/>
                  <a:gd name="T6" fmla="*/ 2147483647 w 306"/>
                  <a:gd name="T7" fmla="*/ 2147483647 h 162"/>
                  <a:gd name="T8" fmla="*/ 0 w 306"/>
                  <a:gd name="T9" fmla="*/ 2147483647 h 162"/>
                  <a:gd name="T10" fmla="*/ 0 w 306"/>
                  <a:gd name="T11" fmla="*/ 0 h 16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06"/>
                  <a:gd name="T19" fmla="*/ 0 h 162"/>
                  <a:gd name="T20" fmla="*/ 306 w 306"/>
                  <a:gd name="T21" fmla="*/ 162 h 16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06" h="162">
                    <a:moveTo>
                      <a:pt x="0" y="0"/>
                    </a:moveTo>
                    <a:lnTo>
                      <a:pt x="270" y="0"/>
                    </a:lnTo>
                    <a:lnTo>
                      <a:pt x="306" y="36"/>
                    </a:lnTo>
                    <a:lnTo>
                      <a:pt x="306" y="162"/>
                    </a:lnTo>
                    <a:lnTo>
                      <a:pt x="0" y="162"/>
                    </a:lnTo>
                    <a:lnTo>
                      <a:pt x="0" y="0"/>
                    </a:lnTo>
                  </a:path>
                </a:pathLst>
              </a:custGeom>
              <a:noFill/>
              <a:ln w="31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" name="未知"/>
              <p:cNvSpPr/>
              <p:nvPr/>
            </p:nvSpPr>
            <p:spPr bwMode="auto">
              <a:xfrm>
                <a:off x="1293" y="0"/>
                <a:ext cx="172" cy="173"/>
              </a:xfrm>
              <a:custGeom>
                <a:avLst/>
                <a:gdLst>
                  <a:gd name="T0" fmla="*/ 0 w 36"/>
                  <a:gd name="T1" fmla="*/ 0 h 36"/>
                  <a:gd name="T2" fmla="*/ 0 w 36"/>
                  <a:gd name="T3" fmla="*/ 2147483647 h 36"/>
                  <a:gd name="T4" fmla="*/ 2147483647 w 36"/>
                  <a:gd name="T5" fmla="*/ 2147483647 h 36"/>
                  <a:gd name="T6" fmla="*/ 0 60000 65536"/>
                  <a:gd name="T7" fmla="*/ 0 60000 65536"/>
                  <a:gd name="T8" fmla="*/ 0 60000 65536"/>
                  <a:gd name="T9" fmla="*/ 0 w 36"/>
                  <a:gd name="T10" fmla="*/ 0 h 36"/>
                  <a:gd name="T11" fmla="*/ 36 w 36"/>
                  <a:gd name="T12" fmla="*/ 36 h 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6" h="36">
                    <a:moveTo>
                      <a:pt x="0" y="0"/>
                    </a:moveTo>
                    <a:lnTo>
                      <a:pt x="0" y="36"/>
                    </a:lnTo>
                    <a:lnTo>
                      <a:pt x="36" y="36"/>
                    </a:lnTo>
                  </a:path>
                </a:pathLst>
              </a:custGeom>
              <a:noFill/>
              <a:ln w="31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" name="Text Box 8"/>
            <p:cNvSpPr txBox="1">
              <a:spLocks noChangeArrowheads="1"/>
            </p:cNvSpPr>
            <p:nvPr/>
          </p:nvSpPr>
          <p:spPr bwMode="auto">
            <a:xfrm>
              <a:off x="96" y="144"/>
              <a:ext cx="115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–"/>
                <a:defRPr sz="280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400" b="0">
                  <a:latin typeface="Times New Roman" panose="02020603050405020304" pitchFamily="18" charset="0"/>
                </a:rPr>
                <a:t>注释文字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sp>
        <p:nvSpPr>
          <p:cNvPr id="10" name="Line 9"/>
          <p:cNvSpPr>
            <a:spLocks noChangeShapeType="1"/>
          </p:cNvSpPr>
          <p:nvPr/>
        </p:nvSpPr>
        <p:spPr bwMode="auto">
          <a:xfrm flipH="1">
            <a:off x="2819400" y="5105400"/>
            <a:ext cx="1981200" cy="53340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4251325" y="604043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–"/>
              <a:defRPr sz="28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zh-CN" sz="2400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altLang="zh-CN" dirty="0"/>
              <a:t>C</a:t>
            </a:r>
            <a:r>
              <a:rPr lang="zh-CN" altLang="en-US" dirty="0"/>
              <a:t>语言的结构体</a:t>
            </a:r>
            <a:endParaRPr lang="en-US" altLang="zh-CN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dirty="0" err="1"/>
              <a:t>Struct</a:t>
            </a:r>
            <a:r>
              <a:rPr lang="en-US" altLang="zh-CN" dirty="0"/>
              <a:t> Student{</a:t>
            </a:r>
            <a:endParaRPr lang="en-US" altLang="zh-CN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num</a:t>
            </a:r>
            <a:r>
              <a:rPr lang="en-US" altLang="zh-CN" dirty="0"/>
              <a:t>;</a:t>
            </a:r>
            <a:endParaRPr lang="en-US" altLang="zh-CN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	string name;</a:t>
            </a:r>
            <a:endParaRPr lang="en-US" altLang="zh-CN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	char sex;</a:t>
            </a:r>
            <a:endParaRPr lang="en-US" altLang="zh-CN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age;</a:t>
            </a:r>
            <a:endParaRPr lang="en-US" altLang="zh-CN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};</a:t>
            </a:r>
            <a:endParaRPr lang="en-US" altLang="zh-CN" dirty="0"/>
          </a:p>
          <a:p>
            <a:pPr>
              <a:defRPr/>
            </a:pPr>
            <a:r>
              <a:rPr lang="en-US" altLang="zh-CN" dirty="0"/>
              <a:t>C++</a:t>
            </a:r>
            <a:r>
              <a:rPr lang="zh-CN" altLang="en-US" dirty="0"/>
              <a:t>保持和</a:t>
            </a:r>
            <a:r>
              <a:rPr lang="en-US" altLang="zh-CN" dirty="0"/>
              <a:t>C</a:t>
            </a:r>
            <a:r>
              <a:rPr lang="zh-CN" altLang="en-US" dirty="0"/>
              <a:t>的兼容，满足面向对象程序设计的要求，保留了</a:t>
            </a:r>
            <a:r>
              <a:rPr lang="en-US" altLang="zh-CN" dirty="0" err="1"/>
              <a:t>struct</a:t>
            </a:r>
            <a:r>
              <a:rPr lang="zh-CN" altLang="en-US" dirty="0" smtClean="0"/>
              <a:t>关键字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4.6  </a:t>
            </a:r>
            <a:r>
              <a:rPr lang="zh-CN" altLang="en-US" dirty="0" smtClean="0"/>
              <a:t>结构体和联合体</a:t>
            </a:r>
            <a:endParaRPr lang="zh-CN" alt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C</a:t>
            </a:r>
            <a:r>
              <a:rPr lang="zh-CN" altLang="en-US" dirty="0"/>
              <a:t>语言的结构体与</a:t>
            </a:r>
            <a:r>
              <a:rPr lang="en-US" altLang="zh-CN" dirty="0"/>
              <a:t>C++</a:t>
            </a:r>
            <a:r>
              <a:rPr lang="zh-CN" altLang="en-US" dirty="0"/>
              <a:t>结构体的不同</a:t>
            </a:r>
            <a:endParaRPr lang="en-US" altLang="zh-CN" dirty="0"/>
          </a:p>
          <a:p>
            <a:pPr>
              <a:buClr>
                <a:srgbClr val="0000FF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CN" dirty="0"/>
              <a:t>C</a:t>
            </a:r>
            <a:r>
              <a:rPr lang="zh-CN" altLang="en-US" dirty="0"/>
              <a:t>结构体只有数据，没有函数；</a:t>
            </a:r>
            <a:r>
              <a:rPr lang="en-US" altLang="zh-CN" dirty="0"/>
              <a:t>C++</a:t>
            </a:r>
            <a:r>
              <a:rPr lang="zh-CN" altLang="en-US" dirty="0"/>
              <a:t>可以有函数（包括</a:t>
            </a:r>
            <a:r>
              <a:rPr lang="zh-CN" altLang="en-US" dirty="0">
                <a:solidFill>
                  <a:srgbClr val="0000FF"/>
                </a:solidFill>
              </a:rPr>
              <a:t>构造函数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0000FF"/>
                </a:solidFill>
              </a:rPr>
              <a:t>析构函数</a:t>
            </a:r>
            <a:r>
              <a:rPr lang="zh-CN" altLang="en-US" dirty="0"/>
              <a:t>）</a:t>
            </a:r>
            <a:endParaRPr lang="en-US" altLang="zh-CN" dirty="0"/>
          </a:p>
          <a:p>
            <a:pPr>
              <a:buClr>
                <a:srgbClr val="0000FF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CN" dirty="0"/>
              <a:t>C</a:t>
            </a:r>
            <a:r>
              <a:rPr lang="zh-CN" altLang="en-US" dirty="0"/>
              <a:t>结构体中没有访问控制属性，全部成员是</a:t>
            </a:r>
            <a:r>
              <a:rPr lang="zh-CN" altLang="en-US" dirty="0">
                <a:solidFill>
                  <a:srgbClr val="0000FF"/>
                </a:solidFill>
              </a:rPr>
              <a:t>公有</a:t>
            </a:r>
            <a:r>
              <a:rPr lang="zh-CN" altLang="en-US" dirty="0"/>
              <a:t>的；</a:t>
            </a:r>
            <a:r>
              <a:rPr lang="en-US" altLang="zh-CN" dirty="0"/>
              <a:t>C++</a:t>
            </a:r>
            <a:r>
              <a:rPr lang="zh-CN" altLang="en-US" dirty="0"/>
              <a:t>结构体有公有、私有和保护性的访问控制属性</a:t>
            </a:r>
            <a:endParaRPr lang="en-US" altLang="zh-CN" dirty="0"/>
          </a:p>
          <a:p>
            <a:pPr>
              <a:buClr>
                <a:srgbClr val="0000FF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CN" dirty="0"/>
              <a:t>C</a:t>
            </a:r>
            <a:r>
              <a:rPr lang="zh-CN" altLang="en-US" dirty="0"/>
              <a:t>结构体不能被继承，不支持包含多态；</a:t>
            </a:r>
            <a:r>
              <a:rPr lang="en-US" altLang="zh-CN" dirty="0"/>
              <a:t> C++</a:t>
            </a:r>
            <a:r>
              <a:rPr lang="zh-CN" altLang="en-US" dirty="0"/>
              <a:t>结构体可以继承，支持包含</a:t>
            </a:r>
            <a:r>
              <a:rPr lang="zh-CN" altLang="en-US" dirty="0" smtClean="0"/>
              <a:t>多态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4.6  </a:t>
            </a:r>
            <a:r>
              <a:rPr lang="zh-CN" altLang="en-US" dirty="0"/>
              <a:t>结构体和联合体</a:t>
            </a:r>
            <a:endParaRPr lang="zh-CN" alt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zh-CN" altLang="en-US" dirty="0"/>
              <a:t>结构体是一种特殊形态的类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结构体与类的唯一区别在于默认的访问控制属性</a:t>
            </a:r>
            <a:endParaRPr lang="en-US" altLang="zh-CN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zh-CN" altLang="en-US" dirty="0"/>
              <a:t>结构体名称</a:t>
            </a:r>
            <a:endParaRPr lang="en-US" altLang="zh-CN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{</a:t>
            </a:r>
            <a:endParaRPr lang="en-US" altLang="zh-CN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	</a:t>
            </a:r>
            <a:r>
              <a:rPr lang="zh-CN" altLang="en-US" dirty="0"/>
              <a:t>公有成员</a:t>
            </a:r>
            <a:endParaRPr lang="en-US" altLang="zh-CN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protected:</a:t>
            </a:r>
            <a:endParaRPr lang="en-US" altLang="zh-CN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	</a:t>
            </a:r>
            <a:r>
              <a:rPr lang="zh-CN" altLang="en-US" dirty="0"/>
              <a:t>保护型成员</a:t>
            </a:r>
            <a:r>
              <a:rPr lang="en-US" altLang="zh-CN" dirty="0"/>
              <a:t>;</a:t>
            </a:r>
            <a:endParaRPr lang="en-US" altLang="zh-CN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private:</a:t>
            </a:r>
            <a:endParaRPr lang="en-US" altLang="zh-CN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	</a:t>
            </a:r>
            <a:r>
              <a:rPr lang="zh-CN" altLang="en-US" dirty="0"/>
              <a:t>私有成员</a:t>
            </a:r>
            <a:r>
              <a:rPr lang="en-US" altLang="zh-CN" dirty="0"/>
              <a:t>;</a:t>
            </a:r>
            <a:endParaRPr lang="en-US" altLang="zh-CN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};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4.6  </a:t>
            </a:r>
            <a:r>
              <a:rPr lang="zh-CN" altLang="en-US" dirty="0"/>
              <a:t>结构体和联合体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是</a:t>
            </a:r>
            <a:r>
              <a:rPr lang="zh-CN" altLang="zh-CN" dirty="0"/>
              <a:t>C++</a:t>
            </a:r>
            <a:r>
              <a:rPr lang="zh-CN" altLang="en-US" dirty="0"/>
              <a:t>中支持层次分类的一种机制，允许程序员在保持原有类特性的基础上，进行更具体的说明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4.1.3  </a:t>
            </a:r>
            <a:r>
              <a:rPr lang="zh-CN" altLang="en-US" dirty="0" smtClean="0"/>
              <a:t>继承</a:t>
            </a:r>
            <a:endParaRPr lang="zh-CN" alt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对于结构体，习惯于将其数据成员设置为共有的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定义结构体的目的只是将不同类型的数据组合成一个整体</a:t>
            </a: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r>
              <a:rPr lang="zh-CN" altLang="en-US" dirty="0"/>
              <a:t>类型名 变量名 </a:t>
            </a:r>
            <a:r>
              <a:rPr lang="en-US" altLang="zh-CN" dirty="0"/>
              <a:t>= {</a:t>
            </a:r>
            <a:r>
              <a:rPr lang="zh-CN" altLang="en-US" dirty="0"/>
              <a:t>成员数据</a:t>
            </a:r>
            <a:r>
              <a:rPr lang="en-US" altLang="zh-CN" dirty="0"/>
              <a:t>1</a:t>
            </a:r>
            <a:r>
              <a:rPr lang="zh-CN" altLang="en-US" dirty="0"/>
              <a:t>初值， 成员数据</a:t>
            </a:r>
            <a:r>
              <a:rPr lang="en-US" altLang="zh-CN" dirty="0"/>
              <a:t>2</a:t>
            </a:r>
            <a:r>
              <a:rPr lang="zh-CN" altLang="en-US" dirty="0"/>
              <a:t>初值，</a:t>
            </a:r>
            <a:r>
              <a:rPr lang="en-US" altLang="zh-CN" dirty="0"/>
              <a:t>……}</a:t>
            </a:r>
            <a:endParaRPr lang="en-US" altLang="zh-CN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     Student </a:t>
            </a:r>
            <a:r>
              <a:rPr lang="en-US" altLang="zh-CN" dirty="0" err="1"/>
              <a:t>stu</a:t>
            </a:r>
            <a:r>
              <a:rPr lang="en-US" altLang="zh-CN" dirty="0"/>
              <a:t> = {97001, ”Lin </a:t>
            </a:r>
            <a:r>
              <a:rPr lang="en-US" altLang="zh-CN" dirty="0" err="1"/>
              <a:t>Lin</a:t>
            </a:r>
            <a:r>
              <a:rPr lang="en-US" altLang="zh-CN" dirty="0"/>
              <a:t>”, ’F’, 19}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4.6  </a:t>
            </a:r>
            <a:r>
              <a:rPr lang="zh-CN" altLang="en-US" dirty="0"/>
              <a:t>结构体和联合体</a:t>
            </a:r>
            <a:endParaRPr lang="zh-CN" alt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4-7  </a:t>
            </a:r>
            <a:r>
              <a:rPr lang="zh-CN" altLang="en-US" dirty="0" smtClean="0"/>
              <a:t>用结构体表示学生的基本信息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4.6  </a:t>
            </a:r>
            <a:r>
              <a:rPr lang="zh-CN" altLang="en-US" dirty="0"/>
              <a:t>结构体和联合体</a:t>
            </a:r>
            <a:endParaRPr lang="zh-CN" alt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zh-CN" altLang="en-US" dirty="0"/>
              <a:t>一组数据中的任何两个数据不会同时有效</a:t>
            </a:r>
            <a:endParaRPr lang="en-US" altLang="zh-CN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en-US" sz="2800" dirty="0"/>
              <a:t>联合体的定义：</a:t>
            </a:r>
            <a:endParaRPr lang="en-US" altLang="zh-CN" sz="28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union </a:t>
            </a:r>
            <a:r>
              <a:rPr lang="zh-CN" altLang="en-US" dirty="0"/>
              <a:t>联合体名称</a:t>
            </a:r>
            <a:endParaRPr lang="en-US" altLang="zh-CN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{</a:t>
            </a:r>
            <a:endParaRPr lang="en-US" altLang="zh-CN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	</a:t>
            </a:r>
            <a:r>
              <a:rPr lang="zh-CN" altLang="en-US" dirty="0"/>
              <a:t>公有成员</a:t>
            </a:r>
            <a:endParaRPr lang="en-US" altLang="zh-CN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protected:</a:t>
            </a:r>
            <a:endParaRPr lang="en-US" altLang="zh-CN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	</a:t>
            </a:r>
            <a:r>
              <a:rPr lang="zh-CN" altLang="en-US" dirty="0"/>
              <a:t>保护型成员</a:t>
            </a:r>
            <a:r>
              <a:rPr lang="en-US" altLang="zh-CN" dirty="0"/>
              <a:t>;</a:t>
            </a:r>
            <a:endParaRPr lang="en-US" altLang="zh-CN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private:</a:t>
            </a:r>
            <a:endParaRPr lang="en-US" altLang="zh-CN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	</a:t>
            </a:r>
            <a:r>
              <a:rPr lang="zh-CN" altLang="en-US" dirty="0"/>
              <a:t>私有成员</a:t>
            </a:r>
            <a:r>
              <a:rPr lang="en-US" altLang="zh-CN" dirty="0"/>
              <a:t>;</a:t>
            </a:r>
            <a:endParaRPr lang="en-US" altLang="zh-CN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};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4.6.2  </a:t>
            </a:r>
            <a:r>
              <a:rPr lang="zh-CN" altLang="en-US" dirty="0" smtClean="0"/>
              <a:t>联合体</a:t>
            </a:r>
            <a:endParaRPr lang="zh-CN" alt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4.6.2  </a:t>
            </a:r>
            <a:r>
              <a:rPr lang="zh-CN" altLang="en-US" dirty="0"/>
              <a:t>联合体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295400" y="1905000"/>
            <a:ext cx="7239000" cy="4114800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b="0" smtClean="0"/>
              <a:t>union Mark{</a:t>
            </a:r>
            <a:endParaRPr lang="en-US" altLang="zh-CN" sz="2400" b="0" smtClean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b="0" smtClean="0"/>
              <a:t>char grade</a:t>
            </a:r>
            <a:r>
              <a:rPr lang="zh-CN" altLang="en-US" sz="2400" b="0" smtClean="0"/>
              <a:t>；</a:t>
            </a:r>
            <a:endParaRPr lang="en-US" altLang="zh-CN" sz="2400" b="0" smtClean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b="0" smtClean="0"/>
              <a:t>bool pass</a:t>
            </a:r>
            <a:r>
              <a:rPr lang="zh-CN" altLang="en-US" sz="2400" b="0" smtClean="0"/>
              <a:t>；</a:t>
            </a:r>
            <a:endParaRPr lang="en-US" altLang="zh-CN" sz="2400" b="0" smtClean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b="0" smtClean="0"/>
              <a:t>int percent</a:t>
            </a:r>
            <a:r>
              <a:rPr lang="zh-CN" altLang="en-US" sz="2400" b="0" smtClean="0"/>
              <a:t>；</a:t>
            </a:r>
            <a:endParaRPr lang="en-US" altLang="zh-CN" sz="2400" b="0" smtClean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b="0" smtClean="0"/>
              <a:t>}</a:t>
            </a:r>
            <a:endParaRPr lang="zh-CN" altLang="en-US" sz="2400" b="0" smtClean="0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403350" y="4508500"/>
            <a:ext cx="1081088" cy="433388"/>
          </a:xfrm>
          <a:prstGeom prst="rect">
            <a:avLst/>
          </a:prstGeom>
          <a:solidFill>
            <a:schemeClr val="accent1"/>
          </a:solidFill>
          <a:ln w="12700" cap="sq" algn="ctr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–"/>
              <a:defRPr sz="28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403350" y="4941888"/>
            <a:ext cx="1081088" cy="431800"/>
          </a:xfrm>
          <a:prstGeom prst="rect">
            <a:avLst/>
          </a:prstGeom>
          <a:solidFill>
            <a:schemeClr val="accent1"/>
          </a:solidFill>
          <a:ln w="12700" cap="sq" algn="ctr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–"/>
              <a:defRPr sz="28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1403350" y="5805488"/>
            <a:ext cx="1081088" cy="431800"/>
          </a:xfrm>
          <a:prstGeom prst="rect">
            <a:avLst/>
          </a:prstGeom>
          <a:solidFill>
            <a:schemeClr val="accent1"/>
          </a:solidFill>
          <a:ln w="12700" cap="sq" algn="ctr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–"/>
              <a:defRPr sz="28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403350" y="5373688"/>
            <a:ext cx="1081088" cy="431800"/>
          </a:xfrm>
          <a:prstGeom prst="rect">
            <a:avLst/>
          </a:prstGeom>
          <a:solidFill>
            <a:schemeClr val="accent1"/>
          </a:solidFill>
          <a:ln w="12700" cap="sq" algn="ctr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–"/>
              <a:defRPr sz="28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517650" y="4048125"/>
            <a:ext cx="85248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–"/>
              <a:defRPr sz="28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b="0">
                <a:latin typeface="Times New Roman" panose="02020603050405020304" pitchFamily="18" charset="0"/>
              </a:rPr>
              <a:t>Mark</a:t>
            </a:r>
            <a:endParaRPr lang="zh-CN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6011863" y="4508500"/>
            <a:ext cx="1081087" cy="433388"/>
          </a:xfrm>
          <a:prstGeom prst="rect">
            <a:avLst/>
          </a:prstGeom>
          <a:solidFill>
            <a:schemeClr val="accent1"/>
          </a:solidFill>
          <a:ln w="12700" cap="sq" algn="ctr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–"/>
              <a:defRPr sz="28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6011863" y="4941888"/>
            <a:ext cx="1081087" cy="431800"/>
          </a:xfrm>
          <a:prstGeom prst="rect">
            <a:avLst/>
          </a:prstGeom>
          <a:solidFill>
            <a:schemeClr val="accent1"/>
          </a:solidFill>
          <a:ln w="12700" cap="sq" algn="ctr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–"/>
              <a:defRPr sz="28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6011863" y="5805488"/>
            <a:ext cx="1081087" cy="431800"/>
          </a:xfrm>
          <a:prstGeom prst="rect">
            <a:avLst/>
          </a:prstGeom>
          <a:solidFill>
            <a:schemeClr val="accent1"/>
          </a:solidFill>
          <a:ln w="12700" cap="sq" algn="ctr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–"/>
              <a:defRPr sz="28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6011863" y="5373688"/>
            <a:ext cx="1081087" cy="431800"/>
          </a:xfrm>
          <a:prstGeom prst="rect">
            <a:avLst/>
          </a:prstGeom>
          <a:solidFill>
            <a:schemeClr val="accent1"/>
          </a:solidFill>
          <a:ln w="12700" cap="sq" algn="ctr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–"/>
              <a:defRPr sz="28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2987675" y="4508500"/>
            <a:ext cx="1079500" cy="433388"/>
          </a:xfrm>
          <a:prstGeom prst="rect">
            <a:avLst/>
          </a:prstGeom>
          <a:solidFill>
            <a:schemeClr val="accent1"/>
          </a:solidFill>
          <a:ln w="12700" cap="sq" algn="ctr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–"/>
              <a:defRPr sz="28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4427538" y="4508500"/>
            <a:ext cx="1081087" cy="433388"/>
          </a:xfrm>
          <a:prstGeom prst="rect">
            <a:avLst/>
          </a:prstGeom>
          <a:solidFill>
            <a:schemeClr val="accent1"/>
          </a:solidFill>
          <a:ln w="12700" cap="sq" algn="ctr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–"/>
              <a:defRPr sz="28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400" b="0">
              <a:latin typeface="Times New Roman" panose="02020603050405020304" pitchFamily="18" charset="0"/>
            </a:endParaRPr>
          </a:p>
        </p:txBody>
      </p:sp>
      <p:cxnSp>
        <p:nvCxnSpPr>
          <p:cNvPr id="16" name="直接箭头连接符 16"/>
          <p:cNvCxnSpPr>
            <a:cxnSpLocks noChangeShapeType="1"/>
          </p:cNvCxnSpPr>
          <p:nvPr/>
        </p:nvCxnSpPr>
        <p:spPr bwMode="auto">
          <a:xfrm>
            <a:off x="2484438" y="4508500"/>
            <a:ext cx="503237" cy="0"/>
          </a:xfrm>
          <a:prstGeom prst="straightConnector1">
            <a:avLst/>
          </a:prstGeom>
          <a:noFill/>
          <a:ln w="12700" cap="sq" algn="ctr">
            <a:solidFill>
              <a:schemeClr val="tx1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直接箭头连接符 17"/>
          <p:cNvCxnSpPr>
            <a:cxnSpLocks noChangeShapeType="1"/>
          </p:cNvCxnSpPr>
          <p:nvPr/>
        </p:nvCxnSpPr>
        <p:spPr bwMode="auto">
          <a:xfrm>
            <a:off x="2484438" y="4941888"/>
            <a:ext cx="503237" cy="0"/>
          </a:xfrm>
          <a:prstGeom prst="straightConnector1">
            <a:avLst/>
          </a:prstGeom>
          <a:noFill/>
          <a:ln w="12700" cap="sq" algn="ctr">
            <a:solidFill>
              <a:schemeClr val="tx1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直接箭头连接符 19"/>
          <p:cNvCxnSpPr>
            <a:cxnSpLocks noChangeShapeType="1"/>
          </p:cNvCxnSpPr>
          <p:nvPr/>
        </p:nvCxnSpPr>
        <p:spPr bwMode="auto">
          <a:xfrm>
            <a:off x="4067175" y="4508500"/>
            <a:ext cx="360363" cy="0"/>
          </a:xfrm>
          <a:prstGeom prst="straightConnector1">
            <a:avLst/>
          </a:prstGeom>
          <a:noFill/>
          <a:ln w="12700" cap="sq" algn="ctr">
            <a:solidFill>
              <a:schemeClr val="tx1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直接箭头连接符 20"/>
          <p:cNvCxnSpPr>
            <a:cxnSpLocks noChangeShapeType="1"/>
          </p:cNvCxnSpPr>
          <p:nvPr/>
        </p:nvCxnSpPr>
        <p:spPr bwMode="auto">
          <a:xfrm>
            <a:off x="4067175" y="4941888"/>
            <a:ext cx="360363" cy="0"/>
          </a:xfrm>
          <a:prstGeom prst="straightConnector1">
            <a:avLst/>
          </a:prstGeom>
          <a:noFill/>
          <a:ln w="12700" cap="sq" algn="ctr">
            <a:solidFill>
              <a:schemeClr val="tx1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直接箭头连接符 21"/>
          <p:cNvCxnSpPr>
            <a:cxnSpLocks noChangeShapeType="1"/>
          </p:cNvCxnSpPr>
          <p:nvPr/>
        </p:nvCxnSpPr>
        <p:spPr bwMode="auto">
          <a:xfrm>
            <a:off x="5508625" y="4508500"/>
            <a:ext cx="503238" cy="0"/>
          </a:xfrm>
          <a:prstGeom prst="straightConnector1">
            <a:avLst/>
          </a:prstGeom>
          <a:noFill/>
          <a:ln w="12700" cap="sq" algn="ctr">
            <a:solidFill>
              <a:schemeClr val="tx1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直接箭头连接符 22"/>
          <p:cNvCxnSpPr>
            <a:cxnSpLocks noChangeShapeType="1"/>
          </p:cNvCxnSpPr>
          <p:nvPr/>
        </p:nvCxnSpPr>
        <p:spPr bwMode="auto">
          <a:xfrm>
            <a:off x="5508625" y="4941888"/>
            <a:ext cx="503238" cy="0"/>
          </a:xfrm>
          <a:prstGeom prst="straightConnector1">
            <a:avLst/>
          </a:prstGeom>
          <a:noFill/>
          <a:ln w="12700" cap="sq" algn="ctr">
            <a:solidFill>
              <a:schemeClr val="tx1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" name="TextBox 25"/>
          <p:cNvSpPr txBox="1">
            <a:spLocks noChangeArrowheads="1"/>
          </p:cNvSpPr>
          <p:nvPr/>
        </p:nvSpPr>
        <p:spPr bwMode="auto">
          <a:xfrm>
            <a:off x="3071813" y="4048125"/>
            <a:ext cx="86836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–"/>
              <a:defRPr sz="28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b="0">
                <a:latin typeface="Times New Roman" panose="02020603050405020304" pitchFamily="18" charset="0"/>
              </a:rPr>
              <a:t>grade</a:t>
            </a:r>
            <a:endParaRPr lang="zh-CN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23" name="TextBox 26"/>
          <p:cNvSpPr txBox="1">
            <a:spLocks noChangeArrowheads="1"/>
          </p:cNvSpPr>
          <p:nvPr/>
        </p:nvSpPr>
        <p:spPr bwMode="auto">
          <a:xfrm>
            <a:off x="4513263" y="4048125"/>
            <a:ext cx="7143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–"/>
              <a:defRPr sz="28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b="0">
                <a:latin typeface="Times New Roman" panose="02020603050405020304" pitchFamily="18" charset="0"/>
              </a:rPr>
              <a:t>pass</a:t>
            </a:r>
            <a:endParaRPr lang="zh-CN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24" name="TextBox 27"/>
          <p:cNvSpPr txBox="1">
            <a:spLocks noChangeArrowheads="1"/>
          </p:cNvSpPr>
          <p:nvPr/>
        </p:nvSpPr>
        <p:spPr bwMode="auto">
          <a:xfrm>
            <a:off x="6003925" y="4048125"/>
            <a:ext cx="10890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–"/>
              <a:defRPr sz="28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b="0">
                <a:latin typeface="Times New Roman" panose="02020603050405020304" pitchFamily="18" charset="0"/>
              </a:rPr>
              <a:t>percent</a:t>
            </a:r>
            <a:endParaRPr lang="zh-CN" altLang="en-US" sz="2400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联合体中的成员共用一组内存单元</a:t>
            </a:r>
            <a:endParaRPr lang="en-US" altLang="zh-CN" dirty="0"/>
          </a:p>
          <a:p>
            <a:r>
              <a:rPr lang="zh-CN" altLang="en-US" dirty="0"/>
              <a:t>变量所占内存长度是各最长的成员占的内存长度。</a:t>
            </a:r>
            <a:endParaRPr lang="zh-CN" altLang="en-US" dirty="0"/>
          </a:p>
          <a:p>
            <a:r>
              <a:rPr lang="zh-CN" altLang="en-US" dirty="0" smtClean="0"/>
              <a:t>例</a:t>
            </a:r>
            <a:r>
              <a:rPr lang="en-US" altLang="zh-CN" dirty="0" smtClean="0"/>
              <a:t>4-8  </a:t>
            </a:r>
            <a:r>
              <a:rPr lang="zh-CN" altLang="en-US" dirty="0" smtClean="0"/>
              <a:t>使用联合体保存成绩信息，并且输出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4.6.2  </a:t>
            </a:r>
            <a:r>
              <a:rPr lang="zh-CN" altLang="en-US" dirty="0"/>
              <a:t>联合体</a:t>
            </a:r>
            <a:endParaRPr lang="zh-CN" altLang="en-US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/>
              <a:t>例</a:t>
            </a:r>
            <a:r>
              <a:rPr lang="en-US" altLang="zh-CN" b="1" dirty="0"/>
              <a:t>4-9 </a:t>
            </a:r>
            <a:r>
              <a:rPr lang="zh-CN" altLang="zh-CN" b="1" dirty="0"/>
              <a:t>银行账户管理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4.7  </a:t>
            </a:r>
            <a:r>
              <a:rPr lang="zh-CN" altLang="en-US" dirty="0" smtClean="0"/>
              <a:t>综合实例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60000"/>
              </a:lnSpc>
            </a:pPr>
            <a:r>
              <a:rPr lang="zh-CN" altLang="en-US" dirty="0"/>
              <a:t>多态：同一名称，不同的功能实现方式。</a:t>
            </a:r>
            <a:endParaRPr lang="zh-CN" altLang="en-US" dirty="0"/>
          </a:p>
          <a:p>
            <a:pPr>
              <a:lnSpc>
                <a:spcPct val="160000"/>
              </a:lnSpc>
            </a:pPr>
            <a:r>
              <a:rPr lang="zh-CN" altLang="en-US" dirty="0"/>
              <a:t>目的：达到行为标识统一，减少程序中标识符的个数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4.1.4  </a:t>
            </a:r>
            <a:r>
              <a:rPr lang="zh-CN" altLang="en-US" dirty="0" smtClean="0"/>
              <a:t>多态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SzTx/>
            </a:pPr>
            <a:r>
              <a:rPr lang="zh-CN" altLang="en-US" dirty="0"/>
              <a:t>类是具有相同属性和行为的一组对象的集合，它为属于该类的全部对象提供了统一的抽象描述，其内部包括属性和行为两个主要</a:t>
            </a:r>
            <a:r>
              <a:rPr lang="zh-CN" altLang="en-US" dirty="0"/>
              <a:t>部分</a:t>
            </a:r>
            <a:endParaRPr lang="zh-CN" altLang="en-US" dirty="0"/>
          </a:p>
          <a:p>
            <a:pPr algn="l">
              <a:buSzTx/>
            </a:pPr>
            <a:r>
              <a:rPr lang="zh-CN" altLang="en-US" dirty="0"/>
              <a:t>利用类可以实现数据的封装、隐藏、继承与</a:t>
            </a:r>
            <a:r>
              <a:rPr lang="zh-CN" altLang="en-US" dirty="0"/>
              <a:t>派生</a:t>
            </a:r>
            <a:endParaRPr lang="zh-CN" altLang="en-US" dirty="0"/>
          </a:p>
          <a:p>
            <a:pPr algn="l">
              <a:buSzTx/>
            </a:pPr>
            <a:r>
              <a:rPr lang="zh-CN" altLang="en-US" dirty="0"/>
              <a:t>利用类易于编写大型复杂程序，其模块化程度比</a:t>
            </a:r>
            <a:r>
              <a:rPr lang="zh-CN" altLang="zh-CN" dirty="0"/>
              <a:t>C</a:t>
            </a:r>
            <a:r>
              <a:rPr lang="zh-CN" altLang="en-US" dirty="0"/>
              <a:t>中采用函数更高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4.2  </a:t>
            </a:r>
            <a:r>
              <a:rPr lang="zh-CN" altLang="en-US" dirty="0" smtClean="0"/>
              <a:t>类与对象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zh-CN" altLang="en-US" dirty="0">
                <a:latin typeface="宋体" panose="02010600030101010101" pitchFamily="2" charset="-122"/>
              </a:rPr>
              <a:t>类是一种用户自定义类型，声明形式：</a:t>
            </a:r>
            <a:endParaRPr lang="zh-CN" altLang="en-US" dirty="0">
              <a:latin typeface="宋体" panose="02010600030101010101" pitchFamily="2" charset="-122"/>
            </a:endParaRPr>
          </a:p>
          <a:p>
            <a:pPr marL="400050" lvl="1">
              <a:buNone/>
            </a:pPr>
            <a:r>
              <a:rPr lang="zh-CN" altLang="en-US" dirty="0">
                <a:latin typeface="宋体" panose="02010600030101010101" pitchFamily="2" charset="-122"/>
              </a:rPr>
              <a:t>class 类名称</a:t>
            </a:r>
            <a:endParaRPr lang="zh-CN" altLang="en-US" dirty="0">
              <a:latin typeface="宋体" panose="02010600030101010101" pitchFamily="2" charset="-122"/>
            </a:endParaRPr>
          </a:p>
          <a:p>
            <a:pPr marL="400050" lvl="1">
              <a:spcBef>
                <a:spcPct val="0"/>
              </a:spcBef>
              <a:buNone/>
            </a:pPr>
            <a:r>
              <a:rPr lang="zh-CN" altLang="en-US" dirty="0">
                <a:latin typeface="宋体" panose="02010600030101010101" pitchFamily="2" charset="-122"/>
              </a:rPr>
              <a:t>{</a:t>
            </a:r>
            <a:endParaRPr lang="en-US" altLang="zh-CN" dirty="0">
              <a:latin typeface="宋体" panose="02010600030101010101" pitchFamily="2" charset="-122"/>
            </a:endParaRPr>
          </a:p>
          <a:p>
            <a:pPr marL="400050" lvl="1">
              <a:spcBef>
                <a:spcPct val="0"/>
              </a:spcBef>
              <a:buNone/>
            </a:pPr>
            <a:r>
              <a:rPr lang="en-US" altLang="zh-CN" dirty="0" smtClean="0">
                <a:latin typeface="宋体" panose="02010600030101010101" pitchFamily="2" charset="-122"/>
              </a:rPr>
              <a:t>    </a:t>
            </a:r>
            <a:r>
              <a:rPr lang="zh-CN" altLang="en-US" dirty="0" smtClean="0">
                <a:latin typeface="宋体" panose="02010600030101010101" pitchFamily="2" charset="-122"/>
              </a:rPr>
              <a:t>数据成员</a:t>
            </a:r>
            <a:r>
              <a:rPr lang="en-US" altLang="zh-CN" dirty="0" smtClean="0">
                <a:latin typeface="宋体" panose="02010600030101010101" pitchFamily="2" charset="-122"/>
              </a:rPr>
              <a:t>——</a:t>
            </a:r>
            <a:r>
              <a:rPr lang="zh-CN" altLang="en-US" dirty="0" smtClean="0">
                <a:latin typeface="宋体" panose="02010600030101010101" pitchFamily="2" charset="-122"/>
              </a:rPr>
              <a:t>属性；</a:t>
            </a:r>
            <a:endParaRPr lang="zh-CN" altLang="en-US" dirty="0">
              <a:latin typeface="宋体" panose="02010600030101010101" pitchFamily="2" charset="-122"/>
            </a:endParaRPr>
          </a:p>
          <a:p>
            <a:pPr marL="400050" lvl="1">
              <a:spcBef>
                <a:spcPct val="0"/>
              </a:spcBef>
              <a:buNone/>
            </a:pPr>
            <a:r>
              <a:rPr lang="en-US" altLang="zh-CN" dirty="0" smtClean="0">
                <a:latin typeface="宋体" panose="02010600030101010101" pitchFamily="2" charset="-122"/>
              </a:rPr>
              <a:t>    </a:t>
            </a:r>
            <a:r>
              <a:rPr lang="zh-CN" altLang="en-US" dirty="0" smtClean="0">
                <a:latin typeface="宋体" panose="02010600030101010101" pitchFamily="2" charset="-122"/>
              </a:rPr>
              <a:t>函数成员</a:t>
            </a:r>
            <a:r>
              <a:rPr lang="en-US" altLang="zh-CN" dirty="0" smtClean="0">
                <a:latin typeface="宋体" panose="02010600030101010101" pitchFamily="2" charset="-122"/>
              </a:rPr>
              <a:t>——</a:t>
            </a:r>
            <a:r>
              <a:rPr lang="zh-CN" altLang="en-US" dirty="0" smtClean="0">
                <a:latin typeface="宋体" panose="02010600030101010101" pitchFamily="2" charset="-122"/>
              </a:rPr>
              <a:t>行为；</a:t>
            </a:r>
            <a:endParaRPr lang="en-US" altLang="zh-CN" dirty="0">
              <a:latin typeface="宋体" panose="02010600030101010101" pitchFamily="2" charset="-122"/>
            </a:endParaRPr>
          </a:p>
          <a:p>
            <a:pPr marL="400050" lvl="1">
              <a:spcBef>
                <a:spcPct val="0"/>
              </a:spcBef>
              <a:buNone/>
            </a:pPr>
            <a:r>
              <a:rPr lang="en-US" altLang="zh-CN" dirty="0" smtClean="0">
                <a:latin typeface="宋体" panose="02010600030101010101" pitchFamily="2" charset="-122"/>
              </a:rPr>
              <a:t>};</a:t>
            </a:r>
            <a:endParaRPr lang="zh-CN" altLang="en-US" dirty="0">
              <a:latin typeface="宋体" panose="0201060003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4.2.1  </a:t>
            </a:r>
            <a:r>
              <a:rPr lang="zh-CN" altLang="en-US" dirty="0" smtClean="0"/>
              <a:t>类的定义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</a:rPr>
              <a:t>钟表抽象</a:t>
            </a:r>
            <a:r>
              <a:rPr lang="en-US" altLang="zh-CN" dirty="0" smtClean="0">
                <a:latin typeface="宋体" panose="02010600030101010101" pitchFamily="2" charset="-122"/>
              </a:rPr>
              <a:t>Clock</a:t>
            </a:r>
            <a:endParaRPr lang="en-US" altLang="zh-CN" dirty="0" smtClean="0">
              <a:latin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latin typeface="宋体" panose="02010600030101010101" pitchFamily="2" charset="-122"/>
              </a:rPr>
              <a:t>数据抽象</a:t>
            </a:r>
            <a:r>
              <a:rPr lang="zh-CN" altLang="en-US" dirty="0">
                <a:latin typeface="宋体" panose="02010600030101010101" pitchFamily="2" charset="-122"/>
              </a:rPr>
              <a:t>：</a:t>
            </a:r>
            <a:endParaRPr lang="zh-CN" altLang="en-US" dirty="0">
              <a:latin typeface="宋体" panose="02010600030101010101" pitchFamily="2" charset="-122"/>
            </a:endParaRPr>
          </a:p>
          <a:p>
            <a:pPr lvl="2">
              <a:buNone/>
            </a:pPr>
            <a:r>
              <a:rPr lang="zh-CN" altLang="zh-CN" dirty="0">
                <a:latin typeface="宋体" panose="02010600030101010101" pitchFamily="2" charset="-122"/>
              </a:rPr>
              <a:t>int Hour,int Minute,int Second</a:t>
            </a:r>
            <a:endParaRPr lang="zh-CN" altLang="zh-CN" dirty="0">
              <a:latin typeface="宋体" panose="02010600030101010101" pitchFamily="2" charset="-122"/>
            </a:endParaRPr>
          </a:p>
          <a:p>
            <a:pPr lvl="1"/>
            <a:r>
              <a:rPr lang="zh-CN" altLang="en-US" dirty="0">
                <a:latin typeface="宋体" panose="02010600030101010101" pitchFamily="2" charset="-122"/>
              </a:rPr>
              <a:t>代码抽象：</a:t>
            </a:r>
            <a:endParaRPr lang="zh-CN" altLang="en-US" dirty="0">
              <a:latin typeface="宋体" panose="02010600030101010101" pitchFamily="2" charset="-122"/>
            </a:endParaRPr>
          </a:p>
          <a:p>
            <a:pPr lvl="2">
              <a:buNone/>
            </a:pPr>
            <a:r>
              <a:rPr lang="zh-CN" altLang="zh-CN" dirty="0">
                <a:latin typeface="宋体" panose="02010600030101010101" pitchFamily="2" charset="-122"/>
              </a:rPr>
              <a:t>SetTime(),ShowTime</a:t>
            </a:r>
            <a:r>
              <a:rPr lang="zh-CN" altLang="zh-CN" dirty="0" smtClean="0">
                <a:latin typeface="宋体" panose="02010600030101010101" pitchFamily="2" charset="-122"/>
              </a:rPr>
              <a:t>()</a:t>
            </a:r>
            <a:endParaRPr lang="zh-CN" altLang="zh-CN" dirty="0">
              <a:latin typeface="宋体" panose="0201060003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4.2.1  </a:t>
            </a:r>
            <a:r>
              <a:rPr lang="zh-CN" altLang="en-US" dirty="0"/>
              <a:t>类的定义</a:t>
            </a:r>
            <a:endParaRPr lang="zh-CN" altLang="en-US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8df3d1a0-e22d-4447-aaa2-764b2058ed6b"/>
  <p:tag name="COMMONDATA" val="eyJoZGlkIjoiMDMyMjIyNjE4MmRiMDdhNzI5MzNiYzI0ZjQ1MDRlMGYifQ==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0</TotalTime>
  <Words>5507</Words>
  <Application>WPS 演示</Application>
  <PresentationFormat>全屏显示(4:3)</PresentationFormat>
  <Paragraphs>514</Paragraphs>
  <Slides>55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55</vt:i4>
      </vt:variant>
    </vt:vector>
  </HeadingPairs>
  <TitlesOfParts>
    <vt:vector size="68" baseType="lpstr">
      <vt:lpstr>Arial</vt:lpstr>
      <vt:lpstr>宋体</vt:lpstr>
      <vt:lpstr>Wingdings</vt:lpstr>
      <vt:lpstr>Symbol</vt:lpstr>
      <vt:lpstr>Candara</vt:lpstr>
      <vt:lpstr>华文新魏</vt:lpstr>
      <vt:lpstr>Segoe Print</vt:lpstr>
      <vt:lpstr>华文楷体</vt:lpstr>
      <vt:lpstr>微软雅黑</vt:lpstr>
      <vt:lpstr>Arial Unicode MS</vt:lpstr>
      <vt:lpstr>Calibri</vt:lpstr>
      <vt:lpstr>Times New Roman</vt:lpstr>
      <vt:lpstr>波形</vt:lpstr>
      <vt:lpstr>第4章  类与对象</vt:lpstr>
      <vt:lpstr>4.1  面向对象程序设计的基本特点</vt:lpstr>
      <vt:lpstr>4.1.1  抽象</vt:lpstr>
      <vt:lpstr>4.1.2  封装</vt:lpstr>
      <vt:lpstr>4.1.3  继承</vt:lpstr>
      <vt:lpstr>4.1.4  多态</vt:lpstr>
      <vt:lpstr>4.2  类与对象</vt:lpstr>
      <vt:lpstr>4.2.1  类的定义</vt:lpstr>
      <vt:lpstr>4.2.1  类的定义</vt:lpstr>
      <vt:lpstr>4.2.1  类的定义</vt:lpstr>
      <vt:lpstr>4.2.2  类成员的访问控制</vt:lpstr>
      <vt:lpstr>4.2.3  对象</vt:lpstr>
      <vt:lpstr>4.2.4  类的成员函数</vt:lpstr>
      <vt:lpstr>4.2.4  类的成员函数</vt:lpstr>
      <vt:lpstr>4.2.4  类的成员函数</vt:lpstr>
      <vt:lpstr>4.2.4  类的成员函数</vt:lpstr>
      <vt:lpstr>4.2.4  类的成员函数</vt:lpstr>
      <vt:lpstr>4.2.5   程序实例</vt:lpstr>
      <vt:lpstr>4.3  构造函数和析构函数</vt:lpstr>
      <vt:lpstr>4.3.1  构造函数</vt:lpstr>
      <vt:lpstr>4.3.1  构造函数</vt:lpstr>
      <vt:lpstr>4.3.1  构造函数</vt:lpstr>
      <vt:lpstr>4.3.1  构造函数</vt:lpstr>
      <vt:lpstr>4.3.1  构造函数</vt:lpstr>
      <vt:lpstr>4.3.2  复制构造函数</vt:lpstr>
      <vt:lpstr>4.3.2  复制构造函数</vt:lpstr>
      <vt:lpstr>4.3.2  复制构造函数</vt:lpstr>
      <vt:lpstr>4.3.3  析构函数</vt:lpstr>
      <vt:lpstr>4.3.3  析构函数</vt:lpstr>
      <vt:lpstr>4.4  类的组合</vt:lpstr>
      <vt:lpstr>4.4  类的组合</vt:lpstr>
      <vt:lpstr>4.4  类的组合</vt:lpstr>
      <vt:lpstr>4.4  类的组合</vt:lpstr>
      <vt:lpstr>4.4.2  前向引用声明</vt:lpstr>
      <vt:lpstr>4.4.2  前向引用声明</vt:lpstr>
      <vt:lpstr>4.4.2  前向引用声明</vt:lpstr>
      <vt:lpstr>4.4.2  前向引用声明</vt:lpstr>
      <vt:lpstr>4.4.2  前向引用声明</vt:lpstr>
      <vt:lpstr>4.4.2  前向引用声明</vt:lpstr>
      <vt:lpstr>4.5  UML图形标识</vt:lpstr>
      <vt:lpstr>4.5.2  UML类图</vt:lpstr>
      <vt:lpstr>4.5.2  UML类图</vt:lpstr>
      <vt:lpstr>4.5.2  UML类图</vt:lpstr>
      <vt:lpstr>4.5.2  UML类图</vt:lpstr>
      <vt:lpstr>4.5.2  UML类图</vt:lpstr>
      <vt:lpstr>4.5.2  UML类图</vt:lpstr>
      <vt:lpstr>4.6  结构体和联合体</vt:lpstr>
      <vt:lpstr>4.6  结构体和联合体</vt:lpstr>
      <vt:lpstr>4.6  结构体和联合体</vt:lpstr>
      <vt:lpstr>4.6  结构体和联合体</vt:lpstr>
      <vt:lpstr>4.6  结构体和联合体</vt:lpstr>
      <vt:lpstr>4.6.2  联合体</vt:lpstr>
      <vt:lpstr>4.6.2  联合体</vt:lpstr>
      <vt:lpstr>4.6.2  联合体</vt:lpstr>
      <vt:lpstr>4.7  综合实例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第4章  类与对象</dc:title>
  <dc:creator>dm</dc:creator>
  <cp:lastModifiedBy>殷建</cp:lastModifiedBy>
  <cp:revision>22</cp:revision>
  <dcterms:created xsi:type="dcterms:W3CDTF">2018-03-02T07:16:00Z</dcterms:created>
  <dcterms:modified xsi:type="dcterms:W3CDTF">2023-03-01T02:01:24Z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DC4C00A027404FA38995BBF876F56C13</vt:lpwstr>
  </property>
  <property fmtid="{D5CDD505-2E9C-101B-9397-08002B2CF9AE}" pid="3" name="KSOProductBuildVer">
    <vt:lpwstr>2052-11.1.0.13703</vt:lpwstr>
  </property>
</Properties>
</file>