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430" r:id="rId37"/>
    <p:sldId id="482" r:id="rId38"/>
    <p:sldId id="483" r:id="rId39"/>
    <p:sldId id="484" r:id="rId40"/>
    <p:sldId id="486" r:id="rId41"/>
    <p:sldId id="485" r:id="rId42"/>
    <p:sldId id="487" r:id="rId43"/>
    <p:sldId id="488" r:id="rId44"/>
    <p:sldId id="489" r:id="rId45"/>
    <p:sldId id="297" r:id="rId46"/>
    <p:sldId id="706" r:id="rId47"/>
    <p:sldId id="708" r:id="rId48"/>
    <p:sldId id="709" r:id="rId49"/>
    <p:sldId id="710" r:id="rId50"/>
    <p:sldId id="711" r:id="rId51"/>
    <p:sldId id="712" r:id="rId52"/>
    <p:sldId id="707" r:id="rId53"/>
    <p:sldId id="714" r:id="rId54"/>
    <p:sldId id="715" r:id="rId55"/>
    <p:sldId id="716" r:id="rId56"/>
    <p:sldId id="717" r:id="rId57"/>
    <p:sldId id="718" r:id="rId58"/>
    <p:sldId id="719" r:id="rId59"/>
    <p:sldId id="720" r:id="rId60"/>
    <p:sldId id="721" r:id="rId61"/>
    <p:sldId id="713" r:id="rId62"/>
    <p:sldId id="315" r:id="rId63"/>
    <p:sldId id="305" r:id="rId64"/>
    <p:sldId id="318" r:id="rId65"/>
    <p:sldId id="319" r:id="rId66"/>
    <p:sldId id="320" r:id="rId67"/>
    <p:sldId id="321" r:id="rId68"/>
    <p:sldId id="322" r:id="rId69"/>
    <p:sldId id="323" r:id="rId70"/>
    <p:sldId id="317" r:id="rId71"/>
    <p:sldId id="325" r:id="rId72"/>
    <p:sldId id="324" r:id="rId73"/>
    <p:sldId id="327" r:id="rId74"/>
    <p:sldId id="328" r:id="rId75"/>
    <p:sldId id="326" r:id="rId76"/>
    <p:sldId id="330" r:id="rId77"/>
    <p:sldId id="331" r:id="rId78"/>
    <p:sldId id="335" r:id="rId79"/>
    <p:sldId id="348" r:id="rId80"/>
    <p:sldId id="334" r:id="rId81"/>
    <p:sldId id="329" r:id="rId82"/>
    <p:sldId id="337" r:id="rId83"/>
    <p:sldId id="339" r:id="rId84"/>
    <p:sldId id="338" r:id="rId85"/>
    <p:sldId id="336" r:id="rId86"/>
    <p:sldId id="341" r:id="rId87"/>
    <p:sldId id="342" r:id="rId88"/>
    <p:sldId id="344" r:id="rId89"/>
    <p:sldId id="340" r:id="rId90"/>
    <p:sldId id="345" r:id="rId91"/>
    <p:sldId id="347" r:id="rId92"/>
    <p:sldId id="631" r:id="rId93"/>
    <p:sldId id="632" r:id="rId94"/>
    <p:sldId id="599" r:id="rId95"/>
    <p:sldId id="600" r:id="rId96"/>
    <p:sldId id="601" r:id="rId97"/>
    <p:sldId id="602" r:id="rId98"/>
    <p:sldId id="603" r:id="rId99"/>
    <p:sldId id="665" r:id="rId100"/>
    <p:sldId id="801" r:id="rId101"/>
    <p:sldId id="803" r:id="rId102"/>
    <p:sldId id="802" r:id="rId103"/>
    <p:sldId id="667" r:id="rId104"/>
    <p:sldId id="666" r:id="rId105"/>
    <p:sldId id="669" r:id="rId106"/>
    <p:sldId id="668" r:id="rId107"/>
    <p:sldId id="671" r:id="rId108"/>
    <p:sldId id="670" r:id="rId109"/>
    <p:sldId id="673" r:id="rId110"/>
    <p:sldId id="672" r:id="rId111"/>
    <p:sldId id="675" r:id="rId112"/>
    <p:sldId id="674" r:id="rId113"/>
    <p:sldId id="677" r:id="rId114"/>
    <p:sldId id="800" r:id="rId115"/>
    <p:sldId id="676" r:id="rId116"/>
    <p:sldId id="679" r:id="rId117"/>
    <p:sldId id="678" r:id="rId118"/>
    <p:sldId id="681" r:id="rId119"/>
    <p:sldId id="680" r:id="rId120"/>
    <p:sldId id="597" r:id="rId121"/>
    <p:sldId id="598" r:id="rId122"/>
    <p:sldId id="604" r:id="rId123"/>
    <p:sldId id="605" r:id="rId124"/>
    <p:sldId id="606" r:id="rId125"/>
    <p:sldId id="607" r:id="rId126"/>
    <p:sldId id="608" r:id="rId127"/>
    <p:sldId id="609" r:id="rId128"/>
    <p:sldId id="611" r:id="rId129"/>
    <p:sldId id="615" r:id="rId130"/>
    <p:sldId id="617" r:id="rId131"/>
    <p:sldId id="618" r:id="rId132"/>
    <p:sldId id="619" r:id="rId133"/>
    <p:sldId id="620" r:id="rId134"/>
    <p:sldId id="621" r:id="rId135"/>
    <p:sldId id="623" r:id="rId136"/>
    <p:sldId id="622" r:id="rId137"/>
    <p:sldId id="625" r:id="rId138"/>
    <p:sldId id="624" r:id="rId139"/>
    <p:sldId id="627" r:id="rId140"/>
    <p:sldId id="628" r:id="rId141"/>
    <p:sldId id="629" r:id="rId142"/>
    <p:sldId id="844" r:id="rId143"/>
    <p:sldId id="845" r:id="rId144"/>
    <p:sldId id="846" r:id="rId145"/>
  </p:sldIdLst>
  <p:sldSz cx="9144000" cy="6858000" type="screen4x3"/>
  <p:notesSz cx="6858000" cy="9144000"/>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9" Type="http://schemas.openxmlformats.org/officeDocument/2006/relationships/tags" Target="tags/tag38.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2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tags" Target="../tags/tag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10.bin"/><Relationship Id="rId1" Type="http://schemas.openxmlformats.org/officeDocument/2006/relationships/tags" Target="../tags/tag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tags" Target="../tags/tag25.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26.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2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2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6.wmf"/><Relationship Id="rId2" Type="http://schemas.openxmlformats.org/officeDocument/2006/relationships/oleObject" Target="../embeddings/oleObject11.bin"/><Relationship Id="rId1" Type="http://schemas.openxmlformats.org/officeDocument/2006/relationships/tags" Target="../tags/tag30.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tags" Target="../tags/tag31.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tags" Target="../tags/tag3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3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60.wmf"/><Relationship Id="rId2" Type="http://schemas.openxmlformats.org/officeDocument/2006/relationships/oleObject" Target="../embeddings/oleObject12.bin"/><Relationship Id="rId1" Type="http://schemas.openxmlformats.org/officeDocument/2006/relationships/tags" Target="../tags/tag34.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35.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tags" Target="../tags/tag3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4.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7.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9.wmf"/><Relationship Id="rId3" Type="http://schemas.openxmlformats.org/officeDocument/2006/relationships/oleObject" Target="../embeddings/oleObject9.bin"/><Relationship Id="rId2" Type="http://schemas.openxmlformats.org/officeDocument/2006/relationships/image" Target="../media/image38.wmf"/><Relationship Id="rId1" Type="http://schemas.openxmlformats.org/officeDocument/2006/relationships/oleObject" Target="../embeddings/oleObject8.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15.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6.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18.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Powershell</a:t>
            </a:r>
            <a:endParaRPr lang="en-US" altLang="zh-CN"/>
          </a:p>
          <a:p>
            <a:r>
              <a:rPr lang="zh-CN" altLang="en-US"/>
              <a:t>以管理员身份执行</a:t>
            </a:r>
            <a:r>
              <a:rPr lang="en-US" altLang="zh-CN"/>
              <a:t>fastgithub</a:t>
            </a:r>
            <a:endParaRPr lang="en-US" altLang="zh-CN"/>
          </a:p>
          <a:p>
            <a:r>
              <a:rPr lang="en-US" altLang="zh-CN"/>
              <a:t>PS D:\fastgithub_win-64&gt;.\fastgithub start</a:t>
            </a:r>
            <a:endParaRPr lang="en-US" altLang="zh-CN"/>
          </a:p>
          <a:p>
            <a:r>
              <a:rPr lang="zh-CN" altLang="en-US"/>
              <a:t>代理服务器开始运行，此时可以愉快的上</a:t>
            </a:r>
            <a:r>
              <a:rPr lang="en-US" altLang="zh-CN"/>
              <a:t>github</a:t>
            </a:r>
            <a:r>
              <a:rPr lang="zh-CN" altLang="en-US"/>
              <a:t>网了</a:t>
            </a:r>
            <a:endParaRPr lang="zh-CN" altLang="en-US"/>
          </a:p>
          <a:p>
            <a:r>
              <a:rPr lang="zh-CN" altLang="en-US"/>
              <a:t>不用时退出</a:t>
            </a:r>
            <a:r>
              <a:rPr lang="en-US" altLang="zh-CN"/>
              <a:t>fastgithub</a:t>
            </a:r>
            <a:r>
              <a:rPr lang="zh-CN" altLang="en-US"/>
              <a:t>服务模式，执行命令</a:t>
            </a:r>
            <a:endParaRPr lang="zh-CN" altLang="en-US"/>
          </a:p>
          <a:p>
            <a:r>
              <a:rPr lang="en-US" altLang="zh-CN">
                <a:sym typeface="+mn-ea"/>
              </a:rPr>
              <a:t>PS D:\fastgithub_win-64&gt;.\fastgithub stop</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创建本地</a:t>
            </a:r>
            <a:r>
              <a:rPr lang="zh-CN" altLang="en-US"/>
              <a:t>仓库：</a:t>
            </a:r>
            <a:endParaRPr lang="zh-CN" altLang="en-US"/>
          </a:p>
          <a:p>
            <a:r>
              <a:rPr lang="zh-CN" altLang="en-US"/>
              <a:t>在本地硬盘上创建一个</a:t>
            </a:r>
            <a:r>
              <a:rPr lang="zh-CN" altLang="en-US"/>
              <a:t>文件夹如</a:t>
            </a:r>
            <a:r>
              <a:rPr lang="en-US" altLang="zh-CN"/>
              <a:t>2023</a:t>
            </a:r>
            <a:endParaRPr lang="zh-CN" altLang="en-US"/>
          </a:p>
          <a:p>
            <a:r>
              <a:rPr lang="zh-CN" altLang="en-US"/>
              <a:t>复制几个文件到目录</a:t>
            </a:r>
            <a:r>
              <a:rPr lang="zh-CN" altLang="en-US"/>
              <a:t>中用以</a:t>
            </a:r>
            <a:r>
              <a:rPr lang="zh-CN" altLang="en-US"/>
              <a:t>测试</a:t>
            </a:r>
            <a:endParaRPr lang="zh-CN" altLang="en-US"/>
          </a:p>
          <a:p>
            <a:r>
              <a:rPr lang="zh-CN" altLang="en-US"/>
              <a:t>右击文件夹</a:t>
            </a:r>
            <a:r>
              <a:rPr lang="en-US" altLang="zh-CN"/>
              <a:t>2023</a:t>
            </a:r>
            <a:r>
              <a:rPr lang="zh-CN" altLang="en-US"/>
              <a:t>，选择</a:t>
            </a:r>
            <a:r>
              <a:rPr lang="en-US" altLang="zh-CN"/>
              <a:t>git bash here</a:t>
            </a:r>
            <a:endParaRPr lang="en-US" altLang="zh-CN"/>
          </a:p>
          <a:p>
            <a:r>
              <a:rPr lang="zh-CN" altLang="en-US"/>
              <a:t>进入终端</a:t>
            </a:r>
            <a:r>
              <a:rPr lang="zh-CN" altLang="en-US"/>
              <a:t>模式</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 </a:t>
            </a:r>
            <a:r>
              <a:rPr lang="zh-CN" altLang="en-US"/>
              <a:t>初始化项目</a:t>
            </a:r>
            <a:endParaRPr lang="zh-CN" altLang="en-US"/>
          </a:p>
          <a:p>
            <a:r>
              <a:rPr lang="zh-CN" altLang="en-US"/>
              <a:t>git init</a:t>
            </a:r>
            <a:endParaRPr lang="zh-CN" altLang="en-US"/>
          </a:p>
          <a:p>
            <a:r>
              <a:rPr lang="zh-CN" altLang="en-US"/>
              <a:t> </a:t>
            </a:r>
            <a:r>
              <a:rPr lang="en-US" altLang="zh-CN"/>
              <a:t>2</a:t>
            </a:r>
            <a:r>
              <a:rPr lang="zh-CN" altLang="en-US"/>
              <a:t>. 添加所有文件到项目中</a:t>
            </a:r>
            <a:endParaRPr lang="zh-CN" altLang="en-US"/>
          </a:p>
          <a:p>
            <a:r>
              <a:rPr lang="zh-CN" altLang="en-US"/>
              <a:t>git add</a:t>
            </a:r>
            <a:r>
              <a:rPr lang="en-US" altLang="zh-CN"/>
              <a:t> .</a:t>
            </a:r>
            <a:endParaRPr lang="zh-CN" altLang="en-US"/>
          </a:p>
          <a:p>
            <a:r>
              <a:rPr lang="en-US" altLang="zh-CN"/>
              <a:t>3</a:t>
            </a:r>
            <a:r>
              <a:rPr lang="zh-CN" altLang="en-US"/>
              <a:t>. 尝试提交所有文件</a:t>
            </a:r>
            <a:endParaRPr lang="zh-CN" altLang="en-US"/>
          </a:p>
          <a:p>
            <a:r>
              <a:rPr lang="zh-CN" altLang="en-US"/>
              <a:t>git commit -m "备注信息" -a</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4</a:t>
            </a:r>
            <a:r>
              <a:rPr lang="zh-CN" altLang="en-US"/>
              <a:t>. 执行登陆用户名和密码命令</a:t>
            </a:r>
            <a:endParaRPr lang="zh-CN" altLang="en-US"/>
          </a:p>
          <a:p>
            <a:r>
              <a:rPr lang="zh-CN" altLang="en-US"/>
              <a:t>git config --global user.email "</a:t>
            </a:r>
            <a:r>
              <a:rPr lang="en-US" altLang="zh-CN"/>
              <a:t>yinjian</a:t>
            </a:r>
            <a:r>
              <a:rPr lang="zh-CN" altLang="en-US"/>
              <a:t>@</a:t>
            </a:r>
            <a:r>
              <a:rPr lang="en-US" altLang="zh-CN"/>
              <a:t>sdu.edu.cn</a:t>
            </a:r>
            <a:r>
              <a:rPr lang="zh-CN" altLang="en-US"/>
              <a:t>"</a:t>
            </a:r>
            <a:endParaRPr lang="zh-CN" altLang="en-US"/>
          </a:p>
          <a:p>
            <a:r>
              <a:rPr lang="zh-CN" altLang="en-US"/>
              <a:t>git config --global user.name "</a:t>
            </a:r>
            <a:r>
              <a:rPr lang="en-US" altLang="zh-CN"/>
              <a:t>yinjian0930</a:t>
            </a:r>
            <a:r>
              <a:rPr lang="zh-CN" altLang="en-US"/>
              <a: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5</a:t>
            </a:r>
            <a:r>
              <a:rPr lang="zh-CN" altLang="en-US"/>
              <a:t>. 生产密钥对</a:t>
            </a:r>
            <a:endParaRPr lang="zh-CN" altLang="en-US"/>
          </a:p>
          <a:p>
            <a:r>
              <a:rPr lang="zh-CN" altLang="en-US"/>
              <a:t>$ ssh-keygen -t rsa -C "</a:t>
            </a:r>
            <a:r>
              <a:rPr lang="en-US" altLang="zh-CN"/>
              <a:t>yinjian</a:t>
            </a:r>
            <a:r>
              <a:rPr lang="zh-CN" altLang="en-US"/>
              <a:t>@</a:t>
            </a:r>
            <a:r>
              <a:rPr lang="en-US" altLang="zh-CN"/>
              <a:t>sdu.edu.cn</a:t>
            </a:r>
            <a:r>
              <a:rPr lang="zh-CN" altLang="en-US"/>
              <a:t>"</a:t>
            </a:r>
            <a:endParaRPr lang="zh-CN" altLang="en-US"/>
          </a:p>
          <a:p>
            <a:r>
              <a:rPr lang="zh-CN" altLang="en-US"/>
              <a:t>去</a:t>
            </a:r>
            <a:r>
              <a:rPr lang="zh-CN" altLang="en-US"/>
              <a:t>用户目录下找到.ssh文件，然后将其拷贝到项目根目录下</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6</a:t>
            </a:r>
            <a:r>
              <a:rPr lang="zh-CN" altLang="en-US"/>
              <a:t>. 配置公钥私钥，登录到github：</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然后将 .ssh/id_rsa.pub中的内容复制到下图中的key中，并点击Add  SSH key</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7</a:t>
            </a:r>
            <a:r>
              <a:rPr lang="zh-CN" altLang="en-US"/>
              <a:t>. 检测密钥对是否可以使用：</a:t>
            </a:r>
            <a:endParaRPr lang="zh-CN" altLang="en-US"/>
          </a:p>
          <a:p>
            <a:r>
              <a:rPr lang="zh-CN" altLang="en-US"/>
              <a:t>$ ssh -T git@github.com</a:t>
            </a:r>
            <a:endParaRPr lang="zh-CN" altLang="en-US"/>
          </a:p>
          <a:p>
            <a:r>
              <a:rPr lang="zh-CN" altLang="en-US"/>
              <a:t>如果出现如果信息，代表已经可以使用此密钥对</a:t>
            </a:r>
            <a:endParaRPr lang="zh-CN" altLang="en-US"/>
          </a:p>
          <a:p>
            <a:r>
              <a:rPr lang="zh-CN" altLang="en-US"/>
              <a:t>Permanently added the ED25519 host key for IP address '20.205.243.166' to the list of known hosts.</a:t>
            </a:r>
            <a:endParaRPr lang="zh-CN" altLang="en-US"/>
          </a:p>
          <a:p>
            <a:r>
              <a:rPr lang="zh-CN" altLang="en-US"/>
              <a:t>Hi yinjian0930!</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8</a:t>
            </a:r>
            <a:r>
              <a:rPr lang="zh-CN" altLang="en-US"/>
              <a:t>.  使用命令 git remote -v 查看你当前的 remote url</a:t>
            </a:r>
            <a:endParaRPr lang="zh-CN" altLang="en-US"/>
          </a:p>
          <a:p>
            <a:r>
              <a:rPr lang="zh-CN" altLang="en-US"/>
              <a:t>git remote -v</a:t>
            </a:r>
            <a:endParaRPr lang="zh-CN" altLang="en-US"/>
          </a:p>
          <a:p>
            <a:r>
              <a:rPr lang="zh-CN" altLang="en-US"/>
              <a:t>由于是第一次登录，所有这个命令有</a:t>
            </a:r>
            <a:r>
              <a:rPr lang="zh-CN" altLang="en-US"/>
              <a:t>可能查不出来信息</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9</a:t>
            </a:r>
            <a:r>
              <a:rPr lang="zh-CN" altLang="en-US"/>
              <a:t>. 连接到远程仓库</a:t>
            </a:r>
            <a:endParaRPr lang="zh-CN" altLang="en-US"/>
          </a:p>
          <a:p>
            <a:r>
              <a:rPr lang="zh-CN" altLang="en-US"/>
              <a:t>登录github。点击首页的start a project，会出来下图所示</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18" name="图片 15" descr="IMG_270"/>
          <p:cNvPicPr>
            <a:picLocks noChangeAspect="1"/>
          </p:cNvPicPr>
          <p:nvPr>
            <p:custDataLst>
              <p:tags r:id="rId1"/>
            </p:custDataLst>
          </p:nvPr>
        </p:nvPicPr>
        <p:blipFill>
          <a:blip r:embed="rId2"/>
          <a:stretch>
            <a:fillRect/>
          </a:stretch>
        </p:blipFill>
        <p:spPr>
          <a:xfrm>
            <a:off x="3708400" y="3573145"/>
            <a:ext cx="4261485" cy="30918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516380"/>
          </a:xfrm>
        </p:spPr>
        <p:txBody>
          <a:bodyPr/>
          <a:p>
            <a:r>
              <a:rPr lang="zh-CN" altLang="en-US"/>
              <a:t>填写对应的信息</a:t>
            </a:r>
            <a:endParaRPr lang="zh-CN" altLang="en-US"/>
          </a:p>
          <a:p>
            <a:r>
              <a:rPr lang="zh-CN" altLang="en-US"/>
              <a:t>点击最后一个按钮后</a:t>
            </a:r>
            <a:endParaRPr lang="zh-CN" altLang="en-US"/>
          </a:p>
          <a:p>
            <a:r>
              <a:rPr lang="zh-CN" altLang="en-US"/>
              <a:t>得到一个链接</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pic>
        <p:nvPicPr>
          <p:cNvPr id="5" name="图片 4" descr="EE48QYE[9B7DN0ZWOI6U)GW"/>
          <p:cNvPicPr>
            <a:picLocks noChangeAspect="1"/>
          </p:cNvPicPr>
          <p:nvPr>
            <p:custDataLst>
              <p:tags r:id="rId1"/>
            </p:custDataLst>
          </p:nvPr>
        </p:nvPicPr>
        <p:blipFill>
          <a:blip r:embed="rId2"/>
          <a:stretch>
            <a:fillRect/>
          </a:stretch>
        </p:blipFill>
        <p:spPr>
          <a:xfrm>
            <a:off x="5003800" y="2675255"/>
            <a:ext cx="4009390" cy="35687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 ssh后面的链接，在git命令行窗口执行：</a:t>
            </a:r>
            <a:endParaRPr lang="zh-CN" altLang="en-US"/>
          </a:p>
          <a:p>
            <a:r>
              <a:rPr lang="zh-CN" altLang="en-US"/>
              <a:t>git remote add origin https://github.com/用户名/仓库名.git</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10</a:t>
            </a:r>
            <a:r>
              <a:rPr lang="zh-CN" altLang="en-US"/>
              <a:t>. 提交所有文件并推送到远程仓库</a:t>
            </a:r>
            <a:endParaRPr lang="zh-CN" altLang="en-US"/>
          </a:p>
          <a:p>
            <a:r>
              <a:rPr lang="zh-CN" altLang="en-US"/>
              <a:t>git commit -m "备注信息" -a</a:t>
            </a:r>
            <a:endParaRPr lang="zh-CN" altLang="en-US"/>
          </a:p>
          <a:p>
            <a:r>
              <a:rPr lang="zh-CN" altLang="en-US"/>
              <a:t>git push -u origin master</a:t>
            </a:r>
            <a:endParaRPr lang="zh-CN" altLang="en-US"/>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如果出现</a:t>
            </a:r>
            <a:r>
              <a:rPr lang="en-US" altLang="zh-CN"/>
              <a:t>SSL certificate problem: unable get to local issuer certificate</a:t>
            </a:r>
            <a:r>
              <a:rPr lang="zh-CN" altLang="en-US"/>
              <a:t>，执行以下</a:t>
            </a:r>
            <a:r>
              <a:rPr lang="zh-CN" altLang="en-US"/>
              <a:t>命令：</a:t>
            </a:r>
            <a:endParaRPr lang="zh-CN" altLang="en-US"/>
          </a:p>
          <a:p>
            <a:r>
              <a:rPr lang="en-US" altLang="zh-CN"/>
              <a:t>git config --global http.sslVerify false</a:t>
            </a:r>
            <a:endParaRPr lang="en-US" altLang="zh-CN"/>
          </a:p>
          <a:p>
            <a:r>
              <a:rPr lang="zh-CN" altLang="en-US"/>
              <a:t>然后再推送就</a:t>
            </a:r>
            <a:r>
              <a:rPr lang="zh-CN" altLang="en-US"/>
              <a:t>可以了</a:t>
            </a:r>
            <a:endParaRPr lang="zh-CN" altLang="en-US"/>
          </a:p>
          <a:p>
            <a:r>
              <a:rPr lang="en-US" altLang="zh-CN"/>
              <a:t>git push origin master</a:t>
            </a:r>
            <a:endParaRPr lang="en-US" altLang="zh-CN"/>
          </a:p>
        </p:txBody>
      </p:sp>
      <p:sp>
        <p:nvSpPr>
          <p:cNvPr id="3" name="标题 2"/>
          <p:cNvSpPr>
            <a:spLocks noGrp="1"/>
          </p:cNvSpPr>
          <p:nvPr>
            <p:ph type="title"/>
          </p:nvPr>
        </p:nvSpPr>
        <p:spPr/>
        <p:txBody>
          <a:bodyPr/>
          <a:p>
            <a:r>
              <a:rPr lang="en-US" altLang="zh-CN">
                <a:sym typeface="+mn-ea"/>
              </a:rPr>
              <a:t>1.8.2 git初次登陆使用</a:t>
            </a:r>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gitee.com</a:t>
            </a:r>
            <a:r>
              <a:rPr lang="zh-CN" altLang="en-US"/>
              <a:t>官网注册</a:t>
            </a:r>
            <a:r>
              <a:rPr lang="zh-CN" altLang="en-US"/>
              <a:t>账号</a:t>
            </a:r>
            <a:endParaRPr lang="zh-CN" altLang="en-US"/>
          </a:p>
          <a:p>
            <a:r>
              <a:rPr lang="zh-CN" altLang="en-US"/>
              <a:t>创建</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复制仓库网址</a:t>
            </a:r>
            <a:endParaRPr lang="zh-CN" altLang="en-US"/>
          </a:p>
          <a:p>
            <a:r>
              <a:rPr lang="zh-CN" altLang="en-US"/>
              <a:t>在指定的目录下右键点击</a:t>
            </a:r>
            <a:r>
              <a:rPr lang="en-US" altLang="zh-CN"/>
              <a:t>git bash here</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graphicFrame>
        <p:nvGraphicFramePr>
          <p:cNvPr id="9" name="对象 8"/>
          <p:cNvGraphicFramePr/>
          <p:nvPr>
            <p:custDataLst>
              <p:tags r:id="rId1"/>
            </p:custDataLst>
          </p:nvPr>
        </p:nvGraphicFramePr>
        <p:xfrm>
          <a:off x="1403985" y="3861435"/>
          <a:ext cx="3401060" cy="2135505"/>
        </p:xfrm>
        <a:graphic>
          <a:graphicData uri="http://schemas.openxmlformats.org/presentationml/2006/ole">
            <mc:AlternateContent xmlns:mc="http://schemas.openxmlformats.org/markup-compatibility/2006">
              <mc:Choice xmlns:v="urn:schemas-microsoft-com:vml" Requires="v">
                <p:oleObj spid="_x0000_s10" name="" r:id="rId2" imgW="3398520" imgH="2133600" progId="Paint.Picture">
                  <p:embed/>
                </p:oleObj>
              </mc:Choice>
              <mc:Fallback>
                <p:oleObj name="" r:id="rId2" imgW="3398520" imgH="2133600" progId="Paint.Picture">
                  <p:embed/>
                  <p:pic>
                    <p:nvPicPr>
                      <p:cNvPr id="0" name="图片 9"/>
                      <p:cNvPicPr/>
                      <p:nvPr/>
                    </p:nvPicPr>
                    <p:blipFill>
                      <a:blip r:embed="rId3"/>
                      <a:stretch>
                        <a:fillRect/>
                      </a:stretch>
                    </p:blipFill>
                    <p:spPr>
                      <a:xfrm>
                        <a:off x="1403985" y="3861435"/>
                        <a:ext cx="3401060" cy="2135505"/>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a:t>
            </a:r>
            <a:r>
              <a:rPr lang="zh-CN" altLang="en-US"/>
              <a:t>命令</a:t>
            </a:r>
            <a:endParaRPr lang="zh-CN" altLang="en-US"/>
          </a:p>
          <a:p>
            <a:r>
              <a:rPr lang="en-US" altLang="zh-CN"/>
              <a:t>git clone “https://gitee.com/</a:t>
            </a:r>
            <a:r>
              <a:rPr lang="zh-CN" altLang="en-US"/>
              <a:t>用户名</a:t>
            </a:r>
            <a:r>
              <a:rPr lang="en-US" altLang="zh-CN"/>
              <a:t>/</a:t>
            </a:r>
            <a:r>
              <a:rPr lang="zh-CN" altLang="en-US"/>
              <a:t>仓库名</a:t>
            </a:r>
            <a:r>
              <a:rPr lang="en-US" altLang="zh-CN"/>
              <a:t>.git”</a:t>
            </a:r>
            <a:endParaRPr lang="en-US" altLang="zh-CN"/>
          </a:p>
          <a:p>
            <a:r>
              <a:rPr lang="zh-CN" altLang="en-US"/>
              <a:t>建立本地</a:t>
            </a:r>
            <a:r>
              <a:rPr lang="zh-CN" altLang="en-US"/>
              <a:t>仓库，关联到远程</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推送</a:t>
            </a:r>
            <a:r>
              <a:rPr lang="en-US" altLang="zh-CN"/>
              <a:t>(</a:t>
            </a:r>
            <a:r>
              <a:rPr lang="zh-CN" altLang="en-US"/>
              <a:t>上传</a:t>
            </a:r>
            <a:r>
              <a:rPr lang="en-US" altLang="zh-CN"/>
              <a:t>)</a:t>
            </a:r>
            <a:endParaRPr lang="zh-CN" altLang="en-US"/>
          </a:p>
          <a:p>
            <a:r>
              <a:rPr lang="en-US" altLang="zh-CN"/>
              <a:t>git init</a:t>
            </a:r>
            <a:endParaRPr lang="en-US" altLang="zh-CN"/>
          </a:p>
          <a:p>
            <a:r>
              <a:rPr lang="en-US" altLang="zh-CN"/>
              <a:t>git add .</a:t>
            </a:r>
            <a:endParaRPr lang="en-US" altLang="zh-CN"/>
          </a:p>
          <a:p>
            <a:r>
              <a:rPr lang="en-US" altLang="zh-CN"/>
              <a:t>git commit -m “</a:t>
            </a:r>
            <a:r>
              <a:rPr lang="zh-CN" altLang="en-US"/>
              <a:t>备注信息</a:t>
            </a:r>
            <a:r>
              <a:rPr lang="en-US" altLang="zh-CN"/>
              <a:t>”</a:t>
            </a:r>
            <a:endParaRPr lang="en-US" altLang="zh-CN"/>
          </a:p>
          <a:p>
            <a:r>
              <a:rPr lang="en-US" altLang="zh-CN"/>
              <a:t>git push -u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拉取</a:t>
            </a:r>
            <a:r>
              <a:rPr lang="en-US" altLang="zh-CN"/>
              <a:t>(</a:t>
            </a:r>
            <a:r>
              <a:rPr lang="zh-CN" altLang="en-US"/>
              <a:t>下载</a:t>
            </a:r>
            <a:r>
              <a:rPr lang="en-US" altLang="zh-CN"/>
              <a:t>)</a:t>
            </a:r>
            <a:endParaRPr lang="en-US" altLang="zh-CN"/>
          </a:p>
          <a:p>
            <a:r>
              <a:rPr lang="en-US" altLang="zh-CN"/>
              <a:t>git pull origin master</a:t>
            </a:r>
            <a:endParaRPr lang="en-US" altLang="zh-CN"/>
          </a:p>
        </p:txBody>
      </p:sp>
      <p:sp>
        <p:nvSpPr>
          <p:cNvPr id="3" name="标题 2"/>
          <p:cNvSpPr>
            <a:spLocks noGrp="1"/>
          </p:cNvSpPr>
          <p:nvPr>
            <p:ph type="title"/>
          </p:nvPr>
        </p:nvSpPr>
        <p:spPr/>
        <p:txBody>
          <a:bodyPr/>
          <a:p>
            <a:r>
              <a:rPr lang="en-US" altLang="zh-CN">
                <a:sym typeface="+mn-ea"/>
              </a:rPr>
              <a:t>1.8.3 </a:t>
            </a:r>
            <a:r>
              <a:rPr lang="en-US" altLang="zh-CN">
                <a:sym typeface="+mn-ea"/>
              </a:rPr>
              <a:t>使用</a:t>
            </a:r>
            <a:r>
              <a:rPr lang="en-US" altLang="zh-CN">
                <a:sym typeface="+mn-ea"/>
              </a:rPr>
              <a:t>git</a:t>
            </a:r>
            <a:r>
              <a:rPr lang="en-US" altLang="zh-CN">
                <a:sym typeface="+mn-ea"/>
              </a:rPr>
              <a:t>ee</a:t>
            </a:r>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如果安装失败，可以考虑安装</a:t>
            </a:r>
            <a:r>
              <a:rPr lang="zh-CN" altLang="en-US">
                <a:sym typeface="+mn-ea"/>
              </a:rPr>
              <a:t>社区版。</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a:t>
            </a:r>
            <a:r>
              <a:rPr lang="zh-CN" altLang="en-US">
                <a:sym typeface="+mn-ea"/>
              </a:rPr>
              <a:t>麻烦。</a:t>
            </a:r>
            <a:endParaRPr lang="zh-CN" altLang="en-US">
              <a:sym typeface="+mn-ea"/>
            </a:endParaRPr>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安装完成后，创建一个</a:t>
            </a:r>
            <a:r>
              <a:rPr lang="en-US" altLang="zh-CN"/>
              <a:t>HelloWorld</a:t>
            </a:r>
            <a:r>
              <a:rPr lang="zh-CN" altLang="en-US"/>
              <a:t>项目</a:t>
            </a:r>
            <a:endParaRPr lang="zh-CN" altLang="en-US"/>
          </a:p>
          <a:p>
            <a:r>
              <a:rPr lang="zh-CN" altLang="en-US"/>
              <a:t>创建</a:t>
            </a:r>
            <a:r>
              <a:rPr lang="zh-CN" altLang="en-US"/>
              <a:t>一个主程序</a:t>
            </a:r>
            <a:r>
              <a:rPr lang="en-US" altLang="zh-CN"/>
              <a:t>Hello.cpp</a:t>
            </a:r>
            <a:endParaRPr lang="en-US" altLang="zh-CN"/>
          </a:p>
          <a:p>
            <a:r>
              <a:rPr lang="zh-CN" altLang="en-US"/>
              <a:t>测试</a:t>
            </a:r>
            <a:r>
              <a:rPr lang="zh-CN" altLang="en-US"/>
              <a:t>运行</a:t>
            </a:r>
            <a:endParaRPr lang="zh-CN" altLang="en-US"/>
          </a:p>
        </p:txBody>
      </p:sp>
      <p:sp>
        <p:nvSpPr>
          <p:cNvPr id="3" name="标题 2"/>
          <p:cNvSpPr>
            <a:spLocks noGrp="1"/>
          </p:cNvSpPr>
          <p:nvPr>
            <p:ph type="title"/>
          </p:nvPr>
        </p:nvSpPr>
        <p:spPr/>
        <p:txBody>
          <a:bodyPr/>
          <a:p>
            <a:r>
              <a:rPr lang="en-US" altLang="zh-CN"/>
              <a:t>1.9 </a:t>
            </a:r>
            <a:r>
              <a:rPr lang="zh-CN" altLang="en-US"/>
              <a:t>安装</a:t>
            </a:r>
            <a:r>
              <a:rPr lang="en-US" altLang="zh-CN"/>
              <a:t>Visual Studio 2022 </a:t>
            </a:r>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在浏览器中</a:t>
            </a:r>
            <a:r>
              <a:rPr lang="zh-CN" altLang="en-US"/>
              <a:t>输入https://github.com/microsoft/vcpkg</a:t>
            </a:r>
            <a:endParaRPr lang="zh-CN" altLang="en-US"/>
          </a:p>
          <a:p>
            <a:r>
              <a:rPr lang="zh-CN" altLang="en-US"/>
              <a:t>点击</a:t>
            </a:r>
            <a:r>
              <a:rPr lang="en-US" altLang="zh-CN"/>
              <a:t>Code</a:t>
            </a:r>
            <a:r>
              <a:rPr lang="zh-CN" altLang="en-US"/>
              <a:t>复制</a:t>
            </a:r>
            <a:r>
              <a:rPr lang="zh-CN" altLang="en-US"/>
              <a:t>地址</a:t>
            </a:r>
            <a:endParaRPr lang="zh-CN" altLang="en-US"/>
          </a:p>
        </p:txBody>
      </p:sp>
      <p:sp>
        <p:nvSpPr>
          <p:cNvPr id="3" name="标题 2"/>
          <p:cNvSpPr>
            <a:spLocks noGrp="1"/>
          </p:cNvSpPr>
          <p:nvPr>
            <p:ph type="title"/>
          </p:nvPr>
        </p:nvSpPr>
        <p:spPr/>
        <p:txBody>
          <a:bodyPr/>
          <a:p>
            <a:r>
              <a:rPr lang="en-US" altLang="zh-CN">
                <a:sym typeface="+mn-ea"/>
              </a:rPr>
              <a:t>1.10 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284345" y="3140710"/>
            <a:ext cx="4189095" cy="347726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按下</a:t>
            </a:r>
            <a:r>
              <a:rPr lang="en-US" altLang="zh-CN"/>
              <a:t>Windows</a:t>
            </a:r>
            <a:r>
              <a:rPr lang="zh-CN" altLang="en-US"/>
              <a:t>键</a:t>
            </a:r>
            <a:r>
              <a:rPr lang="en-US" altLang="zh-CN"/>
              <a:t>+R</a:t>
            </a:r>
            <a:r>
              <a:rPr lang="zh-CN" altLang="en-US"/>
              <a:t>，输入</a:t>
            </a:r>
            <a:r>
              <a:rPr lang="en-US" altLang="zh-CN"/>
              <a:t>cmd</a:t>
            </a:r>
            <a:r>
              <a:rPr lang="zh-CN" altLang="en-US"/>
              <a:t>命令</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500755"/>
            <a:ext cx="3800475" cy="219075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git clone https://github.com/microsoft/vcpkg</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500755"/>
            <a:ext cx="6047105" cy="294132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将</a:t>
            </a:r>
            <a:r>
              <a:rPr lang="en-US" altLang="zh-CN"/>
              <a:t>vcpkg</a:t>
            </a:r>
            <a:r>
              <a:rPr lang="zh-CN" altLang="en-US"/>
              <a:t>压缩程序</a:t>
            </a:r>
            <a:r>
              <a:rPr lang="en-US" altLang="zh-CN"/>
              <a:t>vcpkg-master.zip</a:t>
            </a:r>
            <a:r>
              <a:rPr lang="zh-CN" altLang="en-US"/>
              <a:t>下载到</a:t>
            </a:r>
            <a:r>
              <a:rPr lang="zh-CN" altLang="en-US"/>
              <a:t>本地</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解压后如</a:t>
            </a:r>
            <a:r>
              <a:rPr lang="zh-CN" altLang="en-US"/>
              <a:t>图</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91865" y="1844675"/>
            <a:ext cx="4830445" cy="450088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在终端命令状态下执行批处理</a:t>
            </a:r>
            <a:r>
              <a:rPr lang="zh-CN" altLang="en-US"/>
              <a:t>程序</a:t>
            </a:r>
            <a:endParaRPr lang="zh-CN" altLang="en-US"/>
          </a:p>
          <a:p>
            <a:r>
              <a:rPr lang="en-US" altLang="zh-CN"/>
              <a:t>bootstrap.bat</a:t>
            </a:r>
            <a:endParaRPr lang="en-US" altLang="zh-CN"/>
          </a:p>
          <a:p>
            <a:r>
              <a:rPr lang="zh-CN" altLang="en-US"/>
              <a:t>则会产生</a:t>
            </a:r>
            <a:r>
              <a:rPr lang="en-US" altLang="zh-CN"/>
              <a:t>vcpkg.exe</a:t>
            </a:r>
            <a:r>
              <a:rPr lang="zh-CN" altLang="en-US"/>
              <a:t>程序</a:t>
            </a:r>
            <a:endParaRPr lang="zh-CN" altLang="en-US"/>
          </a:p>
          <a:p>
            <a:r>
              <a:rPr lang="zh-CN" altLang="en-US"/>
              <a:t>之后就可以利用</a:t>
            </a:r>
            <a:r>
              <a:rPr lang="en-US" altLang="zh-CN"/>
              <a:t>vcpkg</a:t>
            </a:r>
            <a:r>
              <a:rPr lang="zh-CN" altLang="en-US"/>
              <a:t>包管理器下载</a:t>
            </a:r>
            <a:r>
              <a:rPr lang="en-US" altLang="zh-CN"/>
              <a:t>C++</a:t>
            </a:r>
            <a:r>
              <a:rPr lang="zh-CN" altLang="en-US"/>
              <a:t>的第三方程序库</a:t>
            </a:r>
            <a:r>
              <a:rPr lang="zh-CN" altLang="en-US"/>
              <a:t>了</a:t>
            </a:r>
            <a:endParaRPr lang="zh-CN" altLang="en-US"/>
          </a:p>
          <a:p>
            <a:r>
              <a:rPr lang="zh-CN" altLang="en-US"/>
              <a:t>这里以</a:t>
            </a:r>
            <a:r>
              <a:rPr lang="en-US" altLang="zh-CN"/>
              <a:t>boost</a:t>
            </a:r>
            <a:r>
              <a:rPr lang="zh-CN" altLang="en-US"/>
              <a:t>为例介绍其使用</a:t>
            </a:r>
            <a:r>
              <a:rPr lang="zh-CN" altLang="en-US"/>
              <a:t>过程</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进入终端</a:t>
            </a:r>
            <a:r>
              <a:rPr lang="zh-CN" altLang="en-US"/>
              <a:t>模式</a:t>
            </a:r>
            <a:endParaRPr lang="zh-CN" altLang="en-US"/>
          </a:p>
          <a:p>
            <a:r>
              <a:rPr lang="zh-CN" altLang="en-US"/>
              <a:t>进入到</a:t>
            </a:r>
            <a:r>
              <a:rPr lang="en-US" altLang="zh-CN"/>
              <a:t>vcpkg-master</a:t>
            </a:r>
            <a:r>
              <a:rPr lang="zh-CN" altLang="en-US"/>
              <a:t>目录中</a:t>
            </a:r>
            <a:endParaRPr lang="zh-CN" altLang="en-US"/>
          </a:p>
          <a:p>
            <a:r>
              <a:rPr lang="en-US" altLang="zh-CN"/>
              <a:t>d:\vcpkg-master&gt;</a:t>
            </a:r>
            <a:endParaRPr lang="en-US" altLang="zh-CN"/>
          </a:p>
          <a:p>
            <a:r>
              <a:rPr lang="zh-CN" altLang="en-US"/>
              <a:t>执行</a:t>
            </a:r>
            <a:r>
              <a:rPr lang="en-US" altLang="zh-CN"/>
              <a:t>vcpkg install boost --treplet=x64-windows</a:t>
            </a:r>
            <a:endParaRPr lang="en-US" altLang="zh-CN"/>
          </a:p>
          <a:p>
            <a:r>
              <a:rPr lang="en-US" altLang="zh-CN"/>
              <a:t>vcpkg</a:t>
            </a:r>
            <a:r>
              <a:rPr lang="zh-CN" altLang="en-US"/>
              <a:t>即可自动安装</a:t>
            </a:r>
            <a:r>
              <a:rPr lang="en-US" altLang="zh-CN"/>
              <a:t>boost</a:t>
            </a:r>
            <a:r>
              <a:rPr lang="zh-CN" altLang="en-US"/>
              <a:t>第三方</a:t>
            </a:r>
            <a:r>
              <a:rPr lang="zh-CN" altLang="en-US"/>
              <a:t>库</a:t>
            </a:r>
            <a:endParaRPr lang="zh-CN" altLang="en-US"/>
          </a:p>
        </p:txBody>
      </p:sp>
      <p:sp>
        <p:nvSpPr>
          <p:cNvPr id="3" name="标题 2"/>
          <p:cNvSpPr>
            <a:spLocks noGrp="1"/>
          </p:cNvSpPr>
          <p:nvPr>
            <p:ph type="title"/>
          </p:nvPr>
        </p:nvSpPr>
        <p:spPr/>
        <p:txBody>
          <a:bodyPr/>
          <a:p>
            <a:r>
              <a:rPr lang="en-US" altLang="zh-CN">
                <a:sym typeface="+mn-ea"/>
              </a:rPr>
              <a:t>1.10.1 </a:t>
            </a:r>
            <a:r>
              <a:rPr lang="zh-CN" altLang="en-US">
                <a:sym typeface="+mn-ea"/>
              </a:rPr>
              <a:t>安装</a:t>
            </a:r>
            <a:r>
              <a:rPr lang="en-US" altLang="zh-CN">
                <a:sym typeface="+mn-ea"/>
              </a:rPr>
              <a:t>vcpkg</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执行命令：vcpkg integrate project</a:t>
            </a:r>
            <a:endParaRPr lang="zh-CN" altLang="en-US"/>
          </a:p>
          <a:p>
            <a:r>
              <a:rPr lang="zh-CN" altLang="en-US"/>
              <a:t>打开Visual Studio项目，点击菜单 工具-NuGet包管理器-程序包管理器控制台</a:t>
            </a:r>
            <a:endParaRPr lang="zh-CN" altLang="en-US"/>
          </a:p>
          <a:p>
            <a:r>
              <a:rPr lang="zh-CN" altLang="en-US"/>
              <a:t>执行命令</a:t>
            </a:r>
            <a:endParaRPr lang="zh-CN" altLang="en-US"/>
          </a:p>
          <a:p>
            <a:r>
              <a:rPr lang="zh-CN" altLang="en-US"/>
              <a:t>Install-Package "vcpkg.D.tools.vcpkgmaster" -Source "D:\vcpkg-master\scripts\buildsystems"</a:t>
            </a:r>
            <a:endParaRPr lang="zh-CN" altLang="en-US"/>
          </a:p>
          <a:p>
            <a:r>
              <a:rPr lang="zh-CN" altLang="en-US"/>
              <a:t>点击菜单 点击菜单 工具-NuGet包管理器-程序包管理器设置，选择程序包源，如图。修改名称为vcpkg，选择目录D:\vcpkg-master\scripts\buildsystem</a:t>
            </a:r>
            <a:endParaRPr lang="zh-CN" altLang="en-US"/>
          </a:p>
          <a:p>
            <a:r>
              <a:rPr lang="zh-CN" altLang="en-US"/>
              <a:t>点</a:t>
            </a:r>
            <a:r>
              <a:rPr lang="zh-CN" altLang="en-US"/>
              <a:t>更新</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pic>
        <p:nvPicPr>
          <p:cNvPr id="4" name="图片 1"/>
          <p:cNvPicPr>
            <a:picLocks noChangeAspect="1"/>
          </p:cNvPicPr>
          <p:nvPr>
            <p:custDataLst>
              <p:tags r:id="rId1"/>
            </p:custDataLst>
          </p:nvPr>
        </p:nvPicPr>
        <p:blipFill>
          <a:blip r:embed="rId2"/>
          <a:stretch>
            <a:fillRect/>
          </a:stretch>
        </p:blipFill>
        <p:spPr>
          <a:xfrm>
            <a:off x="1043305" y="2276475"/>
            <a:ext cx="6737350" cy="3637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#include&lt;iostream&gt;</a:t>
            </a:r>
            <a:endParaRPr lang="zh-CN" altLang="en-US"/>
          </a:p>
          <a:p>
            <a:r>
              <a:rPr lang="zh-CN" altLang="en-US"/>
              <a:t>#include&lt;boost/version.hpp&gt;</a:t>
            </a:r>
            <a:endParaRPr lang="zh-CN" altLang="en-US"/>
          </a:p>
          <a:p>
            <a:r>
              <a:rPr lang="zh-CN" altLang="en-US"/>
              <a:t>#include&lt;boost/config.hpp&gt;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BOOST_VERSION &lt;&lt; endl;</a:t>
            </a:r>
            <a:endParaRPr lang="zh-CN" altLang="en-US"/>
          </a:p>
          <a:p>
            <a:r>
              <a:rPr lang="zh-CN" altLang="en-US"/>
              <a:t>	cout &lt;&lt; BOOST_LIB_VERSION &lt;&lt; endl;</a:t>
            </a:r>
            <a:endParaRPr lang="zh-CN" altLang="en-US"/>
          </a:p>
          <a:p>
            <a:r>
              <a:rPr lang="zh-CN" altLang="en-US"/>
              <a:t>	cout &lt;&lt; BOOST_PLATFORM &lt;&lt; endl;</a:t>
            </a:r>
            <a:endParaRPr lang="zh-CN" altLang="en-US"/>
          </a:p>
          <a:p>
            <a:r>
              <a:rPr lang="zh-CN" altLang="en-US"/>
              <a:t>	cout &lt;&lt; BOOST_COMPILER &lt;&lt; endl;</a:t>
            </a:r>
            <a:endParaRPr lang="zh-CN" altLang="en-US"/>
          </a:p>
          <a:p>
            <a:r>
              <a:rPr lang="zh-CN" altLang="en-US"/>
              <a:t>	cout &lt;&lt; BOOST_STDLIB &lt;&lt; endl;</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sym typeface="+mn-ea"/>
              </a:rPr>
              <a:t>1.10.2 vcpkg集成到Visual Studio</a:t>
            </a:r>
            <a:endParaRPr lang="zh-CN" altLang="en-US">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新建一个</a:t>
            </a:r>
            <a:r>
              <a:rPr lang="en-US" altLang="zh-CN"/>
              <a:t>hello.cpp</a:t>
            </a:r>
            <a:r>
              <a:rPr lang="zh-CN" altLang="en-US"/>
              <a:t>源文件</a:t>
            </a:r>
            <a:endParaRPr lang="zh-CN" altLang="en-US"/>
          </a:p>
          <a:p>
            <a:r>
              <a:rPr lang="zh-CN" altLang="en-US"/>
              <a:t>import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 &lt;&lt; "Hello, World!" &lt;&lt; 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normAutofit/>
          </a:bodyPr>
          <a:p>
            <a:r>
              <a:rPr lang="en-US" altLang="zh-CN"/>
              <a:t>1.11 </a:t>
            </a:r>
            <a:r>
              <a:rPr lang="en-US" altLang="zh-CN">
                <a:sym typeface="+mn-ea"/>
              </a:rPr>
              <a:t>Visual Studio</a:t>
            </a:r>
            <a:r>
              <a:rPr lang="zh-CN" altLang="en-US"/>
              <a:t>支持</a:t>
            </a:r>
            <a:r>
              <a:rPr lang="en-US" altLang="zh-CN"/>
              <a:t>c++20</a:t>
            </a:r>
            <a:r>
              <a:rPr lang="zh-CN" altLang="en-US"/>
              <a:t>配置</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点击项目</a:t>
            </a:r>
            <a:r>
              <a:rPr lang="en-US" altLang="zh-CN"/>
              <a:t>-</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932045" y="2132965"/>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932045" y="2132965"/>
                        <a:ext cx="3269615" cy="4337685"/>
                      </a:xfrm>
                      <a:prstGeom prst="rect">
                        <a:avLst/>
                      </a:prstGeom>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
        <p:nvSpPr>
          <p:cNvPr id="6" name="内容占位符 5"/>
          <p:cNvSpPr/>
          <p:nvPr>
            <p:ph idx="1"/>
          </p:nvPr>
        </p:nvSpPr>
        <p:spPr/>
        <p:txBody>
          <a:bodyPr/>
          <a:p>
            <a:r>
              <a:rPr lang="zh-CN" altLang="en-US"/>
              <a:t>选择</a:t>
            </a:r>
            <a:r>
              <a:rPr lang="en-US" altLang="zh-CN"/>
              <a:t>C++</a:t>
            </a:r>
            <a:r>
              <a:rPr lang="zh-CN" altLang="en-US"/>
              <a:t>语言</a:t>
            </a:r>
            <a:r>
              <a:rPr lang="zh-CN" altLang="en-US"/>
              <a:t>标准</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选好，点击</a:t>
            </a:r>
            <a:r>
              <a:rPr lang="zh-CN" altLang="en-US"/>
              <a:t>应用</a:t>
            </a:r>
            <a:endParaRPr lang="zh-CN" altLang="en-US"/>
          </a:p>
          <a:p>
            <a:r>
              <a:rPr lang="zh-CN" altLang="en-US"/>
              <a:t>查看</a:t>
            </a:r>
            <a:r>
              <a:rPr lang="en-US" altLang="zh-CN"/>
              <a:t>C/C++-</a:t>
            </a:r>
            <a:r>
              <a:rPr lang="zh-CN" altLang="en-US"/>
              <a:t>语言</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新建一个</a:t>
            </a:r>
            <a:r>
              <a:rPr lang="en-US" altLang="zh-CN"/>
              <a:t>HeaderUnits.h</a:t>
            </a:r>
            <a:r>
              <a:rPr lang="zh-CN" altLang="en-US"/>
              <a:t>文件</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9840" y="3284855"/>
            <a:ext cx="4782185" cy="331851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//HeaderUnits.h</a:t>
            </a:r>
            <a:endParaRPr lang="zh-CN" altLang="en-US"/>
          </a:p>
          <a:p>
            <a:endParaRPr lang="zh-CN" altLang="en-US"/>
          </a:p>
          <a:p>
            <a:r>
              <a:rPr lang="zh-CN" altLang="en-US"/>
              <a:t>#pragma once</a:t>
            </a:r>
            <a:endParaRPr lang="zh-CN" altLang="en-US"/>
          </a:p>
          <a:p>
            <a:r>
              <a:rPr lang="zh-CN" altLang="en-US"/>
              <a:t>import &lt;iostream&gt;;</a:t>
            </a:r>
            <a:endParaRPr lang="zh-CN" altLang="en-US"/>
          </a:p>
          <a:p>
            <a:r>
              <a:rPr lang="zh-CN" altLang="en-US"/>
              <a:t>import &lt;vector&gt;;</a:t>
            </a:r>
            <a:endParaRPr lang="zh-CN" altLang="en-US"/>
          </a:p>
          <a:p>
            <a:r>
              <a:rPr lang="zh-CN" altLang="en-US"/>
              <a:t>import &lt;optional&gt;;</a:t>
            </a:r>
            <a:endParaRPr lang="zh-CN" altLang="en-US"/>
          </a:p>
          <a:p>
            <a:r>
              <a:rPr lang="zh-CN" altLang="en-US"/>
              <a:t>import &lt;utility&gt;;</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右击</a:t>
            </a:r>
            <a:r>
              <a:rPr lang="en-US" altLang="zh-CN"/>
              <a:t>HeaderUnists.h</a:t>
            </a:r>
            <a:r>
              <a:rPr lang="zh-CN" altLang="en-US"/>
              <a:t>文件，选择</a:t>
            </a:r>
            <a:r>
              <a:rPr lang="zh-CN" altLang="en-US"/>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579628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5796280" y="3213100"/>
                        <a:ext cx="2832735" cy="3272155"/>
                      </a:xfrm>
                      <a:prstGeom prst="rect">
                        <a:avLst/>
                      </a:prstGeom>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在项类型中</a:t>
            </a:r>
            <a:r>
              <a:rPr lang="zh-CN" altLang="en-US"/>
              <a:t>选择</a:t>
            </a:r>
            <a:endParaRPr lang="zh-CN" altLang="en-US"/>
          </a:p>
          <a:p>
            <a:r>
              <a:rPr lang="en-US" altLang="zh-CN"/>
              <a:t>C/C++</a:t>
            </a:r>
            <a:r>
              <a:rPr lang="zh-CN" altLang="en-US"/>
              <a:t>编译器</a:t>
            </a:r>
            <a:endParaRPr lang="zh-CN" altLang="en-US"/>
          </a:p>
          <a:p>
            <a:r>
              <a:rPr lang="zh-CN" altLang="en-US"/>
              <a:t>选择完了不要</a:t>
            </a:r>
            <a:r>
              <a:rPr lang="zh-CN" altLang="en-US"/>
              <a:t>忘记</a:t>
            </a:r>
            <a:endParaRPr lang="zh-CN" altLang="en-US"/>
          </a:p>
          <a:p>
            <a:r>
              <a:rPr lang="zh-CN" altLang="en-US"/>
              <a:t>点</a:t>
            </a:r>
            <a:r>
              <a:rPr lang="zh-CN" altLang="en-US"/>
              <a:t>应用</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C/C++</a:t>
            </a:r>
            <a:endParaRPr lang="en-US" altLang="zh-CN"/>
          </a:p>
          <a:p>
            <a:r>
              <a:rPr lang="zh-CN" altLang="en-US"/>
              <a:t>高级</a:t>
            </a:r>
            <a:r>
              <a:rPr lang="en-US" altLang="zh-CN"/>
              <a:t>-</a:t>
            </a:r>
            <a:r>
              <a:rPr lang="zh-CN" altLang="en-US"/>
              <a:t>编译为</a:t>
            </a:r>
            <a:endParaRPr lang="zh-CN" altLang="en-US"/>
          </a:p>
          <a:p>
            <a:r>
              <a:rPr lang="zh-CN" altLang="en-US"/>
              <a:t>作为</a:t>
            </a:r>
            <a:r>
              <a:rPr lang="en-US" altLang="zh-CN"/>
              <a:t>C++</a:t>
            </a:r>
            <a:r>
              <a:rPr lang="zh-CN" altLang="en-US"/>
              <a:t>标头</a:t>
            </a:r>
            <a:endParaRPr lang="zh-CN" altLang="en-US"/>
          </a:p>
          <a:p>
            <a:r>
              <a:rPr lang="zh-CN" altLang="en-US"/>
              <a:t>单元编译</a:t>
            </a:r>
            <a:endParaRPr lang="zh-CN" altLang="en-US"/>
          </a:p>
          <a:p>
            <a:r>
              <a:rPr lang="en-US" altLang="zh-CN"/>
              <a:t>export/Header</a:t>
            </a:r>
            <a:endParaRPr lang="en-US" altLang="zh-CN"/>
          </a:p>
          <a:p>
            <a:r>
              <a:rPr lang="zh-CN" altLang="en-US"/>
              <a:t>点击</a:t>
            </a:r>
            <a:r>
              <a:rPr lang="zh-CN" altLang="en-US"/>
              <a:t>应用</a:t>
            </a:r>
            <a:endParaRPr lang="zh-CN" altLang="en-US"/>
          </a:p>
          <a:p>
            <a:r>
              <a:rPr lang="zh-CN" altLang="en-US"/>
              <a:t>点击</a:t>
            </a:r>
            <a:r>
              <a:rPr lang="zh-CN" altLang="en-US"/>
              <a:t>确定</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418205" y="2765425"/>
            <a:ext cx="5591175" cy="3912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此时程序可正常</a:t>
            </a:r>
            <a:r>
              <a:rPr lang="zh-CN" altLang="en-US"/>
              <a:t>编译</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Visual Studio</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1595" y="3284855"/>
            <a:ext cx="5566410" cy="291084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t>1. 先编译iostream的module文件</a:t>
            </a:r>
            <a:endParaRPr lang="zh-CN" altLang="en-US"/>
          </a:p>
          <a:p>
            <a:r>
              <a:rPr lang="zh-CN" altLang="en-US"/>
              <a:t>g++ -std=c++20 -fmodules-ts -xc++-system-header iostream</a:t>
            </a:r>
            <a:endParaRPr lang="zh-CN" altLang="en-US"/>
          </a:p>
          <a:p>
            <a:r>
              <a:rPr lang="zh-CN" altLang="en-US"/>
              <a:t>2.修改</a:t>
            </a:r>
            <a:r>
              <a:rPr lang="en-US" altLang="zh-CN"/>
              <a:t>settings.json</a:t>
            </a:r>
            <a:endParaRPr lang="en-US" altLang="zh-CN"/>
          </a:p>
          <a:p>
            <a:r>
              <a:rPr lang="zh-CN" altLang="en-US"/>
              <a:t>在设置中查找</a:t>
            </a:r>
            <a:r>
              <a:rPr lang="en-US" altLang="zh-CN"/>
              <a:t>Code-runner:Executor Map</a:t>
            </a:r>
            <a:endParaRPr lang="en-US" altLang="zh-CN"/>
          </a:p>
          <a:p>
            <a:r>
              <a:rPr lang="en-US" altLang="zh-CN"/>
              <a:t>点</a:t>
            </a:r>
            <a:r>
              <a:rPr lang="zh-CN" altLang="en-US"/>
              <a:t>击</a:t>
            </a:r>
            <a:r>
              <a:rPr lang="en-US" altLang="zh-CN"/>
              <a:t> “在 settings.json 中编辑” </a:t>
            </a:r>
            <a:endParaRPr lang="en-US" altLang="zh-CN"/>
          </a:p>
          <a:p>
            <a:r>
              <a:rPr lang="zh-CN" altLang="en-US"/>
              <a:t> 在</a:t>
            </a:r>
            <a:r>
              <a:rPr lang="en-US" altLang="zh-CN"/>
              <a:t>cpp</a:t>
            </a:r>
            <a:r>
              <a:rPr lang="zh-CN" altLang="en-US"/>
              <a:t>那行增加</a:t>
            </a:r>
            <a:r>
              <a:rPr lang="zh-CN" altLang="en-US" b="1" i="1">
                <a:sym typeface="+mn-ea"/>
              </a:rPr>
              <a:t>-std=gnu++20 -fmodules-ts</a:t>
            </a:r>
            <a:endParaRPr lang="zh-CN" altLang="en-US"/>
          </a:p>
          <a:p>
            <a:r>
              <a:rPr lang="zh-CN" altLang="en-US"/>
              <a:t>"cpp": "cd $dir &amp;&amp; g++ </a:t>
            </a:r>
            <a:r>
              <a:rPr lang="zh-CN" altLang="en-US" b="1" i="1"/>
              <a:t>-std=gnu++20 -fmodules-ts</a:t>
            </a:r>
            <a:r>
              <a:rPr lang="zh-CN" altLang="en-US"/>
              <a:t> $fileName -o $fileNameWithoutExt &amp;&amp; $dir$fileNameWithoutExt",</a:t>
            </a:r>
            <a:endParaRPr lang="zh-CN" altLang="en-US"/>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2.修改</a:t>
            </a:r>
            <a:r>
              <a:rPr lang="en-US" altLang="zh-CN"/>
              <a:t>settings.json</a:t>
            </a:r>
            <a:endParaRPr lang="en-US" altLang="zh-CN"/>
          </a:p>
          <a:p>
            <a:r>
              <a:rPr lang="zh-CN" altLang="en-US"/>
              <a:t>在设置中查找</a:t>
            </a:r>
            <a:r>
              <a:rPr lang="en-US" altLang="zh-CN"/>
              <a:t>Code-runner:Executor Map</a:t>
            </a:r>
            <a:endParaRPr lang="en-US" altLang="zh-CN"/>
          </a:p>
          <a:p>
            <a:r>
              <a:rPr lang="en-US" altLang="zh-CN"/>
              <a:t>点</a:t>
            </a:r>
            <a:r>
              <a:rPr lang="zh-CN" altLang="en-US"/>
              <a:t>击</a:t>
            </a:r>
            <a:r>
              <a:rPr lang="en-US" altLang="zh-CN"/>
              <a:t> “在 settings.json 中编辑” </a:t>
            </a:r>
            <a:endParaRPr lang="en-US" altLang="zh-CN"/>
          </a:p>
          <a:p>
            <a:r>
              <a:rPr lang="zh-CN" altLang="en-US"/>
              <a:t> 在</a:t>
            </a:r>
            <a:r>
              <a:rPr lang="en-US" altLang="zh-CN"/>
              <a:t>cpp</a:t>
            </a:r>
            <a:r>
              <a:rPr lang="zh-CN" altLang="en-US"/>
              <a:t>那行增加</a:t>
            </a:r>
            <a:r>
              <a:rPr lang="zh-CN" altLang="en-US" b="1" i="1">
                <a:sym typeface="+mn-ea"/>
              </a:rPr>
              <a:t>-std=gnu++20 -fmodules-ts</a:t>
            </a:r>
            <a:endParaRPr lang="zh-CN" altLang="en-US"/>
          </a:p>
          <a:p>
            <a:r>
              <a:rPr lang="zh-CN" altLang="en-US"/>
              <a:t>"cpp": "cd $dir &amp;&amp; g++ </a:t>
            </a:r>
            <a:r>
              <a:rPr lang="zh-CN" altLang="en-US" b="1" i="1"/>
              <a:t>-std=gnu++20 -fmodules-ts</a:t>
            </a:r>
            <a:r>
              <a:rPr lang="zh-CN" altLang="en-US"/>
              <a:t> $fileName -o $fileNameWithoutExt &amp;&amp; $dir$fileNameWithoutExt",</a:t>
            </a:r>
            <a:endParaRPr lang="zh-CN" altLang="en-US"/>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t>#if __INTELLISENSE__</a:t>
            </a:r>
          </a:p>
          <a:p>
            <a:r>
              <a:t>#include&lt;iostream&gt;</a:t>
            </a:r>
          </a:p>
          <a:p>
            <a:r>
              <a:t>#else</a:t>
            </a:r>
          </a:p>
          <a:p>
            <a:r>
              <a:t>import &lt;iostream&gt;;</a:t>
            </a:r>
          </a:p>
          <a:p>
            <a:r>
              <a:t>#endif</a:t>
            </a:r>
          </a:p>
          <a:p/>
          <a:p>
            <a:r>
              <a:t>int main()</a:t>
            </a:r>
          </a:p>
          <a:p>
            <a:r>
              <a:t>{</a:t>
            </a:r>
          </a:p>
          <a:p>
            <a:r>
              <a:t>    std::cout&lt;&lt;"Hello, the World!"&lt;&lt;std::endl;</a:t>
            </a:r>
          </a:p>
          <a:p>
            <a:r>
              <a:t>    return 0;</a:t>
            </a:r>
          </a:p>
          <a:p>
            <a:r>
              <a:t>}</a:t>
            </a:r>
          </a:p>
        </p:txBody>
      </p:sp>
      <p:sp>
        <p:nvSpPr>
          <p:cNvPr id="3" name="标题 2"/>
          <p:cNvSpPr>
            <a:spLocks noGrp="1"/>
          </p:cNvSpPr>
          <p:nvPr>
            <p:ph type="title"/>
          </p:nvPr>
        </p:nvSpPr>
        <p:spPr/>
        <p:txBody>
          <a:bodyPr/>
          <a:p>
            <a:r>
              <a:rPr lang="en-US" altLang="zh-CN">
                <a:sym typeface="+mn-ea"/>
              </a:rPr>
              <a:t>1.12 VSCode</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环境配置就是安装</a:t>
            </a:r>
            <a:r>
              <a:rPr lang="en-US" altLang="zh-CN"/>
              <a:t>C++</a:t>
            </a:r>
            <a:r>
              <a:rPr lang="zh-CN" altLang="en-US"/>
              <a:t>编译器和</a:t>
            </a:r>
            <a:r>
              <a:rPr lang="en-US" altLang="zh-CN"/>
              <a:t>IDE</a:t>
            </a:r>
            <a:endParaRPr lang="en-US" altLang="zh-CN"/>
          </a:p>
          <a:p>
            <a:r>
              <a:rPr lang="zh-CN" altLang="en-US"/>
              <a:t>这里我们用的编译器是</a:t>
            </a:r>
            <a:r>
              <a:rPr lang="en-US" altLang="zh-CN"/>
              <a:t>mingw</a:t>
            </a:r>
            <a:r>
              <a:rPr lang="zh-CN" altLang="en-US"/>
              <a:t>，集成开发环境</a:t>
            </a:r>
            <a:r>
              <a:rPr lang="en-US" altLang="zh-CN"/>
              <a:t>IDE</a:t>
            </a:r>
            <a:r>
              <a:rPr lang="zh-CN" altLang="en-US"/>
              <a:t>用的是</a:t>
            </a:r>
            <a:r>
              <a:rPr lang="en-US" altLang="zh-CN"/>
              <a:t>VSCode</a:t>
            </a:r>
            <a:endParaRPr lang="en-US" altLang="zh-CN"/>
          </a:p>
          <a:p>
            <a:r>
              <a:rPr lang="zh-CN" altLang="en-US"/>
              <a:t>之所以选择它们，主要是</a:t>
            </a:r>
            <a:r>
              <a:rPr lang="zh-CN" altLang="en-US"/>
              <a:t>基于开源和受认可程度</a:t>
            </a:r>
            <a:endParaRPr lang="zh-CN" altLang="en-US"/>
          </a:p>
          <a:p>
            <a:r>
              <a:rPr lang="zh-CN" altLang="en-US"/>
              <a:t>如果你以前安装过</a:t>
            </a:r>
            <a:r>
              <a:rPr lang="en-US" altLang="zh-CN"/>
              <a:t>mingw</a:t>
            </a:r>
            <a:r>
              <a:rPr lang="zh-CN" altLang="en-US"/>
              <a:t>和</a:t>
            </a:r>
            <a:r>
              <a:rPr lang="en-US" altLang="zh-CN"/>
              <a:t>VSCode</a:t>
            </a:r>
            <a:r>
              <a:rPr lang="zh-CN" altLang="en-US"/>
              <a:t>，或者安装</a:t>
            </a:r>
            <a:r>
              <a:rPr lang="zh-CN" altLang="en-US"/>
              <a:t>失败，打算清理你的电脑环境的话，则需要手工删除一些东西。否则你可以略过</a:t>
            </a:r>
            <a:r>
              <a:rPr lang="en-US" altLang="zh-CN"/>
              <a:t>1.6.1</a:t>
            </a:r>
            <a:r>
              <a:rPr lang="zh-CN" altLang="en-US"/>
              <a:t>节</a:t>
            </a:r>
            <a:endParaRPr lang="zh-CN" altLang="en-US"/>
          </a:p>
        </p:txBody>
      </p:sp>
      <p:sp>
        <p:nvSpPr>
          <p:cNvPr id="3" name="标题 2"/>
          <p:cNvSpPr>
            <a:spLocks noGrp="1"/>
          </p:cNvSpPr>
          <p:nvPr>
            <p:ph type="title"/>
          </p:nvPr>
        </p:nvSpPr>
        <p:spPr/>
        <p:txBody>
          <a:bodyPr/>
          <a:p>
            <a:r>
              <a:rPr lang="en-US" altLang="zh-CN" dirty="0">
                <a:sym typeface="+mn-ea"/>
              </a:rPr>
              <a:t>1.6  VSCode</a:t>
            </a:r>
            <a:r>
              <a:rPr lang="zh-CN" altLang="en-US" dirty="0">
                <a:sym typeface="+mn-ea"/>
              </a:rPr>
              <a:t>环境配置</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33070"/>
          </a:xfrm>
        </p:spPr>
        <p:txBody>
          <a:bodyPr>
            <a:normAutofit fontScale="80000"/>
          </a:bodyPr>
          <a:p>
            <a:r>
              <a:rPr lang="zh-CN" altLang="en-US"/>
              <a:t>点击</a:t>
            </a:r>
            <a:r>
              <a:rPr lang="en-US" altLang="zh-CN"/>
              <a:t>“</a:t>
            </a:r>
            <a:r>
              <a:rPr lang="zh-CN" altLang="en-US"/>
              <a:t>开始</a:t>
            </a:r>
            <a:r>
              <a:rPr lang="en-US" altLang="zh-CN"/>
              <a:t>” - “Windows</a:t>
            </a:r>
            <a:r>
              <a:rPr lang="zh-CN" altLang="en-US"/>
              <a:t>系统</a:t>
            </a:r>
            <a:r>
              <a:rPr lang="en-US" altLang="zh-CN"/>
              <a:t>” - “</a:t>
            </a:r>
            <a:r>
              <a:rPr lang="zh-CN" altLang="en-US"/>
              <a:t>控制面板</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graphicFrame>
        <p:nvGraphicFramePr>
          <p:cNvPr id="5" name="对象 4"/>
          <p:cNvGraphicFramePr/>
          <p:nvPr>
            <p:custDataLst>
              <p:tags r:id="rId1"/>
            </p:custDataLst>
          </p:nvPr>
        </p:nvGraphicFramePr>
        <p:xfrm>
          <a:off x="5951855" y="2061210"/>
          <a:ext cx="2328545" cy="4659630"/>
        </p:xfrm>
        <a:graphic>
          <a:graphicData uri="http://schemas.openxmlformats.org/presentationml/2006/ole">
            <mc:AlternateContent xmlns:mc="http://schemas.openxmlformats.org/markup-compatibility/2006">
              <mc:Choice xmlns:v="urn:schemas-microsoft-com:vml" Requires="v">
                <p:oleObj spid="_x0000_s6" name="" r:id="rId2" imgW="2979420" imgH="6103620" progId="Paint.Picture">
                  <p:embed/>
                </p:oleObj>
              </mc:Choice>
              <mc:Fallback>
                <p:oleObj name="" r:id="rId2" imgW="2979420" imgH="6103620" progId="Paint.Picture">
                  <p:embed/>
                  <p:pic>
                    <p:nvPicPr>
                      <p:cNvPr id="0" name="图片 5"/>
                      <p:cNvPicPr/>
                      <p:nvPr/>
                    </p:nvPicPr>
                    <p:blipFill>
                      <a:blip r:embed="rId3"/>
                      <a:stretch>
                        <a:fillRect/>
                      </a:stretch>
                    </p:blipFill>
                    <p:spPr>
                      <a:xfrm>
                        <a:off x="5951855" y="2061210"/>
                        <a:ext cx="2328545" cy="465963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选择</a:t>
            </a:r>
            <a:r>
              <a:rPr lang="en-US" altLang="zh-CN"/>
              <a:t>“</a:t>
            </a:r>
            <a:r>
              <a:rPr lang="zh-CN" altLang="en-US"/>
              <a:t>强力卸载</a:t>
            </a:r>
            <a:r>
              <a:rPr lang="en-US" altLang="zh-CN"/>
              <a:t>”</a:t>
            </a:r>
            <a:r>
              <a:rPr lang="zh-CN" altLang="en-US"/>
              <a:t>（有的</a:t>
            </a:r>
            <a:r>
              <a:rPr lang="zh-CN" altLang="en-US"/>
              <a:t>可能是</a:t>
            </a:r>
            <a:r>
              <a:rPr lang="en-US" altLang="zh-CN"/>
              <a:t>“</a:t>
            </a:r>
            <a:r>
              <a:rPr lang="zh-CN" altLang="en-US"/>
              <a:t>删除</a:t>
            </a:r>
            <a:r>
              <a:rPr lang="en-US" altLang="zh-CN"/>
              <a:t>”</a:t>
            </a:r>
            <a:r>
              <a:rPr lang="zh-CN" altLang="en-US"/>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052320" y="3357245"/>
            <a:ext cx="4984115" cy="30994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205355"/>
            <a:ext cx="7408545" cy="464185"/>
          </a:xfrm>
        </p:spPr>
        <p:txBody>
          <a:bodyPr>
            <a:normAutofit fontScale="90000"/>
          </a:bodyPr>
          <a:p>
            <a:r>
              <a:rPr lang="zh-CN" altLang="en-US"/>
              <a:t>选择</a:t>
            </a:r>
            <a:r>
              <a:rPr lang="en-US" altLang="zh-CN"/>
              <a:t>Microsoft Visual Studio Code</a:t>
            </a:r>
            <a:r>
              <a:rPr lang="zh-CN" altLang="en-US"/>
              <a:t>，点击</a:t>
            </a:r>
            <a:r>
              <a:rPr lang="en-US" altLang="zh-CN"/>
              <a:t>“</a:t>
            </a:r>
            <a:r>
              <a:rPr lang="zh-CN" altLang="en-US"/>
              <a:t>卸载</a:t>
            </a:r>
            <a:r>
              <a:rPr lang="en-US" altLang="zh-CN"/>
              <a:t>”</a:t>
            </a:r>
            <a:endParaRPr lang="en-US" altLang="zh-CN"/>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2339975" y="2853055"/>
            <a:ext cx="5254625" cy="34747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t>打开资源管理器，选择C:\Users\Administrator</a:t>
            </a:r>
            <a:r>
              <a:rPr lang="zh-CN" altLang="en-US"/>
              <a:t>目录</a:t>
            </a:r>
            <a:endParaRPr lang="zh-CN" altLang="en-US"/>
          </a:p>
          <a:p>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835785" y="3213100"/>
            <a:ext cx="5062855" cy="316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559810"/>
          </a:xfrm>
        </p:spPr>
        <p:txBody>
          <a:bodyPr>
            <a:normAutofit/>
          </a:bodyPr>
          <a:p>
            <a:r>
              <a:rPr lang="zh-CN" altLang="en-US"/>
              <a:t>删除</a:t>
            </a:r>
            <a:r>
              <a:rPr lang="en-US" altLang="zh-CN"/>
              <a:t>.vscode</a:t>
            </a:r>
            <a:r>
              <a:rPr lang="zh-CN" altLang="en-US"/>
              <a:t>文件夹</a:t>
            </a:r>
            <a:endParaRPr lang="zh-CN" altLang="en-US"/>
          </a:p>
          <a:p>
            <a:r>
              <a:rPr lang="zh-CN" altLang="en-US"/>
              <a:t>打开</a:t>
            </a:r>
            <a:r>
              <a:rPr lang="en-US" altLang="zh-CN"/>
              <a:t>AppData</a:t>
            </a:r>
            <a:r>
              <a:rPr lang="zh-CN" altLang="en-US"/>
              <a:t>文件夹。此文件夹有可能是隐藏的，对于隐藏文件夹可以设置成可见，这样就可以打开</a:t>
            </a:r>
            <a:r>
              <a:rPr lang="zh-CN" altLang="en-US"/>
              <a:t>了</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11505" y="2132965"/>
            <a:ext cx="7914005" cy="949960"/>
          </a:xfrm>
        </p:spPr>
        <p:txBody>
          <a:bodyPr>
            <a:normAutofit/>
          </a:bodyPr>
          <a:p>
            <a:r>
              <a:rPr lang="zh-CN" altLang="en-US"/>
              <a:t>打开C:\Users\Administrator\AppData\Roaming\，删除</a:t>
            </a:r>
            <a:r>
              <a:rPr lang="en-US" altLang="zh-CN"/>
              <a:t>code</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5" name="图片 4"/>
          <p:cNvPicPr>
            <a:picLocks noChangeAspect="1"/>
          </p:cNvPicPr>
          <p:nvPr/>
        </p:nvPicPr>
        <p:blipFill>
          <a:blip r:embed="rId1"/>
          <a:stretch>
            <a:fillRect/>
          </a:stretch>
        </p:blipFill>
        <p:spPr>
          <a:xfrm>
            <a:off x="1115695" y="2997200"/>
            <a:ext cx="5356225" cy="33458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255010"/>
          </a:xfrm>
        </p:spPr>
        <p:txBody>
          <a:bodyPr>
            <a:normAutofit lnSpcReduction="10000"/>
          </a:bodyPr>
          <a:p>
            <a:r>
              <a:rPr lang="zh-CN" altLang="en-US"/>
              <a:t>打开C:\Users\Administrator\AppData\Roaming\Microsoft\Internet Explorer\Quick Launch\User Pinned\TaskBar\Tombstones文件夹，将里面</a:t>
            </a:r>
            <a:r>
              <a:rPr lang="en-US" altLang="zh-CN"/>
              <a:t>VSCode</a:t>
            </a:r>
            <a:r>
              <a:rPr lang="zh-CN" altLang="en-US"/>
              <a:t>快捷方式删除，如果</a:t>
            </a:r>
            <a:r>
              <a:rPr lang="zh-CN" altLang="en-US"/>
              <a:t>有</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8040" y="2205355"/>
            <a:ext cx="7408545" cy="897255"/>
          </a:xfrm>
        </p:spPr>
        <p:txBody>
          <a:bodyPr>
            <a:normAutofit lnSpcReduction="10000"/>
          </a:bodyPr>
          <a:p>
            <a:r>
              <a:rPr lang="zh-CN" altLang="en-US"/>
              <a:t>打开C:\Users\Administrator\AppData\Local\Microsoft</a:t>
            </a:r>
            <a:endParaRPr lang="zh-CN" altLang="en-US"/>
          </a:p>
          <a:p>
            <a:r>
              <a:rPr lang="zh-CN" altLang="en-US"/>
              <a:t>删除vscode-cpptools</a:t>
            </a:r>
            <a:r>
              <a:rPr lang="zh-CN" altLang="en-US"/>
              <a:t>文件夹</a:t>
            </a:r>
            <a:endParaRPr lang="zh-CN" altLang="en-US"/>
          </a:p>
        </p:txBody>
      </p:sp>
      <p:sp>
        <p:nvSpPr>
          <p:cNvPr id="3" name="标题 2"/>
          <p:cNvSpPr>
            <a:spLocks noGrp="1"/>
          </p:cNvSpPr>
          <p:nvPr>
            <p:ph type="title"/>
          </p:nvPr>
        </p:nvSpPr>
        <p:spPr/>
        <p:txBody>
          <a:bodyPr/>
          <a:p>
            <a:r>
              <a:rPr lang="en-US" altLang="zh-CN" dirty="0">
                <a:sym typeface="+mn-ea"/>
              </a:rPr>
              <a:t>1.6.1  </a:t>
            </a:r>
            <a:r>
              <a:rPr lang="zh-CN" altLang="en-US" dirty="0">
                <a:sym typeface="+mn-ea"/>
              </a:rPr>
              <a:t>清理环境</a:t>
            </a:r>
            <a:endParaRPr lang="zh-CN" altLang="en-US"/>
          </a:p>
        </p:txBody>
      </p:sp>
      <p:pic>
        <p:nvPicPr>
          <p:cNvPr id="4" name="图片 3"/>
          <p:cNvPicPr>
            <a:picLocks noChangeAspect="1"/>
          </p:cNvPicPr>
          <p:nvPr/>
        </p:nvPicPr>
        <p:blipFill>
          <a:blip r:embed="rId1"/>
          <a:stretch>
            <a:fillRect/>
          </a:stretch>
        </p:blipFill>
        <p:spPr>
          <a:xfrm>
            <a:off x="1692275" y="3213100"/>
            <a:ext cx="5422265" cy="33870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2185" y="2132965"/>
            <a:ext cx="7408545" cy="821690"/>
          </a:xfrm>
        </p:spPr>
        <p:txBody>
          <a:bodyPr>
            <a:normAutofit lnSpcReduction="10000"/>
          </a:bodyPr>
          <a:p>
            <a:r>
              <a:rPr lang="zh-CN" altLang="en-US"/>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350" y="2780665"/>
            <a:ext cx="6503670" cy="36582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在打开的网页中点击</a:t>
            </a:r>
            <a:r>
              <a:rPr lang="en-US" altLang="zh-CN"/>
              <a:t>msys2-x86_64-20230127.exe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可能</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843530" y="2780665"/>
            <a:ext cx="5808980" cy="33566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github.com</a:t>
            </a:r>
            <a:r>
              <a:rPr lang="zh-CN" altLang="en-US"/>
              <a:t>网站目前访问</a:t>
            </a:r>
            <a:r>
              <a:rPr lang="zh-CN" altLang="en-US"/>
              <a:t>困难</a:t>
            </a:r>
            <a:endParaRPr lang="zh-CN" altLang="en-US"/>
          </a:p>
          <a:p>
            <a:r>
              <a:rPr lang="zh-CN" altLang="en-US"/>
              <a:t>可以使用国内镜像网站</a:t>
            </a:r>
            <a:r>
              <a:rPr lang="en-US" altLang="zh-CN"/>
              <a:t>https://kgithub.com/</a:t>
            </a:r>
            <a:endParaRPr lang="en-US" altLang="zh-CN"/>
          </a:p>
          <a:p>
            <a:r>
              <a:rPr lang="zh-CN" altLang="en-US"/>
              <a:t>或</a:t>
            </a:r>
            <a:r>
              <a:rPr lang="en-US" altLang="zh-CN"/>
              <a:t>https://www.gitclone.com/</a:t>
            </a:r>
            <a:endParaRPr lang="en-US" altLang="zh-CN"/>
          </a:p>
          <a:p>
            <a:r>
              <a:rPr lang="zh-CN" altLang="en-US"/>
              <a:t>下载msys2-x86_64-20230127</a:t>
            </a:r>
            <a:r>
              <a:rPr lang="en-US" altLang="zh-CN"/>
              <a:t>.exe</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执行msys2-x86_64-20230127</a:t>
            </a:r>
            <a:r>
              <a:rPr lang="en-US" altLang="zh-CN">
                <a:sym typeface="+mn-ea"/>
              </a:rPr>
              <a:t>.exe</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1550" y="3284855"/>
            <a:ext cx="7639050" cy="34385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
        <p:nvSpPr>
          <p:cNvPr id="5" name="内容占位符 4"/>
          <p:cNvSpPr/>
          <p:nvPr>
            <p:ph idx="1"/>
          </p:nvPr>
        </p:nvSpPr>
        <p:spPr/>
        <p:txBody>
          <a:bodyPr/>
          <a:p>
            <a:r>
              <a:rPr lang="zh-CN" altLang="en-US"/>
              <a:t>按照提示进行安装</a:t>
            </a:r>
            <a:r>
              <a:rPr lang="zh-CN" altLang="en-US"/>
              <a:t>即可</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249680" y="3429000"/>
            <a:ext cx="6875780" cy="3094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配置系统环境</a:t>
            </a:r>
            <a:r>
              <a:rPr lang="zh-CN" altLang="en-US"/>
              <a:t>变量</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355465" y="2204720"/>
            <a:ext cx="3924935" cy="41935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安装完成后在浏览器打开MSYS2 Packages</a:t>
            </a:r>
            <a:endParaRPr lang="zh-CN" altLang="en-US"/>
          </a:p>
          <a:p>
            <a:r>
              <a:rPr lang="zh-CN" altLang="en-US"/>
              <a:t>https://packages.msys2.org/queue</a:t>
            </a:r>
            <a:endParaRPr lang="zh-CN" altLang="en-US"/>
          </a:p>
          <a:p>
            <a:r>
              <a:rPr lang="zh-CN" altLang="en-US"/>
              <a:t>在顶部</a:t>
            </a:r>
            <a:r>
              <a:rPr lang="zh-CN" altLang="en-US"/>
              <a:t>的搜索框中输入</a:t>
            </a:r>
            <a:r>
              <a:rPr lang="en-US" altLang="zh-CN"/>
              <a:t>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Search</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264285" y="3213100"/>
            <a:ext cx="7016115" cy="28524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点击第二行的</a:t>
            </a:r>
            <a:r>
              <a:rPr lang="en-US" altLang="zh-CN"/>
              <a:t>mingw-w64-gcc</a:t>
            </a:r>
            <a:r>
              <a:rPr lang="zh-CN" altLang="en-US"/>
              <a:t>，</a:t>
            </a:r>
            <a:r>
              <a:rPr lang="zh-CN" altLang="en-US"/>
              <a:t>出现</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在弹出的新页面中选择</a:t>
            </a:r>
            <a:r>
              <a:rPr lang="en-US" altLang="zh-CN"/>
              <a:t>mingw-w64-x86_64-gcc</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Installation</a:t>
            </a:r>
            <a:r>
              <a:rPr lang="zh-CN" altLang="en-US"/>
              <a:t>框中的复制按钮，复制</a:t>
            </a:r>
            <a:r>
              <a:rPr lang="zh-CN" altLang="en-US"/>
              <a:t>地址</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Windows</a:t>
            </a:r>
            <a:r>
              <a:rPr lang="zh-CN" altLang="en-US"/>
              <a:t>的开始</a:t>
            </a:r>
            <a:endParaRPr lang="zh-CN" altLang="en-US"/>
          </a:p>
          <a:p>
            <a:r>
              <a:rPr lang="zh-CN" altLang="en-US"/>
              <a:t>执行</a:t>
            </a:r>
            <a:r>
              <a:rPr lang="en-US" altLang="zh-CN"/>
              <a:t>msys2 mingw64(</a:t>
            </a:r>
            <a:r>
              <a:rPr lang="zh-CN" altLang="en-US"/>
              <a:t>蓝色</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796280" y="2926080"/>
            <a:ext cx="3009900" cy="32004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在终端模式下执行如下三条</a:t>
            </a:r>
            <a:r>
              <a:rPr lang="zh-CN" altLang="en-US"/>
              <a:t>命令：</a:t>
            </a:r>
            <a:endParaRPr lang="zh-CN" altLang="en-US"/>
          </a:p>
          <a:p>
            <a:r>
              <a:rPr lang="zh-CN" altLang="en-US"/>
              <a:t>pacman -S mingw-w64-x86_64-gcc  --disable-download-timeout</a:t>
            </a:r>
            <a:endParaRPr lang="zh-CN" altLang="en-US"/>
          </a:p>
          <a:p>
            <a:r>
              <a:rPr lang="zh-CN" altLang="en-US"/>
              <a:t>pacman -S mingw-w64-x86_64-make  --disable-download-timeout</a:t>
            </a:r>
            <a:endParaRPr lang="zh-CN" altLang="en-US"/>
          </a:p>
          <a:p>
            <a:r>
              <a:rPr lang="zh-CN" altLang="en-US"/>
              <a:t>pacman -S mingw-w64-x86_64-gdb  --disable-download-timeout</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mingw-w64</a:t>
            </a:r>
            <a:r>
              <a:rPr lang="zh-CN" altLang="en-US"/>
              <a:t>安装</a:t>
            </a:r>
            <a:r>
              <a:rPr lang="zh-CN" altLang="en-US"/>
              <a:t>完毕</a:t>
            </a:r>
            <a:endParaRPr lang="zh-CN" altLang="en-US"/>
          </a:p>
          <a:p>
            <a:r>
              <a:rPr lang="zh-CN" altLang="en-US"/>
              <a:t>可以支持</a:t>
            </a:r>
            <a:r>
              <a:rPr lang="en-US" altLang="zh-CN"/>
              <a:t>C++20</a:t>
            </a:r>
            <a:endParaRPr lang="en-US" altLang="zh-CN"/>
          </a:p>
          <a:p>
            <a:r>
              <a:rPr lang="zh-CN" altLang="en-US"/>
              <a:t>可以打开C:\msys64\mingw64\bin查看其中的</a:t>
            </a:r>
            <a:r>
              <a:rPr lang="zh-CN" altLang="en-US"/>
              <a:t>内容</a:t>
            </a:r>
            <a:endParaRPr lang="zh-CN" altLang="en-US"/>
          </a:p>
          <a:p>
            <a:r>
              <a:rPr lang="zh-CN" altLang="en-US"/>
              <a:t>如果有，表示安装</a:t>
            </a:r>
            <a:r>
              <a:rPr lang="zh-CN" altLang="en-US"/>
              <a:t>成功</a:t>
            </a:r>
            <a:endParaRPr lang="zh-CN" altLang="en-US"/>
          </a:p>
        </p:txBody>
      </p:sp>
      <p:sp>
        <p:nvSpPr>
          <p:cNvPr id="3" name="标题 2"/>
          <p:cNvSpPr>
            <a:spLocks noGrp="1"/>
          </p:cNvSpPr>
          <p:nvPr>
            <p:ph type="title"/>
          </p:nvPr>
        </p:nvSpPr>
        <p:spPr/>
        <p:txBody>
          <a:bodyPr/>
          <a:p>
            <a:r>
              <a:rPr lang="en-US" altLang="zh-CN" dirty="0">
                <a:sym typeface="+mn-ea"/>
              </a:rPr>
              <a:t>1.6.</a:t>
            </a:r>
            <a:r>
              <a:rPr lang="en-US" altLang="zh-CN" dirty="0">
                <a:ea typeface="宋体" panose="02010600030101010101" pitchFamily="2" charset="-122"/>
                <a:sym typeface="+mn-ea"/>
              </a:rPr>
              <a:t>2</a:t>
            </a:r>
            <a:r>
              <a:rPr lang="en-US" altLang="zh-CN" dirty="0">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9440"/>
          </a:xfrm>
        </p:spPr>
        <p:txBody>
          <a:bodyPr/>
          <a:p>
            <a:r>
              <a:rPr lang="zh-CN" altLang="en-US"/>
              <a:t>安装</a:t>
            </a:r>
            <a:r>
              <a:rPr lang="en-US" altLang="zh-CN"/>
              <a:t>Visual Studio Code</a:t>
            </a:r>
            <a:r>
              <a:rPr lang="zh-CN" altLang="en-US"/>
              <a:t>，简称</a:t>
            </a:r>
            <a:r>
              <a:rPr lang="en-US" altLang="zh-CN"/>
              <a:t>VSCode</a:t>
            </a:r>
            <a:endParaRPr lang="en-US" altLang="zh-CN"/>
          </a:p>
        </p:txBody>
      </p:sp>
      <p:sp>
        <p:nvSpPr>
          <p:cNvPr id="3" name="标题 2"/>
          <p:cNvSpPr>
            <a:spLocks noGrp="1"/>
          </p:cNvSpPr>
          <p:nvPr>
            <p:ph type="title"/>
          </p:nvPr>
        </p:nvSpPr>
        <p:spPr/>
        <p:txBody>
          <a:bodyPr>
            <a:normAutofit/>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89455"/>
            <a:ext cx="7408545" cy="905510"/>
          </a:xfrm>
        </p:spPr>
        <p:txBody>
          <a:bodyPr>
            <a:normAutofit lnSpcReduction="10000"/>
          </a:bodyPr>
          <a:p>
            <a:r>
              <a:rPr lang="zh-CN" altLang="en-US"/>
              <a:t>打开</a:t>
            </a:r>
            <a:r>
              <a:rPr lang="en-US" altLang="zh-CN"/>
              <a:t>VSCode</a:t>
            </a:r>
            <a:r>
              <a:rPr lang="zh-CN" altLang="en-US"/>
              <a:t>主页</a:t>
            </a:r>
            <a:endParaRPr lang="zh-CN" altLang="en-US"/>
          </a:p>
          <a:p>
            <a:r>
              <a:rPr lang="zh-CN" altLang="en-US"/>
              <a:t>https://code.visualstudio.com/</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2997200"/>
            <a:ext cx="5613400" cy="36449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点击右上角</a:t>
            </a:r>
            <a:r>
              <a:rPr lang="en-US" altLang="zh-CN"/>
              <a:t>“Download”</a:t>
            </a:r>
            <a:r>
              <a:rPr lang="zh-CN" altLang="en-US"/>
              <a:t>下载系统版</a:t>
            </a:r>
            <a:r>
              <a:rPr lang="en-US" altLang="zh-CN"/>
              <a:t>VSCode</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nvPicPr>
        <p:blipFill>
          <a:blip r:embed="rId1"/>
          <a:stretch>
            <a:fillRect/>
          </a:stretch>
        </p:blipFill>
        <p:spPr>
          <a:xfrm>
            <a:off x="1260475" y="3357245"/>
            <a:ext cx="6631305" cy="239268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选择</a:t>
            </a:r>
            <a:r>
              <a:rPr lang="en-US" altLang="zh-CN"/>
              <a:t>“System Installer”  - “64bit”</a:t>
            </a:r>
            <a:endParaRPr lang="en-US" altLang="zh-CN"/>
          </a:p>
          <a:p>
            <a:r>
              <a:rPr lang="zh-CN" altLang="en-US"/>
              <a:t>下载</a:t>
            </a:r>
            <a:r>
              <a:rPr lang="zh-CN" altLang="en-US"/>
              <a:t>开始</a:t>
            </a:r>
            <a:endParaRPr lang="zh-CN" altLang="en-US"/>
          </a:p>
          <a:p>
            <a:r>
              <a:rPr lang="zh-CN" altLang="en-US"/>
              <a:t>完成后可以在</a:t>
            </a:r>
            <a:r>
              <a:rPr lang="en-US" altLang="zh-CN"/>
              <a:t>“</a:t>
            </a:r>
            <a:r>
              <a:rPr lang="zh-CN" altLang="en-US"/>
              <a:t>下载</a:t>
            </a:r>
            <a:r>
              <a:rPr lang="en-US" altLang="zh-CN"/>
              <a:t>”</a:t>
            </a:r>
            <a:r>
              <a:rPr lang="zh-CN" altLang="en-US"/>
              <a:t>目录中</a:t>
            </a:r>
            <a:r>
              <a:rPr lang="zh-CN" altLang="en-US"/>
              <a:t>看到</a:t>
            </a:r>
            <a:endParaRPr lang="zh-CN" altLang="en-US"/>
          </a:p>
          <a:p>
            <a:r>
              <a:rPr lang="zh-CN" altLang="en-US"/>
              <a:t>VSCodeSetup-x64-1.</a:t>
            </a:r>
            <a:r>
              <a:rPr lang="en-US" altLang="zh-CN"/>
              <a:t>75</a:t>
            </a:r>
            <a:r>
              <a:rPr lang="zh-CN" altLang="en-US"/>
              <a:t>.</a:t>
            </a:r>
            <a:r>
              <a:rPr lang="en-US" altLang="zh-CN"/>
              <a:t>1.exe</a:t>
            </a:r>
            <a:endParaRPr lang="en-US" altLang="zh-CN"/>
          </a:p>
          <a:p>
            <a:r>
              <a:rPr lang="zh-CN" altLang="en-US"/>
              <a:t>双击执行该</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a:t>
            </a:r>
            <a:r>
              <a:rPr lang="en-US" altLang="zh-CN"/>
              <a:t>“</a:t>
            </a:r>
            <a:r>
              <a:rPr lang="zh-CN" altLang="en-US"/>
              <a:t>我同意此协议</a:t>
            </a:r>
            <a:r>
              <a:rPr lang="en-US" altLang="zh-CN"/>
              <a:t>”</a:t>
            </a:r>
            <a:r>
              <a:rPr lang="zh-CN" altLang="en-US"/>
              <a:t>，然后点击</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764030" y="3285490"/>
            <a:ext cx="3936365" cy="322008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49580"/>
          </a:xfrm>
        </p:spPr>
        <p:txBody>
          <a:bodyPr>
            <a:normAutofit fontScale="90000" lnSpcReduction="10000"/>
          </a:bodyPr>
          <a:p>
            <a:r>
              <a:rPr lang="zh-CN" altLang="en-US"/>
              <a:t>此处可以修改安装目录，如果不想修改点</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403985" y="3141345"/>
            <a:ext cx="4020820" cy="3289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t>如果不想修改快捷方式，继续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547495" y="3209290"/>
            <a:ext cx="3625215" cy="29660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6410"/>
          </a:xfrm>
        </p:spPr>
        <p:txBody>
          <a:bodyPr/>
          <a:p>
            <a:r>
              <a:rPr lang="zh-CN" altLang="en-US"/>
              <a:t>勾选</a:t>
            </a:r>
            <a:r>
              <a:rPr lang="en-US" altLang="zh-CN"/>
              <a:t>“</a:t>
            </a:r>
            <a:r>
              <a:rPr lang="zh-CN" altLang="en-US"/>
              <a:t>桌面快捷方式</a:t>
            </a:r>
            <a:r>
              <a:rPr lang="en-US" altLang="zh-CN"/>
              <a:t>”</a:t>
            </a:r>
            <a:r>
              <a:rPr lang="zh-CN" altLang="en-US"/>
              <a:t>，继续</a:t>
            </a:r>
            <a:r>
              <a:rPr lang="en-US" altLang="zh-CN"/>
              <a:t>“</a:t>
            </a:r>
            <a:r>
              <a:rPr lang="zh-CN" altLang="en-US"/>
              <a:t>下一步</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nvPicPr>
        <p:blipFill>
          <a:blip r:embed="rId1"/>
          <a:stretch>
            <a:fillRect/>
          </a:stretch>
        </p:blipFill>
        <p:spPr>
          <a:xfrm>
            <a:off x="1547495" y="3213100"/>
            <a:ext cx="4075430" cy="33337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357245"/>
            <a:ext cx="3720465" cy="3043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t>点击</a:t>
            </a:r>
            <a:r>
              <a:rPr lang="en-US" altLang="zh-CN"/>
              <a:t>“</a:t>
            </a:r>
            <a:r>
              <a:rPr lang="zh-CN" altLang="en-US"/>
              <a:t>完成</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nvPicPr>
        <p:blipFill>
          <a:blip r:embed="rId1"/>
          <a:stretch>
            <a:fillRect/>
          </a:stretch>
        </p:blipFill>
        <p:spPr>
          <a:xfrm>
            <a:off x="1979930" y="3141345"/>
            <a:ext cx="4033520" cy="32994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98475"/>
          </a:xfrm>
        </p:spPr>
        <p:txBody>
          <a:bodyPr/>
          <a:p>
            <a:r>
              <a:rPr lang="zh-CN" altLang="en-US"/>
              <a:t>启动</a:t>
            </a:r>
            <a:r>
              <a:rPr lang="en-US" altLang="zh-CN"/>
              <a:t>VSCode</a:t>
            </a:r>
            <a:endParaRPr lang="zh-CN" altLang="en-US"/>
          </a:p>
        </p:txBody>
      </p:sp>
      <p:sp>
        <p:nvSpPr>
          <p:cNvPr id="3" name="标题 2"/>
          <p:cNvSpPr>
            <a:spLocks noGrp="1"/>
          </p:cNvSpPr>
          <p:nvPr>
            <p:ph type="title"/>
          </p:nvPr>
        </p:nvSpPr>
        <p:spPr/>
        <p:txBody>
          <a:bodyPr>
            <a:normAutofit/>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3203575" y="2349500"/>
            <a:ext cx="5480050" cy="411035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25880"/>
          </a:xfrm>
        </p:spPr>
        <p:txBody>
          <a:bodyPr/>
          <a:p>
            <a:r>
              <a:rPr lang="zh-CN" altLang="en-US"/>
              <a:t>在中文</a:t>
            </a:r>
            <a:r>
              <a:rPr lang="en-US" altLang="zh-CN"/>
              <a:t>Windows</a:t>
            </a:r>
            <a:r>
              <a:rPr lang="zh-CN" altLang="en-US"/>
              <a:t>环境下，通常会出现自动提示配置中文环境，点击右下角</a:t>
            </a:r>
            <a:r>
              <a:rPr lang="en-US" altLang="zh-CN"/>
              <a:t>“</a:t>
            </a:r>
            <a:r>
              <a:rPr lang="zh-CN" altLang="en-US"/>
              <a:t>安装并重启</a:t>
            </a:r>
            <a:r>
              <a:rPr lang="en-US" altLang="zh-CN"/>
              <a:t>”</a:t>
            </a:r>
            <a:r>
              <a:rPr lang="zh-CN" altLang="en-US"/>
              <a:t>会自动配置中文</a:t>
            </a:r>
            <a:r>
              <a:rPr lang="zh-CN" altLang="en-US"/>
              <a:t>环境</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972185" y="2349500"/>
            <a:ext cx="7300595" cy="38334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1792605"/>
            <a:ext cx="7408545" cy="1291590"/>
          </a:xfrm>
        </p:spPr>
        <p:txBody>
          <a:bodyPr/>
          <a:p>
            <a:r>
              <a:rPr lang="zh-CN" altLang="en-US"/>
              <a:t>新建一个文件夹如</a:t>
            </a:r>
            <a:r>
              <a:rPr lang="en-US" altLang="zh-CN"/>
              <a:t>“d:\</a:t>
            </a:r>
            <a:r>
              <a:rPr lang="en-US" altLang="zh-CN"/>
              <a:t>vscpp”</a:t>
            </a:r>
            <a:r>
              <a:rPr lang="zh-CN" altLang="en-US"/>
              <a:t>，作为自己常用的编程</a:t>
            </a:r>
            <a:r>
              <a:rPr lang="zh-CN" altLang="en-US"/>
              <a:t>目录</a:t>
            </a:r>
            <a:endParaRPr lang="zh-CN" altLang="en-US"/>
          </a:p>
          <a:p>
            <a:r>
              <a:rPr lang="zh-CN" altLang="en-US"/>
              <a:t>在</a:t>
            </a:r>
            <a:r>
              <a:rPr lang="en-US" altLang="zh-CN"/>
              <a:t>VSCode</a:t>
            </a:r>
            <a:r>
              <a:rPr lang="zh-CN" altLang="en-US"/>
              <a:t>中打开这个文件夹，作为工作</a:t>
            </a:r>
            <a:r>
              <a:rPr lang="zh-CN" altLang="en-US"/>
              <a:t>目录</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410" y="1917065"/>
            <a:ext cx="7408545" cy="821690"/>
          </a:xfrm>
        </p:spPr>
        <p:txBody>
          <a:bodyPr>
            <a:normAutofit lnSpcReduction="10000"/>
          </a:bodyPr>
          <a:p>
            <a:r>
              <a:rPr lang="zh-CN" altLang="en-US"/>
              <a:t>点击左下角的</a:t>
            </a:r>
            <a:r>
              <a:rPr lang="en-US" altLang="zh-CN"/>
              <a:t>“</a:t>
            </a:r>
            <a:r>
              <a:rPr lang="zh-CN" altLang="en-US"/>
              <a:t>管理</a:t>
            </a:r>
            <a:r>
              <a:rPr lang="en-US" altLang="zh-CN"/>
              <a:t>” - “</a:t>
            </a:r>
            <a:r>
              <a:rPr lang="zh-CN" altLang="en-US"/>
              <a:t>颜色主题</a:t>
            </a:r>
            <a:r>
              <a:rPr lang="en-US" altLang="zh-CN"/>
              <a:t>”</a:t>
            </a:r>
            <a:r>
              <a:rPr lang="zh-CN" altLang="en-US"/>
              <a:t>，可以将颜色</a:t>
            </a:r>
            <a:r>
              <a:rPr lang="zh-CN" altLang="en-US"/>
              <a:t>主题修改为</a:t>
            </a:r>
            <a:r>
              <a:rPr lang="zh-CN" altLang="en-US"/>
              <a:t>浅色</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188085" y="2997200"/>
            <a:ext cx="6301740"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t>C:\Users\$用户名\.vscode</a:t>
            </a:r>
            <a:endParaRPr lang="zh-CN" altLang="en-US"/>
          </a:p>
          <a:p>
            <a:r>
              <a:rPr lang="zh-CN" altLang="en-US"/>
              <a:t>C:\Users\$用户名\AppData\Roaming\Code【注】这里的“$用户名”根据自己的用户名而定。</a:t>
            </a:r>
            <a:endParaRPr lang="zh-CN" altLang="en-US"/>
          </a:p>
          <a:p>
            <a:r>
              <a:rPr lang="zh-CN" altLang="en-US"/>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0430"/>
          </a:xfrm>
        </p:spPr>
        <p:txBody>
          <a:bodyPr/>
          <a:p>
            <a:r>
              <a:rPr lang="zh-CN" altLang="en-US"/>
              <a:t>在打开的工作文件夹</a:t>
            </a:r>
            <a:r>
              <a:rPr lang="en-US" altLang="zh-CN"/>
              <a:t>vscpp</a:t>
            </a:r>
            <a:r>
              <a:rPr lang="zh-CN" altLang="en-US"/>
              <a:t>的旁边，点击</a:t>
            </a:r>
            <a:r>
              <a:rPr lang="en-US" altLang="zh-CN"/>
              <a:t>“</a:t>
            </a:r>
            <a:r>
              <a:rPr lang="zh-CN" altLang="en-US"/>
              <a:t>新建文件</a:t>
            </a:r>
            <a:r>
              <a:rPr lang="en-US" altLang="zh-CN"/>
              <a:t>”</a:t>
            </a:r>
            <a:r>
              <a:rPr lang="zh-CN" altLang="en-US"/>
              <a:t>按钮，创建一个</a:t>
            </a:r>
            <a:r>
              <a:rPr lang="en-US" altLang="zh-CN"/>
              <a:t>hello.cpp</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6" name="对象 5"/>
          <p:cNvGraphicFramePr/>
          <p:nvPr/>
        </p:nvGraphicFramePr>
        <p:xfrm>
          <a:off x="1259840" y="3789045"/>
          <a:ext cx="4110355" cy="2226945"/>
        </p:xfrm>
        <a:graphic>
          <a:graphicData uri="http://schemas.openxmlformats.org/presentationml/2006/ole">
            <mc:AlternateContent xmlns:mc="http://schemas.openxmlformats.org/markup-compatibility/2006">
              <mc:Choice xmlns:v="urn:schemas-microsoft-com:vml" Requires="v">
                <p:oleObj spid="_x0000_s7" name="" r:id="rId1" imgW="4107180" imgH="2225040" progId="Paint.Picture">
                  <p:embed/>
                </p:oleObj>
              </mc:Choice>
              <mc:Fallback>
                <p:oleObj name="" r:id="rId1" imgW="4107180" imgH="2225040" progId="Paint.Picture">
                  <p:embed/>
                  <p:pic>
                    <p:nvPicPr>
                      <p:cNvPr id="0" name="图片 6"/>
                      <p:cNvPicPr/>
                      <p:nvPr/>
                    </p:nvPicPr>
                    <p:blipFill>
                      <a:blip r:embed="rId2"/>
                      <a:stretch>
                        <a:fillRect/>
                      </a:stretch>
                    </p:blipFill>
                    <p:spPr>
                      <a:xfrm>
                        <a:off x="1259840" y="3789045"/>
                        <a:ext cx="4110355" cy="222694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#include&lt;iostream&gt;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cout&lt;&lt;"Hello, the World!"&lt;&lt;endl;</a:t>
            </a:r>
            <a:endParaRPr lang="zh-CN" altLang="en-US"/>
          </a:p>
          <a:p>
            <a:r>
              <a:rPr lang="zh-CN" altLang="en-US"/>
              <a:t> </a:t>
            </a:r>
            <a:r>
              <a:rPr lang="en-US" altLang="zh-CN"/>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476375"/>
          </a:xfrm>
        </p:spPr>
        <p:txBody>
          <a:bodyPr/>
          <a:p>
            <a:r>
              <a:rPr lang="zh-CN" altLang="en-US"/>
              <a:t>系统会创建一个</a:t>
            </a:r>
            <a:r>
              <a:rPr lang="en-US" altLang="zh-CN"/>
              <a:t>hello.cpp</a:t>
            </a:r>
            <a:r>
              <a:rPr lang="zh-CN" altLang="en-US"/>
              <a:t>文本文件，右下角出现一个提示，提示你是否安装</a:t>
            </a:r>
            <a:r>
              <a:rPr lang="en-US" altLang="zh-CN"/>
              <a:t>c/c++</a:t>
            </a:r>
            <a:r>
              <a:rPr lang="zh-CN" altLang="en-US"/>
              <a:t>扩展</a:t>
            </a:r>
            <a:endParaRPr lang="zh-CN" altLang="en-US"/>
          </a:p>
          <a:p>
            <a:r>
              <a:rPr lang="zh-CN" altLang="en-US"/>
              <a:t>该扩展插件支持</a:t>
            </a:r>
            <a:r>
              <a:rPr lang="en-US" altLang="zh-CN">
                <a:sym typeface="+mn-ea"/>
              </a:rPr>
              <a:t>c/c++</a:t>
            </a:r>
            <a:r>
              <a:rPr lang="zh-CN" altLang="en-US">
                <a:sym typeface="+mn-ea"/>
              </a:rPr>
              <a:t>编辑器的</a:t>
            </a:r>
            <a:r>
              <a:rPr lang="zh-CN" altLang="en-US">
                <a:sym typeface="+mn-ea"/>
              </a:rPr>
              <a:t>操作</a:t>
            </a:r>
            <a:endParaRPr lang="zh-CN" altLang="en-US">
              <a:sym typeface="+mn-ea"/>
            </a:endParaRPr>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1" imgW="4396740" imgH="922020" progId="Paint.Picture">
                  <p:embed/>
                </p:oleObj>
              </mc:Choice>
              <mc:Fallback>
                <p:oleObj name="" r:id="rId1" imgW="4396740" imgH="922020" progId="Paint.Picture">
                  <p:embed/>
                  <p:pic>
                    <p:nvPicPr>
                      <p:cNvPr id="0" name="图片 4"/>
                      <p:cNvPicPr/>
                      <p:nvPr/>
                    </p:nvPicPr>
                    <p:blipFill>
                      <a:blip r:embed="rId2"/>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17855"/>
          </a:xfrm>
        </p:spPr>
        <p:txBody>
          <a:bodyPr/>
          <a:p>
            <a:r>
              <a:rPr lang="zh-CN" altLang="en-US"/>
              <a:t>点击</a:t>
            </a:r>
            <a:r>
              <a:rPr lang="en-US" altLang="zh-CN"/>
              <a:t>“</a:t>
            </a:r>
            <a:r>
              <a:rPr lang="zh-CN" altLang="en-US"/>
              <a:t>安装</a:t>
            </a:r>
            <a:r>
              <a:rPr lang="en-US" altLang="zh-CN"/>
              <a:t>”</a:t>
            </a:r>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1" imgW="5204460" imgH="2987040" progId="Paint.Picture">
                  <p:embed/>
                </p:oleObj>
              </mc:Choice>
              <mc:Fallback>
                <p:oleObj name="" r:id="rId1" imgW="5204460" imgH="2987040" progId="Paint.Picture">
                  <p:embed/>
                  <p:pic>
                    <p:nvPicPr>
                      <p:cNvPr id="0" name="图片 4"/>
                      <p:cNvPicPr/>
                      <p:nvPr/>
                    </p:nvPicPr>
                    <p:blipFill>
                      <a:blip r:embed="rId2"/>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27405" y="2205355"/>
            <a:ext cx="7408545" cy="1391285"/>
          </a:xfrm>
        </p:spPr>
        <p:txBody>
          <a:bodyPr/>
          <a:p>
            <a:r>
              <a:rPr lang="zh-CN" altLang="en-US"/>
              <a:t>配置</a:t>
            </a:r>
            <a:r>
              <a:rPr lang="en-US" altLang="zh-CN"/>
              <a:t>c/c++</a:t>
            </a:r>
            <a:r>
              <a:rPr lang="zh-CN" altLang="en-US"/>
              <a:t>编译器</a:t>
            </a:r>
            <a:endParaRPr lang="zh-CN" altLang="en-US"/>
          </a:p>
          <a:p>
            <a:r>
              <a:rPr lang="zh-CN" altLang="en-US"/>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475740" y="3501390"/>
          <a:ext cx="3953510" cy="3040380"/>
        </p:xfrm>
        <a:graphic>
          <a:graphicData uri="http://schemas.openxmlformats.org/presentationml/2006/ole">
            <mc:AlternateContent xmlns:mc="http://schemas.openxmlformats.org/markup-compatibility/2006">
              <mc:Choice xmlns:v="urn:schemas-microsoft-com:vml" Requires="v">
                <p:oleObj spid="_x0000_s5" name="" r:id="rId1" imgW="5768340" imgH="4617720" progId="Paint.Picture">
                  <p:embed/>
                </p:oleObj>
              </mc:Choice>
              <mc:Fallback>
                <p:oleObj name="" r:id="rId1" imgW="5768340" imgH="4617720" progId="Paint.Picture">
                  <p:embed/>
                  <p:pic>
                    <p:nvPicPr>
                      <p:cNvPr id="0" name="图片 4"/>
                      <p:cNvPicPr/>
                      <p:nvPr/>
                    </p:nvPicPr>
                    <p:blipFill>
                      <a:blip r:embed="rId2"/>
                      <a:stretch>
                        <a:fillRect/>
                      </a:stretch>
                    </p:blipFill>
                    <p:spPr>
                      <a:xfrm>
                        <a:off x="1475740" y="3501390"/>
                        <a:ext cx="3953510" cy="3040380"/>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765550"/>
          </a:xfrm>
        </p:spPr>
        <p:txBody>
          <a:bodyPr/>
          <a:p>
            <a:r>
              <a:rPr lang="zh-CN" altLang="en-US"/>
              <a:t>在配置界面中选择合适的配置选项</a:t>
            </a:r>
            <a:r>
              <a:rPr lang="en-US" altLang="zh-CN"/>
              <a:t>:</a:t>
            </a:r>
            <a:endParaRPr lang="zh-CN" altLang="en-US"/>
          </a:p>
          <a:p>
            <a:r>
              <a:t>C:\msys64\mingw64\bin</a:t>
            </a:r>
            <a:r>
              <a:rPr lang="en-US"/>
              <a:t>\</a:t>
            </a:r>
            <a:r>
              <a:rPr lang="zh-CN" altLang="en-US"/>
              <a:t>g++.exe</a:t>
            </a:r>
            <a:endParaRPr lang="zh-CN" altLang="en-US"/>
          </a:p>
          <a:p>
            <a:r>
              <a:rPr lang="en-US" altLang="zh-CN"/>
              <a:t>windows-gcc-x64</a:t>
            </a:r>
            <a:endParaRPr lang="en-US" altLang="zh-CN"/>
          </a:p>
          <a:p>
            <a:r>
              <a:rPr lang="en-US" altLang="zh-CN"/>
              <a:t>c17</a:t>
            </a:r>
            <a:endParaRPr lang="en-US" altLang="zh-CN"/>
          </a:p>
          <a:p>
            <a:r>
              <a:rPr lang="en-US" altLang="zh-CN"/>
              <a:t>c++20</a:t>
            </a:r>
            <a:endParaRPr lang="en-US" altLang="zh-CN"/>
          </a:p>
          <a:p>
            <a:endParaRPr lang="en-US" altLang="zh-CN"/>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99510"/>
          </a:xfrm>
        </p:spPr>
        <p:txBody>
          <a:bodyPr/>
          <a:p>
            <a:r>
              <a:rPr lang="zh-CN" altLang="en-US"/>
              <a:t>此时会在</a:t>
            </a:r>
            <a:r>
              <a:rPr lang="en-US" altLang="zh-CN"/>
              <a:t>vscpp</a:t>
            </a:r>
            <a:r>
              <a:rPr lang="zh-CN" altLang="en-US"/>
              <a:t>目录中生成一个</a:t>
            </a:r>
            <a:r>
              <a:rPr lang="en-US" altLang="zh-CN"/>
              <a:t>.vscode</a:t>
            </a:r>
            <a:r>
              <a:rPr lang="zh-CN" altLang="en-US"/>
              <a:t>文件夹，里面有一个c_cpp_properties.json</a:t>
            </a:r>
            <a:r>
              <a:rPr lang="zh-CN" altLang="en-US"/>
              <a:t>文件</a:t>
            </a:r>
            <a:endParaRPr lang="zh-CN" altLang="en-US"/>
          </a:p>
          <a:p>
            <a:r>
              <a:rPr lang="zh-CN" altLang="en-US"/>
              <a:t>打开设置，查找</a:t>
            </a:r>
            <a:r>
              <a:rPr lang="en-US" altLang="zh-CN"/>
              <a:t>Code-runner: Executor Map</a:t>
            </a:r>
            <a:endParaRPr lang="en-US" altLang="zh-CN"/>
          </a:p>
          <a:p>
            <a:r>
              <a:rPr lang="zh-CN" altLang="en-US"/>
              <a:t>在</a:t>
            </a:r>
            <a:r>
              <a:rPr lang="en-US" altLang="zh-CN"/>
              <a:t>settings.json</a:t>
            </a:r>
            <a:r>
              <a:rPr lang="zh-CN" altLang="en-US"/>
              <a:t>中</a:t>
            </a:r>
            <a:r>
              <a:rPr lang="zh-CN" altLang="en-US"/>
              <a:t>编辑</a:t>
            </a:r>
            <a:endParaRPr lang="zh-CN" altLang="en-US"/>
          </a:p>
          <a:p>
            <a:r>
              <a:rPr lang="zh-CN" altLang="en-US"/>
              <a:t>找到有</a:t>
            </a:r>
            <a:r>
              <a:rPr lang="en-US" altLang="zh-CN"/>
              <a:t>cpp</a:t>
            </a:r>
            <a:r>
              <a:rPr lang="zh-CN" altLang="en-US"/>
              <a:t>那一行，插入</a:t>
            </a:r>
            <a:r>
              <a:rPr lang="zh-CN" altLang="en-US">
                <a:sym typeface="+mn-ea"/>
              </a:rPr>
              <a:t>-std=c++20 -Mmodules，启用</a:t>
            </a:r>
            <a:r>
              <a:rPr lang="en-US" altLang="zh-CN">
                <a:sym typeface="+mn-ea"/>
              </a:rPr>
              <a:t>c++20</a:t>
            </a:r>
            <a:r>
              <a:rPr lang="zh-CN" altLang="en-US">
                <a:sym typeface="+mn-ea"/>
              </a:rPr>
              <a:t>支持</a:t>
            </a:r>
            <a:endParaRPr lang="zh-CN" altLang="en-US"/>
          </a:p>
          <a:p>
            <a:r>
              <a:rPr lang="zh-CN" altLang="en-US"/>
              <a:t>"cpp": "cd $dir &amp;&amp; g++ </a:t>
            </a:r>
            <a:r>
              <a:rPr lang="zh-CN" altLang="en-US" b="1"/>
              <a:t>-std=c++20 -Mmodules</a:t>
            </a:r>
            <a:r>
              <a:rPr lang="zh-CN" altLang="en-US"/>
              <a:t> $fileName -o $fileNameWithoutExt</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创建一个tasks.json文件来告诉VS Code如何构建（编译）程序。该任务将调用g++编译器基于源代码创建可执行文件。 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1" imgW="5775960" imgH="4610100" progId="Paint.Picture">
                  <p:embed/>
                </p:oleObj>
              </mc:Choice>
              <mc:Fallback>
                <p:oleObj name="" r:id="rId1" imgW="5775960" imgH="4610100" progId="Paint.Picture">
                  <p:embed/>
                  <p:pic>
                    <p:nvPicPr>
                      <p:cNvPr id="0" name="图片 4"/>
                      <p:cNvPicPr/>
                      <p:nvPr/>
                    </p:nvPicPr>
                    <p:blipFill>
                      <a:blip r:embed="rId2"/>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t>选择“C/C++: g++.exe生成活动</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5" name="对象 4"/>
          <p:cNvGraphicFramePr/>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1" imgW="5775960" imgH="1211580" progId="Paint.Picture">
                  <p:embed/>
                </p:oleObj>
              </mc:Choice>
              <mc:Fallback>
                <p:oleObj name="" r:id="rId1" imgW="5775960" imgH="1211580" progId="Paint.Picture">
                  <p:embed/>
                  <p:pic>
                    <p:nvPicPr>
                      <p:cNvPr id="0" name="图片 5"/>
                      <p:cNvPicPr/>
                      <p:nvPr/>
                    </p:nvPicPr>
                    <p:blipFill>
                      <a:blip r:embed="rId2"/>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然后会生成一个</a:t>
            </a:r>
            <a:r>
              <a:rPr lang="en-US" altLang="zh-CN"/>
              <a:t>tasks.json</a:t>
            </a:r>
            <a:r>
              <a:rPr lang="zh-CN" altLang="en-US"/>
              <a:t>文件</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33095"/>
          </a:xfrm>
        </p:spPr>
        <p:txBody>
          <a:bodyPr/>
          <a:p>
            <a:r>
              <a:rPr lang="zh-CN" altLang="en-US"/>
              <a:t>按</a:t>
            </a:r>
            <a:r>
              <a:rPr lang="en-US" altLang="zh-CN"/>
              <a:t>Ctrl+F5</a:t>
            </a:r>
            <a:r>
              <a:rPr lang="zh-CN" altLang="en-US"/>
              <a:t>，选择</a:t>
            </a:r>
            <a:r>
              <a:rPr lang="en-US" altLang="zh-CN"/>
              <a:t>C++(GDB/LLDB)</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graphicFrame>
        <p:nvGraphicFramePr>
          <p:cNvPr id="4" name="对象 3"/>
          <p:cNvGraphicFramePr/>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1" imgW="5814060" imgH="1043940" progId="Paint.Picture">
                  <p:embed/>
                </p:oleObj>
              </mc:Choice>
              <mc:Fallback>
                <p:oleObj name="" r:id="rId1" imgW="5814060" imgH="1043940" progId="Paint.Picture">
                  <p:embed/>
                  <p:pic>
                    <p:nvPicPr>
                      <p:cNvPr id="0" name="图片 4"/>
                      <p:cNvPicPr/>
                      <p:nvPr/>
                    </p:nvPicPr>
                    <p:blipFill>
                      <a:blip r:embed="rId2"/>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3" imgW="5783580" imgH="1257300" progId="Paint.Picture">
                  <p:embed/>
                </p:oleObj>
              </mc:Choice>
              <mc:Fallback>
                <p:oleObj name="" r:id="rId3" imgW="5783580" imgH="1257300" progId="Paint.Picture">
                  <p:embed/>
                  <p:pic>
                    <p:nvPicPr>
                      <p:cNvPr id="0" name="图片 6"/>
                      <p:cNvPicPr/>
                      <p:nvPr/>
                    </p:nvPicPr>
                    <p:blipFill>
                      <a:blip r:embed="rId4"/>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生成</a:t>
            </a:r>
            <a:r>
              <a:rPr lang="en-US" altLang="zh-CN"/>
              <a:t>lanuch.json</a:t>
            </a:r>
            <a:r>
              <a:rPr lang="zh-CN" altLang="en-US"/>
              <a:t>文件并</a:t>
            </a:r>
            <a:r>
              <a:rPr lang="zh-CN" altLang="en-US"/>
              <a:t>执行</a:t>
            </a:r>
            <a:endParaRPr lang="zh-CN" altLang="en-US"/>
          </a:p>
          <a:p>
            <a:r>
              <a:rPr lang="zh-CN" altLang="en-US"/>
              <a:t>此后按</a:t>
            </a:r>
            <a:r>
              <a:rPr lang="en-US" altLang="zh-CN"/>
              <a:t>F5</a:t>
            </a:r>
            <a:r>
              <a:rPr lang="zh-CN" altLang="en-US"/>
              <a:t>可生成</a:t>
            </a:r>
            <a:r>
              <a:rPr lang="en-US" altLang="zh-CN"/>
              <a:t>hello.exe</a:t>
            </a:r>
            <a:r>
              <a:rPr lang="zh-CN" altLang="en-US"/>
              <a:t>文件并执行</a:t>
            </a:r>
            <a:r>
              <a:rPr lang="zh-CN" altLang="en-US"/>
              <a:t>即可</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81125"/>
          </a:xfrm>
        </p:spPr>
        <p:txBody>
          <a:bodyPr/>
          <a:p>
            <a:r>
              <a:rPr lang="zh-CN" altLang="en-US"/>
              <a:t>安装</a:t>
            </a:r>
            <a:r>
              <a:rPr lang="en-US" altLang="zh-CN"/>
              <a:t>Code Runner</a:t>
            </a:r>
            <a:r>
              <a:rPr lang="zh-CN" altLang="en-US"/>
              <a:t>插件</a:t>
            </a:r>
            <a:endParaRPr lang="zh-CN" altLang="en-US"/>
          </a:p>
          <a:p>
            <a:r>
              <a:rPr lang="zh-CN" altLang="en-US"/>
              <a:t>在设置中</a:t>
            </a:r>
            <a:r>
              <a:rPr lang="zh-CN" altLang="en-US"/>
              <a:t>查找Code-runner: Run In Terminal</a:t>
            </a:r>
            <a:endParaRPr lang="zh-CN" altLang="en-US"/>
          </a:p>
          <a:p>
            <a:r>
              <a:rPr lang="zh-CN" altLang="en-US"/>
              <a:t>选中Whether to run code in Integrated Terminal</a:t>
            </a:r>
            <a:endParaRPr lang="zh-CN" altLang="en-US"/>
          </a:p>
        </p:txBody>
      </p:sp>
      <p:sp>
        <p:nvSpPr>
          <p:cNvPr id="3" name="标题 2"/>
          <p:cNvSpPr>
            <a:spLocks noGrp="1"/>
          </p:cNvSpPr>
          <p:nvPr>
            <p:ph type="title"/>
          </p:nvPr>
        </p:nvSpPr>
        <p:spPr/>
        <p:txBody>
          <a:bodyPr/>
          <a:p>
            <a:r>
              <a:rPr lang="en-US" altLang="zh-CN" dirty="0">
                <a:sym typeface="+mn-ea"/>
              </a:rPr>
              <a:t>1.6.4  </a:t>
            </a:r>
            <a:r>
              <a:rPr lang="zh-CN" altLang="en-US" dirty="0">
                <a:sym typeface="+mn-ea"/>
              </a:rPr>
              <a:t>配置</a:t>
            </a:r>
            <a:r>
              <a:rPr lang="en-US" altLang="zh-CN">
                <a:sym typeface="+mn-ea"/>
              </a:rPr>
              <a:t>VSCode</a:t>
            </a:r>
            <a:endParaRPr lang="zh-CN" altLang="en-US"/>
          </a:p>
        </p:txBody>
      </p:sp>
      <p:pic>
        <p:nvPicPr>
          <p:cNvPr id="4" name="图片 3"/>
          <p:cNvPicPr>
            <a:picLocks noChangeAspect="1"/>
          </p:cNvPicPr>
          <p:nvPr/>
        </p:nvPicPr>
        <p:blipFill>
          <a:blip r:embed="rId1"/>
          <a:stretch>
            <a:fillRect/>
          </a:stretch>
        </p:blipFill>
        <p:spPr>
          <a:xfrm>
            <a:off x="2411730" y="4056380"/>
            <a:ext cx="3565525" cy="252920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如果需要在</a:t>
            </a:r>
            <a:r>
              <a:rPr lang="en-US" altLang="zh-CN"/>
              <a:t>VSCode</a:t>
            </a:r>
            <a:r>
              <a:rPr lang="zh-CN" altLang="en-US"/>
              <a:t>中使用</a:t>
            </a:r>
            <a:r>
              <a:rPr lang="en-US" altLang="zh-CN"/>
              <a:t>boost</a:t>
            </a:r>
            <a:r>
              <a:rPr lang="zh-CN" altLang="en-US"/>
              <a:t>，可以将</a:t>
            </a:r>
            <a:r>
              <a:rPr lang="en-US" altLang="zh-CN"/>
              <a:t>boost</a:t>
            </a:r>
            <a:r>
              <a:rPr lang="zh-CN" altLang="en-US"/>
              <a:t>文件夹复制到C:\msys64\mingw64\include中</a:t>
            </a:r>
            <a:endParaRPr lang="zh-CN" altLang="en-US"/>
          </a:p>
        </p:txBody>
      </p:sp>
      <p:sp>
        <p:nvSpPr>
          <p:cNvPr id="3" name="标题 2"/>
          <p:cNvSpPr>
            <a:spLocks noGrp="1"/>
          </p:cNvSpPr>
          <p:nvPr>
            <p:ph type="title"/>
          </p:nvPr>
        </p:nvSpPr>
        <p:spPr/>
        <p:txBody>
          <a:bodyPr>
            <a:normAutofit/>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#include&lt;iostream&gt;</a:t>
            </a:r>
            <a:endParaRPr lang="zh-CN" altLang="en-US"/>
          </a:p>
          <a:p>
            <a:r>
              <a:rPr lang="zh-CN" altLang="en-US"/>
              <a:t>#include&lt;boost/format.hpp&gt;</a:t>
            </a:r>
            <a:endParaRPr lang="zh-CN" altLang="en-US"/>
          </a:p>
          <a:p>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Boost!")&lt;&lt;endl;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dirty="0">
                <a:sym typeface="+mn-ea"/>
              </a:rPr>
              <a:t>1.7  </a:t>
            </a:r>
            <a:r>
              <a:rPr lang="zh-CN" altLang="en-US">
                <a:sym typeface="+mn-ea"/>
              </a:rPr>
              <a:t>安装</a:t>
            </a:r>
            <a:r>
              <a:rPr lang="en-US" altLang="zh-CN">
                <a:sym typeface="+mn-ea"/>
              </a:rPr>
              <a:t>boost</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去</a:t>
            </a:r>
            <a:r>
              <a:rPr lang="en-US" altLang="zh-CN"/>
              <a:t>git</a:t>
            </a:r>
            <a:r>
              <a:rPr lang="zh-CN" altLang="en-US"/>
              <a:t>官方网站https://git-scm.com/下载安装</a:t>
            </a:r>
            <a:r>
              <a:rPr lang="zh-CN" altLang="en-US"/>
              <a:t>程序</a:t>
            </a:r>
            <a:endParaRPr lang="zh-CN" altLang="en-US"/>
          </a:p>
        </p:txBody>
      </p:sp>
      <p:sp>
        <p:nvSpPr>
          <p:cNvPr id="3" name="标题 2"/>
          <p:cNvSpPr>
            <a:spLocks noGrp="1"/>
          </p:cNvSpPr>
          <p:nvPr>
            <p:ph type="title"/>
          </p:nvPr>
        </p:nvSpPr>
        <p:spPr/>
        <p:txBody>
          <a:bodyPr/>
          <a:p>
            <a:r>
              <a:rPr lang="en-US" altLang="zh-CN"/>
              <a:t>1.8 </a:t>
            </a:r>
            <a:r>
              <a:rPr lang="en-US" altLang="zh-CN"/>
              <a:t>Git</a:t>
            </a:r>
            <a:endParaRPr lang="en-US" altLang="zh-CN"/>
          </a:p>
        </p:txBody>
      </p:sp>
      <p:pic>
        <p:nvPicPr>
          <p:cNvPr id="4" name="图片 3" descr="E(OX2YJ%L2ELA$X1LZ_P8GW"/>
          <p:cNvPicPr>
            <a:picLocks noChangeAspect="1"/>
          </p:cNvPicPr>
          <p:nvPr>
            <p:custDataLst>
              <p:tags r:id="rId1"/>
            </p:custDataLst>
          </p:nvPr>
        </p:nvPicPr>
        <p:blipFill>
          <a:blip r:embed="rId2"/>
          <a:stretch>
            <a:fillRect/>
          </a:stretch>
        </p:blipFill>
        <p:spPr>
          <a:xfrm>
            <a:off x="1362075" y="3573145"/>
            <a:ext cx="6419850" cy="240982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点击</a:t>
            </a:r>
            <a:r>
              <a:rPr lang="en-US" altLang="zh-CN"/>
              <a:t>Downloads</a:t>
            </a:r>
            <a:r>
              <a:rPr lang="zh-CN" altLang="en-US"/>
              <a:t>，选择</a:t>
            </a:r>
            <a:r>
              <a:rPr lang="en-US" altLang="zh-CN"/>
              <a:t>Windows</a:t>
            </a:r>
            <a:endParaRPr lang="en-US" altLang="zh-CN"/>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6657975" cy="27717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根据需要选择</a:t>
            </a:r>
            <a:r>
              <a:rPr lang="en-US" altLang="zh-CN"/>
              <a:t>64</a:t>
            </a:r>
            <a:r>
              <a:rPr lang="zh-CN" altLang="en-US"/>
              <a:t>位或</a:t>
            </a:r>
            <a:r>
              <a:rPr lang="en-US" altLang="zh-CN"/>
              <a:t>32</a:t>
            </a:r>
            <a:r>
              <a:rPr lang="zh-CN" altLang="en-US"/>
              <a:t>位的安装</a:t>
            </a:r>
            <a:r>
              <a:rPr lang="zh-CN" altLang="en-US"/>
              <a:t>程序</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6172200" cy="231457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执行Git-2.39.1-64-bit</a:t>
            </a:r>
            <a:r>
              <a:rPr lang="en-US" altLang="zh-CN"/>
              <a:t>.exe</a:t>
            </a:r>
            <a:r>
              <a:rPr lang="zh-CN" altLang="en-US"/>
              <a:t>安装程序，将其安装到指定的目录下，</a:t>
            </a:r>
            <a:r>
              <a:rPr lang="zh-CN" altLang="en-US"/>
              <a:t>如</a:t>
            </a:r>
            <a:endParaRPr lang="zh-CN" altLang="en-US"/>
          </a:p>
          <a:p>
            <a:r>
              <a:rPr lang="zh-CN" altLang="en-US"/>
              <a:t>D:\Program Files\Git</a:t>
            </a:r>
            <a:endParaRPr lang="zh-CN" altLang="en-US"/>
          </a:p>
        </p:txBody>
      </p:sp>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1.8.1 </a:t>
            </a:r>
            <a:r>
              <a:rPr lang="zh-CN" altLang="en-US">
                <a:sym typeface="+mn-ea"/>
              </a:rPr>
              <a:t>安装</a:t>
            </a:r>
            <a:r>
              <a:rPr lang="en-US" altLang="zh-CN">
                <a:sym typeface="+mn-ea"/>
              </a:rPr>
              <a:t>git</a:t>
            </a:r>
            <a:endParaRPr lang="zh-CN" altLang="en-US"/>
          </a:p>
        </p:txBody>
      </p:sp>
      <p:sp>
        <p:nvSpPr>
          <p:cNvPr id="5" name="内容占位符 4"/>
          <p:cNvSpPr/>
          <p:nvPr>
            <p:ph idx="1"/>
          </p:nvPr>
        </p:nvSpPr>
        <p:spPr/>
        <p:txBody>
          <a:bodyPr/>
          <a:p>
            <a:r>
              <a:rPr lang="zh-CN" altLang="en-US">
                <a:sym typeface="+mn-ea"/>
              </a:rPr>
              <a:t>设置好环境变量</a:t>
            </a:r>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4572000" y="2216150"/>
            <a:ext cx="4114800" cy="439547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在当前项目根目录点击鼠标右键</a:t>
            </a:r>
            <a:endParaRPr lang="zh-CN" altLang="en-US"/>
          </a:p>
          <a:p>
            <a:r>
              <a:rPr lang="zh-CN" altLang="en-US"/>
              <a:t>点击进入git命令行界面</a:t>
            </a:r>
            <a:endParaRPr lang="zh-CN" altLang="en-US"/>
          </a:p>
        </p:txBody>
      </p:sp>
      <p:sp>
        <p:nvSpPr>
          <p:cNvPr id="3" name="标题 2"/>
          <p:cNvSpPr>
            <a:spLocks noGrp="1"/>
          </p:cNvSpPr>
          <p:nvPr>
            <p:ph type="title"/>
          </p:nvPr>
        </p:nvSpPr>
        <p:spPr/>
        <p:txBody>
          <a:bodyPr/>
          <a:p>
            <a:r>
              <a:rPr lang="en-US" altLang="zh-CN"/>
              <a:t>1.8.2 git初次登陆使用</a:t>
            </a:r>
            <a:endParaRPr lang="en-US" altLang="zh-CN"/>
          </a:p>
        </p:txBody>
      </p:sp>
      <p:pic>
        <p:nvPicPr>
          <p:cNvPr id="22" name="图片 7" descr="IMG_262"/>
          <p:cNvPicPr>
            <a:picLocks noChangeAspect="1"/>
          </p:cNvPicPr>
          <p:nvPr>
            <p:custDataLst>
              <p:tags r:id="rId1"/>
            </p:custDataLst>
          </p:nvPr>
        </p:nvPicPr>
        <p:blipFill>
          <a:blip r:embed="rId2"/>
          <a:stretch>
            <a:fillRect/>
          </a:stretch>
        </p:blipFill>
        <p:spPr>
          <a:xfrm>
            <a:off x="5868670" y="3357245"/>
            <a:ext cx="2583815" cy="286893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首先登录</a:t>
            </a:r>
            <a:r>
              <a:rPr lang="en-US" altLang="zh-CN"/>
              <a:t>https://github.com</a:t>
            </a:r>
            <a:endParaRPr lang="en-US" altLang="zh-CN"/>
          </a:p>
          <a:p>
            <a:r>
              <a:rPr lang="zh-CN" altLang="en-US"/>
              <a:t>注册</a:t>
            </a:r>
            <a:r>
              <a:rPr lang="zh-CN" altLang="en-US"/>
              <a:t>账号</a:t>
            </a:r>
            <a:endParaRPr lang="zh-CN" altLang="en-US"/>
          </a:p>
          <a:p>
            <a:r>
              <a:rPr lang="zh-CN" altLang="en-US"/>
              <a:t>登录</a:t>
            </a:r>
            <a:endParaRPr lang="zh-CN" altLang="en-US"/>
          </a:p>
          <a:p>
            <a:r>
              <a:rPr lang="zh-CN" altLang="en-US"/>
              <a:t>创建属于自己的</a:t>
            </a:r>
            <a:r>
              <a:rPr lang="zh-CN" altLang="en-US"/>
              <a:t>仓库</a:t>
            </a:r>
            <a:endParaRPr lang="zh-CN" altLang="en-US"/>
          </a:p>
          <a:p>
            <a:r>
              <a:rPr lang="zh-CN" altLang="en-US"/>
              <a:t>如果登录不上可以下载</a:t>
            </a:r>
            <a:r>
              <a:rPr lang="en-US" altLang="zh-CN"/>
              <a:t>github</a:t>
            </a:r>
            <a:r>
              <a:rPr lang="zh-CN" altLang="en-US"/>
              <a:t>加速神器</a:t>
            </a:r>
            <a:r>
              <a:rPr lang="en-US" altLang="zh-CN"/>
              <a:t>fastgithub</a:t>
            </a:r>
            <a:endParaRPr lang="en-US" altLang="zh-CN"/>
          </a:p>
          <a:p>
            <a:endParaRPr lang="zh-CN" altLang="en-US"/>
          </a:p>
        </p:txBody>
      </p:sp>
      <p:sp>
        <p:nvSpPr>
          <p:cNvPr id="3" name="标题 2"/>
          <p:cNvSpPr>
            <a:spLocks noGrp="1"/>
          </p:cNvSpPr>
          <p:nvPr>
            <p:ph type="title"/>
          </p:nvPr>
        </p:nvSpPr>
        <p:spPr/>
        <p:txBody>
          <a:bodyPr/>
          <a:p>
            <a:r>
              <a:rPr lang="en-US" altLang="zh-CN">
                <a:sym typeface="+mn-ea"/>
              </a:rPr>
              <a:t>1.8.2 git初次登陆使用</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9620,&quot;width&quot;:469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7260,&quot;width&quot;:13788}"/>
</p:tagLst>
</file>

<file path=ppt/tags/tag15.xml><?xml version="1.0" encoding="utf-8"?>
<p:tagLst xmlns:p="http://schemas.openxmlformats.org/presentationml/2006/main">
  <p:tag name="KSO_WM_BEAUTIFY_FLAG" val=""/>
  <p:tag name="KSO_WM_UNIT_PLACING_PICTURE_USER_VIEWPORT" val="{&quot;height&quot;:3795,&quot;width&quot;:10110}"/>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3465,&quot;width&quot;:11370}"/>
</p:tagLst>
</file>

<file path=ppt/tags/tag30.xml><?xml version="1.0" encoding="utf-8"?>
<p:tagLst xmlns:p="http://schemas.openxmlformats.org/presentationml/2006/main">
  <p:tag name="KSO_WM_BEAUTIFY_FLAG" val=""/>
  <p:tag name="KSO_WM_UNIT_PLACING_PICTURE_USER_VIEWPORT" val="{&quot;height&quot;:6831,&quot;width&quot;:5149}"/>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MTljNGM5Yzk5YmM5OTczNmI5N2UzYzBkMjE3ZjQwNjkifQ=="/>
  <p:tag name="KSO_WPP_MARK_KEY" val="7c302615-d988-42ce-b852-6287d3030952"/>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12687</Words>
  <Application>WPS 演示</Application>
  <PresentationFormat>全屏显示(4:3)</PresentationFormat>
  <Paragraphs>897</Paragraphs>
  <Slides>143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13</vt:i4>
      </vt:variant>
      <vt:variant>
        <vt:lpstr>幻灯片标题</vt:lpstr>
      </vt:variant>
      <vt:variant>
        <vt:i4>143</vt:i4>
      </vt:variant>
    </vt:vector>
  </HeadingPairs>
  <TitlesOfParts>
    <vt:vector size="17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VSCode环境配置</vt:lpstr>
      <vt:lpstr>1.6.1  清理环境</vt:lpstr>
      <vt:lpstr>1.6.1  清理环境</vt:lpstr>
      <vt:lpstr>1.6.1  清理环境</vt:lpstr>
      <vt:lpstr>1.6.1  清理环境</vt:lpstr>
      <vt:lpstr>1.6.1  清理环境</vt:lpstr>
      <vt:lpstr>1.6.1  清理环境</vt:lpstr>
      <vt:lpstr>1.6.1  清理环境</vt:lpstr>
      <vt:lpstr>1.6.1  清理环境</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1.6.2  安装mingw</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1.6.3  安装Visual Studio 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1.6.4  配置VSCode</vt:lpstr>
      <vt:lpstr>1.7  安装boost</vt:lpstr>
      <vt:lpstr>1.7  安装boost</vt:lpstr>
      <vt:lpstr>1.8 Git</vt:lpstr>
      <vt:lpstr>1.8.1 安装git</vt:lpstr>
      <vt:lpstr>1.8.1 安装git</vt:lpstr>
      <vt:lpstr>1.8.1 安装git</vt:lpstr>
      <vt:lpstr>1.8.1 安装git</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1.8.2 git初次登陆使用</vt:lpstr>
      <vt:lpstr>1.8.3 使用gitee</vt:lpstr>
      <vt:lpstr>1.8.3 使用gitee</vt:lpstr>
      <vt:lpstr>1.8.3 使用gitee</vt:lpstr>
      <vt:lpstr>1.8.3 使用gitee</vt:lpstr>
      <vt:lpstr>1.8.3 使用gitee</vt:lpstr>
      <vt:lpstr>1.9 安装Visual Studio 2022 </vt:lpstr>
      <vt:lpstr>1.9 安装Visual Studio 2022 </vt:lpstr>
      <vt:lpstr>1.10 vcpkg</vt:lpstr>
      <vt:lpstr>1.10.1 安装vcpkg</vt:lpstr>
      <vt:lpstr>1.10.1 安装vcpkg</vt:lpstr>
      <vt:lpstr>1.10.1 安装vcpkg</vt:lpstr>
      <vt:lpstr>1.10.1 安装vcpkg</vt:lpstr>
      <vt:lpstr>1.10.1 安装vcpkg</vt:lpstr>
      <vt:lpstr>1.10.1 安装vcpkg</vt:lpstr>
      <vt:lpstr>1.10.2 vcpkg集成到Visual Studio</vt:lpstr>
      <vt:lpstr>1.10.2 vcpkg集成到Visual Studio</vt:lpstr>
      <vt:lpstr>1.10.2 vcpkg集成到Visual Studio</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1.11 Visual Studio支持c++20配置</vt:lpstr>
      <vt:lpstr>1.12 VSCode支持c++20配置</vt:lpstr>
      <vt:lpstr>1.12 VSCode支持c++20配置</vt:lpstr>
      <vt:lpstr>1.12 VSCode支持c++20配置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86</cp:revision>
  <dcterms:created xsi:type="dcterms:W3CDTF">2018-03-01T23:16:00Z</dcterms:created>
  <dcterms:modified xsi:type="dcterms:W3CDTF">2023-02-19T23:57:57Z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