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doc" ContentType="application/msword"/>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5" r:id="rId10"/>
    <p:sldId id="349" r:id="rId11"/>
    <p:sldId id="264" r:id="rId12"/>
    <p:sldId id="266" r:id="rId13"/>
    <p:sldId id="267" r:id="rId14"/>
    <p:sldId id="269" r:id="rId15"/>
    <p:sldId id="270" r:id="rId16"/>
    <p:sldId id="276" r:id="rId17"/>
    <p:sldId id="277" r:id="rId18"/>
    <p:sldId id="278" r:id="rId19"/>
    <p:sldId id="279" r:id="rId20"/>
    <p:sldId id="280" r:id="rId21"/>
    <p:sldId id="281" r:id="rId22"/>
    <p:sldId id="282" r:id="rId23"/>
    <p:sldId id="283" r:id="rId24"/>
    <p:sldId id="284" r:id="rId25"/>
    <p:sldId id="534" r:id="rId26"/>
    <p:sldId id="285" r:id="rId27"/>
    <p:sldId id="286" r:id="rId28"/>
    <p:sldId id="287" r:id="rId29"/>
    <p:sldId id="288" r:id="rId30"/>
    <p:sldId id="289" r:id="rId31"/>
    <p:sldId id="290" r:id="rId32"/>
    <p:sldId id="291" r:id="rId33"/>
    <p:sldId id="292" r:id="rId34"/>
    <p:sldId id="293" r:id="rId35"/>
    <p:sldId id="294" r:id="rId36"/>
    <p:sldId id="855" r:id="rId37"/>
    <p:sldId id="856" r:id="rId38"/>
    <p:sldId id="858" r:id="rId39"/>
    <p:sldId id="430" r:id="rId40"/>
    <p:sldId id="847" r:id="rId41"/>
    <p:sldId id="848" r:id="rId42"/>
    <p:sldId id="849" r:id="rId43"/>
    <p:sldId id="850" r:id="rId44"/>
    <p:sldId id="851" r:id="rId45"/>
    <p:sldId id="852" r:id="rId46"/>
    <p:sldId id="853" r:id="rId47"/>
    <p:sldId id="854" r:id="rId48"/>
    <p:sldId id="862" r:id="rId49"/>
    <p:sldId id="861" r:id="rId50"/>
    <p:sldId id="864" r:id="rId51"/>
    <p:sldId id="865" r:id="rId52"/>
    <p:sldId id="866" r:id="rId53"/>
    <p:sldId id="867" r:id="rId54"/>
    <p:sldId id="869" r:id="rId55"/>
    <p:sldId id="868" r:id="rId56"/>
    <p:sldId id="870" r:id="rId57"/>
    <p:sldId id="871" r:id="rId58"/>
    <p:sldId id="872" r:id="rId59"/>
    <p:sldId id="873" r:id="rId60"/>
    <p:sldId id="863" r:id="rId61"/>
    <p:sldId id="875" r:id="rId62"/>
    <p:sldId id="874" r:id="rId63"/>
    <p:sldId id="877" r:id="rId64"/>
    <p:sldId id="876" r:id="rId65"/>
    <p:sldId id="879" r:id="rId66"/>
    <p:sldId id="880" r:id="rId67"/>
    <p:sldId id="881" r:id="rId68"/>
    <p:sldId id="882" r:id="rId69"/>
    <p:sldId id="953" r:id="rId70"/>
    <p:sldId id="883" r:id="rId71"/>
    <p:sldId id="884" r:id="rId72"/>
    <p:sldId id="954" r:id="rId73"/>
    <p:sldId id="885" r:id="rId74"/>
    <p:sldId id="878" r:id="rId75"/>
    <p:sldId id="886" r:id="rId76"/>
    <p:sldId id="887" r:id="rId77"/>
    <p:sldId id="888" r:id="rId78"/>
    <p:sldId id="889" r:id="rId79"/>
    <p:sldId id="890" r:id="rId80"/>
    <p:sldId id="891" r:id="rId81"/>
    <p:sldId id="892" r:id="rId82"/>
    <p:sldId id="893" r:id="rId83"/>
    <p:sldId id="894" r:id="rId84"/>
    <p:sldId id="896" r:id="rId85"/>
    <p:sldId id="897" r:id="rId86"/>
    <p:sldId id="898" r:id="rId87"/>
    <p:sldId id="899" r:id="rId88"/>
    <p:sldId id="900" r:id="rId89"/>
    <p:sldId id="895" r:id="rId90"/>
    <p:sldId id="902" r:id="rId91"/>
    <p:sldId id="903" r:id="rId92"/>
    <p:sldId id="901" r:id="rId93"/>
    <p:sldId id="905" r:id="rId94"/>
    <p:sldId id="906" r:id="rId95"/>
    <p:sldId id="907" r:id="rId96"/>
    <p:sldId id="904" r:id="rId97"/>
    <p:sldId id="908" r:id="rId98"/>
    <p:sldId id="910" r:id="rId99"/>
    <p:sldId id="909" r:id="rId100"/>
    <p:sldId id="912" r:id="rId101"/>
    <p:sldId id="911" r:id="rId102"/>
    <p:sldId id="914" r:id="rId103"/>
    <p:sldId id="915" r:id="rId104"/>
    <p:sldId id="916" r:id="rId105"/>
    <p:sldId id="917" r:id="rId106"/>
    <p:sldId id="918" r:id="rId107"/>
    <p:sldId id="913" r:id="rId108"/>
    <p:sldId id="920" r:id="rId109"/>
    <p:sldId id="921" r:id="rId110"/>
    <p:sldId id="919" r:id="rId111"/>
    <p:sldId id="923" r:id="rId112"/>
    <p:sldId id="955" r:id="rId113"/>
    <p:sldId id="922" r:id="rId114"/>
    <p:sldId id="925" r:id="rId115"/>
    <p:sldId id="926" r:id="rId116"/>
    <p:sldId id="927" r:id="rId117"/>
    <p:sldId id="928" r:id="rId118"/>
    <p:sldId id="924" r:id="rId119"/>
    <p:sldId id="929" r:id="rId120"/>
    <p:sldId id="931" r:id="rId121"/>
    <p:sldId id="932" r:id="rId122"/>
    <p:sldId id="934" r:id="rId123"/>
    <p:sldId id="933" r:id="rId124"/>
    <p:sldId id="935" r:id="rId125"/>
    <p:sldId id="930" r:id="rId126"/>
    <p:sldId id="937" r:id="rId127"/>
    <p:sldId id="938" r:id="rId128"/>
    <p:sldId id="939" r:id="rId129"/>
    <p:sldId id="936" r:id="rId130"/>
    <p:sldId id="941" r:id="rId131"/>
    <p:sldId id="940" r:id="rId132"/>
    <p:sldId id="943" r:id="rId133"/>
    <p:sldId id="942" r:id="rId134"/>
    <p:sldId id="945" r:id="rId135"/>
    <p:sldId id="944" r:id="rId136"/>
    <p:sldId id="956" r:id="rId137"/>
  </p:sldIdLst>
  <p:sldSz cx="9144000" cy="6858000" type="screen4x3"/>
  <p:notesSz cx="6858000" cy="9144000"/>
  <p:custDataLst>
    <p:tags r:id="rId1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4" d="100"/>
          <a:sy n="104" d="100"/>
        </p:scale>
        <p:origin x="-118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1" Type="http://schemas.openxmlformats.org/officeDocument/2006/relationships/tags" Target="tags/tag52.xml"/><Relationship Id="rId140" Type="http://schemas.openxmlformats.org/officeDocument/2006/relationships/tableStyles" Target="tableStyles.xml"/><Relationship Id="rId14" Type="http://schemas.openxmlformats.org/officeDocument/2006/relationships/slide" Target="slides/slide12.xml"/><Relationship Id="rId139" Type="http://schemas.openxmlformats.org/officeDocument/2006/relationships/viewProps" Target="viewProps.xml"/><Relationship Id="rId138" Type="http://schemas.openxmlformats.org/officeDocument/2006/relationships/presProps" Target="presProps.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4C2B7AE-D996-4436-94B8-6852E8FAF8FA}" type="slidenum">
              <a:rPr lang="zh-CN" altLang="en-US" smtClean="0"/>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tags" Target="../tags/tag35.xml"/></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tags" Target="../tags/tag36.xml"/></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tags" Target="../tags/tag37.xml"/></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tags" Target="../tags/tag38.xml"/></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tags" Target="../tags/tag39.xml"/></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tags" Target="../tags/tag40.xml"/></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tags" Target="../tags/tag4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tags" Target="../tags/tag4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tags" Target="../tags/tag4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46.wmf"/><Relationship Id="rId2" Type="http://schemas.openxmlformats.org/officeDocument/2006/relationships/oleObject" Target="../embeddings/oleObject4.bin"/><Relationship Id="rId1" Type="http://schemas.openxmlformats.org/officeDocument/2006/relationships/tags" Target="../tags/tag44.xml"/></Relationships>
</file>

<file path=ppt/slides/_rels/slide115.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47.wmf"/><Relationship Id="rId2" Type="http://schemas.openxmlformats.org/officeDocument/2006/relationships/oleObject" Target="../embeddings/oleObject5.bin"/><Relationship Id="rId1" Type="http://schemas.openxmlformats.org/officeDocument/2006/relationships/tags" Target="../tags/tag4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48.wmf"/><Relationship Id="rId2" Type="http://schemas.openxmlformats.org/officeDocument/2006/relationships/oleObject" Target="../embeddings/oleObject6.bin"/><Relationship Id="rId1" Type="http://schemas.openxmlformats.org/officeDocument/2006/relationships/tags" Target="../tags/tag4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image" Target="../media/image49.wmf"/><Relationship Id="rId2" Type="http://schemas.openxmlformats.org/officeDocument/2006/relationships/oleObject" Target="../embeddings/oleObject7.bin"/><Relationship Id="rId1" Type="http://schemas.openxmlformats.org/officeDocument/2006/relationships/tags" Target="../tags/tag47.xml"/></Relationships>
</file>

<file path=ppt/slides/_rels/slide124.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image" Target="../media/image50.wmf"/><Relationship Id="rId2" Type="http://schemas.openxmlformats.org/officeDocument/2006/relationships/oleObject" Target="../embeddings/oleObject8.bin"/><Relationship Id="rId1" Type="http://schemas.openxmlformats.org/officeDocument/2006/relationships/tags" Target="../tags/tag4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2.xml"/><Relationship Id="rId6" Type="http://schemas.openxmlformats.org/officeDocument/2006/relationships/image" Target="../media/image52.wmf"/><Relationship Id="rId5" Type="http://schemas.openxmlformats.org/officeDocument/2006/relationships/oleObject" Target="../embeddings/oleObject10.bin"/><Relationship Id="rId4" Type="http://schemas.openxmlformats.org/officeDocument/2006/relationships/tags" Target="../tags/tag50.xml"/><Relationship Id="rId3" Type="http://schemas.openxmlformats.org/officeDocument/2006/relationships/image" Target="../media/image51.wmf"/><Relationship Id="rId2" Type="http://schemas.openxmlformats.org/officeDocument/2006/relationships/oleObject" Target="../embeddings/oleObject9.bin"/><Relationship Id="rId1" Type="http://schemas.openxmlformats.org/officeDocument/2006/relationships/tags" Target="../tags/tag49.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3.png"/><Relationship Id="rId1" Type="http://schemas.openxmlformats.org/officeDocument/2006/relationships/tags" Target="../tags/tag5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Document1.doc"/></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tags" Target="../tags/tag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6.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10.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11.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16.wmf"/><Relationship Id="rId2" Type="http://schemas.openxmlformats.org/officeDocument/2006/relationships/oleObject" Target="../embeddings/oleObject2.bin"/><Relationship Id="rId1" Type="http://schemas.openxmlformats.org/officeDocument/2006/relationships/tags" Target="../tags/tag14.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15.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16.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20.wmf"/><Relationship Id="rId2" Type="http://schemas.openxmlformats.org/officeDocument/2006/relationships/oleObject" Target="../embeddings/oleObject3.bin"/><Relationship Id="rId1" Type="http://schemas.openxmlformats.org/officeDocument/2006/relationships/tags" Target="../tags/tag18.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tags" Target="../tags/tag19.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tags" Target="../tags/tag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tags" Target="../tags/tag21.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tags" Target="../tags/tag22.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tags" Target="../tags/tag23.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tags" Target="../tags/tag24.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tags" Target="../tags/tag25.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tags" Target="../tags/tag2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tags" Target="../tags/tag27.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tags" Target="../tags/tag28.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tags" Target="../tags/tag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tags" Target="../tags/tag30.xml"/></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tags" Target="../tags/tag31.xml"/></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tags" Target="../tags/tag3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tags" Target="../tags/tag33.xml"/></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tags" Target="../tags/tag3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a:t>
            </a:r>
            <a:r>
              <a:rPr lang="zh-CN" altLang="en-US" dirty="0" smtClean="0"/>
              <a:t>章  绪论</a:t>
            </a:r>
            <a:endParaRPr lang="zh-CN" altLang="en-US" dirty="0"/>
          </a:p>
        </p:txBody>
      </p:sp>
      <p:sp>
        <p:nvSpPr>
          <p:cNvPr id="3" name="副标题 2"/>
          <p:cNvSpPr>
            <a:spLocks noGrp="1"/>
          </p:cNvSpPr>
          <p:nvPr>
            <p:ph type="subTitle" idx="1"/>
          </p:nvPr>
        </p:nvSpPr>
        <p:spPr>
          <a:xfrm>
            <a:off x="1403985" y="3717290"/>
            <a:ext cx="6400800" cy="714375"/>
          </a:xfrm>
        </p:spPr>
        <p:txBody>
          <a:bodyPr/>
          <a:lstStyle/>
          <a:p>
            <a:r>
              <a:rPr lang="en-US" altLang="zh-CN" sz="3600" dirty="0" smtClean="0"/>
              <a:t>C++</a:t>
            </a:r>
            <a:r>
              <a:rPr lang="zh-CN" altLang="en-US" sz="3600" dirty="0" smtClean="0"/>
              <a:t>语言程序设计</a:t>
            </a:r>
            <a:endParaRPr lang="zh-CN" alt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将数据及对数据的操作方法封装在一起，作为一个相互依存、不可分离的整体</a:t>
            </a:r>
            <a:r>
              <a:rPr lang="en-US" altLang="zh-CN" dirty="0"/>
              <a:t>——</a:t>
            </a:r>
            <a:r>
              <a:rPr lang="zh-CN" altLang="en-US" dirty="0" smtClean="0"/>
              <a:t>对象</a:t>
            </a:r>
            <a:endParaRPr lang="zh-CN" altLang="en-US" dirty="0"/>
          </a:p>
          <a:p>
            <a:r>
              <a:rPr lang="zh-CN" altLang="en-US" dirty="0"/>
              <a:t>对同类型对象抽象出其共性，形成</a:t>
            </a:r>
            <a:r>
              <a:rPr lang="zh-CN" altLang="en-US" dirty="0" smtClean="0"/>
              <a:t>类</a:t>
            </a:r>
            <a:endParaRPr lang="zh-CN" altLang="en-US" dirty="0"/>
          </a:p>
          <a:p>
            <a:r>
              <a:rPr lang="zh-CN" altLang="en-US" dirty="0"/>
              <a:t>类通过一个简单的外部接口，与外界</a:t>
            </a:r>
            <a:r>
              <a:rPr lang="zh-CN" altLang="en-US" dirty="0" smtClean="0"/>
              <a:t>发生关系</a:t>
            </a:r>
            <a:endParaRPr lang="zh-CN" altLang="en-US" dirty="0"/>
          </a:p>
          <a:p>
            <a:r>
              <a:rPr lang="zh-CN" altLang="en-US" dirty="0"/>
              <a:t>对象与对象之间通过消息进行通信</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73710"/>
          </a:xfrm>
        </p:spPr>
        <p:txBody>
          <a:bodyPr>
            <a:normAutofit lnSpcReduction="20000"/>
          </a:bodyPr>
          <a:p>
            <a:r>
              <a:rPr lang="zh-CN" altLang="en-US">
                <a:sym typeface="+mn-ea"/>
              </a:rPr>
              <a:t>选择</a:t>
            </a:r>
            <a:r>
              <a:rPr lang="en-US" altLang="zh-CN">
                <a:sym typeface="+mn-ea"/>
              </a:rPr>
              <a:t>“</a:t>
            </a:r>
            <a:r>
              <a:rPr lang="zh-CN" altLang="en-US">
                <a:sym typeface="+mn-ea"/>
              </a:rPr>
              <a:t>我同意此协议</a:t>
            </a:r>
            <a:r>
              <a:rPr lang="en-US" altLang="zh-CN">
                <a:sym typeface="+mn-ea"/>
              </a:rPr>
              <a:t>”</a:t>
            </a:r>
            <a:r>
              <a:rPr lang="zh-CN" altLang="en-US">
                <a:sym typeface="+mn-ea"/>
              </a:rPr>
              <a:t>，然后点击</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692275" y="3213100"/>
            <a:ext cx="3936365" cy="3220085"/>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此处可以修改安装目录，如果不想修改点</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403985" y="3141345"/>
            <a:ext cx="4020820" cy="3289300"/>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9750"/>
          </a:xfrm>
        </p:spPr>
        <p:txBody>
          <a:bodyPr/>
          <a:p>
            <a:r>
              <a:rPr lang="zh-CN" altLang="en-US">
                <a:sym typeface="+mn-ea"/>
              </a:rPr>
              <a:t>如果不想修改快捷方式，继续</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547495" y="3209290"/>
            <a:ext cx="3625215" cy="2966085"/>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606425"/>
          </a:xfrm>
        </p:spPr>
        <p:txBody>
          <a:bodyPr/>
          <a:p>
            <a:r>
              <a:rPr lang="zh-CN" altLang="en-US">
                <a:sym typeface="+mn-ea"/>
              </a:rPr>
              <a:t>勾选</a:t>
            </a:r>
            <a:r>
              <a:rPr lang="en-US" altLang="zh-CN">
                <a:sym typeface="+mn-ea"/>
              </a:rPr>
              <a:t>“</a:t>
            </a:r>
            <a:r>
              <a:rPr lang="zh-CN" altLang="en-US">
                <a:sym typeface="+mn-ea"/>
              </a:rPr>
              <a:t>桌面快捷方式</a:t>
            </a:r>
            <a:r>
              <a:rPr lang="en-US" altLang="zh-CN">
                <a:sym typeface="+mn-ea"/>
              </a:rPr>
              <a:t>”</a:t>
            </a:r>
            <a:r>
              <a:rPr lang="zh-CN" altLang="en-US">
                <a:sym typeface="+mn-ea"/>
              </a:rPr>
              <a:t>，继续</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1547495" y="3213100"/>
            <a:ext cx="4075430" cy="3333750"/>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94360"/>
          </a:xfrm>
        </p:spPr>
        <p:txBody>
          <a:bodyPr/>
          <a:p>
            <a:r>
              <a:rPr lang="zh-CN" altLang="en-US">
                <a:sym typeface="+mn-ea"/>
              </a:rPr>
              <a:t>点击</a:t>
            </a:r>
            <a:r>
              <a:rPr lang="en-US" altLang="zh-CN">
                <a:sym typeface="+mn-ea"/>
              </a:rPr>
              <a:t>“</a:t>
            </a:r>
            <a:r>
              <a:rPr lang="zh-CN" altLang="en-US">
                <a:sym typeface="+mn-ea"/>
              </a:rPr>
              <a:t>安装</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979930" y="3357245"/>
            <a:ext cx="3720465" cy="3043555"/>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点击</a:t>
            </a:r>
            <a:r>
              <a:rPr lang="en-US" altLang="zh-CN">
                <a:sym typeface="+mn-ea"/>
              </a:rPr>
              <a:t>“</a:t>
            </a:r>
            <a:r>
              <a:rPr lang="zh-CN" altLang="en-US">
                <a:sym typeface="+mn-ea"/>
              </a:rPr>
              <a:t>完成</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979930" y="3141345"/>
            <a:ext cx="4033520" cy="3299460"/>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启动</a:t>
            </a:r>
            <a:r>
              <a:rPr lang="en-US" altLang="zh-CN">
                <a:sym typeface="+mn-ea"/>
              </a:rPr>
              <a:t>VSCode</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203575" y="2349500"/>
            <a:ext cx="5480050" cy="4110355"/>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在中文</a:t>
            </a:r>
            <a:r>
              <a:rPr lang="en-US" altLang="zh-CN">
                <a:sym typeface="+mn-ea"/>
              </a:rPr>
              <a:t>Windows</a:t>
            </a:r>
            <a:r>
              <a:rPr lang="zh-CN" altLang="en-US">
                <a:sym typeface="+mn-ea"/>
              </a:rPr>
              <a:t>环境下，通常会出现自动提示配置中文环境，点击右下角</a:t>
            </a:r>
            <a:r>
              <a:rPr lang="en-US" altLang="zh-CN">
                <a:sym typeface="+mn-ea"/>
              </a:rPr>
              <a:t>“</a:t>
            </a:r>
            <a:r>
              <a:rPr lang="zh-CN" altLang="en-US">
                <a:sym typeface="+mn-ea"/>
              </a:rPr>
              <a:t>安装并重启</a:t>
            </a:r>
            <a:r>
              <a:rPr lang="en-US" altLang="zh-CN">
                <a:sym typeface="+mn-ea"/>
              </a:rPr>
              <a:t>”</a:t>
            </a:r>
            <a:r>
              <a:rPr lang="zh-CN" altLang="en-US">
                <a:sym typeface="+mn-ea"/>
              </a:rPr>
              <a:t>会自动配置中文环境</a:t>
            </a:r>
            <a:endParaRPr lang="zh-CN" altLang="en-US"/>
          </a:p>
          <a:p>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972185" y="2349500"/>
            <a:ext cx="7300595" cy="3833495"/>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打开之前创建的文件夹</a:t>
            </a:r>
            <a:r>
              <a:rPr lang="en-US" altLang="zh-CN">
                <a:sym typeface="+mn-ea"/>
              </a:rPr>
              <a:t>“d:\yjcpp218”</a:t>
            </a:r>
            <a:r>
              <a:rPr lang="zh-CN" altLang="en-US">
                <a:sym typeface="+mn-ea"/>
              </a:rPr>
              <a:t>，作为自己常用的编程</a:t>
            </a:r>
            <a:r>
              <a:rPr lang="zh-CN" altLang="en-US">
                <a:sym typeface="+mn-ea"/>
              </a:rPr>
              <a:t>工作目录</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10000"/>
              </a:lnSpc>
            </a:pPr>
            <a:r>
              <a:rPr lang="zh-CN" altLang="en-US" dirty="0"/>
              <a:t>优点：</a:t>
            </a:r>
            <a:endParaRPr lang="zh-CN" altLang="en-US" dirty="0"/>
          </a:p>
          <a:p>
            <a:pPr lvl="1">
              <a:lnSpc>
                <a:spcPct val="110000"/>
              </a:lnSpc>
            </a:pPr>
            <a:r>
              <a:rPr lang="zh-CN" altLang="en-US" dirty="0"/>
              <a:t>程序模块间的关系更为简单，程序模块的独立性、数据的安全性就有了良好的保障。</a:t>
            </a:r>
            <a:endParaRPr lang="zh-CN" altLang="en-US" dirty="0"/>
          </a:p>
          <a:p>
            <a:pPr lvl="1">
              <a:lnSpc>
                <a:spcPct val="110000"/>
              </a:lnSpc>
            </a:pPr>
            <a:r>
              <a:rPr lang="zh-CN" altLang="en-US" dirty="0"/>
              <a:t>通过继承与多态性，可以大大提高程序的可重用性，使得软件的开发和维护都更为方便。</a:t>
            </a:r>
            <a:endParaRPr lang="zh-CN" altLang="en-US" dirty="0"/>
          </a:p>
          <a:p>
            <a:r>
              <a:rPr lang="zh-CN" altLang="en-US" dirty="0" smtClean="0"/>
              <a:t>缺点</a:t>
            </a:r>
            <a:endParaRPr lang="en-US" altLang="zh-CN" dirty="0" smtClean="0"/>
          </a:p>
          <a:p>
            <a:pPr lvl="1"/>
            <a:r>
              <a:rPr lang="zh-CN" altLang="en-US" dirty="0" smtClean="0"/>
              <a:t>比较抽象</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893445"/>
          </a:xfrm>
        </p:spPr>
        <p:txBody>
          <a:bodyPr/>
          <a:p>
            <a:r>
              <a:rPr lang="zh-CN" altLang="en-US">
                <a:sym typeface="+mn-ea"/>
              </a:rPr>
              <a:t>点击左下角的</a:t>
            </a:r>
            <a:r>
              <a:rPr lang="en-US" altLang="zh-CN">
                <a:sym typeface="+mn-ea"/>
              </a:rPr>
              <a:t>“</a:t>
            </a:r>
            <a:r>
              <a:rPr lang="zh-CN" altLang="en-US">
                <a:sym typeface="+mn-ea"/>
              </a:rPr>
              <a:t>管理</a:t>
            </a:r>
            <a:r>
              <a:rPr lang="en-US" altLang="zh-CN">
                <a:sym typeface="+mn-ea"/>
              </a:rPr>
              <a:t>” - “</a:t>
            </a:r>
            <a:r>
              <a:rPr lang="zh-CN" altLang="en-US">
                <a:sym typeface="+mn-ea"/>
              </a:rPr>
              <a:t>颜色主题</a:t>
            </a:r>
            <a:r>
              <a:rPr lang="en-US" altLang="zh-CN">
                <a:sym typeface="+mn-ea"/>
              </a:rPr>
              <a:t>”</a:t>
            </a:r>
            <a:r>
              <a:rPr lang="zh-CN" altLang="en-US">
                <a:sym typeface="+mn-ea"/>
              </a:rPr>
              <a:t>，可以将颜色主题修改为浅色</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6" name="图片 5"/>
          <p:cNvPicPr>
            <a:picLocks noChangeAspect="1"/>
          </p:cNvPicPr>
          <p:nvPr>
            <p:custDataLst>
              <p:tags r:id="rId1"/>
            </p:custDataLst>
          </p:nvPr>
        </p:nvPicPr>
        <p:blipFill>
          <a:blip r:embed="rId2"/>
          <a:stretch>
            <a:fillRect/>
          </a:stretch>
        </p:blipFill>
        <p:spPr>
          <a:xfrm>
            <a:off x="1115695" y="2132965"/>
            <a:ext cx="7083425" cy="4407535"/>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2048510"/>
          </a:xfrm>
        </p:spPr>
        <p:txBody>
          <a:bodyPr>
            <a:normAutofit/>
          </a:bodyPr>
          <a:p>
            <a:r>
              <a:rPr lang="zh-CN" altLang="en-US">
                <a:sym typeface="+mn-ea"/>
              </a:rPr>
              <a:t>在打开的工作文件夹</a:t>
            </a:r>
            <a:r>
              <a:rPr lang="en-US" altLang="zh-CN">
                <a:sym typeface="+mn-ea"/>
              </a:rPr>
              <a:t>vscpp</a:t>
            </a:r>
            <a:r>
              <a:rPr lang="zh-CN" altLang="en-US">
                <a:sym typeface="+mn-ea"/>
              </a:rPr>
              <a:t>的旁边，点击</a:t>
            </a:r>
            <a:r>
              <a:rPr lang="en-US" altLang="zh-CN">
                <a:sym typeface="+mn-ea"/>
              </a:rPr>
              <a:t>“</a:t>
            </a:r>
            <a:r>
              <a:rPr lang="zh-CN" altLang="en-US">
                <a:sym typeface="+mn-ea"/>
              </a:rPr>
              <a:t>新建文件</a:t>
            </a:r>
            <a:r>
              <a:rPr lang="en-US" altLang="zh-CN">
                <a:sym typeface="+mn-ea"/>
              </a:rPr>
              <a:t>”</a:t>
            </a:r>
            <a:r>
              <a:rPr lang="zh-CN" altLang="en-US">
                <a:sym typeface="+mn-ea"/>
              </a:rPr>
              <a:t>按钮，在文件名称</a:t>
            </a:r>
            <a:r>
              <a:rPr lang="en-US" altLang="zh-CN">
                <a:sym typeface="+mn-ea"/>
              </a:rPr>
              <a:t>yjcpp218</a:t>
            </a:r>
            <a:r>
              <a:rPr lang="zh-CN" altLang="en-US">
                <a:sym typeface="+mn-ea"/>
              </a:rPr>
              <a:t>旁边</a:t>
            </a:r>
            <a:endParaRPr lang="zh-CN" altLang="en-US">
              <a:sym typeface="+mn-ea"/>
            </a:endParaRPr>
          </a:p>
          <a:p>
            <a:r>
              <a:rPr lang="zh-CN" altLang="en-US">
                <a:sym typeface="+mn-ea"/>
              </a:rPr>
              <a:t>创建一个</a:t>
            </a:r>
            <a:r>
              <a:rPr lang="en-US" altLang="zh-CN">
                <a:sym typeface="+mn-ea"/>
              </a:rPr>
              <a:t>hello</a:t>
            </a:r>
            <a:r>
              <a:rPr lang="en-US" altLang="zh-CN">
                <a:sym typeface="+mn-ea"/>
              </a:rPr>
              <a:t>World.cpp</a:t>
            </a:r>
            <a:r>
              <a:rPr lang="zh-CN" altLang="en-US">
                <a:sym typeface="+mn-ea"/>
              </a:rPr>
              <a:t>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en-US" altLang="zh-CN">
                <a:sym typeface="+mn-ea"/>
              </a:rPr>
              <a:t>// helloWorld.cpp</a:t>
            </a:r>
            <a:endParaRPr lang="zh-CN" altLang="en-US">
              <a:sym typeface="+mn-ea"/>
            </a:endParaRPr>
          </a:p>
          <a:p>
            <a:r>
              <a:rPr lang="zh-CN" altLang="en-US">
                <a:sym typeface="+mn-ea"/>
              </a:rPr>
              <a:t>#include&lt;iostream&gt;</a:t>
            </a:r>
            <a:endParaRPr lang="zh-CN" altLang="en-US"/>
          </a:p>
          <a:p>
            <a:r>
              <a:rPr lang="zh-CN" altLang="en-US">
                <a:sym typeface="+mn-ea"/>
              </a:rPr>
              <a:t>using namespace std;</a:t>
            </a:r>
            <a:endParaRPr lang="zh-CN" altLang="en-US"/>
          </a:p>
          <a:p>
            <a:endParaRPr lang="zh-CN" altLang="en-US"/>
          </a:p>
          <a:p>
            <a:r>
              <a:rPr lang="zh-CN" altLang="en-US">
                <a:sym typeface="+mn-ea"/>
              </a:rPr>
              <a:t>int main()</a:t>
            </a:r>
            <a:endParaRPr lang="zh-CN" altLang="en-US"/>
          </a:p>
          <a:p>
            <a:r>
              <a:rPr lang="zh-CN" altLang="en-US">
                <a:sym typeface="+mn-ea"/>
              </a:rPr>
              <a:t>{</a:t>
            </a:r>
            <a:endParaRPr lang="zh-CN" altLang="en-US"/>
          </a:p>
          <a:p>
            <a:r>
              <a:rPr lang="zh-CN" altLang="en-US">
                <a:sym typeface="+mn-ea"/>
              </a:rPr>
              <a:t>    cout&lt;&lt;"Hello, the World!"&lt;&lt;endl;</a:t>
            </a:r>
            <a:endParaRPr lang="zh-CN" altLang="en-US"/>
          </a:p>
          <a:p>
            <a:r>
              <a:rPr lang="zh-CN" altLang="en-US">
                <a:sym typeface="+mn-ea"/>
              </a:rPr>
              <a:t> </a:t>
            </a:r>
            <a:r>
              <a:rPr lang="en-US" altLang="zh-CN">
                <a:sym typeface="+mn-ea"/>
              </a:rPr>
              <a:t>   return 0;</a:t>
            </a:r>
            <a:endParaRPr lang="zh-CN" altLang="en-US"/>
          </a:p>
          <a:p>
            <a:r>
              <a:rPr lang="zh-CN" altLang="en-US">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344930"/>
          </a:xfrm>
        </p:spPr>
        <p:txBody>
          <a:bodyPr/>
          <a:p>
            <a:r>
              <a:rPr lang="zh-CN" altLang="en-US">
                <a:sym typeface="+mn-ea"/>
              </a:rPr>
              <a:t>系统会创建一个</a:t>
            </a:r>
            <a:r>
              <a:rPr lang="en-US" altLang="zh-CN">
                <a:sym typeface="+mn-ea"/>
              </a:rPr>
              <a:t>hello.cpp</a:t>
            </a:r>
            <a:r>
              <a:rPr lang="zh-CN" altLang="en-US">
                <a:sym typeface="+mn-ea"/>
              </a:rPr>
              <a:t>文本文件，右下角出现一个提示，提示你是否安装</a:t>
            </a:r>
            <a:r>
              <a:rPr lang="en-US" altLang="zh-CN">
                <a:sym typeface="+mn-ea"/>
              </a:rPr>
              <a:t>c/c++</a:t>
            </a:r>
            <a:r>
              <a:rPr lang="zh-CN" altLang="en-US">
                <a:sym typeface="+mn-ea"/>
              </a:rPr>
              <a:t>扩展</a:t>
            </a:r>
            <a:endParaRPr lang="zh-CN" altLang="en-US"/>
          </a:p>
          <a:p>
            <a:r>
              <a:rPr lang="zh-CN" altLang="en-US">
                <a:sym typeface="+mn-ea"/>
              </a:rPr>
              <a:t>该扩展插件支持</a:t>
            </a:r>
            <a:r>
              <a:rPr lang="en-US" altLang="zh-CN">
                <a:sym typeface="+mn-ea"/>
              </a:rPr>
              <a:t>c/c++</a:t>
            </a:r>
            <a:r>
              <a:rPr lang="zh-CN" altLang="en-US">
                <a:sym typeface="+mn-ea"/>
              </a:rPr>
              <a:t>编辑器的操作</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259840" y="4509135"/>
          <a:ext cx="4399915" cy="922655"/>
        </p:xfrm>
        <a:graphic>
          <a:graphicData uri="http://schemas.openxmlformats.org/presentationml/2006/ole">
            <mc:AlternateContent xmlns:mc="http://schemas.openxmlformats.org/markup-compatibility/2006">
              <mc:Choice xmlns:v="urn:schemas-microsoft-com:vml" Requires="v">
                <p:oleObj spid="_x0000_s5" name="" r:id="rId2" imgW="4396740" imgH="922020" progId="Paint.Picture">
                  <p:embed/>
                </p:oleObj>
              </mc:Choice>
              <mc:Fallback>
                <p:oleObj name="" r:id="rId2" imgW="4396740" imgH="922020" progId="Paint.Picture">
                  <p:embed/>
                  <p:pic>
                    <p:nvPicPr>
                      <p:cNvPr id="0" name="图片 4"/>
                      <p:cNvPicPr/>
                      <p:nvPr/>
                    </p:nvPicPr>
                    <p:blipFill>
                      <a:blip r:embed="rId3"/>
                      <a:stretch>
                        <a:fillRect/>
                      </a:stretch>
                    </p:blipFill>
                    <p:spPr>
                      <a:xfrm>
                        <a:off x="1259840" y="4509135"/>
                        <a:ext cx="4399915" cy="922655"/>
                      </a:xfrm>
                      <a:prstGeom prst="rect">
                        <a:avLst/>
                      </a:prstGeom>
                    </p:spPr>
                  </p:pic>
                </p:oleObj>
              </mc:Fallback>
            </mc:AlternateContent>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点击</a:t>
            </a:r>
            <a:r>
              <a:rPr lang="en-US" altLang="zh-CN">
                <a:sym typeface="+mn-ea"/>
              </a:rPr>
              <a:t>“</a:t>
            </a:r>
            <a:r>
              <a:rPr lang="zh-CN" altLang="en-US">
                <a:sym typeface="+mn-ea"/>
              </a:rPr>
              <a:t>安装</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259840" y="3293110"/>
          <a:ext cx="5208905" cy="2989580"/>
        </p:xfrm>
        <a:graphic>
          <a:graphicData uri="http://schemas.openxmlformats.org/presentationml/2006/ole">
            <mc:AlternateContent xmlns:mc="http://schemas.openxmlformats.org/markup-compatibility/2006">
              <mc:Choice xmlns:v="urn:schemas-microsoft-com:vml" Requires="v">
                <p:oleObj spid="_x0000_s5" name="" r:id="rId2" imgW="5204460" imgH="2987040" progId="Paint.Picture">
                  <p:embed/>
                </p:oleObj>
              </mc:Choice>
              <mc:Fallback>
                <p:oleObj name="" r:id="rId2" imgW="5204460" imgH="2987040" progId="Paint.Picture">
                  <p:embed/>
                  <p:pic>
                    <p:nvPicPr>
                      <p:cNvPr id="0" name="图片 4"/>
                      <p:cNvPicPr/>
                      <p:nvPr/>
                    </p:nvPicPr>
                    <p:blipFill>
                      <a:blip r:embed="rId3"/>
                      <a:stretch>
                        <a:fillRect/>
                      </a:stretch>
                    </p:blipFill>
                    <p:spPr>
                      <a:xfrm>
                        <a:off x="1259840" y="3293110"/>
                        <a:ext cx="5208905" cy="2989580"/>
                      </a:xfrm>
                      <a:prstGeom prst="rect">
                        <a:avLst/>
                      </a:prstGeom>
                    </p:spPr>
                  </p:pic>
                </p:oleObj>
              </mc:Fallback>
            </mc:AlternateContent>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配置</a:t>
            </a:r>
            <a:r>
              <a:rPr lang="en-US" altLang="zh-CN">
                <a:sym typeface="+mn-ea"/>
              </a:rPr>
              <a:t>c/c++</a:t>
            </a:r>
            <a:r>
              <a:rPr lang="zh-CN" altLang="en-US">
                <a:sym typeface="+mn-ea"/>
              </a:rPr>
              <a:t>编译器</a:t>
            </a:r>
            <a:endParaRPr lang="zh-CN" altLang="en-US"/>
          </a:p>
          <a:p>
            <a:r>
              <a:rPr lang="zh-CN" altLang="en-US">
                <a:sym typeface="+mn-ea"/>
              </a:rPr>
              <a:t>按快捷键Ctrl+Shift+P调出命令面板，输入C/C++，选择“Edit Configurations(UI)”进入配置</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403985" y="2565400"/>
          <a:ext cx="5350510" cy="3479800"/>
        </p:xfrm>
        <a:graphic>
          <a:graphicData uri="http://schemas.openxmlformats.org/presentationml/2006/ole">
            <mc:AlternateContent xmlns:mc="http://schemas.openxmlformats.org/markup-compatibility/2006">
              <mc:Choice xmlns:v="urn:schemas-microsoft-com:vml" Requires="v">
                <p:oleObj spid="_x0000_s5" name="" r:id="rId2" imgW="5768340" imgH="4617720" progId="Paint.Picture">
                  <p:embed/>
                </p:oleObj>
              </mc:Choice>
              <mc:Fallback>
                <p:oleObj name="" r:id="rId2" imgW="5768340" imgH="4617720" progId="Paint.Picture">
                  <p:embed/>
                  <p:pic>
                    <p:nvPicPr>
                      <p:cNvPr id="0" name="图片 4"/>
                      <p:cNvPicPr/>
                      <p:nvPr/>
                    </p:nvPicPr>
                    <p:blipFill>
                      <a:blip r:embed="rId3"/>
                      <a:stretch>
                        <a:fillRect/>
                      </a:stretch>
                    </p:blipFill>
                    <p:spPr>
                      <a:xfrm>
                        <a:off x="1403985" y="2565400"/>
                        <a:ext cx="5350510" cy="3479800"/>
                      </a:xfrm>
                      <a:prstGeom prst="rect">
                        <a:avLst/>
                      </a:prstGeom>
                    </p:spPr>
                  </p:pic>
                </p:oleObj>
              </mc:Fallback>
            </mc:AlternateContent>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70000"/>
          </a:bodyPr>
          <a:p>
            <a:r>
              <a:rPr lang="zh-CN" altLang="en-US">
                <a:sym typeface="+mn-ea"/>
              </a:rPr>
              <a:t>在配置界面中选择合适的配置选项</a:t>
            </a:r>
            <a:r>
              <a:rPr lang="en-US" altLang="zh-CN">
                <a:sym typeface="+mn-ea"/>
              </a:rPr>
              <a:t>:</a:t>
            </a:r>
            <a:endParaRPr lang="zh-CN" altLang="en-US"/>
          </a:p>
          <a:p>
            <a:r>
              <a:rPr lang="en-US">
                <a:sym typeface="+mn-ea"/>
              </a:rPr>
              <a:t>D</a:t>
            </a:r>
            <a:r>
              <a:rPr>
                <a:sym typeface="+mn-ea"/>
              </a:rPr>
              <a:t>:\msys64\mingw64\bin</a:t>
            </a:r>
            <a:r>
              <a:rPr lang="en-US">
                <a:sym typeface="+mn-ea"/>
              </a:rPr>
              <a:t>\</a:t>
            </a:r>
            <a:r>
              <a:rPr lang="zh-CN" altLang="en-US">
                <a:sym typeface="+mn-ea"/>
              </a:rPr>
              <a:t>g++.exe</a:t>
            </a:r>
            <a:endParaRPr lang="zh-CN" altLang="en-US"/>
          </a:p>
          <a:p>
            <a:r>
              <a:rPr lang="zh-CN" altLang="en-US">
                <a:sym typeface="+mn-ea"/>
              </a:rPr>
              <a:t>编译器参数</a:t>
            </a:r>
            <a:endParaRPr lang="zh-CN" altLang="en-US">
              <a:sym typeface="+mn-ea"/>
            </a:endParaRPr>
          </a:p>
          <a:p>
            <a:pPr lvl="1"/>
            <a:r>
              <a:rPr lang="en-US" altLang="zh-CN">
                <a:sym typeface="+mn-ea"/>
              </a:rPr>
              <a:t>-std=c++20</a:t>
            </a:r>
            <a:endParaRPr lang="en-US" altLang="zh-CN">
              <a:sym typeface="+mn-ea"/>
            </a:endParaRPr>
          </a:p>
          <a:p>
            <a:pPr lvl="1"/>
            <a:r>
              <a:rPr lang="en-US" altLang="zh-CN">
                <a:sym typeface="+mn-ea"/>
              </a:rPr>
              <a:t>-Mmodules</a:t>
            </a:r>
            <a:endParaRPr lang="en-US" altLang="zh-CN">
              <a:sym typeface="+mn-ea"/>
            </a:endParaRPr>
          </a:p>
          <a:p>
            <a:r>
              <a:rPr lang="en-US" altLang="zh-CN">
                <a:sym typeface="+mn-ea"/>
              </a:rPr>
              <a:t>windows-gcc-x64</a:t>
            </a:r>
            <a:endParaRPr lang="en-US" altLang="zh-CN">
              <a:sym typeface="+mn-ea"/>
            </a:endParaRPr>
          </a:p>
          <a:p>
            <a:r>
              <a:rPr lang="zh-CN" altLang="en-US">
                <a:sym typeface="+mn-ea"/>
              </a:rPr>
              <a:t>包含路径</a:t>
            </a:r>
            <a:endParaRPr lang="zh-CN" altLang="en-US">
              <a:sym typeface="+mn-ea"/>
            </a:endParaRPr>
          </a:p>
          <a:p>
            <a:pPr lvl="1"/>
            <a:r>
              <a:rPr lang="en-US" altLang="zh-CN">
                <a:sym typeface="+mn-ea"/>
              </a:rPr>
              <a:t>${workspaceFolder}/**</a:t>
            </a:r>
            <a:endParaRPr lang="en-US" altLang="zh-CN">
              <a:sym typeface="+mn-ea"/>
            </a:endParaRPr>
          </a:p>
          <a:p>
            <a:pPr lvl="1"/>
            <a:r>
              <a:rPr lang="en-US" altLang="zh-CN">
                <a:sym typeface="+mn-ea"/>
              </a:rPr>
              <a:t>D:\vcpkg\installed\x64-windows\include</a:t>
            </a:r>
            <a:endParaRPr lang="en-US" altLang="zh-CN">
              <a:sym typeface="+mn-ea"/>
            </a:endParaRPr>
          </a:p>
          <a:p>
            <a:r>
              <a:rPr lang="en-US" altLang="zh-CN">
                <a:sym typeface="+mn-ea"/>
              </a:rPr>
              <a:t>c17</a:t>
            </a:r>
            <a:endParaRPr lang="en-US" altLang="zh-CN"/>
          </a:p>
          <a:p>
            <a:r>
              <a:rPr lang="en-US" altLang="zh-CN">
                <a:sym typeface="+mn-ea"/>
              </a:rPr>
              <a:t>c++20</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此时会在</a:t>
            </a:r>
            <a:r>
              <a:rPr lang="en-US" altLang="zh-CN">
                <a:sym typeface="+mn-ea"/>
              </a:rPr>
              <a:t>vscpp</a:t>
            </a:r>
            <a:r>
              <a:rPr lang="zh-CN" altLang="en-US">
                <a:sym typeface="+mn-ea"/>
              </a:rPr>
              <a:t>目录中生成一个</a:t>
            </a:r>
            <a:r>
              <a:rPr lang="en-US" altLang="zh-CN">
                <a:sym typeface="+mn-ea"/>
              </a:rPr>
              <a:t>.vscode</a:t>
            </a:r>
            <a:r>
              <a:rPr lang="zh-CN" altLang="en-US">
                <a:sym typeface="+mn-ea"/>
              </a:rPr>
              <a:t>文件夹，里面有一个c_cpp_properties.json文件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t>面向对象方法中的对象：</a:t>
            </a:r>
            <a:endParaRPr lang="zh-CN" altLang="en-US" dirty="0"/>
          </a:p>
          <a:p>
            <a:pPr lvl="1">
              <a:lnSpc>
                <a:spcPct val="120000"/>
              </a:lnSpc>
            </a:pPr>
            <a:r>
              <a:rPr lang="zh-CN" altLang="en-US" dirty="0"/>
              <a:t>是系统中用来描述客观事物的一个实体，它是用来构成系统的一个基本单位。对象由一组属性和一组行为构成。</a:t>
            </a:r>
            <a:endParaRPr lang="zh-CN" altLang="en-US" dirty="0"/>
          </a:p>
          <a:p>
            <a:pPr lvl="1">
              <a:lnSpc>
                <a:spcPct val="120000"/>
              </a:lnSpc>
            </a:pPr>
            <a:r>
              <a:rPr lang="zh-CN" altLang="en-US" dirty="0"/>
              <a:t>属性：用来描述对象静态特征的数据项。</a:t>
            </a:r>
            <a:endParaRPr lang="zh-CN" altLang="en-US" dirty="0"/>
          </a:p>
          <a:p>
            <a:pPr lvl="1">
              <a:lnSpc>
                <a:spcPct val="120000"/>
              </a:lnSpc>
            </a:pPr>
            <a:r>
              <a:rPr lang="zh-CN" altLang="en-US" dirty="0"/>
              <a:t>行为：用来描述对象动态特征的操作序列</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60000"/>
          </a:bodyPr>
          <a:p>
            <a:r>
              <a:rPr lang="zh-CN" altLang="en-US"/>
              <a:t>{</a:t>
            </a:r>
            <a:endParaRPr lang="zh-CN" altLang="en-US"/>
          </a:p>
          <a:p>
            <a:r>
              <a:rPr lang="zh-CN" altLang="en-US"/>
              <a:t>    "configurations": [</a:t>
            </a:r>
            <a:endParaRPr lang="zh-CN" altLang="en-US"/>
          </a:p>
          <a:p>
            <a:r>
              <a:rPr lang="zh-CN" altLang="en-US"/>
              <a:t>        {</a:t>
            </a:r>
            <a:endParaRPr lang="zh-CN" altLang="en-US"/>
          </a:p>
          <a:p>
            <a:r>
              <a:rPr lang="zh-CN" altLang="en-US"/>
              <a:t>            "name": "Win32",</a:t>
            </a:r>
            <a:endParaRPr lang="zh-CN" altLang="en-US"/>
          </a:p>
          <a:p>
            <a:r>
              <a:rPr lang="zh-CN" altLang="en-US"/>
              <a:t>            "includePath": [</a:t>
            </a:r>
            <a:endParaRPr lang="zh-CN" altLang="en-US"/>
          </a:p>
          <a:p>
            <a:r>
              <a:rPr lang="zh-CN" altLang="en-US"/>
              <a:t>                "${workspaceFolder}/**",</a:t>
            </a:r>
            <a:endParaRPr lang="zh-CN" altLang="en-US"/>
          </a:p>
          <a:p>
            <a:r>
              <a:rPr lang="zh-CN" altLang="en-US"/>
              <a:t>                "D:\\vcpkg\\installed\\x64-windows\\include"</a:t>
            </a:r>
            <a:endParaRPr lang="zh-CN" altLang="en-US"/>
          </a:p>
          <a:p>
            <a:r>
              <a:rPr lang="zh-CN" altLang="en-US"/>
              <a:t>            ],</a:t>
            </a:r>
            <a:endParaRPr lang="zh-CN" altLang="en-US"/>
          </a:p>
          <a:p>
            <a:r>
              <a:rPr lang="zh-CN" altLang="en-US"/>
              <a:t>            "defines": [</a:t>
            </a:r>
            <a:endParaRPr lang="zh-CN" altLang="en-US"/>
          </a:p>
          <a:p>
            <a:r>
              <a:rPr lang="zh-CN" altLang="en-US"/>
              <a:t>                "_DEBUG",</a:t>
            </a:r>
            <a:endParaRPr lang="zh-CN" altLang="en-US"/>
          </a:p>
          <a:p>
            <a:r>
              <a:rPr lang="zh-CN" altLang="en-US"/>
              <a:t>                "UNICODE",</a:t>
            </a:r>
            <a:endParaRPr lang="zh-CN" altLang="en-US"/>
          </a:p>
          <a:p>
            <a:r>
              <a:rPr lang="zh-CN" altLang="en-US"/>
              <a:t>                "_UNICODE"</a:t>
            </a:r>
            <a:endParaRPr lang="zh-CN" altLang="en-US"/>
          </a:p>
          <a:p>
            <a:r>
              <a:rPr lang="zh-CN" altLang="en-US"/>
              <a:t>            ],</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60000"/>
          </a:bodyPr>
          <a:p>
            <a:r>
              <a:rPr lang="zh-CN" altLang="en-US">
                <a:sym typeface="+mn-ea"/>
              </a:rPr>
              <a:t>            "windowsSdkVersion": "10.0.22000.0",</a:t>
            </a:r>
            <a:endParaRPr lang="zh-CN" altLang="en-US"/>
          </a:p>
          <a:p>
            <a:r>
              <a:rPr lang="zh-CN" altLang="en-US">
                <a:sym typeface="+mn-ea"/>
              </a:rPr>
              <a:t>            "compilerPath": "D:/msys64/mingw64/bin/g++.exe",</a:t>
            </a:r>
            <a:endParaRPr lang="zh-CN" altLang="en-US"/>
          </a:p>
          <a:p>
            <a:r>
              <a:rPr lang="zh-CN" altLang="en-US">
                <a:sym typeface="+mn-ea"/>
              </a:rPr>
              <a:t>            "cStandard": "c17",</a:t>
            </a:r>
            <a:endParaRPr lang="zh-CN" altLang="en-US"/>
          </a:p>
          <a:p>
            <a:r>
              <a:rPr lang="zh-CN" altLang="en-US">
                <a:sym typeface="+mn-ea"/>
              </a:rPr>
              <a:t>            "cppStandard": "c++20",</a:t>
            </a:r>
            <a:endParaRPr lang="zh-CN" altLang="en-US"/>
          </a:p>
          <a:p>
            <a:r>
              <a:rPr lang="zh-CN" altLang="en-US">
                <a:sym typeface="+mn-ea"/>
              </a:rPr>
              <a:t>            "intelliSenseMode": "windows-gcc-x64",</a:t>
            </a:r>
            <a:endParaRPr lang="zh-CN" altLang="en-US"/>
          </a:p>
          <a:p>
            <a:r>
              <a:rPr lang="zh-CN" altLang="en-US">
                <a:sym typeface="+mn-ea"/>
              </a:rPr>
              <a:t>            "compilerArgs": [</a:t>
            </a:r>
            <a:endParaRPr lang="zh-CN" altLang="en-US"/>
          </a:p>
          <a:p>
            <a:r>
              <a:rPr lang="zh-CN" altLang="en-US">
                <a:sym typeface="+mn-ea"/>
              </a:rPr>
              <a:t>                "-std=c++20",</a:t>
            </a:r>
            <a:endParaRPr lang="zh-CN" altLang="en-US"/>
          </a:p>
          <a:p>
            <a:r>
              <a:rPr lang="zh-CN" altLang="en-US">
                <a:sym typeface="+mn-ea"/>
              </a:rPr>
              <a:t>                "-Mmodules"</a:t>
            </a:r>
            <a:endParaRPr lang="zh-CN" altLang="en-US"/>
          </a:p>
          <a:p>
            <a:r>
              <a:rPr lang="zh-CN" altLang="en-US">
                <a:sym typeface="+mn-ea"/>
              </a:rPr>
              <a:t>            ]</a:t>
            </a:r>
            <a:endParaRPr lang="zh-CN" altLang="en-US"/>
          </a:p>
          <a:p>
            <a:r>
              <a:rPr lang="zh-CN" altLang="en-US">
                <a:sym typeface="+mn-ea"/>
              </a:rPr>
              <a:t>        }</a:t>
            </a:r>
            <a:endParaRPr lang="zh-CN" altLang="en-US"/>
          </a:p>
          <a:p>
            <a:r>
              <a:rPr lang="zh-CN" altLang="en-US">
                <a:sym typeface="+mn-ea"/>
              </a:rPr>
              <a:t>    ],</a:t>
            </a:r>
            <a:endParaRPr lang="zh-CN" altLang="en-US"/>
          </a:p>
          <a:p>
            <a:r>
              <a:rPr lang="zh-CN" altLang="en-US">
                <a:sym typeface="+mn-ea"/>
              </a:rPr>
              <a:t>    "version": 4</a:t>
            </a:r>
            <a:endParaRPr lang="zh-CN" altLang="en-US"/>
          </a:p>
          <a:p>
            <a:r>
              <a:rPr lang="zh-CN" altLang="en-US">
                <a:sym typeface="+mn-ea"/>
              </a:rPr>
              <a:t>}</a:t>
            </a:r>
            <a:endParaRPr lang="zh-CN" altLang="en-US"/>
          </a:p>
          <a:p>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创建一个tasks.json文件来告诉VSCode如何构建（编译）程序。</a:t>
            </a:r>
            <a:endParaRPr lang="zh-CN" altLang="en-US">
              <a:sym typeface="+mn-ea"/>
            </a:endParaRPr>
          </a:p>
          <a:p>
            <a:r>
              <a:rPr lang="zh-CN" altLang="en-US">
                <a:sym typeface="+mn-ea"/>
              </a:rPr>
              <a:t>该任务将调用g++编译器基于源代码创建可执行文件。 </a:t>
            </a:r>
            <a:endParaRPr lang="zh-CN" altLang="en-US">
              <a:sym typeface="+mn-ea"/>
            </a:endParaRPr>
          </a:p>
          <a:p>
            <a:r>
              <a:rPr lang="zh-CN" altLang="en-US">
                <a:sym typeface="+mn-ea"/>
              </a:rPr>
              <a:t>按快捷键Ctrl+Shift+P调出命令面板，输入tasks，选择“Tasks:Configure Default Build Task”</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764030" y="2277110"/>
          <a:ext cx="5269230" cy="4216400"/>
        </p:xfrm>
        <a:graphic>
          <a:graphicData uri="http://schemas.openxmlformats.org/presentationml/2006/ole">
            <mc:AlternateContent xmlns:mc="http://schemas.openxmlformats.org/markup-compatibility/2006">
              <mc:Choice xmlns:v="urn:schemas-microsoft-com:vml" Requires="v">
                <p:oleObj spid="_x0000_s5" name="" r:id="rId2" imgW="5775960" imgH="4610100" progId="Paint.Picture">
                  <p:embed/>
                </p:oleObj>
              </mc:Choice>
              <mc:Fallback>
                <p:oleObj name="" r:id="rId2" imgW="5775960" imgH="4610100" progId="Paint.Picture">
                  <p:embed/>
                  <p:pic>
                    <p:nvPicPr>
                      <p:cNvPr id="0" name="图片 4"/>
                      <p:cNvPicPr/>
                      <p:nvPr/>
                    </p:nvPicPr>
                    <p:blipFill>
                      <a:blip r:embed="rId3"/>
                      <a:stretch>
                        <a:fillRect/>
                      </a:stretch>
                    </p:blipFill>
                    <p:spPr>
                      <a:xfrm>
                        <a:off x="1764030" y="2277110"/>
                        <a:ext cx="5269230" cy="4216400"/>
                      </a:xfrm>
                      <a:prstGeom prst="rect">
                        <a:avLst/>
                      </a:prstGeom>
                    </p:spPr>
                  </p:pic>
                </p:oleObj>
              </mc:Fallback>
            </mc:AlternateContent>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选择“C/C++: g++.exe生成活动文件”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5" name="对象 4"/>
          <p:cNvGraphicFramePr/>
          <p:nvPr>
            <p:custDataLst>
              <p:tags r:id="rId1"/>
            </p:custDataLst>
          </p:nvPr>
        </p:nvGraphicFramePr>
        <p:xfrm>
          <a:off x="1259840" y="3429000"/>
          <a:ext cx="5780405" cy="1212850"/>
        </p:xfrm>
        <a:graphic>
          <a:graphicData uri="http://schemas.openxmlformats.org/presentationml/2006/ole">
            <mc:AlternateContent xmlns:mc="http://schemas.openxmlformats.org/markup-compatibility/2006">
              <mc:Choice xmlns:v="urn:schemas-microsoft-com:vml" Requires="v">
                <p:oleObj spid="_x0000_s6" name="" r:id="rId2" imgW="5775960" imgH="1211580" progId="Paint.Picture">
                  <p:embed/>
                </p:oleObj>
              </mc:Choice>
              <mc:Fallback>
                <p:oleObj name="" r:id="rId2" imgW="5775960" imgH="1211580" progId="Paint.Picture">
                  <p:embed/>
                  <p:pic>
                    <p:nvPicPr>
                      <p:cNvPr id="0" name="图片 5"/>
                      <p:cNvPicPr/>
                      <p:nvPr/>
                    </p:nvPicPr>
                    <p:blipFill>
                      <a:blip r:embed="rId3"/>
                      <a:stretch>
                        <a:fillRect/>
                      </a:stretch>
                    </p:blipFill>
                    <p:spPr>
                      <a:xfrm>
                        <a:off x="1259840" y="3429000"/>
                        <a:ext cx="5780405" cy="1212850"/>
                      </a:xfrm>
                      <a:prstGeom prst="rect">
                        <a:avLst/>
                      </a:prstGeom>
                    </p:spPr>
                  </p:pic>
                </p:oleObj>
              </mc:Fallback>
            </mc:AlternateContent>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653655" cy="3450590"/>
          </a:xfrm>
        </p:spPr>
        <p:txBody>
          <a:bodyPr>
            <a:normAutofit/>
          </a:bodyPr>
          <a:p>
            <a:r>
              <a:rPr lang="zh-CN" altLang="en-US" sz="1780">
                <a:sym typeface="+mn-ea"/>
              </a:rPr>
              <a:t>然后会生成一个</a:t>
            </a:r>
            <a:r>
              <a:rPr lang="en-US" altLang="zh-CN" sz="1780">
                <a:sym typeface="+mn-ea"/>
              </a:rPr>
              <a:t>tasks.json</a:t>
            </a:r>
            <a:r>
              <a:rPr lang="zh-CN" altLang="en-US" sz="1780">
                <a:sym typeface="+mn-ea"/>
              </a:rPr>
              <a:t>文件</a:t>
            </a:r>
            <a:endParaRPr lang="zh-CN" altLang="en-US" sz="1780">
              <a:sym typeface="+mn-ea"/>
            </a:endParaRPr>
          </a:p>
          <a:p>
            <a:r>
              <a:rPr lang="zh-CN" altLang="en-US" sz="1780"/>
              <a:t>{</a:t>
            </a:r>
            <a:endParaRPr lang="zh-CN" altLang="en-US" sz="1780"/>
          </a:p>
          <a:p>
            <a:r>
              <a:rPr lang="zh-CN" altLang="en-US" sz="1780"/>
              <a:t>	"version": "2.0.0",</a:t>
            </a:r>
            <a:endParaRPr lang="zh-CN" altLang="en-US" sz="1780"/>
          </a:p>
          <a:p>
            <a:r>
              <a:rPr lang="zh-CN" altLang="en-US" sz="1780"/>
              <a:t>	"tasks": [</a:t>
            </a:r>
            <a:endParaRPr lang="zh-CN" altLang="en-US" sz="1780"/>
          </a:p>
          <a:p>
            <a:r>
              <a:rPr lang="zh-CN" altLang="en-US" sz="1780"/>
              <a:t>		{</a:t>
            </a:r>
            <a:endParaRPr lang="zh-CN" altLang="en-US" sz="1780"/>
          </a:p>
          <a:p>
            <a:r>
              <a:rPr lang="zh-CN" altLang="en-US" sz="1780"/>
              <a:t>			"type": "cppbuild",</a:t>
            </a:r>
            <a:endParaRPr lang="zh-CN" altLang="en-US" sz="1780"/>
          </a:p>
          <a:p>
            <a:r>
              <a:rPr lang="zh-CN" altLang="en-US" sz="1780"/>
              <a:t>			"label": "C/C++: g++.exe 生成活动文件",</a:t>
            </a:r>
            <a:endParaRPr lang="zh-CN" altLang="en-US" sz="1780"/>
          </a:p>
          <a:p>
            <a:r>
              <a:rPr lang="zh-CN" altLang="en-US" sz="1780"/>
              <a:t>			"command": "D:/msys64/mingw64/bin/g++.exe",</a:t>
            </a:r>
            <a:endParaRPr lang="zh-CN" altLang="en-US" sz="1780"/>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60000"/>
          </a:bodyPr>
          <a:p>
            <a:r>
              <a:rPr lang="zh-CN" altLang="en-US"/>
              <a:t>			"args": [</a:t>
            </a:r>
            <a:endParaRPr lang="zh-CN" altLang="en-US"/>
          </a:p>
          <a:p>
            <a:r>
              <a:rPr lang="zh-CN" altLang="en-US"/>
              <a:t>				"-fdiagnostics-color=always",</a:t>
            </a:r>
            <a:endParaRPr lang="zh-CN" altLang="en-US"/>
          </a:p>
          <a:p>
            <a:r>
              <a:rPr lang="zh-CN" altLang="en-US"/>
              <a:t>				"-g",</a:t>
            </a:r>
            <a:endParaRPr lang="zh-CN" altLang="en-US"/>
          </a:p>
          <a:p>
            <a:r>
              <a:rPr lang="zh-CN" altLang="en-US"/>
              <a:t>				"${file}",</a:t>
            </a:r>
            <a:endParaRPr lang="zh-CN" altLang="en-US"/>
          </a:p>
          <a:p>
            <a:r>
              <a:rPr lang="zh-CN" altLang="en-US"/>
              <a:t>				"-o",</a:t>
            </a:r>
            <a:endParaRPr lang="zh-CN" altLang="en-US"/>
          </a:p>
          <a:p>
            <a:r>
              <a:rPr lang="zh-CN" altLang="en-US"/>
              <a:t>				"${fileDirname}\\${fileBasenameNoExtension}.exe",</a:t>
            </a:r>
            <a:endParaRPr lang="zh-CN" altLang="en-US"/>
          </a:p>
          <a:p>
            <a:r>
              <a:rPr lang="zh-CN" altLang="en-US"/>
              <a:t>				"-std=c++20",</a:t>
            </a:r>
            <a:endParaRPr lang="zh-CN" altLang="en-US"/>
          </a:p>
          <a:p>
            <a:r>
              <a:rPr lang="zh-CN" altLang="en-US"/>
              <a:t>				"-Mmodules",</a:t>
            </a:r>
            <a:endParaRPr lang="zh-CN" altLang="en-US"/>
          </a:p>
          <a:p>
            <a:r>
              <a:rPr lang="zh-CN" altLang="en-US"/>
              <a:t>				"-I",</a:t>
            </a:r>
            <a:endParaRPr lang="zh-CN" altLang="en-US"/>
          </a:p>
          <a:p>
            <a:r>
              <a:rPr lang="zh-CN" altLang="en-US"/>
              <a:t>				"D:\\vcpkg\\installed\\x64-windows\\include"</a:t>
            </a:r>
            <a:endParaRPr lang="zh-CN" altLang="en-US"/>
          </a:p>
          <a:p>
            <a:r>
              <a:rPr lang="zh-CN" altLang="en-US"/>
              <a:t>			],</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50000"/>
          </a:bodyPr>
          <a:p>
            <a:r>
              <a:rPr lang="zh-CN" altLang="en-US"/>
              <a:t>			"options": {</a:t>
            </a:r>
            <a:endParaRPr lang="zh-CN" altLang="en-US"/>
          </a:p>
          <a:p>
            <a:r>
              <a:rPr lang="zh-CN" altLang="en-US"/>
              <a:t>				"cwd": "D:/msys64/mingw64/bin"</a:t>
            </a:r>
            <a:endParaRPr lang="zh-CN" altLang="en-US"/>
          </a:p>
          <a:p>
            <a:r>
              <a:rPr lang="zh-CN" altLang="en-US"/>
              <a:t>			},</a:t>
            </a:r>
            <a:endParaRPr lang="zh-CN" altLang="en-US"/>
          </a:p>
          <a:p>
            <a:r>
              <a:rPr lang="zh-CN" altLang="en-US"/>
              <a:t>			"problemMatcher": [</a:t>
            </a:r>
            <a:endParaRPr lang="zh-CN" altLang="en-US"/>
          </a:p>
          <a:p>
            <a:r>
              <a:rPr lang="zh-CN" altLang="en-US"/>
              <a:t>				"$gcc"</a:t>
            </a:r>
            <a:endParaRPr lang="zh-CN" altLang="en-US"/>
          </a:p>
          <a:p>
            <a:r>
              <a:rPr lang="zh-CN" altLang="en-US"/>
              <a:t>			],</a:t>
            </a:r>
            <a:endParaRPr lang="zh-CN" altLang="en-US"/>
          </a:p>
          <a:p>
            <a:r>
              <a:rPr lang="zh-CN" altLang="en-US"/>
              <a:t>			"group": {</a:t>
            </a:r>
            <a:endParaRPr lang="zh-CN" altLang="en-US"/>
          </a:p>
          <a:p>
            <a:r>
              <a:rPr lang="zh-CN" altLang="en-US"/>
              <a:t>				"kind": "build",</a:t>
            </a:r>
            <a:endParaRPr lang="zh-CN" altLang="en-US"/>
          </a:p>
          <a:p>
            <a:r>
              <a:rPr lang="zh-CN" altLang="en-US"/>
              <a:t>				"isDefault": true</a:t>
            </a:r>
            <a:endParaRPr lang="zh-CN" altLang="en-US"/>
          </a:p>
          <a:p>
            <a:r>
              <a:rPr lang="zh-CN" altLang="en-US"/>
              <a:t>			},</a:t>
            </a:r>
            <a:endParaRPr lang="zh-CN" altLang="en-US"/>
          </a:p>
          <a:p>
            <a:r>
              <a:rPr lang="zh-CN" altLang="en-US"/>
              <a:t>			"detail": "编译器: D:/msys64/mingw64/bin/g++.exe"</a:t>
            </a:r>
            <a:endParaRPr lang="zh-CN" altLang="en-US"/>
          </a:p>
          <a:p>
            <a:r>
              <a:rPr lang="zh-CN" altLang="en-US"/>
              <a:t>		}</a:t>
            </a:r>
            <a:endParaRPr lang="zh-CN" altLang="en-US"/>
          </a:p>
          <a:p>
            <a:r>
              <a:rPr lang="zh-CN" altLang="en-US"/>
              <a:t>	]</a:t>
            </a:r>
            <a:endParaRPr lang="zh-CN" altLang="en-US"/>
          </a:p>
          <a:p>
            <a:r>
              <a:rPr lang="zh-CN" altLang="en-US"/>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按</a:t>
            </a:r>
            <a:r>
              <a:rPr lang="en-US" altLang="zh-CN">
                <a:sym typeface="+mn-ea"/>
              </a:rPr>
              <a:t>Ctrl+F5</a:t>
            </a:r>
            <a:r>
              <a:rPr lang="zh-CN" altLang="en-US">
                <a:sym typeface="+mn-ea"/>
              </a:rPr>
              <a:t>，执行调试，选择</a:t>
            </a:r>
            <a:r>
              <a:rPr lang="en-US" altLang="zh-CN">
                <a:sym typeface="+mn-ea"/>
              </a:rPr>
              <a:t>C++(GDB/LLDB)</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187450" y="3429000"/>
          <a:ext cx="5818505" cy="1044575"/>
        </p:xfrm>
        <a:graphic>
          <a:graphicData uri="http://schemas.openxmlformats.org/presentationml/2006/ole">
            <mc:AlternateContent xmlns:mc="http://schemas.openxmlformats.org/markup-compatibility/2006">
              <mc:Choice xmlns:v="urn:schemas-microsoft-com:vml" Requires="v">
                <p:oleObj spid="_x0000_s5" name="" r:id="rId2" imgW="5814060" imgH="1043940" progId="Paint.Picture">
                  <p:embed/>
                </p:oleObj>
              </mc:Choice>
              <mc:Fallback>
                <p:oleObj name="" r:id="rId2" imgW="5814060" imgH="1043940" progId="Paint.Picture">
                  <p:embed/>
                  <p:pic>
                    <p:nvPicPr>
                      <p:cNvPr id="0" name="图片 4"/>
                      <p:cNvPicPr/>
                      <p:nvPr/>
                    </p:nvPicPr>
                    <p:blipFill>
                      <a:blip r:embed="rId3"/>
                      <a:stretch>
                        <a:fillRect/>
                      </a:stretch>
                    </p:blipFill>
                    <p:spPr>
                      <a:xfrm>
                        <a:off x="1187450" y="3429000"/>
                        <a:ext cx="5818505" cy="1044575"/>
                      </a:xfrm>
                      <a:prstGeom prst="rect">
                        <a:avLst/>
                      </a:prstGeom>
                    </p:spPr>
                  </p:pic>
                </p:oleObj>
              </mc:Fallback>
            </mc:AlternateContent>
          </a:graphicData>
        </a:graphic>
      </p:graphicFrame>
      <p:graphicFrame>
        <p:nvGraphicFramePr>
          <p:cNvPr id="6" name="对象 5"/>
          <p:cNvGraphicFramePr/>
          <p:nvPr>
            <p:custDataLst>
              <p:tags r:id="rId4"/>
            </p:custDataLst>
          </p:nvPr>
        </p:nvGraphicFramePr>
        <p:xfrm>
          <a:off x="1187450" y="4653280"/>
          <a:ext cx="5788025" cy="1258570"/>
        </p:xfrm>
        <a:graphic>
          <a:graphicData uri="http://schemas.openxmlformats.org/presentationml/2006/ole">
            <mc:AlternateContent xmlns:mc="http://schemas.openxmlformats.org/markup-compatibility/2006">
              <mc:Choice xmlns:v="urn:schemas-microsoft-com:vml" Requires="v">
                <p:oleObj spid="_x0000_s7" name="" r:id="rId5" imgW="5783580" imgH="1257300" progId="Paint.Picture">
                  <p:embed/>
                </p:oleObj>
              </mc:Choice>
              <mc:Fallback>
                <p:oleObj name="" r:id="rId5" imgW="5783580" imgH="1257300" progId="Paint.Picture">
                  <p:embed/>
                  <p:pic>
                    <p:nvPicPr>
                      <p:cNvPr id="0" name="图片 6"/>
                      <p:cNvPicPr/>
                      <p:nvPr/>
                    </p:nvPicPr>
                    <p:blipFill>
                      <a:blip r:embed="rId6"/>
                      <a:stretch>
                        <a:fillRect/>
                      </a:stretch>
                    </p:blipFill>
                    <p:spPr>
                      <a:xfrm>
                        <a:off x="1187450" y="4653280"/>
                        <a:ext cx="5788025" cy="1258570"/>
                      </a:xfrm>
                      <a:prstGeom prst="rect">
                        <a:avLst/>
                      </a:prstGeom>
                    </p:spPr>
                  </p:pic>
                </p:oleObj>
              </mc:Fallback>
            </mc:AlternateContent>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生成</a:t>
            </a:r>
            <a:r>
              <a:rPr lang="en-US" altLang="zh-CN">
                <a:sym typeface="+mn-ea"/>
              </a:rPr>
              <a:t>lanuch.json</a:t>
            </a:r>
            <a:r>
              <a:rPr lang="zh-CN" altLang="en-US">
                <a:sym typeface="+mn-ea"/>
              </a:rPr>
              <a:t>文件并执行</a:t>
            </a:r>
            <a:endParaRPr lang="zh-CN" altLang="en-US">
              <a:sym typeface="+mn-ea"/>
            </a:endParaRPr>
          </a:p>
          <a:p>
            <a:r>
              <a:rPr lang="zh-CN" altLang="en-US"/>
              <a:t>如果没有生成，可以去调试界面</a:t>
            </a:r>
            <a:r>
              <a:rPr lang="zh-CN" altLang="en-US"/>
              <a:t>创建</a:t>
            </a:r>
            <a:endParaRPr lang="zh-CN" altLang="en-US"/>
          </a:p>
          <a:p>
            <a:r>
              <a:rPr lang="zh-CN" altLang="en-US">
                <a:sym typeface="+mn-ea"/>
              </a:rPr>
              <a:t>此后按</a:t>
            </a:r>
            <a:r>
              <a:rPr lang="en-US" altLang="zh-CN">
                <a:sym typeface="+mn-ea"/>
              </a:rPr>
              <a:t>F5</a:t>
            </a:r>
            <a:r>
              <a:rPr lang="zh-CN" altLang="en-US">
                <a:sym typeface="+mn-ea"/>
              </a:rPr>
              <a:t>可生成</a:t>
            </a:r>
            <a:r>
              <a:rPr lang="en-US" altLang="zh-CN">
                <a:sym typeface="+mn-ea"/>
              </a:rPr>
              <a:t>hello.exe</a:t>
            </a:r>
            <a:r>
              <a:rPr lang="zh-CN" altLang="en-US">
                <a:sym typeface="+mn-ea"/>
              </a:rPr>
              <a:t>文件并执行即可</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封装性</a:t>
            </a:r>
            <a:endParaRPr lang="en-US" altLang="zh-CN" dirty="0" smtClean="0"/>
          </a:p>
          <a:p>
            <a:r>
              <a:rPr lang="zh-CN" altLang="en-US" dirty="0" smtClean="0"/>
              <a:t>继承性</a:t>
            </a:r>
            <a:endParaRPr lang="en-US" altLang="zh-CN" dirty="0" smtClean="0"/>
          </a:p>
          <a:p>
            <a:r>
              <a:rPr lang="zh-CN" altLang="en-US" dirty="0"/>
              <a:t>多态性</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Code Runner</a:t>
            </a:r>
            <a:r>
              <a:rPr lang="zh-CN" altLang="en-US"/>
              <a:t>是一个很好的工具，方便调试</a:t>
            </a:r>
            <a:r>
              <a:rPr lang="zh-CN" altLang="en-US"/>
              <a:t>运行</a:t>
            </a:r>
            <a:endParaRPr lang="zh-CN" altLang="en-US"/>
          </a:p>
          <a:p>
            <a:r>
              <a:rPr lang="zh-CN" altLang="en-US">
                <a:sym typeface="+mn-ea"/>
              </a:rPr>
              <a:t>在左边管理框中点击扩展</a:t>
            </a:r>
            <a:r>
              <a:rPr lang="zh-CN" altLang="en-US">
                <a:sym typeface="+mn-ea"/>
              </a:rPr>
              <a:t>按钮</a:t>
            </a:r>
            <a:endParaRPr lang="zh-CN" altLang="en-US">
              <a:sym typeface="+mn-ea"/>
            </a:endParaRPr>
          </a:p>
          <a:p>
            <a:r>
              <a:rPr lang="zh-CN" altLang="en-US">
                <a:sym typeface="+mn-ea"/>
              </a:rPr>
              <a:t>在搜索框中输入</a:t>
            </a:r>
            <a:r>
              <a:rPr lang="en-US" altLang="zh-CN">
                <a:sym typeface="+mn-ea"/>
              </a:rPr>
              <a:t>Code Runner</a:t>
            </a:r>
            <a:endParaRPr lang="en-US" altLang="zh-CN">
              <a:sym typeface="+mn-ea"/>
            </a:endParaRPr>
          </a:p>
          <a:p>
            <a:r>
              <a:rPr lang="zh-CN" altLang="en-US">
                <a:sym typeface="+mn-ea"/>
              </a:rPr>
              <a:t>安装</a:t>
            </a:r>
            <a:r>
              <a:rPr lang="en-US" altLang="zh-CN">
                <a:sym typeface="+mn-ea"/>
              </a:rPr>
              <a:t>Code Runner</a:t>
            </a:r>
            <a:r>
              <a:rPr lang="zh-CN" altLang="en-US">
                <a:sym typeface="+mn-ea"/>
              </a:rPr>
              <a:t>插件</a:t>
            </a:r>
            <a:endParaRPr lang="zh-CN" altLang="en-US"/>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在左边管理框中点击</a:t>
            </a:r>
            <a:r>
              <a:rPr lang="zh-CN" altLang="en-US">
                <a:sym typeface="+mn-ea"/>
              </a:rPr>
              <a:t>设置</a:t>
            </a:r>
            <a:endParaRPr lang="zh-CN" altLang="en-US">
              <a:sym typeface="+mn-ea"/>
            </a:endParaRPr>
          </a:p>
          <a:p>
            <a:r>
              <a:rPr lang="zh-CN" altLang="en-US">
                <a:sym typeface="+mn-ea"/>
              </a:rPr>
              <a:t>在搜索框中</a:t>
            </a:r>
            <a:r>
              <a:rPr lang="zh-CN" altLang="en-US">
                <a:sym typeface="+mn-ea"/>
              </a:rPr>
              <a:t>输入Code-runner: Run In Terminal</a:t>
            </a:r>
            <a:endParaRPr lang="zh-CN" altLang="en-US"/>
          </a:p>
          <a:p>
            <a:r>
              <a:rPr lang="zh-CN" altLang="en-US">
                <a:sym typeface="+mn-ea"/>
              </a:rPr>
              <a:t>勾选Whether to run code in Integrated Terminal</a:t>
            </a:r>
            <a:endParaRPr lang="zh-CN" altLang="en-US">
              <a:sym typeface="+mn-ea"/>
            </a:endParaRPr>
          </a:p>
          <a:p>
            <a:r>
              <a:rPr lang="zh-CN" altLang="en-US">
                <a:sym typeface="+mn-ea"/>
              </a:rPr>
              <a:t>此后便可在集成环境的终端环境</a:t>
            </a:r>
            <a:r>
              <a:rPr lang="zh-CN" altLang="en-US">
                <a:sym typeface="+mn-ea"/>
              </a:rPr>
              <a:t>下调试运行</a:t>
            </a:r>
            <a:r>
              <a:rPr lang="zh-CN" altLang="en-US">
                <a:sym typeface="+mn-ea"/>
              </a:rPr>
              <a:t>程序</a:t>
            </a:r>
            <a:endParaRPr lang="zh-CN" altLang="en-US">
              <a:sym typeface="+mn-ea"/>
            </a:endParaRPr>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606425"/>
          </a:xfrm>
        </p:spPr>
        <p:txBody>
          <a:bodyPr/>
          <a:p>
            <a:r>
              <a:rPr lang="zh-CN" altLang="en-US">
                <a:sym typeface="+mn-ea"/>
              </a:rPr>
              <a:t>打开设置，查找</a:t>
            </a:r>
            <a:r>
              <a:rPr lang="en-US" altLang="zh-CN">
                <a:sym typeface="+mn-ea"/>
              </a:rPr>
              <a:t>Code-runner: Executor Map</a:t>
            </a:r>
            <a:endParaRPr lang="zh-CN" altLang="en-US"/>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pic>
        <p:nvPicPr>
          <p:cNvPr id="4" name="图片 3" descr="K{[M@89D]UCUH5S]RV)MOA9"/>
          <p:cNvPicPr>
            <a:picLocks noChangeAspect="1"/>
          </p:cNvPicPr>
          <p:nvPr>
            <p:custDataLst>
              <p:tags r:id="rId1"/>
            </p:custDataLst>
          </p:nvPr>
        </p:nvPicPr>
        <p:blipFill>
          <a:blip r:embed="rId2"/>
          <a:stretch>
            <a:fillRect/>
          </a:stretch>
        </p:blipFill>
        <p:spPr>
          <a:xfrm>
            <a:off x="1487805" y="3429000"/>
            <a:ext cx="5267325" cy="2143125"/>
          </a:xfrm>
          <a:prstGeom prst="rect">
            <a:avLst/>
          </a:prstGeom>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a:t>
            </a:r>
            <a:r>
              <a:rPr lang="en-US" altLang="zh-CN">
                <a:sym typeface="+mn-ea"/>
              </a:rPr>
              <a:t>settings.json</a:t>
            </a:r>
            <a:r>
              <a:rPr lang="zh-CN" altLang="en-US">
                <a:sym typeface="+mn-ea"/>
              </a:rPr>
              <a:t>中编辑</a:t>
            </a:r>
            <a:endParaRPr lang="zh-CN" altLang="en-US"/>
          </a:p>
          <a:p>
            <a:r>
              <a:rPr lang="zh-CN" altLang="en-US">
                <a:sym typeface="+mn-ea"/>
              </a:rPr>
              <a:t>找到有</a:t>
            </a:r>
            <a:r>
              <a:rPr lang="en-US" altLang="zh-CN">
                <a:sym typeface="+mn-ea"/>
              </a:rPr>
              <a:t>cpp</a:t>
            </a:r>
            <a:r>
              <a:rPr lang="zh-CN" altLang="en-US">
                <a:sym typeface="+mn-ea"/>
              </a:rPr>
              <a:t>那一行，修改</a:t>
            </a:r>
            <a:r>
              <a:rPr lang="zh-CN" altLang="en-US">
                <a:sym typeface="+mn-ea"/>
              </a:rPr>
              <a:t>需如下：</a:t>
            </a:r>
            <a:endParaRPr lang="zh-CN" altLang="en-US">
              <a:sym typeface="+mn-ea"/>
            </a:endParaRPr>
          </a:p>
          <a:p>
            <a:r>
              <a:rPr lang="zh-CN" altLang="en-US">
                <a:sym typeface="+mn-ea"/>
              </a:rPr>
              <a:t>"cpp": "cd $dir &amp;&amp; g++ </a:t>
            </a:r>
            <a:r>
              <a:rPr lang="zh-CN" altLang="en-US" b="1">
                <a:sym typeface="+mn-ea"/>
              </a:rPr>
              <a:t>-std=c++20 -Mmodules</a:t>
            </a:r>
            <a:r>
              <a:rPr lang="zh-CN" altLang="en-US">
                <a:sym typeface="+mn-ea"/>
              </a:rPr>
              <a:t> $fileName </a:t>
            </a:r>
            <a:r>
              <a:rPr lang="zh-CN" altLang="en-US" b="1">
                <a:sym typeface="+mn-ea"/>
              </a:rPr>
              <a:t>-I \"D:\\vcpkg\\installed\\x64-windows\\include\"</a:t>
            </a:r>
            <a:r>
              <a:rPr lang="zh-CN" altLang="en-US">
                <a:sym typeface="+mn-ea"/>
              </a:rPr>
              <a:t> -o $fileNameWithoutExt &amp;&amp; $dir$fileNameWithoutExt",</a:t>
            </a:r>
            <a:endParaRPr lang="zh-CN" altLang="en-US">
              <a:sym typeface="+mn-ea"/>
            </a:endParaRPr>
          </a:p>
          <a:p>
            <a:r>
              <a:rPr lang="zh-CN" altLang="en-US">
                <a:sym typeface="+mn-ea"/>
              </a:rPr>
              <a:t>此时</a:t>
            </a:r>
            <a:r>
              <a:rPr lang="en-US" altLang="zh-CN">
                <a:sym typeface="+mn-ea"/>
              </a:rPr>
              <a:t>VSCode</a:t>
            </a:r>
            <a:r>
              <a:rPr lang="zh-CN" altLang="en-US">
                <a:sym typeface="+mn-ea"/>
              </a:rPr>
              <a:t>可支持</a:t>
            </a:r>
            <a:r>
              <a:rPr lang="en-US" altLang="zh-CN">
                <a:sym typeface="+mn-ea"/>
              </a:rPr>
              <a:t>C++20</a:t>
            </a:r>
            <a:r>
              <a:rPr lang="zh-CN" altLang="en-US">
                <a:sym typeface="+mn-ea"/>
              </a:rPr>
              <a:t>和</a:t>
            </a:r>
            <a:r>
              <a:rPr lang="en-US" altLang="zh-CN">
                <a:sym typeface="+mn-ea"/>
              </a:rPr>
              <a:t>vcpkg</a:t>
            </a:r>
            <a:r>
              <a:rPr lang="zh-CN" altLang="en-US">
                <a:sym typeface="+mn-ea"/>
              </a:rPr>
              <a:t>安装的</a:t>
            </a:r>
            <a:r>
              <a:rPr lang="zh-CN" altLang="en-US">
                <a:sym typeface="+mn-ea"/>
              </a:rPr>
              <a:t>包</a:t>
            </a:r>
            <a:endParaRPr lang="zh-CN" altLang="en-US">
              <a:sym typeface="+mn-ea"/>
            </a:endParaRPr>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70000"/>
          </a:bodyPr>
          <a:p>
            <a:r>
              <a:rPr lang="en-US" altLang="zh-CN"/>
              <a:t>#include&lt;iostream&gt;</a:t>
            </a:r>
            <a:endParaRPr lang="en-US" altLang="zh-CN"/>
          </a:p>
          <a:p>
            <a:r>
              <a:rPr lang="en-US" altLang="zh-CN"/>
              <a:t>#include&lt;boost/format.hpp&gt;</a:t>
            </a:r>
            <a:endParaRPr lang="en-US" altLang="zh-CN"/>
          </a:p>
          <a:p>
            <a:r>
              <a:rPr lang="en-US" altLang="zh-CN"/>
              <a:t>using namespace std;</a:t>
            </a:r>
            <a:endParaRPr lang="en-US" altLang="zh-CN"/>
          </a:p>
          <a:p>
            <a:r>
              <a:rPr lang="en-US" altLang="zh-CN"/>
              <a:t>int main()</a:t>
            </a:r>
            <a:endParaRPr lang="en-US" altLang="zh-CN"/>
          </a:p>
          <a:p>
            <a:r>
              <a:rPr lang="en-US" altLang="zh-CN"/>
              <a:t>{</a:t>
            </a:r>
            <a:endParaRPr lang="en-US" altLang="zh-CN"/>
          </a:p>
          <a:p>
            <a:r>
              <a:rPr lang="en-US" altLang="zh-CN"/>
              <a:t>    //目前编译器暂不支持C++20的format，这里使用boost::format</a:t>
            </a:r>
            <a:endParaRPr lang="en-US" altLang="zh-CN"/>
          </a:p>
          <a:p>
            <a:r>
              <a:rPr lang="en-US" altLang="zh-CN"/>
              <a:t>    cout&lt;&lt;boost::format("There are %d ways I love you.") % 214&lt;&lt;endl;</a:t>
            </a:r>
            <a:endParaRPr lang="en-US" altLang="zh-CN"/>
          </a:p>
          <a:p>
            <a:endParaRPr lang="en-US" altLang="zh-CN"/>
          </a:p>
          <a:p>
            <a:r>
              <a:rPr lang="en-US" altLang="zh-CN"/>
              <a:t>    return 0;</a:t>
            </a:r>
            <a:endParaRPr lang="en-US" altLang="zh-CN"/>
          </a:p>
          <a:p>
            <a:r>
              <a:rPr lang="en-US" altLang="zh-CN"/>
              <a:t>}</a:t>
            </a:r>
            <a:endParaRPr lang="en-US" altLang="zh-CN"/>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80000"/>
          </a:bodyPr>
          <a:p>
            <a:r>
              <a:rPr lang="zh-CN" altLang="en-US"/>
              <a:t>点击右上角的</a:t>
            </a:r>
            <a:r>
              <a:rPr lang="en-US" altLang="zh-CN"/>
              <a:t>Code Runner</a:t>
            </a:r>
            <a:r>
              <a:rPr lang="zh-CN" altLang="en-US"/>
              <a:t>执行按钮（一个三角形的</a:t>
            </a:r>
            <a:r>
              <a:rPr lang="zh-CN" altLang="en-US"/>
              <a:t>按钮）</a:t>
            </a:r>
            <a:endParaRPr lang="zh-CN" altLang="en-US"/>
          </a:p>
          <a:p>
            <a:r>
              <a:rPr lang="zh-CN" altLang="en-US"/>
              <a:t>即可在</a:t>
            </a:r>
            <a:r>
              <a:rPr lang="zh-CN" altLang="en-US"/>
              <a:t>终端运行</a:t>
            </a:r>
            <a:r>
              <a:rPr lang="zh-CN" altLang="en-US"/>
              <a:t>程序</a:t>
            </a:r>
            <a:endParaRPr lang="zh-CN" altLang="en-US"/>
          </a:p>
          <a:p>
            <a:r>
              <a:rPr lang="zh-CN" altLang="en-US"/>
              <a:t>运行结果为</a:t>
            </a:r>
            <a:endParaRPr lang="zh-CN" altLang="en-US"/>
          </a:p>
          <a:p>
            <a:r>
              <a:rPr lang="en-US" altLang="zh-CN"/>
              <a:t>PS D:\yjcpp218&gt; cd "d:\yjcpp218\cpp20\" ; if ($?) { g++ -std=c++20 -Mmodules fmtTest.cpp -I "D:\vcpkg\installed\x64-windows\include" -o fmtTest } ; if ($?) { .\fmtTest }</a:t>
            </a:r>
            <a:endParaRPr lang="en-US" altLang="zh-CN"/>
          </a:p>
          <a:p>
            <a:r>
              <a:rPr lang="en-US" altLang="zh-CN">
                <a:sym typeface="+mn-ea"/>
              </a:rPr>
              <a:t>There are 214 ways I love you.</a:t>
            </a:r>
            <a:endParaRPr lang="en-US" altLang="zh-CN">
              <a:sym typeface="+mn-ea"/>
            </a:endParaRPr>
          </a:p>
          <a:p>
            <a:r>
              <a:rPr lang="en-US" altLang="zh-CN"/>
              <a:t>PS D:\yjcpp218&gt; </a:t>
            </a:r>
            <a:endParaRPr lang="en-US" altLang="zh-CN"/>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t>面向对象的软件工程是面向对象方法在软件工程领域的全面应用。它包括</a:t>
            </a:r>
            <a:r>
              <a:rPr lang="en-US" altLang="zh-CN" dirty="0"/>
              <a:t>:</a:t>
            </a:r>
            <a:endParaRPr lang="en-US" altLang="zh-CN" dirty="0"/>
          </a:p>
          <a:p>
            <a:pPr lvl="1">
              <a:lnSpc>
                <a:spcPct val="120000"/>
              </a:lnSpc>
            </a:pPr>
            <a:r>
              <a:rPr lang="zh-CN" altLang="en-US" dirty="0"/>
              <a:t>面向对象的分析（</a:t>
            </a:r>
            <a:r>
              <a:rPr lang="en-US" altLang="zh-CN" dirty="0"/>
              <a:t>OOA</a:t>
            </a:r>
            <a:r>
              <a:rPr lang="zh-CN" altLang="en-US" dirty="0"/>
              <a:t>）</a:t>
            </a:r>
            <a:endParaRPr lang="zh-CN" altLang="en-US" dirty="0"/>
          </a:p>
          <a:p>
            <a:pPr lvl="1">
              <a:lnSpc>
                <a:spcPct val="120000"/>
              </a:lnSpc>
            </a:pPr>
            <a:r>
              <a:rPr lang="zh-CN" altLang="en-US" dirty="0"/>
              <a:t>面向对象的设计（</a:t>
            </a:r>
            <a:r>
              <a:rPr lang="en-US" altLang="zh-CN" dirty="0"/>
              <a:t>OOD</a:t>
            </a:r>
            <a:r>
              <a:rPr lang="zh-CN" altLang="en-US" dirty="0"/>
              <a:t>）</a:t>
            </a:r>
            <a:endParaRPr lang="zh-CN" altLang="en-US" dirty="0"/>
          </a:p>
          <a:p>
            <a:pPr lvl="1">
              <a:lnSpc>
                <a:spcPct val="120000"/>
              </a:lnSpc>
            </a:pPr>
            <a:r>
              <a:rPr lang="zh-CN" altLang="en-US" dirty="0"/>
              <a:t>面向对象的编程（</a:t>
            </a:r>
            <a:r>
              <a:rPr lang="en-US" altLang="zh-CN" dirty="0"/>
              <a:t>OOP</a:t>
            </a:r>
            <a:r>
              <a:rPr lang="zh-CN" altLang="en-US" dirty="0"/>
              <a:t>）</a:t>
            </a:r>
            <a:endParaRPr lang="zh-CN" altLang="en-US" dirty="0"/>
          </a:p>
          <a:p>
            <a:pPr lvl="1">
              <a:lnSpc>
                <a:spcPct val="120000"/>
              </a:lnSpc>
            </a:pPr>
            <a:r>
              <a:rPr lang="zh-CN" altLang="en-US" dirty="0"/>
              <a:t>面向对象的测试（</a:t>
            </a:r>
            <a:r>
              <a:rPr lang="en-US" altLang="zh-CN" dirty="0"/>
              <a:t>OOT</a:t>
            </a:r>
            <a:r>
              <a:rPr lang="zh-CN" altLang="en-US" dirty="0"/>
              <a:t>）</a:t>
            </a:r>
            <a:endParaRPr lang="zh-CN" altLang="en-US" dirty="0"/>
          </a:p>
          <a:p>
            <a:pPr lvl="1">
              <a:lnSpc>
                <a:spcPct val="120000"/>
              </a:lnSpc>
            </a:pPr>
            <a:r>
              <a:rPr lang="zh-CN" altLang="en-US" dirty="0"/>
              <a:t>面向对象的软件维护（</a:t>
            </a:r>
            <a:r>
              <a:rPr lang="en-US" altLang="zh-CN" dirty="0"/>
              <a:t>OOSM</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smtClean="0"/>
              <a:t>1.3  </a:t>
            </a:r>
            <a:r>
              <a:rPr lang="zh-CN" altLang="en-US" dirty="0" smtClean="0"/>
              <a:t>面向对象的 软件开发</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  </a:t>
            </a:r>
            <a:r>
              <a:rPr lang="zh-CN" altLang="en-US" dirty="0" smtClean="0"/>
              <a:t>信息</a:t>
            </a:r>
            <a:r>
              <a:rPr lang="zh-CN" altLang="en-US" dirty="0"/>
              <a:t>的表示和存储</a:t>
            </a:r>
            <a:endParaRPr lang="zh-CN" altLang="en-US" dirty="0"/>
          </a:p>
        </p:txBody>
      </p:sp>
      <p:sp>
        <p:nvSpPr>
          <p:cNvPr id="12" name="灯片编号占位符 5"/>
          <p:cNvSpPr>
            <a:spLocks noGrp="1"/>
          </p:cNvSpPr>
          <p:nvPr>
            <p:ph type="sldNum" sz="quarter" idx="12"/>
          </p:nvPr>
        </p:nvSpPr>
        <p:spPr>
          <a:xfrm>
            <a:off x="7239000" y="6400800"/>
            <a:ext cx="1905000" cy="457200"/>
          </a:xfrm>
        </p:spPr>
        <p:txBody>
          <a:bodyPr/>
          <a:lstStyle/>
          <a:p>
            <a:pPr>
              <a:defRPr/>
            </a:pPr>
            <a:fld id="{2D048891-1ECB-4A2C-A048-6400D758BB9D}" type="slidenum">
              <a:rPr lang="en-US" altLang="zh-CN"/>
            </a:fld>
            <a:endParaRPr lang="en-US" altLang="zh-CN"/>
          </a:p>
        </p:txBody>
      </p:sp>
      <p:sp>
        <p:nvSpPr>
          <p:cNvPr id="14" name="Rectangle 3"/>
          <p:cNvSpPr txBox="1">
            <a:spLocks noChangeArrowheads="1"/>
          </p:cNvSpPr>
          <p:nvPr/>
        </p:nvSpPr>
        <p:spPr>
          <a:xfrm>
            <a:off x="1043608" y="2054225"/>
            <a:ext cx="7696200" cy="41910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marL="0" indent="0">
              <a:lnSpc>
                <a:spcPct val="60000"/>
              </a:lnSpc>
              <a:buFont typeface="Wingdings" panose="05000000000000000000" pitchFamily="2" charset="2"/>
              <a:buNone/>
              <a:tabLst>
                <a:tab pos="971550" algn="l"/>
                <a:tab pos="2857500" algn="l"/>
                <a:tab pos="5257800" algn="l"/>
              </a:tabLst>
            </a:pPr>
            <a:endParaRPr lang="en-US" altLang="zh-CN"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en-US" altLang="zh-CN" sz="2800" dirty="0" smtClean="0">
                <a:latin typeface="宋体" panose="02010600030101010101" pitchFamily="2" charset="-122"/>
              </a:rPr>
              <a:t>               	  </a:t>
            </a:r>
            <a:r>
              <a:rPr lang="zh-CN" altLang="en-US" sz="2800" dirty="0" smtClean="0">
                <a:latin typeface="宋体" panose="02010600030101010101" pitchFamily="2" charset="-122"/>
              </a:rPr>
              <a:t>指令</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控制信息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控制字</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定点数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数值信息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数据信息	           	  浮点数</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字符数据</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非数值信息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逻辑数据</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endParaRPr lang="en-US" altLang="zh-CN" sz="2800" dirty="0" smtClean="0">
              <a:latin typeface="宋体" panose="02010600030101010101" pitchFamily="2" charset="-122"/>
            </a:endParaRPr>
          </a:p>
        </p:txBody>
      </p:sp>
      <p:sp>
        <p:nvSpPr>
          <p:cNvPr id="16" name="AutoShape 9"/>
          <p:cNvSpPr/>
          <p:nvPr/>
        </p:nvSpPr>
        <p:spPr bwMode="auto">
          <a:xfrm>
            <a:off x="2016125" y="2781300"/>
            <a:ext cx="215900" cy="1728787"/>
          </a:xfrm>
          <a:prstGeom prst="leftBrace">
            <a:avLst>
              <a:gd name="adj1" fmla="val 66728"/>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7" name="AutoShape 10"/>
          <p:cNvSpPr/>
          <p:nvPr/>
        </p:nvSpPr>
        <p:spPr bwMode="auto">
          <a:xfrm>
            <a:off x="3859371" y="2492896"/>
            <a:ext cx="360363" cy="720725"/>
          </a:xfrm>
          <a:prstGeom prst="leftBrace">
            <a:avLst>
              <a:gd name="adj1" fmla="val 16667"/>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8" name="AutoShape 11"/>
          <p:cNvSpPr/>
          <p:nvPr/>
        </p:nvSpPr>
        <p:spPr bwMode="auto">
          <a:xfrm>
            <a:off x="3851275" y="4077122"/>
            <a:ext cx="288925" cy="1008062"/>
          </a:xfrm>
          <a:prstGeom prst="leftBrace">
            <a:avLst>
              <a:gd name="adj1" fmla="val 29075"/>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9" name="AutoShape 12"/>
          <p:cNvSpPr/>
          <p:nvPr/>
        </p:nvSpPr>
        <p:spPr bwMode="auto">
          <a:xfrm>
            <a:off x="6300788" y="3860403"/>
            <a:ext cx="287337" cy="720725"/>
          </a:xfrm>
          <a:prstGeom prst="leftBrace">
            <a:avLst>
              <a:gd name="adj1" fmla="val 20902"/>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20" name="AutoShape 13"/>
          <p:cNvSpPr/>
          <p:nvPr/>
        </p:nvSpPr>
        <p:spPr bwMode="auto">
          <a:xfrm>
            <a:off x="6300788" y="4939952"/>
            <a:ext cx="287337" cy="649288"/>
          </a:xfrm>
          <a:prstGeom prst="leftBrace">
            <a:avLst>
              <a:gd name="adj1" fmla="val 18831"/>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80000"/>
              </a:lnSpc>
            </a:pPr>
            <a:r>
              <a:rPr lang="zh-CN" altLang="en-US" dirty="0">
                <a:latin typeface="宋体" panose="02010600030101010101" pitchFamily="2" charset="-122"/>
              </a:rPr>
              <a:t>计算机采用的是二进制数字系统。</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基本符号：</a:t>
            </a:r>
            <a:r>
              <a:rPr lang="en-US" altLang="zh-CN" dirty="0">
                <a:latin typeface="宋体" panose="02010600030101010101" pitchFamily="2" charset="-122"/>
              </a:rPr>
              <a:t>0</a:t>
            </a:r>
            <a:r>
              <a:rPr lang="zh-CN" altLang="en-US" dirty="0">
                <a:latin typeface="宋体" panose="02010600030101010101" pitchFamily="2" charset="-122"/>
              </a:rPr>
              <a:t>、</a:t>
            </a:r>
            <a:r>
              <a:rPr lang="en-US" altLang="zh-CN" dirty="0">
                <a:latin typeface="宋体" panose="02010600030101010101" pitchFamily="2" charset="-122"/>
              </a:rPr>
              <a:t>1</a:t>
            </a:r>
            <a:endParaRPr lang="en-US" altLang="zh-CN" dirty="0">
              <a:latin typeface="宋体" panose="02010600030101010101" pitchFamily="2" charset="-122"/>
            </a:endParaRPr>
          </a:p>
          <a:p>
            <a:pPr>
              <a:lnSpc>
                <a:spcPct val="80000"/>
              </a:lnSpc>
            </a:pPr>
            <a:r>
              <a:rPr lang="zh-CN" altLang="en-US" dirty="0">
                <a:latin typeface="宋体" panose="02010600030101010101" pitchFamily="2" charset="-122"/>
              </a:rPr>
              <a:t>进位原则：逢二进一</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优点：</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易于物理实现</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二进制数运算简单</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机器可靠性高</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通用性强</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缺点：对人来说可读性差</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smtClean="0"/>
              <a:t>1.4.1  </a:t>
            </a:r>
            <a:r>
              <a:rPr lang="zh-CN" altLang="en-US" dirty="0" smtClean="0"/>
              <a:t>计算机</a:t>
            </a:r>
            <a:r>
              <a:rPr lang="zh-CN" altLang="en-US" dirty="0"/>
              <a:t>的数字系统</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1.4.2  </a:t>
            </a:r>
            <a:r>
              <a:rPr lang="zh-CN" altLang="en-US" dirty="0" smtClean="0"/>
              <a:t>数制的转换</a:t>
            </a:r>
            <a:endParaRPr lang="zh-CN" altLang="en-US" dirty="0"/>
          </a:p>
        </p:txBody>
      </p:sp>
      <p:graphicFrame>
        <p:nvGraphicFramePr>
          <p:cNvPr id="4" name="对象 3"/>
          <p:cNvGraphicFramePr>
            <a:graphicFrameLocks noChangeAspect="1"/>
          </p:cNvGraphicFramePr>
          <p:nvPr/>
        </p:nvGraphicFramePr>
        <p:xfrm>
          <a:off x="1043608" y="2276872"/>
          <a:ext cx="7364413" cy="3638550"/>
        </p:xfrm>
        <a:graphic>
          <a:graphicData uri="http://schemas.openxmlformats.org/presentationml/2006/ole">
            <mc:AlternateContent xmlns:mc="http://schemas.openxmlformats.org/markup-compatibility/2006">
              <mc:Choice xmlns:v="urn:schemas-microsoft-com:vml" Requires="v">
                <p:oleObj spid="_x0000_s1033" name="文档" r:id="rId1" imgW="7458710" imgH="3684905" progId="Word.Document.8">
                  <p:embed/>
                </p:oleObj>
              </mc:Choice>
              <mc:Fallback>
                <p:oleObj name="文档" r:id="rId1" imgW="7458710" imgH="3684905" progId="Word.Document.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76872"/>
                        <a:ext cx="7364413"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buNone/>
            </a:pPr>
            <a:r>
              <a:rPr lang="zh-CN" altLang="en-US" dirty="0">
                <a:latin typeface="宋体" panose="02010600030101010101" pitchFamily="2" charset="-122"/>
              </a:rPr>
              <a:t>各位数字与它的权相乘，其积相加。</a:t>
            </a:r>
            <a:endParaRPr lang="zh-CN" altLang="en-US" dirty="0">
              <a:latin typeface="宋体" panose="02010600030101010101" pitchFamily="2" charset="-122"/>
            </a:endParaRPr>
          </a:p>
          <a:p>
            <a:pPr>
              <a:buNone/>
            </a:pPr>
            <a:r>
              <a:rPr lang="zh-CN" altLang="en-US" dirty="0">
                <a:latin typeface="宋体" panose="02010600030101010101" pitchFamily="2" charset="-122"/>
              </a:rPr>
              <a:t>例如</a:t>
            </a:r>
            <a:r>
              <a:rPr lang="en-US" altLang="zh-CN" dirty="0">
                <a:latin typeface="宋体" panose="02010600030101010101" pitchFamily="2" charset="-122"/>
              </a:rPr>
              <a:t>:</a:t>
            </a:r>
            <a:endParaRPr lang="en-US" altLang="zh-CN" dirty="0">
              <a:latin typeface="宋体" panose="02010600030101010101" pitchFamily="2" charset="-122"/>
            </a:endParaRPr>
          </a:p>
          <a:p>
            <a:pPr lvl="1">
              <a:buNone/>
            </a:pPr>
            <a:r>
              <a:rPr lang="en-US" altLang="zh-CN" sz="2600" dirty="0">
                <a:latin typeface="宋体" panose="02010600030101010101" pitchFamily="2" charset="-122"/>
              </a:rPr>
              <a:t>(11111111.11)</a:t>
            </a:r>
            <a:r>
              <a:rPr lang="en-US" altLang="zh-CN" sz="2600" baseline="-25000" dirty="0">
                <a:latin typeface="宋体" panose="02010600030101010101" pitchFamily="2" charset="-122"/>
              </a:rPr>
              <a:t>2</a:t>
            </a:r>
            <a:r>
              <a:rPr lang="en-US" altLang="zh-CN" sz="2600" dirty="0">
                <a:latin typeface="宋体" panose="02010600030101010101" pitchFamily="2" charset="-122"/>
              </a:rPr>
              <a:t>=1×2</a:t>
            </a:r>
            <a:r>
              <a:rPr lang="en-US" altLang="zh-CN" sz="2600" baseline="30000" dirty="0">
                <a:latin typeface="宋体" panose="02010600030101010101" pitchFamily="2" charset="-122"/>
              </a:rPr>
              <a:t>7</a:t>
            </a:r>
            <a:r>
              <a:rPr lang="en-US" altLang="zh-CN" sz="2600" dirty="0">
                <a:latin typeface="宋体" panose="02010600030101010101" pitchFamily="2" charset="-122"/>
              </a:rPr>
              <a:t>+1×2</a:t>
            </a:r>
            <a:r>
              <a:rPr lang="en-US" altLang="zh-CN" sz="2600" baseline="30000" dirty="0">
                <a:latin typeface="宋体" panose="02010600030101010101" pitchFamily="2" charset="-122"/>
              </a:rPr>
              <a:t>6</a:t>
            </a:r>
            <a:r>
              <a:rPr lang="en-US" altLang="zh-CN" sz="2600" dirty="0">
                <a:latin typeface="宋体" panose="02010600030101010101" pitchFamily="2" charset="-122"/>
              </a:rPr>
              <a:t>+1×2</a:t>
            </a:r>
            <a:r>
              <a:rPr lang="en-US" altLang="zh-CN" sz="2600" baseline="30000" dirty="0">
                <a:latin typeface="宋体" panose="02010600030101010101" pitchFamily="2" charset="-122"/>
              </a:rPr>
              <a:t>5</a:t>
            </a:r>
            <a:r>
              <a:rPr lang="en-US" altLang="zh-CN" sz="2600" dirty="0">
                <a:latin typeface="宋体" panose="02010600030101010101" pitchFamily="2" charset="-122"/>
              </a:rPr>
              <a:t>+1×2</a:t>
            </a:r>
            <a:r>
              <a:rPr lang="en-US" altLang="zh-CN" sz="2600" baseline="30000" dirty="0">
                <a:latin typeface="宋体" panose="02010600030101010101" pitchFamily="2" charset="-122"/>
              </a:rPr>
              <a:t>4</a:t>
            </a:r>
            <a:r>
              <a:rPr lang="en-US" altLang="zh-CN" sz="2600" dirty="0">
                <a:latin typeface="宋体" panose="02010600030101010101" pitchFamily="2" charset="-122"/>
              </a:rPr>
              <a:t> </a:t>
            </a:r>
            <a:br>
              <a:rPr lang="en-US" altLang="zh-CN" sz="2600" dirty="0">
                <a:latin typeface="宋体" panose="02010600030101010101" pitchFamily="2" charset="-122"/>
              </a:rPr>
            </a:br>
            <a:r>
              <a:rPr lang="en-US" altLang="zh-CN" sz="2600" dirty="0">
                <a:latin typeface="宋体" panose="02010600030101010101" pitchFamily="2" charset="-122"/>
              </a:rPr>
              <a:t>+1×2</a:t>
            </a:r>
            <a:r>
              <a:rPr lang="en-US" altLang="zh-CN" sz="2600" baseline="30000" dirty="0">
                <a:latin typeface="宋体" panose="02010600030101010101" pitchFamily="2" charset="-122"/>
              </a:rPr>
              <a:t>3</a:t>
            </a:r>
            <a:r>
              <a:rPr lang="en-US" altLang="zh-CN" sz="2600" dirty="0">
                <a:latin typeface="宋体" panose="02010600030101010101" pitchFamily="2" charset="-122"/>
              </a:rPr>
              <a:t>+1×2</a:t>
            </a:r>
            <a:r>
              <a:rPr lang="en-US" altLang="zh-CN" sz="2600" baseline="30000" dirty="0">
                <a:latin typeface="宋体" panose="02010600030101010101" pitchFamily="2" charset="-122"/>
              </a:rPr>
              <a:t>2</a:t>
            </a:r>
            <a:r>
              <a:rPr lang="en-US" altLang="zh-CN" sz="2600" dirty="0">
                <a:latin typeface="宋体" panose="02010600030101010101" pitchFamily="2" charset="-122"/>
              </a:rPr>
              <a:t>+1×2</a:t>
            </a:r>
            <a:r>
              <a:rPr lang="en-US" altLang="zh-CN" sz="2600" baseline="30000" dirty="0">
                <a:latin typeface="宋体" panose="02010600030101010101" pitchFamily="2" charset="-122"/>
              </a:rPr>
              <a:t>1</a:t>
            </a:r>
            <a:r>
              <a:rPr lang="en-US" altLang="zh-CN" sz="2600" dirty="0">
                <a:latin typeface="宋体" panose="02010600030101010101" pitchFamily="2" charset="-122"/>
              </a:rPr>
              <a:t>+1×2</a:t>
            </a:r>
            <a:r>
              <a:rPr lang="en-US" altLang="zh-CN" sz="2600" baseline="30000" dirty="0">
                <a:latin typeface="宋体" panose="02010600030101010101" pitchFamily="2" charset="-122"/>
              </a:rPr>
              <a:t>0</a:t>
            </a:r>
            <a:r>
              <a:rPr lang="en-US" altLang="zh-CN" sz="2600" dirty="0">
                <a:latin typeface="宋体" panose="02010600030101010101" pitchFamily="2" charset="-122"/>
              </a:rPr>
              <a:t>+1×2</a:t>
            </a:r>
            <a:r>
              <a:rPr lang="en-US" altLang="zh-CN" sz="2600" baseline="30000" dirty="0">
                <a:latin typeface="宋体" panose="02010600030101010101" pitchFamily="2" charset="-122"/>
              </a:rPr>
              <a:t>-1</a:t>
            </a:r>
            <a:r>
              <a:rPr lang="en-US" altLang="zh-CN" sz="2600" dirty="0">
                <a:latin typeface="宋体" panose="02010600030101010101" pitchFamily="2" charset="-122"/>
              </a:rPr>
              <a:t>+1×2</a:t>
            </a:r>
            <a:r>
              <a:rPr lang="en-US" altLang="zh-CN" sz="2600" baseline="30000" dirty="0">
                <a:latin typeface="宋体" panose="02010600030101010101" pitchFamily="2" charset="-122"/>
              </a:rPr>
              <a:t>-2</a:t>
            </a:r>
            <a:r>
              <a:rPr lang="en-US" altLang="zh-CN" sz="2600" dirty="0">
                <a:latin typeface="宋体" panose="02010600030101010101" pitchFamily="2" charset="-122"/>
              </a:rPr>
              <a:t> </a:t>
            </a:r>
            <a:br>
              <a:rPr lang="en-US" altLang="zh-CN" sz="2600" dirty="0">
                <a:latin typeface="宋体" panose="02010600030101010101" pitchFamily="2" charset="-122"/>
              </a:rPr>
            </a:br>
            <a:r>
              <a:rPr lang="en-US" altLang="zh-CN" sz="2600" dirty="0">
                <a:latin typeface="宋体" panose="02010600030101010101" pitchFamily="2" charset="-122"/>
              </a:rPr>
              <a:t>=(255.75)</a:t>
            </a:r>
            <a:r>
              <a:rPr lang="en-US" altLang="zh-CN" sz="2600" baseline="-25000" dirty="0">
                <a:latin typeface="宋体" panose="02010600030101010101" pitchFamily="2" charset="-122"/>
              </a:rPr>
              <a:t>10</a:t>
            </a:r>
            <a:endParaRPr lang="en-US" altLang="zh-CN" sz="2600" dirty="0">
              <a:latin typeface="宋体" panose="02010600030101010101" pitchFamily="2" charset="-122"/>
            </a:endParaRPr>
          </a:p>
          <a:p>
            <a:pPr lvl="1">
              <a:buNone/>
            </a:pPr>
            <a:r>
              <a:rPr lang="en-US" altLang="zh-CN" sz="2600" dirty="0">
                <a:latin typeface="宋体" panose="02010600030101010101" pitchFamily="2" charset="-122"/>
              </a:rPr>
              <a:t>(3506.2)</a:t>
            </a:r>
            <a:r>
              <a:rPr lang="en-US" altLang="zh-CN" sz="2600" baseline="-25000" dirty="0">
                <a:latin typeface="宋体" panose="02010600030101010101" pitchFamily="2" charset="-122"/>
              </a:rPr>
              <a:t>8</a:t>
            </a:r>
            <a:r>
              <a:rPr lang="en-US" altLang="zh-CN" sz="2600" dirty="0">
                <a:latin typeface="宋体" panose="02010600030101010101" pitchFamily="2" charset="-122"/>
              </a:rPr>
              <a:t>=3×8</a:t>
            </a:r>
            <a:r>
              <a:rPr lang="en-US" altLang="zh-CN" sz="2600" baseline="30000" dirty="0">
                <a:latin typeface="宋体" panose="02010600030101010101" pitchFamily="2" charset="-122"/>
              </a:rPr>
              <a:t>3</a:t>
            </a:r>
            <a:r>
              <a:rPr lang="en-US" altLang="zh-CN" sz="2600" dirty="0">
                <a:latin typeface="宋体" panose="02010600030101010101" pitchFamily="2" charset="-122"/>
              </a:rPr>
              <a:t>+5×8</a:t>
            </a:r>
            <a:r>
              <a:rPr lang="en-US" altLang="zh-CN" sz="2600" baseline="30000" dirty="0">
                <a:latin typeface="宋体" panose="02010600030101010101" pitchFamily="2" charset="-122"/>
              </a:rPr>
              <a:t>2</a:t>
            </a:r>
            <a:r>
              <a:rPr lang="en-US" altLang="zh-CN" sz="2600" dirty="0">
                <a:latin typeface="宋体" panose="02010600030101010101" pitchFamily="2" charset="-122"/>
              </a:rPr>
              <a:t>+0×8</a:t>
            </a:r>
            <a:r>
              <a:rPr lang="en-US" altLang="zh-CN" sz="2600" baseline="30000" dirty="0">
                <a:latin typeface="宋体" panose="02010600030101010101" pitchFamily="2" charset="-122"/>
              </a:rPr>
              <a:t>1</a:t>
            </a:r>
            <a:r>
              <a:rPr lang="en-US" altLang="zh-CN" sz="2600" dirty="0">
                <a:latin typeface="宋体" panose="02010600030101010101" pitchFamily="2" charset="-122"/>
              </a:rPr>
              <a:t>+6×8</a:t>
            </a:r>
            <a:r>
              <a:rPr lang="en-US" altLang="zh-CN" sz="2600" baseline="30000" dirty="0">
                <a:latin typeface="宋体" panose="02010600030101010101" pitchFamily="2" charset="-122"/>
              </a:rPr>
              <a:t>0</a:t>
            </a:r>
            <a:r>
              <a:rPr lang="en-US" altLang="zh-CN" sz="2600" dirty="0">
                <a:latin typeface="宋体" panose="02010600030101010101" pitchFamily="2" charset="-122"/>
              </a:rPr>
              <a:t>+2×8</a:t>
            </a:r>
            <a:r>
              <a:rPr lang="en-US" altLang="zh-CN" sz="2600" baseline="30000" dirty="0">
                <a:latin typeface="宋体" panose="02010600030101010101" pitchFamily="2" charset="-122"/>
              </a:rPr>
              <a:t>-1</a:t>
            </a:r>
            <a:br>
              <a:rPr lang="en-US" altLang="zh-CN" sz="2600" baseline="30000" dirty="0">
                <a:latin typeface="宋体" panose="02010600030101010101" pitchFamily="2" charset="-122"/>
              </a:rPr>
            </a:br>
            <a:r>
              <a:rPr lang="en-US" altLang="zh-CN" sz="2600" dirty="0">
                <a:latin typeface="宋体" panose="02010600030101010101" pitchFamily="2" charset="-122"/>
              </a:rPr>
              <a:t>=(1862.25)</a:t>
            </a:r>
            <a:r>
              <a:rPr lang="en-US" altLang="zh-CN" sz="2600" baseline="-25000" dirty="0">
                <a:latin typeface="宋体" panose="02010600030101010101" pitchFamily="2" charset="-122"/>
              </a:rPr>
              <a:t>10</a:t>
            </a:r>
            <a:endParaRPr lang="en-US" altLang="zh-CN" sz="2600" dirty="0">
              <a:latin typeface="宋体" panose="02010600030101010101" pitchFamily="2" charset="-122"/>
            </a:endParaRPr>
          </a:p>
          <a:p>
            <a:pPr lvl="1">
              <a:buNone/>
            </a:pPr>
            <a:r>
              <a:rPr lang="en-US" altLang="zh-CN" sz="2600" dirty="0">
                <a:latin typeface="宋体" panose="02010600030101010101" pitchFamily="2" charset="-122"/>
              </a:rPr>
              <a:t>(0.2A)</a:t>
            </a:r>
            <a:r>
              <a:rPr lang="en-US" altLang="zh-CN" sz="2600" baseline="-25000" dirty="0">
                <a:latin typeface="宋体" panose="02010600030101010101" pitchFamily="2" charset="-122"/>
              </a:rPr>
              <a:t>16</a:t>
            </a:r>
            <a:r>
              <a:rPr lang="en-US" altLang="zh-CN" sz="2600" dirty="0">
                <a:latin typeface="宋体" panose="02010600030101010101" pitchFamily="2" charset="-122"/>
              </a:rPr>
              <a:t>=2×16</a:t>
            </a:r>
            <a:r>
              <a:rPr lang="en-US" altLang="zh-CN" sz="2600" baseline="30000" dirty="0">
                <a:latin typeface="宋体" panose="02010600030101010101" pitchFamily="2" charset="-122"/>
              </a:rPr>
              <a:t>-1</a:t>
            </a:r>
            <a:r>
              <a:rPr lang="en-US" altLang="zh-CN" sz="2600" dirty="0">
                <a:latin typeface="宋体" panose="02010600030101010101" pitchFamily="2" charset="-122"/>
              </a:rPr>
              <a:t>+10×16</a:t>
            </a:r>
            <a:r>
              <a:rPr lang="en-US" altLang="zh-CN" sz="2600" baseline="30000" dirty="0">
                <a:latin typeface="宋体" panose="02010600030101010101" pitchFamily="2" charset="-122"/>
              </a:rPr>
              <a:t>-2</a:t>
            </a:r>
            <a:r>
              <a:rPr lang="en-US" altLang="zh-CN" sz="2600" dirty="0">
                <a:latin typeface="宋体" panose="02010600030101010101" pitchFamily="2" charset="-122"/>
              </a:rPr>
              <a:t>=(</a:t>
            </a:r>
            <a:r>
              <a:rPr lang="en-US" altLang="zh-CN" sz="2600" dirty="0" smtClean="0">
                <a:latin typeface="宋体" panose="02010600030101010101" pitchFamily="2" charset="-122"/>
              </a:rPr>
              <a:t>0.1640625)</a:t>
            </a:r>
            <a:r>
              <a:rPr lang="en-US" altLang="zh-CN" sz="2600" baseline="-25000" dirty="0" smtClean="0">
                <a:latin typeface="宋体" panose="02010600030101010101" pitchFamily="2" charset="-122"/>
              </a:rPr>
              <a:t>10</a:t>
            </a:r>
            <a:endParaRPr lang="zh-CN" altLang="en-US" dirty="0"/>
          </a:p>
        </p:txBody>
      </p:sp>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
        <p:nvSpPr>
          <p:cNvPr id="32" name="Rectangle 3"/>
          <p:cNvSpPr txBox="1">
            <a:spLocks noChangeArrowheads="1"/>
          </p:cNvSpPr>
          <p:nvPr/>
        </p:nvSpPr>
        <p:spPr>
          <a:xfrm>
            <a:off x="1295400" y="1800944"/>
            <a:ext cx="6858000" cy="47244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lnSpc>
                <a:spcPct val="90000"/>
              </a:lnSpc>
              <a:buFont typeface="Wingdings" panose="05000000000000000000" pitchFamily="2" charset="2"/>
              <a:buNone/>
            </a:pPr>
            <a:r>
              <a:rPr lang="zh-CN" altLang="en-US" dirty="0" smtClean="0">
                <a:latin typeface="宋体" panose="02010600030101010101" pitchFamily="2" charset="-122"/>
              </a:rPr>
              <a:t>十进制整数转换成</a:t>
            </a:r>
            <a:r>
              <a:rPr lang="en-US" altLang="zh-CN" dirty="0" smtClean="0">
                <a:latin typeface="宋体" panose="02010600030101010101" pitchFamily="2" charset="-122"/>
              </a:rPr>
              <a:t>R</a:t>
            </a:r>
            <a:r>
              <a:rPr lang="zh-CN" altLang="en-US" dirty="0" smtClean="0">
                <a:latin typeface="宋体" panose="02010600030101010101" pitchFamily="2" charset="-122"/>
              </a:rPr>
              <a:t>进制的整数</a:t>
            </a:r>
            <a:endParaRPr lang="zh-CN" altLang="en-US" dirty="0" smtClean="0">
              <a:latin typeface="宋体" panose="02010600030101010101" pitchFamily="2" charset="-122"/>
            </a:endParaRPr>
          </a:p>
          <a:p>
            <a:pPr lvl="1">
              <a:lnSpc>
                <a:spcPct val="90000"/>
              </a:lnSpc>
              <a:buFontTx/>
              <a:buNone/>
            </a:pPr>
            <a:r>
              <a:rPr lang="zh-CN" altLang="en-US" dirty="0" smtClean="0">
                <a:latin typeface="宋体" panose="02010600030101010101" pitchFamily="2" charset="-122"/>
              </a:rPr>
              <a:t>“除</a:t>
            </a:r>
            <a:r>
              <a:rPr lang="en-US" altLang="zh-CN" dirty="0" smtClean="0">
                <a:latin typeface="宋体" panose="02010600030101010101" pitchFamily="2" charset="-122"/>
              </a:rPr>
              <a:t>R</a:t>
            </a:r>
            <a:r>
              <a:rPr lang="zh-CN" altLang="en-US" dirty="0" smtClean="0">
                <a:latin typeface="宋体" panose="02010600030101010101" pitchFamily="2" charset="-122"/>
              </a:rPr>
              <a:t>取余”法，例如：</a:t>
            </a:r>
            <a:endParaRPr lang="zh-CN" altLang="en-US"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2   68                        </a:t>
            </a:r>
            <a:r>
              <a:rPr lang="zh-CN" altLang="en-US" sz="2400" dirty="0" smtClean="0">
                <a:latin typeface="宋体" panose="02010600030101010101" pitchFamily="2" charset="-122"/>
              </a:rPr>
              <a:t>余 数</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 </a:t>
            </a:r>
            <a:r>
              <a:rPr lang="en-US" altLang="zh-CN" sz="2400" dirty="0" smtClean="0">
                <a:latin typeface="宋体" panose="02010600030101010101" pitchFamily="2" charset="-122"/>
              </a:rPr>
              <a:t>2   34 ┄┄┄┄┄┄┄┄┄┄┄┄ 0  </a:t>
            </a:r>
            <a:r>
              <a:rPr lang="zh-CN" altLang="en-US" sz="2400" dirty="0" smtClean="0">
                <a:latin typeface="宋体" panose="02010600030101010101" pitchFamily="2" charset="-122"/>
              </a:rPr>
              <a:t>低位</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  </a:t>
            </a:r>
            <a:r>
              <a:rPr lang="en-US" altLang="zh-CN" sz="2400" dirty="0" smtClean="0">
                <a:latin typeface="宋体" panose="02010600030101010101" pitchFamily="2" charset="-122"/>
              </a:rPr>
              <a:t>2   17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8 ┄┄┄┄┄┄┄┄┄┄┄ 1</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4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2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1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0  ┄┄┄┄┄┄┄┄┄ 1   </a:t>
            </a:r>
            <a:r>
              <a:rPr lang="zh-CN" altLang="en-US" sz="2400" dirty="0" smtClean="0">
                <a:latin typeface="宋体" panose="02010600030101010101" pitchFamily="2" charset="-122"/>
              </a:rPr>
              <a:t>高位</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所以 </a:t>
            </a:r>
            <a:r>
              <a:rPr lang="en-US" altLang="zh-CN" sz="2400" dirty="0" smtClean="0">
                <a:latin typeface="宋体" panose="02010600030101010101" pitchFamily="2" charset="-122"/>
              </a:rPr>
              <a:t>68</a:t>
            </a:r>
            <a:r>
              <a:rPr lang="en-US" altLang="zh-CN" sz="2400" baseline="-25000" dirty="0" smtClean="0">
                <a:latin typeface="宋体" panose="02010600030101010101" pitchFamily="2" charset="-122"/>
              </a:rPr>
              <a:t>10</a:t>
            </a:r>
            <a:r>
              <a:rPr lang="zh-CN" altLang="en-US" sz="2400" dirty="0" smtClean="0">
                <a:latin typeface="宋体" panose="02010600030101010101" pitchFamily="2" charset="-122"/>
              </a:rPr>
              <a:t>＝</a:t>
            </a:r>
            <a:r>
              <a:rPr lang="en-US" altLang="zh-CN" sz="2400" dirty="0" smtClean="0">
                <a:latin typeface="宋体" panose="02010600030101010101" pitchFamily="2" charset="-122"/>
              </a:rPr>
              <a:t>1000100</a:t>
            </a:r>
            <a:r>
              <a:rPr lang="en-US" altLang="zh-CN" sz="2400" baseline="-25000" dirty="0" smtClean="0">
                <a:latin typeface="宋体" panose="02010600030101010101" pitchFamily="2" charset="-122"/>
              </a:rPr>
              <a:t>2</a:t>
            </a:r>
            <a:endParaRPr lang="en-US" altLang="zh-CN" sz="2400" dirty="0" smtClean="0">
              <a:latin typeface="宋体" panose="02010600030101010101" pitchFamily="2" charset="-122"/>
            </a:endParaRPr>
          </a:p>
        </p:txBody>
      </p:sp>
      <p:grpSp>
        <p:nvGrpSpPr>
          <p:cNvPr id="34" name="Group 5"/>
          <p:cNvGrpSpPr/>
          <p:nvPr/>
        </p:nvGrpSpPr>
        <p:grpSpPr bwMode="auto">
          <a:xfrm>
            <a:off x="2362200" y="2667000"/>
            <a:ext cx="1447800" cy="2819400"/>
            <a:chOff x="1980" y="12672"/>
            <a:chExt cx="1155" cy="2184"/>
          </a:xfrm>
        </p:grpSpPr>
        <p:grpSp>
          <p:nvGrpSpPr>
            <p:cNvPr id="35" name="Group 6"/>
            <p:cNvGrpSpPr/>
            <p:nvPr/>
          </p:nvGrpSpPr>
          <p:grpSpPr bwMode="auto">
            <a:xfrm>
              <a:off x="1980" y="12672"/>
              <a:ext cx="540" cy="312"/>
              <a:chOff x="1980" y="12672"/>
              <a:chExt cx="540" cy="312"/>
            </a:xfrm>
          </p:grpSpPr>
          <p:sp>
            <p:nvSpPr>
              <p:cNvPr id="54" name="Line 7"/>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 name="Line 8"/>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6" name="Group 9"/>
            <p:cNvGrpSpPr/>
            <p:nvPr/>
          </p:nvGrpSpPr>
          <p:grpSpPr bwMode="auto">
            <a:xfrm>
              <a:off x="2070" y="12984"/>
              <a:ext cx="540" cy="312"/>
              <a:chOff x="1980" y="12672"/>
              <a:chExt cx="540" cy="312"/>
            </a:xfrm>
          </p:grpSpPr>
          <p:sp>
            <p:nvSpPr>
              <p:cNvPr id="52" name="Line 10"/>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 name="Line 11"/>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7" name="Group 12"/>
            <p:cNvGrpSpPr/>
            <p:nvPr/>
          </p:nvGrpSpPr>
          <p:grpSpPr bwMode="auto">
            <a:xfrm>
              <a:off x="2175" y="13296"/>
              <a:ext cx="540" cy="312"/>
              <a:chOff x="1980" y="12672"/>
              <a:chExt cx="540" cy="312"/>
            </a:xfrm>
          </p:grpSpPr>
          <p:sp>
            <p:nvSpPr>
              <p:cNvPr id="50" name="Line 13"/>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 name="Line 14"/>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8" name="Group 15"/>
            <p:cNvGrpSpPr/>
            <p:nvPr/>
          </p:nvGrpSpPr>
          <p:grpSpPr bwMode="auto">
            <a:xfrm>
              <a:off x="2295" y="13608"/>
              <a:ext cx="540" cy="312"/>
              <a:chOff x="1980" y="12672"/>
              <a:chExt cx="540" cy="312"/>
            </a:xfrm>
          </p:grpSpPr>
          <p:sp>
            <p:nvSpPr>
              <p:cNvPr id="48" name="Line 16"/>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 name="Line 17"/>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9" name="Group 18"/>
            <p:cNvGrpSpPr/>
            <p:nvPr/>
          </p:nvGrpSpPr>
          <p:grpSpPr bwMode="auto">
            <a:xfrm>
              <a:off x="2400" y="13920"/>
              <a:ext cx="540" cy="312"/>
              <a:chOff x="1980" y="12672"/>
              <a:chExt cx="540" cy="312"/>
            </a:xfrm>
          </p:grpSpPr>
          <p:sp>
            <p:nvSpPr>
              <p:cNvPr id="46" name="Line 19"/>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 name="Line 20"/>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0" name="Group 21"/>
            <p:cNvGrpSpPr/>
            <p:nvPr/>
          </p:nvGrpSpPr>
          <p:grpSpPr bwMode="auto">
            <a:xfrm>
              <a:off x="2520" y="14232"/>
              <a:ext cx="540" cy="312"/>
              <a:chOff x="1980" y="12672"/>
              <a:chExt cx="540" cy="312"/>
            </a:xfrm>
          </p:grpSpPr>
          <p:sp>
            <p:nvSpPr>
              <p:cNvPr id="44" name="Line 22"/>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 name="Line 23"/>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1" name="Group 24"/>
            <p:cNvGrpSpPr/>
            <p:nvPr/>
          </p:nvGrpSpPr>
          <p:grpSpPr bwMode="auto">
            <a:xfrm>
              <a:off x="2595" y="14544"/>
              <a:ext cx="540" cy="312"/>
              <a:chOff x="1980" y="12672"/>
              <a:chExt cx="540" cy="312"/>
            </a:xfrm>
          </p:grpSpPr>
          <p:sp>
            <p:nvSpPr>
              <p:cNvPr id="42" name="Line 25"/>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 name="Line 26"/>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56" name="Line 27"/>
          <p:cNvSpPr>
            <a:spLocks noChangeShapeType="1"/>
          </p:cNvSpPr>
          <p:nvPr/>
        </p:nvSpPr>
        <p:spPr bwMode="auto">
          <a:xfrm>
            <a:off x="7086600" y="3200400"/>
            <a:ext cx="0" cy="2514600"/>
          </a:xfrm>
          <a:prstGeom prst="line">
            <a:avLst/>
          </a:prstGeom>
          <a:noFill/>
          <a:ln w="12700"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计算机的工作是用程序来控制的</a:t>
            </a:r>
            <a:endParaRPr lang="zh-CN" altLang="en-US" dirty="0"/>
          </a:p>
          <a:p>
            <a:r>
              <a:rPr lang="zh-CN" altLang="en-US" dirty="0"/>
              <a:t>程序是指令的</a:t>
            </a:r>
            <a:r>
              <a:rPr lang="zh-CN" altLang="en-US" dirty="0" smtClean="0"/>
              <a:t>集合</a:t>
            </a:r>
            <a:endParaRPr lang="en-US" altLang="zh-CN" dirty="0" smtClean="0"/>
          </a:p>
          <a:p>
            <a:r>
              <a:rPr lang="zh-CN" altLang="en-US" dirty="0"/>
              <a:t>指令是计算机可以识别的命令</a:t>
            </a:r>
            <a:endParaRPr lang="zh-CN" altLang="en-US" dirty="0"/>
          </a:p>
        </p:txBody>
      </p:sp>
      <p:sp>
        <p:nvSpPr>
          <p:cNvPr id="3" name="标题 2"/>
          <p:cNvSpPr>
            <a:spLocks noGrp="1"/>
          </p:cNvSpPr>
          <p:nvPr>
            <p:ph type="title"/>
          </p:nvPr>
        </p:nvSpPr>
        <p:spPr/>
        <p:txBody>
          <a:bodyPr/>
          <a:lstStyle/>
          <a:p>
            <a:r>
              <a:rPr lang="en-US" altLang="zh-CN" dirty="0" smtClean="0"/>
              <a:t>1.1  </a:t>
            </a:r>
            <a:r>
              <a:rPr lang="zh-CN" altLang="en-US" dirty="0" smtClean="0"/>
              <a:t>计算机程序设计语言的发展</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
        <p:nvSpPr>
          <p:cNvPr id="5" name="灯片编号占位符 5"/>
          <p:cNvSpPr>
            <a:spLocks noGrp="1"/>
          </p:cNvSpPr>
          <p:nvPr>
            <p:ph type="sldNum" sz="quarter" idx="12"/>
          </p:nvPr>
        </p:nvSpPr>
        <p:spPr>
          <a:xfrm>
            <a:off x="7239000" y="6400800"/>
            <a:ext cx="1905000" cy="457200"/>
          </a:xfrm>
        </p:spPr>
        <p:txBody>
          <a:bodyPr/>
          <a:lstStyle/>
          <a:p>
            <a:pPr>
              <a:defRPr/>
            </a:pPr>
            <a:fld id="{99E22F9F-F928-43E7-AC84-8EB08906CA56}" type="slidenum">
              <a:rPr lang="en-US" altLang="zh-CN"/>
            </a:fld>
            <a:endParaRPr lang="en-US" altLang="zh-CN"/>
          </a:p>
        </p:txBody>
      </p:sp>
      <p:sp>
        <p:nvSpPr>
          <p:cNvPr id="7" name="Rectangle 3"/>
          <p:cNvSpPr txBox="1">
            <a:spLocks noChangeArrowheads="1"/>
          </p:cNvSpPr>
          <p:nvPr/>
        </p:nvSpPr>
        <p:spPr>
          <a:xfrm>
            <a:off x="2091760" y="2420888"/>
            <a:ext cx="6048672" cy="36004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buFont typeface="Wingdings" panose="05000000000000000000" pitchFamily="2" charset="2"/>
              <a:buNone/>
            </a:pPr>
            <a:r>
              <a:rPr lang="zh-CN" altLang="en-US" dirty="0" smtClean="0">
                <a:latin typeface="宋体" panose="02010600030101010101" pitchFamily="2" charset="-122"/>
              </a:rPr>
              <a:t>十进制小数转换成</a:t>
            </a:r>
            <a:r>
              <a:rPr lang="en-US" altLang="zh-CN" dirty="0" smtClean="0">
                <a:latin typeface="宋体" panose="02010600030101010101" pitchFamily="2" charset="-122"/>
              </a:rPr>
              <a:t>R</a:t>
            </a:r>
            <a:r>
              <a:rPr lang="zh-CN" altLang="en-US" dirty="0" smtClean="0">
                <a:latin typeface="宋体" panose="02010600030101010101" pitchFamily="2" charset="-122"/>
              </a:rPr>
              <a:t>进制小数</a:t>
            </a:r>
            <a:endParaRPr lang="zh-CN" altLang="en-US" dirty="0" smtClean="0">
              <a:latin typeface="宋体" panose="02010600030101010101" pitchFamily="2" charset="-122"/>
            </a:endParaRPr>
          </a:p>
          <a:p>
            <a:pPr lvl="1">
              <a:buFontTx/>
              <a:buNone/>
            </a:pPr>
            <a:r>
              <a:rPr lang="zh-CN" altLang="en-US" dirty="0" smtClean="0">
                <a:latin typeface="宋体" panose="02010600030101010101" pitchFamily="2" charset="-122"/>
              </a:rPr>
              <a:t>“乘 </a:t>
            </a:r>
            <a:r>
              <a:rPr lang="en-US" altLang="zh-CN" dirty="0" smtClean="0">
                <a:latin typeface="宋体" panose="02010600030101010101" pitchFamily="2" charset="-122"/>
              </a:rPr>
              <a:t>R </a:t>
            </a:r>
            <a:r>
              <a:rPr lang="zh-CN" altLang="en-US" dirty="0" smtClean="0">
                <a:latin typeface="宋体" panose="02010600030101010101" pitchFamily="2" charset="-122"/>
              </a:rPr>
              <a:t>取整”法，例如：</a:t>
            </a:r>
            <a:endParaRPr lang="zh-CN" altLang="en-US" dirty="0" smtClean="0">
              <a:latin typeface="宋体" panose="02010600030101010101" pitchFamily="2" charset="-122"/>
            </a:endParaRPr>
          </a:p>
          <a:p>
            <a:pPr lvl="1" algn="just">
              <a:buFontTx/>
              <a:buNone/>
            </a:pPr>
            <a:r>
              <a:rPr lang="zh-CN" altLang="en-US" dirty="0" smtClean="0">
                <a:latin typeface="宋体" panose="02010600030101010101" pitchFamily="2" charset="-122"/>
              </a:rPr>
              <a:t>                              高位</a:t>
            </a:r>
            <a:endParaRPr lang="zh-CN" altLang="en-US" dirty="0" smtClean="0">
              <a:latin typeface="宋体" panose="02010600030101010101" pitchFamily="2" charset="-122"/>
            </a:endParaRPr>
          </a:p>
          <a:p>
            <a:pPr lvl="1" algn="just">
              <a:buFontTx/>
              <a:buNone/>
            </a:pPr>
            <a:r>
              <a:rPr lang="zh-CN" altLang="en-US" dirty="0" smtClean="0">
                <a:latin typeface="宋体" panose="02010600030101010101" pitchFamily="2" charset="-122"/>
              </a:rPr>
              <a:t>     </a:t>
            </a:r>
            <a:r>
              <a:rPr lang="en-US" altLang="zh-CN" dirty="0" smtClean="0">
                <a:latin typeface="宋体" panose="02010600030101010101" pitchFamily="2" charset="-122"/>
              </a:rPr>
              <a:t>0.3125 ×2 = 0 .625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0.625  ×2 = 1 .25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0.25   ×2 = 0 .5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0.5    ×2 = 1 .0</a:t>
            </a:r>
            <a:endParaRPr lang="en-US" altLang="zh-CN" dirty="0" smtClean="0">
              <a:latin typeface="宋体" panose="02010600030101010101" pitchFamily="2" charset="-122"/>
            </a:endParaRPr>
          </a:p>
          <a:p>
            <a:pPr lvl="1" algn="just">
              <a:buFontTx/>
              <a:buNone/>
            </a:pPr>
            <a:r>
              <a:rPr lang="zh-CN" altLang="en-US" dirty="0" smtClean="0">
                <a:latin typeface="宋体" panose="02010600030101010101" pitchFamily="2" charset="-122"/>
              </a:rPr>
              <a:t>所以 </a:t>
            </a:r>
            <a:r>
              <a:rPr lang="en-US" altLang="zh-CN" dirty="0" smtClean="0">
                <a:latin typeface="宋体" panose="02010600030101010101" pitchFamily="2" charset="-122"/>
              </a:rPr>
              <a:t>0.3125</a:t>
            </a:r>
            <a:r>
              <a:rPr lang="en-US" altLang="zh-CN" baseline="-25000" dirty="0" smtClean="0">
                <a:latin typeface="宋体" panose="02010600030101010101" pitchFamily="2" charset="-122"/>
              </a:rPr>
              <a:t>10</a:t>
            </a:r>
            <a:r>
              <a:rPr lang="en-US" altLang="zh-CN" dirty="0" smtClean="0">
                <a:latin typeface="宋体" panose="02010600030101010101" pitchFamily="2" charset="-122"/>
              </a:rPr>
              <a:t>  = 0.0101</a:t>
            </a:r>
            <a:r>
              <a:rPr lang="en-US" altLang="zh-CN" baseline="-25000" dirty="0" smtClean="0">
                <a:latin typeface="宋体" panose="02010600030101010101" pitchFamily="2" charset="-122"/>
              </a:rPr>
              <a:t>2</a:t>
            </a:r>
            <a:r>
              <a:rPr lang="en-US" altLang="zh-CN" dirty="0" smtClean="0">
                <a:latin typeface="宋体" panose="02010600030101010101" pitchFamily="2" charset="-122"/>
              </a:rPr>
              <a:t> </a:t>
            </a:r>
            <a:endParaRPr lang="en-US" altLang="zh-CN" dirty="0" smtClean="0">
              <a:latin typeface="宋体" panose="02010600030101010101" pitchFamily="2" charset="-122"/>
            </a:endParaRPr>
          </a:p>
        </p:txBody>
      </p:sp>
      <p:grpSp>
        <p:nvGrpSpPr>
          <p:cNvPr id="9" name="Group 7"/>
          <p:cNvGrpSpPr/>
          <p:nvPr/>
        </p:nvGrpSpPr>
        <p:grpSpPr bwMode="auto">
          <a:xfrm>
            <a:off x="4953000" y="3276600"/>
            <a:ext cx="2209800" cy="2209800"/>
            <a:chOff x="1658" y="1105"/>
            <a:chExt cx="582" cy="528"/>
          </a:xfrm>
        </p:grpSpPr>
        <p:sp>
          <p:nvSpPr>
            <p:cNvPr id="10" name="Rectangle 5"/>
            <p:cNvSpPr>
              <a:spLocks noChangeArrowheads="1"/>
            </p:cNvSpPr>
            <p:nvPr/>
          </p:nvSpPr>
          <p:spPr bwMode="auto">
            <a:xfrm>
              <a:off x="1658" y="1165"/>
              <a:ext cx="84" cy="468"/>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1" name="Freeform 6"/>
            <p:cNvSpPr/>
            <p:nvPr/>
          </p:nvSpPr>
          <p:spPr bwMode="auto">
            <a:xfrm>
              <a:off x="1700" y="1105"/>
              <a:ext cx="540" cy="72"/>
            </a:xfrm>
            <a:custGeom>
              <a:avLst/>
              <a:gdLst>
                <a:gd name="T0" fmla="*/ 0 w 1635"/>
                <a:gd name="T1" fmla="*/ 17 h 150"/>
                <a:gd name="T2" fmla="*/ 0 w 1635"/>
                <a:gd name="T3" fmla="*/ 0 h 150"/>
                <a:gd name="T4" fmla="*/ 59 w 1635"/>
                <a:gd name="T5" fmla="*/ 0 h 150"/>
                <a:gd name="T6" fmla="*/ 0 60000 65536"/>
                <a:gd name="T7" fmla="*/ 0 60000 65536"/>
                <a:gd name="T8" fmla="*/ 0 60000 65536"/>
              </a:gdLst>
              <a:ahLst/>
              <a:cxnLst>
                <a:cxn ang="T6">
                  <a:pos x="T0" y="T1"/>
                </a:cxn>
                <a:cxn ang="T7">
                  <a:pos x="T2" y="T3"/>
                </a:cxn>
                <a:cxn ang="T8">
                  <a:pos x="T4" y="T5"/>
                </a:cxn>
              </a:cxnLst>
              <a:rect l="0" t="0" r="r" b="b"/>
              <a:pathLst>
                <a:path w="1635" h="150">
                  <a:moveTo>
                    <a:pt x="0" y="150"/>
                  </a:moveTo>
                  <a:lnTo>
                    <a:pt x="0" y="0"/>
                  </a:lnTo>
                  <a:lnTo>
                    <a:pt x="1635" y="0"/>
                  </a:lnTo>
                </a:path>
              </a:pathLst>
            </a:custGeom>
            <a:noFill/>
            <a:ln w="9525">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每位八进制数相当于三位二进制数</a:t>
            </a:r>
            <a:endParaRPr lang="zh-CN" altLang="en-US" dirty="0"/>
          </a:p>
          <a:p>
            <a:r>
              <a:rPr lang="zh-CN" altLang="en-US" dirty="0"/>
              <a:t>每位十六进制数相当于四位二进制数</a:t>
            </a:r>
            <a:endParaRPr lang="zh-CN" altLang="en-US" dirty="0"/>
          </a:p>
          <a:p>
            <a:pPr lvl="1">
              <a:buNone/>
            </a:pPr>
            <a:r>
              <a:rPr lang="en-US" altLang="zh-CN" dirty="0">
                <a:latin typeface="宋体" panose="02010600030101010101" pitchFamily="2" charset="-122"/>
              </a:rPr>
              <a:t>(1011010.10)</a:t>
            </a:r>
            <a:r>
              <a:rPr lang="en-US" altLang="zh-CN" baseline="-25000" dirty="0">
                <a:latin typeface="宋体" panose="02010600030101010101" pitchFamily="2" charset="-122"/>
              </a:rPr>
              <a:t>2</a:t>
            </a:r>
            <a:r>
              <a:rPr lang="en-US" altLang="zh-CN" dirty="0">
                <a:latin typeface="宋体" panose="02010600030101010101" pitchFamily="2" charset="-122"/>
              </a:rPr>
              <a:t>=(</a:t>
            </a:r>
            <a:r>
              <a:rPr lang="en-US" altLang="zh-CN" u="sng" dirty="0">
                <a:latin typeface="宋体" panose="02010600030101010101" pitchFamily="2" charset="-122"/>
              </a:rPr>
              <a:t>001</a:t>
            </a:r>
            <a:r>
              <a:rPr lang="en-US" altLang="zh-CN" dirty="0">
                <a:latin typeface="宋体" panose="02010600030101010101" pitchFamily="2" charset="-122"/>
              </a:rPr>
              <a:t> </a:t>
            </a:r>
            <a:r>
              <a:rPr lang="en-US" altLang="zh-CN" u="sng" dirty="0">
                <a:latin typeface="宋体" panose="02010600030101010101" pitchFamily="2" charset="-122"/>
              </a:rPr>
              <a:t>011</a:t>
            </a:r>
            <a:r>
              <a:rPr lang="en-US" altLang="zh-CN" dirty="0">
                <a:latin typeface="宋体" panose="02010600030101010101" pitchFamily="2" charset="-122"/>
              </a:rPr>
              <a:t> </a:t>
            </a:r>
            <a:r>
              <a:rPr lang="en-US" altLang="zh-CN" u="sng" dirty="0">
                <a:latin typeface="宋体" panose="02010600030101010101" pitchFamily="2" charset="-122"/>
              </a:rPr>
              <a:t>010</a:t>
            </a:r>
            <a:r>
              <a:rPr lang="en-US" altLang="zh-CN" dirty="0">
                <a:latin typeface="宋体" panose="02010600030101010101" pitchFamily="2" charset="-122"/>
              </a:rPr>
              <a:t> .</a:t>
            </a:r>
            <a:r>
              <a:rPr lang="en-US" altLang="zh-CN" u="sng" dirty="0">
                <a:latin typeface="宋体" panose="02010600030101010101" pitchFamily="2" charset="-122"/>
              </a:rPr>
              <a:t>100</a:t>
            </a:r>
            <a:r>
              <a:rPr lang="en-US" altLang="zh-CN" dirty="0">
                <a:latin typeface="宋体" panose="02010600030101010101" pitchFamily="2" charset="-122"/>
              </a:rPr>
              <a:t>)</a:t>
            </a:r>
            <a:r>
              <a:rPr lang="en-US" altLang="zh-CN" baseline="-25000" dirty="0">
                <a:latin typeface="宋体" panose="02010600030101010101" pitchFamily="2" charset="-122"/>
              </a:rPr>
              <a:t>2</a:t>
            </a:r>
            <a:br>
              <a:rPr lang="en-US" altLang="zh-CN" baseline="-25000" dirty="0">
                <a:latin typeface="宋体" panose="02010600030101010101" pitchFamily="2" charset="-122"/>
              </a:rPr>
            </a:br>
            <a:r>
              <a:rPr lang="en-US" altLang="zh-CN" dirty="0">
                <a:latin typeface="宋体" panose="02010600030101010101" pitchFamily="2" charset="-122"/>
              </a:rPr>
              <a:t>=(132.4)</a:t>
            </a:r>
            <a:r>
              <a:rPr lang="en-US" altLang="zh-CN" baseline="-25000" dirty="0">
                <a:latin typeface="宋体" panose="02010600030101010101" pitchFamily="2" charset="-122"/>
              </a:rPr>
              <a:t>8</a:t>
            </a:r>
            <a:endParaRPr lang="en-US" altLang="zh-CN" dirty="0">
              <a:latin typeface="宋体" panose="02010600030101010101" pitchFamily="2" charset="-122"/>
            </a:endParaRPr>
          </a:p>
          <a:p>
            <a:pPr lvl="1">
              <a:buNone/>
            </a:pPr>
            <a:r>
              <a:rPr lang="en-US" altLang="zh-CN" dirty="0">
                <a:latin typeface="宋体" panose="02010600030101010101" pitchFamily="2" charset="-122"/>
              </a:rPr>
              <a:t>(1011010.10)</a:t>
            </a:r>
            <a:r>
              <a:rPr lang="en-US" altLang="zh-CN" baseline="-25000" dirty="0">
                <a:latin typeface="宋体" panose="02010600030101010101" pitchFamily="2" charset="-122"/>
              </a:rPr>
              <a:t>2</a:t>
            </a:r>
            <a:r>
              <a:rPr lang="en-US" altLang="zh-CN" dirty="0">
                <a:latin typeface="宋体" panose="02010600030101010101" pitchFamily="2" charset="-122"/>
              </a:rPr>
              <a:t>=(</a:t>
            </a:r>
            <a:r>
              <a:rPr lang="en-US" altLang="zh-CN" u="sng" dirty="0">
                <a:latin typeface="宋体" panose="02010600030101010101" pitchFamily="2" charset="-122"/>
              </a:rPr>
              <a:t>0101</a:t>
            </a:r>
            <a:r>
              <a:rPr lang="en-US" altLang="zh-CN" dirty="0">
                <a:latin typeface="宋体" panose="02010600030101010101" pitchFamily="2" charset="-122"/>
              </a:rPr>
              <a:t> </a:t>
            </a:r>
            <a:r>
              <a:rPr lang="en-US" altLang="zh-CN" u="sng" dirty="0">
                <a:latin typeface="宋体" panose="02010600030101010101" pitchFamily="2" charset="-122"/>
              </a:rPr>
              <a:t>1010</a:t>
            </a:r>
            <a:r>
              <a:rPr lang="en-US" altLang="zh-CN" dirty="0">
                <a:latin typeface="宋体" panose="02010600030101010101" pitchFamily="2" charset="-122"/>
              </a:rPr>
              <a:t> .</a:t>
            </a:r>
            <a:r>
              <a:rPr lang="en-US" altLang="zh-CN" u="sng" dirty="0">
                <a:latin typeface="宋体" panose="02010600030101010101" pitchFamily="2" charset="-122"/>
              </a:rPr>
              <a:t>1000</a:t>
            </a:r>
            <a:r>
              <a:rPr lang="en-US" altLang="zh-CN" dirty="0">
                <a:latin typeface="宋体" panose="02010600030101010101" pitchFamily="2" charset="-122"/>
              </a:rPr>
              <a:t>)</a:t>
            </a:r>
            <a:r>
              <a:rPr lang="en-US" altLang="zh-CN" baseline="-25000" dirty="0">
                <a:latin typeface="宋体" panose="02010600030101010101" pitchFamily="2" charset="-122"/>
              </a:rPr>
              <a:t>2</a:t>
            </a:r>
            <a:br>
              <a:rPr lang="en-US" altLang="zh-CN" baseline="-25000" dirty="0">
                <a:latin typeface="宋体" panose="02010600030101010101" pitchFamily="2" charset="-122"/>
              </a:rPr>
            </a:br>
            <a:r>
              <a:rPr lang="en-US" altLang="zh-CN" dirty="0">
                <a:latin typeface="宋体" panose="02010600030101010101" pitchFamily="2" charset="-122"/>
              </a:rPr>
              <a:t>=(5A.8)</a:t>
            </a:r>
            <a:r>
              <a:rPr lang="en-US" altLang="zh-CN" baseline="-25000" dirty="0">
                <a:latin typeface="宋体" panose="02010600030101010101" pitchFamily="2" charset="-122"/>
              </a:rPr>
              <a:t>16</a:t>
            </a:r>
            <a:endParaRPr lang="en-US" altLang="zh-CN" baseline="-25000" dirty="0">
              <a:latin typeface="宋体" panose="02010600030101010101" pitchFamily="2" charset="-122"/>
            </a:endParaRPr>
          </a:p>
          <a:p>
            <a:pPr lvl="1">
              <a:buNone/>
            </a:pPr>
            <a:r>
              <a:rPr lang="en-US" altLang="zh-CN" dirty="0">
                <a:latin typeface="宋体" panose="02010600030101010101" pitchFamily="2" charset="-122"/>
              </a:rPr>
              <a:t>(F7)</a:t>
            </a:r>
            <a:r>
              <a:rPr lang="en-US" altLang="zh-CN" baseline="-25000" dirty="0">
                <a:latin typeface="宋体" panose="02010600030101010101" pitchFamily="2" charset="-122"/>
              </a:rPr>
              <a:t>16</a:t>
            </a:r>
            <a:r>
              <a:rPr lang="zh-CN" altLang="en-US" dirty="0">
                <a:latin typeface="宋体" panose="02010600030101010101" pitchFamily="2" charset="-122"/>
              </a:rPr>
              <a:t>＝</a:t>
            </a:r>
            <a:r>
              <a:rPr lang="en-US" altLang="zh-CN" dirty="0">
                <a:latin typeface="宋体" panose="02010600030101010101" pitchFamily="2" charset="-122"/>
              </a:rPr>
              <a:t>(</a:t>
            </a:r>
            <a:r>
              <a:rPr lang="en-US" altLang="zh-CN" u="sng" dirty="0">
                <a:latin typeface="宋体" panose="02010600030101010101" pitchFamily="2" charset="-122"/>
              </a:rPr>
              <a:t>1111</a:t>
            </a:r>
            <a:r>
              <a:rPr lang="en-US" altLang="zh-CN" dirty="0">
                <a:latin typeface="宋体" panose="02010600030101010101" pitchFamily="2" charset="-122"/>
              </a:rPr>
              <a:t> </a:t>
            </a:r>
            <a:r>
              <a:rPr lang="en-US" altLang="zh-CN" u="sng" dirty="0">
                <a:latin typeface="宋体" panose="02010600030101010101" pitchFamily="2" charset="-122"/>
              </a:rPr>
              <a:t>0111</a:t>
            </a:r>
            <a:r>
              <a:rPr lang="en-US" altLang="zh-CN" dirty="0">
                <a:latin typeface="宋体" panose="02010600030101010101" pitchFamily="2" charset="-122"/>
              </a:rPr>
              <a:t>)</a:t>
            </a:r>
            <a:r>
              <a:rPr lang="en-US" altLang="zh-CN" baseline="-25000" dirty="0">
                <a:latin typeface="宋体" panose="02010600030101010101" pitchFamily="2" charset="-122"/>
              </a:rPr>
              <a:t>2</a:t>
            </a:r>
            <a:r>
              <a:rPr lang="zh-CN" altLang="en-US" dirty="0">
                <a:latin typeface="宋体" panose="02010600030101010101" pitchFamily="2" charset="-122"/>
              </a:rPr>
              <a:t>＝</a:t>
            </a:r>
            <a:r>
              <a:rPr lang="en-US" altLang="zh-CN" dirty="0">
                <a:latin typeface="宋体" panose="02010600030101010101" pitchFamily="2" charset="-122"/>
              </a:rPr>
              <a:t>(11110111)</a:t>
            </a:r>
            <a:r>
              <a:rPr lang="en-US" altLang="zh-CN" baseline="-25000" dirty="0">
                <a:latin typeface="宋体" panose="02010600030101010101" pitchFamily="2" charset="-122"/>
              </a:rPr>
              <a:t>2</a:t>
            </a:r>
            <a:endParaRPr lang="en-US" altLang="zh-CN"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a:lnSpc>
                <a:spcPct val="110000"/>
              </a:lnSpc>
            </a:pPr>
            <a:r>
              <a:rPr lang="zh-CN" altLang="en-US" dirty="0">
                <a:latin typeface="宋体" panose="02010600030101010101" pitchFamily="2" charset="-122"/>
              </a:rPr>
              <a:t>位</a:t>
            </a:r>
            <a:r>
              <a:rPr lang="en-US" altLang="zh-CN" dirty="0">
                <a:latin typeface="宋体" panose="02010600030101010101" pitchFamily="2" charset="-122"/>
              </a:rPr>
              <a:t>(bit</a:t>
            </a:r>
            <a:r>
              <a:rPr lang="zh-CN" altLang="en-US" dirty="0">
                <a:latin typeface="宋体" panose="02010600030101010101" pitchFamily="2" charset="-122"/>
              </a:rPr>
              <a:t>，</a:t>
            </a:r>
            <a:r>
              <a:rPr lang="en-US" altLang="zh-CN" dirty="0">
                <a:latin typeface="宋体" panose="02010600030101010101" pitchFamily="2" charset="-122"/>
              </a:rPr>
              <a:t>b)</a:t>
            </a:r>
            <a:r>
              <a:rPr lang="zh-CN" altLang="en-US" dirty="0">
                <a:latin typeface="宋体" panose="02010600030101010101" pitchFamily="2" charset="-122"/>
              </a:rPr>
              <a:t>：度量数据的最小单位，表示一位二进制信息。</a:t>
            </a:r>
            <a:endParaRPr lang="zh-CN" altLang="en-US" dirty="0">
              <a:latin typeface="宋体" panose="02010600030101010101" pitchFamily="2" charset="-122"/>
            </a:endParaRPr>
          </a:p>
          <a:p>
            <a:pPr>
              <a:lnSpc>
                <a:spcPct val="110000"/>
              </a:lnSpc>
            </a:pPr>
            <a:r>
              <a:rPr lang="zh-CN" altLang="en-US" dirty="0">
                <a:latin typeface="宋体" panose="02010600030101010101" pitchFamily="2" charset="-122"/>
              </a:rPr>
              <a:t>字节</a:t>
            </a:r>
            <a:r>
              <a:rPr lang="en-US" altLang="zh-CN" dirty="0">
                <a:latin typeface="宋体" panose="02010600030101010101" pitchFamily="2" charset="-122"/>
              </a:rPr>
              <a:t>(byte</a:t>
            </a:r>
            <a:r>
              <a:rPr lang="zh-CN" altLang="en-US" dirty="0">
                <a:latin typeface="宋体" panose="02010600030101010101" pitchFamily="2" charset="-122"/>
              </a:rPr>
              <a:t>，</a:t>
            </a:r>
            <a:r>
              <a:rPr lang="en-US" altLang="zh-CN" dirty="0">
                <a:latin typeface="宋体" panose="02010600030101010101" pitchFamily="2" charset="-122"/>
              </a:rPr>
              <a:t>B)</a:t>
            </a:r>
            <a:r>
              <a:rPr lang="zh-CN" altLang="en-US" dirty="0">
                <a:latin typeface="宋体" panose="02010600030101010101" pitchFamily="2" charset="-122"/>
              </a:rPr>
              <a:t>：由八位二进制数字组成</a:t>
            </a:r>
            <a:r>
              <a:rPr lang="en-US" altLang="zh-CN" dirty="0">
                <a:latin typeface="宋体" panose="02010600030101010101" pitchFamily="2" charset="-122"/>
              </a:rPr>
              <a:t>(1 byte = 8 bit)</a:t>
            </a:r>
            <a:r>
              <a:rPr lang="zh-CN" altLang="en-US" dirty="0" smtClean="0">
                <a:latin typeface="宋体" panose="02010600030101010101" pitchFamily="2" charset="-122"/>
              </a:rPr>
              <a:t>。</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KB = 1024 </a:t>
            </a:r>
            <a:r>
              <a:rPr lang="en-US" altLang="zh-CN" dirty="0" smtClean="0">
                <a:latin typeface="宋体" panose="02010600030101010101" pitchFamily="2" charset="-122"/>
              </a:rPr>
              <a:t>B</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MB = 1024 </a:t>
            </a:r>
            <a:r>
              <a:rPr lang="en-US" altLang="zh-CN" dirty="0" smtClean="0">
                <a:latin typeface="宋体" panose="02010600030101010101" pitchFamily="2" charset="-122"/>
              </a:rPr>
              <a:t>K</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GB = 1024 </a:t>
            </a:r>
            <a:r>
              <a:rPr lang="en-US" altLang="zh-CN" dirty="0" smtClean="0">
                <a:latin typeface="宋体" panose="02010600030101010101" pitchFamily="2" charset="-122"/>
              </a:rPr>
              <a:t>M</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TB = 1024 G</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PB = 1024 T</a:t>
            </a:r>
            <a:endParaRPr lang="zh-CN" altLang="en-US" dirty="0"/>
          </a:p>
        </p:txBody>
      </p:sp>
      <p:sp>
        <p:nvSpPr>
          <p:cNvPr id="3" name="标题 2"/>
          <p:cNvSpPr>
            <a:spLocks noGrp="1"/>
          </p:cNvSpPr>
          <p:nvPr>
            <p:ph type="title"/>
          </p:nvPr>
        </p:nvSpPr>
        <p:spPr/>
        <p:txBody>
          <a:bodyPr/>
          <a:lstStyle/>
          <a:p>
            <a:r>
              <a:rPr lang="en-US" altLang="zh-CN" dirty="0" smtClean="0"/>
              <a:t>1.4.3  </a:t>
            </a:r>
            <a:r>
              <a:rPr lang="zh-CN" altLang="en-US" dirty="0" smtClean="0"/>
              <a:t>信息</a:t>
            </a:r>
            <a:r>
              <a:rPr lang="zh-CN" altLang="en-US" dirty="0"/>
              <a:t>的存储单位</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1.4.4  </a:t>
            </a:r>
            <a:r>
              <a:rPr lang="zh-CN" altLang="en-US" dirty="0" smtClean="0"/>
              <a:t>二进制数</a:t>
            </a:r>
            <a:r>
              <a:rPr lang="zh-CN" altLang="en-US" dirty="0"/>
              <a:t>的编码表示</a:t>
            </a:r>
            <a:endParaRPr lang="zh-CN" altLang="en-US" dirty="0"/>
          </a:p>
        </p:txBody>
      </p:sp>
      <p:sp>
        <p:nvSpPr>
          <p:cNvPr id="6" name="Rectangle 3"/>
          <p:cNvSpPr txBox="1">
            <a:spLocks noChangeArrowheads="1"/>
          </p:cNvSpPr>
          <p:nvPr/>
        </p:nvSpPr>
        <p:spPr>
          <a:xfrm>
            <a:off x="1227956" y="2276872"/>
            <a:ext cx="7239000" cy="3612232"/>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lnSpc>
                <a:spcPct val="80000"/>
              </a:lnSpc>
            </a:pPr>
            <a:r>
              <a:rPr lang="en-US" altLang="zh-CN" dirty="0" smtClean="0">
                <a:latin typeface="宋体" panose="02010600030101010101" pitchFamily="2" charset="-122"/>
              </a:rPr>
              <a:t>"</a:t>
            </a:r>
            <a:r>
              <a:rPr lang="zh-CN" altLang="en-US" dirty="0" smtClean="0">
                <a:latin typeface="宋体" panose="02010600030101010101" pitchFamily="2" charset="-122"/>
              </a:rPr>
              <a:t>符号──绝对值表示</a:t>
            </a:r>
            <a:r>
              <a:rPr lang="en-US" altLang="zh-CN" dirty="0" smtClean="0">
                <a:latin typeface="宋体" panose="02010600030101010101" pitchFamily="2" charset="-122"/>
              </a:rPr>
              <a:t>"</a:t>
            </a:r>
            <a:r>
              <a:rPr lang="zh-CN" altLang="en-US" dirty="0" smtClean="0">
                <a:latin typeface="宋体" panose="02010600030101010101" pitchFamily="2" charset="-122"/>
              </a:rPr>
              <a:t>的编码</a:t>
            </a:r>
            <a:endParaRPr lang="zh-CN" altLang="en-US" dirty="0" smtClean="0">
              <a:latin typeface="宋体" panose="02010600030101010101" pitchFamily="2" charset="-122"/>
            </a:endParaRPr>
          </a:p>
          <a:p>
            <a:pPr lvl="1">
              <a:lnSpc>
                <a:spcPct val="80000"/>
              </a:lnSpc>
              <a:buFontTx/>
              <a:buNone/>
            </a:pPr>
            <a:r>
              <a:rPr lang="zh-CN" altLang="en-US" dirty="0" smtClean="0">
                <a:latin typeface="宋体" panose="02010600030101010101" pitchFamily="2" charset="-122"/>
              </a:rPr>
              <a:t>例如：</a:t>
            </a:r>
            <a:endParaRPr lang="zh-CN" altLang="en-US"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X=+0101011    [X]</a:t>
            </a:r>
            <a:r>
              <a:rPr lang="zh-CN" altLang="en-US" baseline="-25000" dirty="0" smtClean="0">
                <a:latin typeface="宋体" panose="02010600030101010101" pitchFamily="2" charset="-122"/>
              </a:rPr>
              <a:t>原</a:t>
            </a:r>
            <a:r>
              <a:rPr lang="en-US" altLang="zh-CN" dirty="0" smtClean="0">
                <a:latin typeface="宋体" panose="02010600030101010101" pitchFamily="2" charset="-122"/>
              </a:rPr>
              <a:t>= 0 0101011</a:t>
            </a:r>
            <a:endParaRPr lang="en-US" altLang="zh-CN"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X=-0101011    [X]</a:t>
            </a:r>
            <a:r>
              <a:rPr lang="zh-CN" altLang="en-US" baseline="-25000" dirty="0" smtClean="0">
                <a:latin typeface="宋体" panose="02010600030101010101" pitchFamily="2" charset="-122"/>
              </a:rPr>
              <a:t>原</a:t>
            </a:r>
            <a:r>
              <a:rPr lang="en-US" altLang="zh-CN" dirty="0" smtClean="0">
                <a:latin typeface="宋体" panose="02010600030101010101" pitchFamily="2" charset="-122"/>
              </a:rPr>
              <a:t>= 1 0101011</a:t>
            </a:r>
            <a:endParaRPr lang="en-US" altLang="zh-CN"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                        </a:t>
            </a:r>
            <a:r>
              <a:rPr lang="zh-CN" altLang="en-US" dirty="0" smtClean="0">
                <a:latin typeface="宋体" panose="02010600030101010101" pitchFamily="2" charset="-122"/>
              </a:rPr>
              <a:t>符号位</a:t>
            </a:r>
            <a:endParaRPr lang="zh-CN" altLang="en-US" dirty="0" smtClean="0">
              <a:latin typeface="宋体" panose="02010600030101010101" pitchFamily="2" charset="-122"/>
            </a:endParaRPr>
          </a:p>
          <a:p>
            <a:pPr>
              <a:lnSpc>
                <a:spcPct val="80000"/>
              </a:lnSpc>
            </a:pPr>
            <a:r>
              <a:rPr lang="zh-CN" altLang="en-US" dirty="0" smtClean="0">
                <a:latin typeface="宋体" panose="02010600030101010101" pitchFamily="2" charset="-122"/>
              </a:rPr>
              <a:t>缺点：</a:t>
            </a:r>
            <a:endParaRPr lang="zh-CN" altLang="en-US" dirty="0" smtClean="0">
              <a:latin typeface="宋体" panose="02010600030101010101" pitchFamily="2" charset="-122"/>
            </a:endParaRPr>
          </a:p>
          <a:p>
            <a:pPr lvl="1">
              <a:lnSpc>
                <a:spcPct val="90000"/>
              </a:lnSpc>
            </a:pPr>
            <a:r>
              <a:rPr lang="zh-CN" altLang="en-US" dirty="0" smtClean="0">
                <a:latin typeface="宋体" panose="02010600030101010101" pitchFamily="2" charset="-122"/>
              </a:rPr>
              <a:t>零的表示不惟一：</a:t>
            </a:r>
            <a:br>
              <a:rPr lang="zh-CN" altLang="en-US" dirty="0" smtClean="0">
                <a:latin typeface="宋体" panose="02010600030101010101" pitchFamily="2" charset="-122"/>
              </a:rPr>
            </a:br>
            <a:r>
              <a:rPr lang="en-US" altLang="zh-CN" dirty="0" smtClean="0">
                <a:latin typeface="宋体" panose="02010600030101010101" pitchFamily="2" charset="-122"/>
              </a:rPr>
              <a:t>[+0]</a:t>
            </a:r>
            <a:r>
              <a:rPr lang="zh-CN" altLang="en-US" baseline="-25000" dirty="0" smtClean="0">
                <a:latin typeface="宋体" panose="02010600030101010101" pitchFamily="2" charset="-122"/>
              </a:rPr>
              <a:t>原</a:t>
            </a:r>
            <a:r>
              <a:rPr lang="zh-CN" altLang="en-US" dirty="0" smtClean="0">
                <a:latin typeface="宋体" panose="02010600030101010101" pitchFamily="2" charset="-122"/>
              </a:rPr>
              <a:t> </a:t>
            </a:r>
            <a:r>
              <a:rPr lang="en-US" altLang="zh-CN" dirty="0" smtClean="0">
                <a:latin typeface="宋体" panose="02010600030101010101" pitchFamily="2" charset="-122"/>
              </a:rPr>
              <a:t>=000...0 [-0]</a:t>
            </a:r>
            <a:r>
              <a:rPr lang="zh-CN" altLang="en-US" baseline="-25000" dirty="0" smtClean="0">
                <a:latin typeface="宋体" panose="02010600030101010101" pitchFamily="2" charset="-122"/>
              </a:rPr>
              <a:t>原</a:t>
            </a:r>
            <a:r>
              <a:rPr lang="zh-CN" altLang="en-US" dirty="0" smtClean="0">
                <a:latin typeface="宋体" panose="02010600030101010101" pitchFamily="2" charset="-122"/>
              </a:rPr>
              <a:t> </a:t>
            </a:r>
            <a:r>
              <a:rPr lang="en-US" altLang="zh-CN" dirty="0" smtClean="0">
                <a:latin typeface="宋体" panose="02010600030101010101" pitchFamily="2" charset="-122"/>
              </a:rPr>
              <a:t>=100...0</a:t>
            </a:r>
            <a:endParaRPr lang="en-US" altLang="zh-CN" dirty="0" smtClean="0">
              <a:latin typeface="宋体" panose="02010600030101010101" pitchFamily="2" charset="-122"/>
            </a:endParaRPr>
          </a:p>
          <a:p>
            <a:pPr lvl="1">
              <a:lnSpc>
                <a:spcPct val="90000"/>
              </a:lnSpc>
            </a:pPr>
            <a:r>
              <a:rPr lang="zh-CN" altLang="en-US" dirty="0" smtClean="0">
                <a:latin typeface="宋体" panose="02010600030101010101" pitchFamily="2" charset="-122"/>
              </a:rPr>
              <a:t>进行四则运算时，符号位须单独处</a:t>
            </a:r>
            <a:br>
              <a:rPr lang="zh-CN" altLang="en-US" dirty="0" smtClean="0">
                <a:latin typeface="宋体" panose="02010600030101010101" pitchFamily="2" charset="-122"/>
              </a:rPr>
            </a:br>
            <a:r>
              <a:rPr lang="zh-CN" altLang="en-US" dirty="0" smtClean="0">
                <a:latin typeface="宋体" panose="02010600030101010101" pitchFamily="2" charset="-122"/>
              </a:rPr>
              <a:t>理，且运算规则复杂。</a:t>
            </a:r>
            <a:endParaRPr lang="zh-CN" altLang="en-US" dirty="0" smtClean="0">
              <a:latin typeface="宋体" panose="02010600030101010101" pitchFamily="2" charset="-122"/>
            </a:endParaRPr>
          </a:p>
        </p:txBody>
      </p:sp>
      <p:grpSp>
        <p:nvGrpSpPr>
          <p:cNvPr id="8" name="Group 7"/>
          <p:cNvGrpSpPr/>
          <p:nvPr/>
        </p:nvGrpSpPr>
        <p:grpSpPr bwMode="auto">
          <a:xfrm>
            <a:off x="4394448" y="2866256"/>
            <a:ext cx="609600" cy="1066800"/>
            <a:chOff x="3504" y="2256"/>
            <a:chExt cx="384" cy="816"/>
          </a:xfrm>
        </p:grpSpPr>
        <p:sp>
          <p:nvSpPr>
            <p:cNvPr id="9" name="Rectangle 5"/>
            <p:cNvSpPr>
              <a:spLocks noChangeArrowheads="1"/>
            </p:cNvSpPr>
            <p:nvPr/>
          </p:nvSpPr>
          <p:spPr bwMode="auto">
            <a:xfrm>
              <a:off x="3504" y="2256"/>
              <a:ext cx="192" cy="62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0" name="Freeform 6"/>
            <p:cNvSpPr/>
            <p:nvPr/>
          </p:nvSpPr>
          <p:spPr bwMode="auto">
            <a:xfrm>
              <a:off x="3600" y="2880"/>
              <a:ext cx="288" cy="192"/>
            </a:xfrm>
            <a:custGeom>
              <a:avLst/>
              <a:gdLst>
                <a:gd name="T0" fmla="*/ 0 w 288"/>
                <a:gd name="T1" fmla="*/ 0 h 192"/>
                <a:gd name="T2" fmla="*/ 0 w 288"/>
                <a:gd name="T3" fmla="*/ 192 h 192"/>
                <a:gd name="T4" fmla="*/ 288 w 288"/>
                <a:gd name="T5" fmla="*/ 192 h 192"/>
                <a:gd name="T6" fmla="*/ 0 60000 65536"/>
                <a:gd name="T7" fmla="*/ 0 60000 65536"/>
                <a:gd name="T8" fmla="*/ 0 60000 65536"/>
              </a:gdLst>
              <a:ahLst/>
              <a:cxnLst>
                <a:cxn ang="T6">
                  <a:pos x="T0" y="T1"/>
                </a:cxn>
                <a:cxn ang="T7">
                  <a:pos x="T2" y="T3"/>
                </a:cxn>
                <a:cxn ang="T8">
                  <a:pos x="T4" y="T5"/>
                </a:cxn>
              </a:cxnLst>
              <a:rect l="0" t="0" r="r" b="b"/>
              <a:pathLst>
                <a:path w="288" h="192">
                  <a:moveTo>
                    <a:pt x="0" y="0"/>
                  </a:moveTo>
                  <a:lnTo>
                    <a:pt x="0" y="192"/>
                  </a:lnTo>
                  <a:lnTo>
                    <a:pt x="288" y="192"/>
                  </a:ln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en-US" altLang="zh-CN"/>
              <a:t>12</a:t>
            </a:r>
            <a:r>
              <a:rPr lang="zh-CN" altLang="en-US"/>
              <a:t>点</a:t>
            </a:r>
            <a:r>
              <a:rPr lang="en-US" altLang="zh-CN"/>
              <a:t>=0</a:t>
            </a:r>
            <a:r>
              <a:rPr lang="zh-CN" altLang="en-US"/>
              <a:t>点</a:t>
            </a:r>
            <a:endParaRPr lang="zh-CN" altLang="en-US"/>
          </a:p>
          <a:p>
            <a:r>
              <a:rPr lang="en-US" altLang="zh-CN"/>
              <a:t>8</a:t>
            </a:r>
            <a:r>
              <a:rPr lang="zh-CN" altLang="en-US"/>
              <a:t>点</a:t>
            </a:r>
            <a:r>
              <a:rPr lang="en-US" altLang="zh-CN"/>
              <a:t>=8</a:t>
            </a:r>
            <a:r>
              <a:rPr lang="zh-CN" altLang="en-US"/>
              <a:t>点</a:t>
            </a:r>
            <a:endParaRPr lang="zh-CN" altLang="en-US"/>
          </a:p>
          <a:p>
            <a:r>
              <a:rPr lang="en-US" altLang="zh-CN"/>
              <a:t>13</a:t>
            </a:r>
            <a:r>
              <a:rPr lang="zh-CN" altLang="en-US"/>
              <a:t>点</a:t>
            </a:r>
            <a:r>
              <a:rPr lang="en-US" altLang="zh-CN"/>
              <a:t>=12+1</a:t>
            </a:r>
            <a:r>
              <a:rPr lang="zh-CN" altLang="en-US"/>
              <a:t>点</a:t>
            </a:r>
            <a:r>
              <a:rPr lang="en-US" altLang="zh-CN"/>
              <a:t>=1</a:t>
            </a:r>
            <a:r>
              <a:rPr lang="zh-CN" altLang="en-US"/>
              <a:t>点</a:t>
            </a:r>
            <a:endParaRPr lang="zh-CN" altLang="en-US"/>
          </a:p>
          <a:p>
            <a:r>
              <a:rPr lang="en-US" altLang="zh-CN"/>
              <a:t>13%12=1</a:t>
            </a:r>
            <a:r>
              <a:rPr lang="zh-CN" altLang="en-US"/>
              <a:t>求</a:t>
            </a:r>
            <a:r>
              <a:rPr lang="zh-CN" altLang="en-US"/>
              <a:t>余</a:t>
            </a:r>
            <a:endParaRPr lang="zh-CN" altLang="en-US"/>
          </a:p>
          <a:p>
            <a:r>
              <a:rPr lang="en-US" altLang="zh-CN"/>
              <a:t>12</a:t>
            </a:r>
            <a:r>
              <a:rPr lang="zh-CN" altLang="en-US"/>
              <a:t>就是这个系统的</a:t>
            </a:r>
            <a:r>
              <a:rPr lang="zh-CN" altLang="en-US"/>
              <a:t>模</a:t>
            </a:r>
            <a:endParaRPr lang="zh-CN" altLang="en-US"/>
          </a:p>
          <a:p>
            <a:r>
              <a:rPr lang="en-US" altLang="zh-CN"/>
              <a:t>15%12=3</a:t>
            </a:r>
            <a:endParaRPr lang="en-US" altLang="zh-CN"/>
          </a:p>
          <a:p>
            <a:r>
              <a:rPr lang="en-US" altLang="zh-CN"/>
              <a:t>1111 1111+1=1 0000 0000=0</a:t>
            </a:r>
            <a:endParaRPr lang="en-US" altLang="zh-CN"/>
          </a:p>
          <a:p>
            <a:r>
              <a:rPr lang="zh-CN" altLang="en-US"/>
              <a:t>求反加</a:t>
            </a:r>
            <a:r>
              <a:rPr lang="en-US" altLang="zh-CN"/>
              <a:t>1.    1000 0011 - 0111 1100 - 01111101</a:t>
            </a:r>
            <a:endParaRPr lang="en-US" altLang="zh-CN"/>
          </a:p>
          <a:p>
            <a:r>
              <a:rPr lang="en-US" altLang="zh-CN"/>
              <a:t>111111111 -00000011 =11111111+01111101</a:t>
            </a:r>
            <a:endParaRPr lang="en-US" altLang="zh-CN"/>
          </a:p>
        </p:txBody>
      </p:sp>
      <p:sp>
        <p:nvSpPr>
          <p:cNvPr id="3" name="标题 2"/>
          <p:cNvSpPr>
            <a:spLocks noGrp="1"/>
          </p:cNvSpPr>
          <p:nvPr>
            <p:ph type="title"/>
          </p:nvPr>
        </p:nvSpPr>
        <p:spPr/>
        <p:txBody>
          <a:bodyPr/>
          <a:p>
            <a:r>
              <a:rPr lang="en-US" altLang="zh-CN" dirty="0" smtClean="0">
                <a:sym typeface="+mn-ea"/>
              </a:rPr>
              <a:t>1.4.4  </a:t>
            </a:r>
            <a:r>
              <a:rPr lang="zh-CN" altLang="en-US" dirty="0" smtClean="0">
                <a:sym typeface="+mn-ea"/>
              </a:rPr>
              <a:t>二进制数</a:t>
            </a:r>
            <a:r>
              <a:rPr lang="zh-CN" altLang="en-US" dirty="0">
                <a:sym typeface="+mn-ea"/>
              </a:rPr>
              <a:t>的编码表示</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latin typeface="宋体" panose="02010600030101010101" pitchFamily="2" charset="-122"/>
              </a:rPr>
              <a:t>正数的反码与原码表示相同。</a:t>
            </a:r>
            <a:endParaRPr lang="zh-CN" altLang="en-US" dirty="0">
              <a:latin typeface="宋体" panose="02010600030101010101" pitchFamily="2" charset="-122"/>
            </a:endParaRPr>
          </a:p>
          <a:p>
            <a:r>
              <a:rPr lang="zh-CN" altLang="en-US" dirty="0">
                <a:latin typeface="宋体" panose="02010600030101010101" pitchFamily="2" charset="-122"/>
              </a:rPr>
              <a:t>负数的反码与原码有如下关系：</a:t>
            </a:r>
            <a:endParaRPr lang="zh-CN" altLang="en-US" dirty="0">
              <a:latin typeface="宋体" panose="02010600030101010101" pitchFamily="2" charset="-122"/>
            </a:endParaRPr>
          </a:p>
          <a:p>
            <a:pPr marL="457200" lvl="1" indent="0">
              <a:buNone/>
            </a:pPr>
            <a:r>
              <a:rPr lang="zh-CN" altLang="en-US" dirty="0">
                <a:latin typeface="宋体" panose="02010600030101010101" pitchFamily="2" charset="-122"/>
              </a:rPr>
              <a:t>符号位相同</a:t>
            </a:r>
            <a:r>
              <a:rPr lang="en-US" altLang="zh-CN" dirty="0">
                <a:latin typeface="宋体" panose="02010600030101010101" pitchFamily="2" charset="-122"/>
              </a:rPr>
              <a:t>(</a:t>
            </a:r>
            <a:r>
              <a:rPr lang="zh-CN" altLang="en-US" dirty="0">
                <a:latin typeface="宋体" panose="02010600030101010101" pitchFamily="2" charset="-122"/>
              </a:rPr>
              <a:t>仍用</a:t>
            </a:r>
            <a:r>
              <a:rPr lang="en-US" altLang="zh-CN" dirty="0">
                <a:latin typeface="宋体" panose="02010600030101010101" pitchFamily="2" charset="-122"/>
              </a:rPr>
              <a:t>1</a:t>
            </a:r>
            <a:r>
              <a:rPr lang="zh-CN" altLang="en-US" dirty="0">
                <a:latin typeface="宋体" panose="02010600030101010101" pitchFamily="2" charset="-122"/>
              </a:rPr>
              <a:t>表示</a:t>
            </a:r>
            <a:r>
              <a:rPr lang="en-US" altLang="zh-CN" dirty="0">
                <a:latin typeface="宋体" panose="02010600030101010101" pitchFamily="2" charset="-122"/>
              </a:rPr>
              <a:t>)</a:t>
            </a:r>
            <a:r>
              <a:rPr lang="zh-CN" altLang="en-US" dirty="0">
                <a:latin typeface="宋体" panose="02010600030101010101" pitchFamily="2" charset="-122"/>
              </a:rPr>
              <a:t>，其余各位取反</a:t>
            </a:r>
            <a:r>
              <a:rPr lang="en-US" altLang="zh-CN" dirty="0">
                <a:latin typeface="宋体" panose="02010600030101010101" pitchFamily="2" charset="-122"/>
              </a:rPr>
              <a:t>(0</a:t>
            </a:r>
            <a:r>
              <a:rPr lang="zh-CN" altLang="en-US" dirty="0">
                <a:latin typeface="宋体" panose="02010600030101010101" pitchFamily="2" charset="-122"/>
              </a:rPr>
              <a:t>变</a:t>
            </a:r>
            <a:r>
              <a:rPr lang="en-US" altLang="zh-CN" dirty="0">
                <a:latin typeface="宋体" panose="02010600030101010101" pitchFamily="2" charset="-122"/>
              </a:rPr>
              <a:t>1</a:t>
            </a:r>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变</a:t>
            </a:r>
            <a:r>
              <a:rPr lang="en-US" altLang="zh-CN" dirty="0">
                <a:latin typeface="宋体" panose="02010600030101010101" pitchFamily="2" charset="-122"/>
              </a:rPr>
              <a:t>0)</a:t>
            </a:r>
            <a:r>
              <a:rPr lang="zh-CN" altLang="en-US" dirty="0">
                <a:latin typeface="宋体" panose="02010600030101010101" pitchFamily="2" charset="-122"/>
              </a:rPr>
              <a:t>。例如：</a:t>
            </a:r>
            <a:br>
              <a:rPr lang="zh-CN" altLang="en-US" dirty="0">
                <a:latin typeface="宋体" panose="02010600030101010101" pitchFamily="2" charset="-122"/>
              </a:rPr>
            </a:br>
            <a:r>
              <a:rPr lang="en-US" altLang="zh-CN" sz="2400" dirty="0">
                <a:latin typeface="宋体" panose="02010600030101010101" pitchFamily="2" charset="-122"/>
              </a:rPr>
              <a:t>X=-1100110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=11100110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=10011001</a:t>
            </a:r>
            <a:br>
              <a:rPr lang="en-US" altLang="zh-CN" sz="2400" dirty="0">
                <a:latin typeface="宋体" panose="02010600030101010101" pitchFamily="2" charset="-122"/>
              </a:rPr>
            </a:br>
            <a:r>
              <a:rPr lang="en-US" altLang="zh-CN" sz="2400" dirty="0">
                <a:latin typeface="宋体" panose="02010600030101010101" pitchFamily="2" charset="-122"/>
              </a:rPr>
              <a:t>X=+0000000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=00000000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=00000000</a:t>
            </a:r>
            <a:endParaRPr lang="en-US" altLang="zh-CN" sz="2400" dirty="0">
              <a:latin typeface="宋体" panose="02010600030101010101" pitchFamily="2" charset="-122"/>
            </a:endParaRPr>
          </a:p>
          <a:p>
            <a:r>
              <a:rPr lang="zh-CN" altLang="en-US" dirty="0">
                <a:latin typeface="宋体" panose="02010600030101010101" pitchFamily="2" charset="-122"/>
              </a:rPr>
              <a:t>反码中零的表示也不惟一</a:t>
            </a:r>
            <a:endParaRPr lang="zh-CN" altLang="en-US" sz="2800" dirty="0">
              <a:latin typeface="宋体" panose="02010600030101010101" pitchFamily="2" charset="-122"/>
            </a:endParaRPr>
          </a:p>
          <a:p>
            <a:pPr marL="457200" lvl="1" indent="0" algn="just">
              <a:buNone/>
            </a:pPr>
            <a:r>
              <a:rPr lang="en-US" altLang="zh-CN" sz="2400" dirty="0">
                <a:latin typeface="宋体" panose="02010600030101010101" pitchFamily="2" charset="-122"/>
              </a:rPr>
              <a:t>X=-0000000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=10000000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=11111111</a:t>
            </a:r>
            <a:endParaRPr lang="en-US" altLang="zh-CN" dirty="0">
              <a:latin typeface="宋体" panose="02010600030101010101" pitchFamily="2" charset="-122"/>
            </a:endParaRPr>
          </a:p>
          <a:p>
            <a:r>
              <a:rPr lang="zh-CN" altLang="en-US" dirty="0">
                <a:latin typeface="宋体" panose="02010600030101010101" pitchFamily="2" charset="-122"/>
              </a:rPr>
              <a:t>反码只是求补码的中间码</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模数：</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n</a:t>
            </a:r>
            <a:r>
              <a:rPr lang="zh-CN" altLang="en-US" dirty="0">
                <a:latin typeface="宋体" panose="02010600030101010101" pitchFamily="2" charset="-122"/>
              </a:rPr>
              <a:t>位整数</a:t>
            </a:r>
            <a:r>
              <a:rPr lang="en-US" altLang="zh-CN" dirty="0">
                <a:latin typeface="宋体" panose="02010600030101010101" pitchFamily="2" charset="-122"/>
              </a:rPr>
              <a:t>(</a:t>
            </a:r>
            <a:r>
              <a:rPr lang="zh-CN" altLang="en-US" dirty="0">
                <a:latin typeface="宋体" panose="02010600030101010101" pitchFamily="2" charset="-122"/>
              </a:rPr>
              <a:t>包括一位符号位</a:t>
            </a:r>
            <a:r>
              <a:rPr lang="en-US" altLang="zh-CN" dirty="0">
                <a:latin typeface="宋体" panose="02010600030101010101" pitchFamily="2" charset="-122"/>
              </a:rPr>
              <a:t>)</a:t>
            </a:r>
            <a:r>
              <a:rPr lang="zh-CN" altLang="en-US" dirty="0">
                <a:latin typeface="宋体" panose="02010600030101010101" pitchFamily="2" charset="-122"/>
              </a:rPr>
              <a:t>，则它的模数为 </a:t>
            </a:r>
            <a:r>
              <a:rPr lang="en-US" altLang="zh-CN" dirty="0">
                <a:latin typeface="宋体" panose="02010600030101010101" pitchFamily="2" charset="-122"/>
              </a:rPr>
              <a:t>2</a:t>
            </a:r>
            <a:r>
              <a:rPr lang="en-US" altLang="zh-CN" baseline="30000" dirty="0">
                <a:latin typeface="宋体" panose="02010600030101010101" pitchFamily="2" charset="-122"/>
              </a:rPr>
              <a:t>n </a:t>
            </a:r>
            <a:r>
              <a:rPr lang="zh-CN" altLang="en-US" dirty="0">
                <a:latin typeface="宋体" panose="02010600030101010101" pitchFamily="2" charset="-122"/>
              </a:rPr>
              <a:t>。</a:t>
            </a:r>
            <a:r>
              <a:rPr lang="zh-CN" altLang="en-US" baseline="30000" dirty="0">
                <a:latin typeface="宋体" panose="02010600030101010101" pitchFamily="2" charset="-122"/>
              </a:rPr>
              <a:t> </a:t>
            </a:r>
            <a:r>
              <a:rPr lang="en-US" altLang="zh-CN" dirty="0">
                <a:latin typeface="宋体" panose="02010600030101010101" pitchFamily="2" charset="-122"/>
              </a:rPr>
              <a:t>n</a:t>
            </a:r>
            <a:r>
              <a:rPr lang="zh-CN" altLang="en-US" dirty="0">
                <a:latin typeface="宋体" panose="02010600030101010101" pitchFamily="2" charset="-122"/>
              </a:rPr>
              <a:t>位小数，小数点前一位为符号位，则它的模数为 </a:t>
            </a:r>
            <a:r>
              <a:rPr lang="en-US" altLang="zh-CN" dirty="0">
                <a:latin typeface="宋体" panose="02010600030101010101" pitchFamily="2" charset="-122"/>
              </a:rPr>
              <a:t>2</a:t>
            </a:r>
            <a:r>
              <a:rPr lang="zh-CN" altLang="en-US" dirty="0">
                <a:latin typeface="宋体" panose="02010600030101010101" pitchFamily="2" charset="-122"/>
              </a:rPr>
              <a:t>。</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补数：</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一个数减去另一个数，或者说一个数加上一个负数，等于第一个数加上第二个数的补数。例：</a:t>
            </a:r>
            <a:r>
              <a:rPr lang="en-US" altLang="zh-CN" dirty="0">
                <a:latin typeface="宋体" panose="02010600030101010101" pitchFamily="2" charset="-122"/>
              </a:rPr>
              <a:t>8+(-2)=8+10 ( mod  12 )</a:t>
            </a:r>
            <a:endParaRPr lang="en-US" altLang="zh-CN" dirty="0">
              <a:latin typeface="宋体" panose="02010600030101010101" pitchFamily="2" charset="-122"/>
            </a:endParaRPr>
          </a:p>
          <a:p>
            <a:pPr lvl="1">
              <a:lnSpc>
                <a:spcPct val="90000"/>
              </a:lnSpc>
            </a:pPr>
            <a:r>
              <a:rPr lang="zh-CN" altLang="en-US" dirty="0">
                <a:latin typeface="宋体" panose="02010600030101010101" pitchFamily="2" charset="-122"/>
              </a:rPr>
              <a:t>一个二进制负数可用其模数与真值做加法 </a:t>
            </a:r>
            <a:r>
              <a:rPr lang="en-US" altLang="zh-CN" dirty="0">
                <a:latin typeface="宋体" panose="02010600030101010101" pitchFamily="2" charset="-122"/>
              </a:rPr>
              <a:t>(</a:t>
            </a:r>
            <a:r>
              <a:rPr lang="zh-CN" altLang="en-US" dirty="0">
                <a:latin typeface="宋体" panose="02010600030101010101" pitchFamily="2" charset="-122"/>
              </a:rPr>
              <a:t>模减去该数的绝对值</a:t>
            </a:r>
            <a:r>
              <a:rPr lang="en-US" altLang="zh-CN" dirty="0">
                <a:latin typeface="宋体" panose="02010600030101010101" pitchFamily="2" charset="-122"/>
              </a:rPr>
              <a:t>) </a:t>
            </a:r>
            <a:r>
              <a:rPr lang="zh-CN" altLang="en-US" dirty="0">
                <a:latin typeface="宋体" panose="02010600030101010101" pitchFamily="2" charset="-122"/>
              </a:rPr>
              <a:t>求得其补码</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90000"/>
              </a:lnSpc>
            </a:pPr>
            <a:r>
              <a:rPr lang="zh-CN" altLang="en-US" dirty="0">
                <a:latin typeface="宋体" panose="02010600030101010101" pitchFamily="2" charset="-122"/>
              </a:rPr>
              <a:t>计算机中的补码表示法</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负数的补码由该数反码的末位加 </a:t>
            </a:r>
            <a:r>
              <a:rPr lang="en-US" altLang="zh-CN" dirty="0">
                <a:latin typeface="宋体" panose="02010600030101010101" pitchFamily="2" charset="-122"/>
              </a:rPr>
              <a:t>1 </a:t>
            </a:r>
            <a:r>
              <a:rPr lang="zh-CN" altLang="en-US" dirty="0">
                <a:latin typeface="宋体" panose="02010600030101010101" pitchFamily="2" charset="-122"/>
              </a:rPr>
              <a:t>求得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对补码再求补即得到原码</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补码运算规则</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符号位可作为数值参加运算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减法运算可转换为加法运算：</a:t>
            </a:r>
            <a:endParaRPr lang="zh-CN" altLang="en-US" dirty="0">
              <a:latin typeface="宋体" panose="02010600030101010101" pitchFamily="2" charset="-122"/>
            </a:endParaRPr>
          </a:p>
          <a:p>
            <a:pPr lvl="2">
              <a:lnSpc>
                <a:spcPct val="90000"/>
              </a:lnSpc>
              <a:buNone/>
            </a:pPr>
            <a:r>
              <a:rPr lang="zh-CN" altLang="en-US" dirty="0">
                <a:latin typeface="宋体" panose="02010600030101010101" pitchFamily="2" charset="-122"/>
              </a:rPr>
              <a:t>加上一个负数等于加上该数的补码</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补码运算的结果仍为补码</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运算结果溢出：</a:t>
            </a:r>
            <a:endParaRPr lang="zh-CN" altLang="en-US" dirty="0">
              <a:latin typeface="宋体" panose="02010600030101010101" pitchFamily="2" charset="-122"/>
            </a:endParaRPr>
          </a:p>
          <a:p>
            <a:pPr lvl="2">
              <a:lnSpc>
                <a:spcPct val="90000"/>
              </a:lnSpc>
              <a:buNone/>
            </a:pPr>
            <a:r>
              <a:rPr lang="zh-CN" altLang="en-US" dirty="0">
                <a:latin typeface="宋体" panose="02010600030101010101" pitchFamily="2" charset="-122"/>
              </a:rPr>
              <a:t>负数之和得正数，或正数之和得</a:t>
            </a:r>
            <a:r>
              <a:rPr lang="zh-CN" altLang="en-US" dirty="0" smtClean="0">
                <a:latin typeface="宋体" panose="02010600030101010101" pitchFamily="2" charset="-122"/>
              </a:rPr>
              <a:t>负数</a:t>
            </a:r>
            <a:endParaRPr lang="zh-CN" altLang="en-US" dirty="0"/>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计算机中通常采用浮点方式表示小数</a:t>
            </a:r>
            <a:br>
              <a:rPr lang="zh-CN" altLang="en-US" dirty="0">
                <a:latin typeface="宋体" panose="02010600030101010101" pitchFamily="2" charset="-122"/>
              </a:rPr>
            </a:br>
            <a:r>
              <a:rPr lang="zh-CN" altLang="en-US" dirty="0">
                <a:latin typeface="宋体" panose="02010600030101010101" pitchFamily="2" charset="-122"/>
              </a:rPr>
              <a:t>一个数 </a:t>
            </a:r>
            <a:r>
              <a:rPr lang="en-US" altLang="zh-CN" dirty="0">
                <a:latin typeface="宋体" panose="02010600030101010101" pitchFamily="2" charset="-122"/>
              </a:rPr>
              <a:t>N </a:t>
            </a:r>
            <a:r>
              <a:rPr lang="zh-CN" altLang="en-US" dirty="0">
                <a:latin typeface="宋体" panose="02010600030101010101" pitchFamily="2" charset="-122"/>
              </a:rPr>
              <a:t>用浮点形式表示可以写成：</a:t>
            </a:r>
            <a:br>
              <a:rPr lang="zh-CN" altLang="en-US" dirty="0">
                <a:latin typeface="宋体" panose="02010600030101010101" pitchFamily="2" charset="-122"/>
              </a:rPr>
            </a:br>
            <a:r>
              <a:rPr lang="zh-CN" altLang="en-US" dirty="0">
                <a:latin typeface="宋体" panose="02010600030101010101" pitchFamily="2" charset="-122"/>
              </a:rPr>
              <a:t>      </a:t>
            </a:r>
            <a:r>
              <a:rPr lang="en-US" altLang="zh-CN" dirty="0">
                <a:latin typeface="宋体" panose="02010600030101010101" pitchFamily="2" charset="-122"/>
              </a:rPr>
              <a:t>N=M×2</a:t>
            </a:r>
            <a:r>
              <a:rPr lang="en-US" altLang="zh-CN" baseline="30000" dirty="0">
                <a:latin typeface="宋体" panose="02010600030101010101" pitchFamily="2" charset="-122"/>
              </a:rPr>
              <a:t>E</a:t>
            </a:r>
            <a:r>
              <a:rPr lang="en-US" altLang="zh-CN" dirty="0">
                <a:latin typeface="宋体" panose="02010600030101010101" pitchFamily="2" charset="-122"/>
              </a:rPr>
              <a:t> </a:t>
            </a:r>
            <a:endParaRPr lang="en-US" altLang="zh-CN" dirty="0">
              <a:latin typeface="宋体" panose="02010600030101010101" pitchFamily="2" charset="-122"/>
            </a:endParaRPr>
          </a:p>
          <a:p>
            <a:pPr lvl="1">
              <a:lnSpc>
                <a:spcPct val="90000"/>
              </a:lnSpc>
            </a:pPr>
            <a:r>
              <a:rPr lang="en-US" altLang="zh-CN" dirty="0">
                <a:latin typeface="宋体" panose="02010600030101010101" pitchFamily="2" charset="-122"/>
              </a:rPr>
              <a:t>E</a:t>
            </a:r>
            <a:r>
              <a:rPr lang="zh-CN" altLang="en-US" dirty="0">
                <a:latin typeface="宋体" panose="02010600030101010101" pitchFamily="2" charset="-122"/>
              </a:rPr>
              <a:t>表示</a:t>
            </a:r>
            <a:r>
              <a:rPr lang="en-US" altLang="zh-CN" dirty="0">
                <a:latin typeface="宋体" panose="02010600030101010101" pitchFamily="2" charset="-122"/>
              </a:rPr>
              <a:t>2</a:t>
            </a:r>
            <a:r>
              <a:rPr lang="zh-CN" altLang="en-US" dirty="0">
                <a:latin typeface="宋体" panose="02010600030101010101" pitchFamily="2" charset="-122"/>
              </a:rPr>
              <a:t>的幂，称为数</a:t>
            </a:r>
            <a:r>
              <a:rPr lang="en-US" altLang="zh-CN" dirty="0">
                <a:latin typeface="宋体" panose="02010600030101010101" pitchFamily="2" charset="-122"/>
              </a:rPr>
              <a:t>N</a:t>
            </a:r>
            <a:r>
              <a:rPr lang="zh-CN" altLang="en-US" dirty="0">
                <a:latin typeface="宋体" panose="02010600030101010101" pitchFamily="2" charset="-122"/>
              </a:rPr>
              <a:t>的阶码。阶码确定了数</a:t>
            </a:r>
            <a:r>
              <a:rPr lang="en-US" altLang="zh-CN" dirty="0">
                <a:latin typeface="宋体" panose="02010600030101010101" pitchFamily="2" charset="-122"/>
              </a:rPr>
              <a:t>N</a:t>
            </a:r>
            <a:r>
              <a:rPr lang="zh-CN" altLang="en-US" dirty="0">
                <a:latin typeface="宋体" panose="02010600030101010101" pitchFamily="2" charset="-122"/>
              </a:rPr>
              <a:t>的小数点的位置，其位数反映了该浮点数所表示的数的范围。</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M</a:t>
            </a:r>
            <a:r>
              <a:rPr lang="zh-CN" altLang="en-US" dirty="0">
                <a:latin typeface="宋体" panose="02010600030101010101" pitchFamily="2" charset="-122"/>
              </a:rPr>
              <a:t>表示数</a:t>
            </a:r>
            <a:r>
              <a:rPr lang="en-US" altLang="zh-CN" dirty="0">
                <a:latin typeface="宋体" panose="02010600030101010101" pitchFamily="2" charset="-122"/>
              </a:rPr>
              <a:t>N</a:t>
            </a:r>
            <a:r>
              <a:rPr lang="zh-CN" altLang="en-US" dirty="0">
                <a:latin typeface="宋体" panose="02010600030101010101" pitchFamily="2" charset="-122"/>
              </a:rPr>
              <a:t>的全部有效数字，称为数</a:t>
            </a:r>
            <a:r>
              <a:rPr lang="en-US" altLang="zh-CN" dirty="0">
                <a:latin typeface="宋体" panose="02010600030101010101" pitchFamily="2" charset="-122"/>
              </a:rPr>
              <a:t>N</a:t>
            </a:r>
            <a:r>
              <a:rPr lang="zh-CN" altLang="en-US" dirty="0">
                <a:latin typeface="宋体" panose="02010600030101010101" pitchFamily="2" charset="-122"/>
              </a:rPr>
              <a:t>的尾数。其位数反映了数据的精度</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smtClean="0"/>
              <a:t>1.4.5  </a:t>
            </a:r>
            <a:r>
              <a:rPr lang="zh-CN" altLang="en-US" dirty="0" smtClean="0"/>
              <a:t>定点数和浮点数</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1.4.6  </a:t>
            </a:r>
            <a:r>
              <a:rPr lang="zh-CN" altLang="en-US" dirty="0" smtClean="0"/>
              <a:t>数的表示范围</a:t>
            </a:r>
            <a:endParaRPr lang="zh-CN" altLang="en-US" dirty="0"/>
          </a:p>
        </p:txBody>
      </p:sp>
      <p:sp>
        <p:nvSpPr>
          <p:cNvPr id="2" name="内容占位符 1"/>
          <p:cNvSpPr>
            <a:spLocks noGrp="1"/>
          </p:cNvSpPr>
          <p:nvPr>
            <p:ph idx="1"/>
          </p:nvPr>
        </p:nvSpPr>
        <p:spPr/>
        <p:txBody>
          <a:bodyPr/>
          <a:lstStyle/>
          <a:p>
            <a:r>
              <a:rPr lang="zh-CN" altLang="en-US" dirty="0"/>
              <a:t>一</a:t>
            </a:r>
            <a:r>
              <a:rPr lang="zh-CN" altLang="en-US" dirty="0" smtClean="0"/>
              <a:t>个</a:t>
            </a:r>
            <a:r>
              <a:rPr lang="en-US" altLang="zh-CN" dirty="0" smtClean="0"/>
              <a:t>m</a:t>
            </a:r>
            <a:r>
              <a:rPr lang="zh-CN" altLang="en-US" dirty="0" smtClean="0"/>
              <a:t>位整数，如果采用原码或反码表示，能表示的最大数为</a:t>
            </a:r>
            <a:r>
              <a:rPr lang="en-US" altLang="zh-CN" dirty="0" smtClean="0"/>
              <a:t>2</a:t>
            </a:r>
            <a:r>
              <a:rPr lang="en-US" altLang="zh-CN" baseline="30000" dirty="0" smtClean="0">
                <a:latin typeface="宋体" panose="02010600030101010101" pitchFamily="2" charset="-122"/>
              </a:rPr>
              <a:t>m-1</a:t>
            </a:r>
            <a:r>
              <a:rPr lang="en-US" altLang="zh-CN" dirty="0" smtClean="0"/>
              <a:t>-1</a:t>
            </a:r>
            <a:r>
              <a:rPr lang="zh-CN" altLang="en-US" dirty="0" smtClean="0"/>
              <a:t>，最小数</a:t>
            </a:r>
            <a:r>
              <a:rPr lang="en-US" altLang="zh-CN" dirty="0" smtClean="0"/>
              <a:t>-(2</a:t>
            </a:r>
            <a:r>
              <a:rPr lang="en-US" altLang="zh-CN" baseline="30000" dirty="0" smtClean="0">
                <a:latin typeface="宋体" panose="02010600030101010101" pitchFamily="2" charset="-122"/>
              </a:rPr>
              <a:t>m-1</a:t>
            </a:r>
            <a:r>
              <a:rPr lang="en-US" altLang="zh-CN" dirty="0" smtClean="0"/>
              <a:t>-1)</a:t>
            </a:r>
            <a:endParaRPr lang="en-US" altLang="zh-CN" dirty="0" smtClean="0"/>
          </a:p>
          <a:p>
            <a:r>
              <a:rPr lang="zh-CN" altLang="en-US" dirty="0" smtClean="0"/>
              <a:t>若用补码表示，</a:t>
            </a:r>
            <a:r>
              <a:rPr lang="zh-CN" altLang="en-US" dirty="0"/>
              <a:t>能表示的最大数为</a:t>
            </a:r>
            <a:r>
              <a:rPr lang="en-US" altLang="zh-CN" dirty="0"/>
              <a:t>2</a:t>
            </a:r>
            <a:r>
              <a:rPr lang="en-US" altLang="zh-CN" baseline="30000" dirty="0">
                <a:latin typeface="宋体" panose="02010600030101010101" pitchFamily="2" charset="-122"/>
              </a:rPr>
              <a:t>m-1</a:t>
            </a:r>
            <a:r>
              <a:rPr lang="en-US" altLang="zh-CN" dirty="0"/>
              <a:t>-1</a:t>
            </a:r>
            <a:r>
              <a:rPr lang="zh-CN" altLang="en-US" dirty="0"/>
              <a:t>，最小数</a:t>
            </a:r>
            <a:r>
              <a:rPr lang="en-US" altLang="zh-CN" dirty="0" smtClean="0"/>
              <a:t>-2</a:t>
            </a:r>
            <a:r>
              <a:rPr lang="en-US" altLang="zh-CN" baseline="30000" dirty="0" smtClean="0">
                <a:latin typeface="宋体" panose="02010600030101010101" pitchFamily="2" charset="-122"/>
              </a:rPr>
              <a:t>m-1</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宋体" panose="02010600030101010101" pitchFamily="2" charset="-122"/>
              </a:rPr>
              <a:t>机器语言</a:t>
            </a:r>
            <a:endParaRPr lang="en-US" altLang="zh-CN" dirty="0" smtClean="0">
              <a:latin typeface="宋体" panose="02010600030101010101" pitchFamily="2" charset="-122"/>
            </a:endParaRPr>
          </a:p>
          <a:p>
            <a:r>
              <a:rPr lang="zh-CN" altLang="en-US" dirty="0">
                <a:latin typeface="宋体" panose="02010600030101010101" pitchFamily="2" charset="-122"/>
              </a:rPr>
              <a:t>汇编语言：机器</a:t>
            </a:r>
            <a:r>
              <a:rPr lang="zh-CN" altLang="en-US" dirty="0">
                <a:latin typeface="宋体" panose="02010600030101010101" pitchFamily="2" charset="-122"/>
              </a:rPr>
              <a:t>语言助记符，如</a:t>
            </a:r>
            <a:r>
              <a:rPr lang="en-US" altLang="zh-CN" dirty="0">
                <a:latin typeface="宋体" panose="02010600030101010101" pitchFamily="2" charset="-122"/>
              </a:rPr>
              <a:t>ADD</a:t>
            </a:r>
            <a:r>
              <a:rPr lang="zh-CN" altLang="en-US" dirty="0">
                <a:latin typeface="宋体" panose="02010600030101010101" pitchFamily="2" charset="-122"/>
              </a:rPr>
              <a:t>、</a:t>
            </a:r>
            <a:r>
              <a:rPr lang="en-US" altLang="zh-CN" dirty="0">
                <a:latin typeface="宋体" panose="02010600030101010101" pitchFamily="2" charset="-122"/>
              </a:rPr>
              <a:t>SUB</a:t>
            </a:r>
            <a:r>
              <a:rPr lang="zh-CN" altLang="en-US" dirty="0">
                <a:latin typeface="宋体" panose="02010600030101010101" pitchFamily="2" charset="-122"/>
              </a:rPr>
              <a:t>等</a:t>
            </a:r>
            <a:endParaRPr lang="zh-CN" altLang="en-US" dirty="0"/>
          </a:p>
        </p:txBody>
      </p:sp>
      <p:sp>
        <p:nvSpPr>
          <p:cNvPr id="3" name="标题 2"/>
          <p:cNvSpPr>
            <a:spLocks noGrp="1"/>
          </p:cNvSpPr>
          <p:nvPr>
            <p:ph type="title"/>
          </p:nvPr>
        </p:nvSpPr>
        <p:spPr/>
        <p:txBody>
          <a:bodyPr/>
          <a:lstStyle/>
          <a:p>
            <a:r>
              <a:rPr lang="en-US" altLang="zh-CN" dirty="0" smtClean="0"/>
              <a:t>1.1.1  </a:t>
            </a:r>
            <a:r>
              <a:rPr lang="zh-CN" altLang="en-US" dirty="0" smtClean="0"/>
              <a:t>机器语言</a:t>
            </a:r>
            <a:r>
              <a:rPr lang="zh-CN" altLang="en-US" dirty="0"/>
              <a:t>与汇编语言</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西文字符：</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ASCII</a:t>
            </a:r>
            <a:r>
              <a:rPr lang="zh-CN" altLang="en-US" dirty="0">
                <a:latin typeface="宋体" panose="02010600030101010101" pitchFamily="2" charset="-122"/>
              </a:rPr>
              <a:t>码：用</a:t>
            </a:r>
            <a:r>
              <a:rPr lang="en-US" altLang="zh-CN" dirty="0">
                <a:latin typeface="宋体" panose="02010600030101010101" pitchFamily="2" charset="-122"/>
              </a:rPr>
              <a:t>7</a:t>
            </a:r>
            <a:r>
              <a:rPr lang="zh-CN" altLang="en-US" dirty="0">
                <a:latin typeface="宋体" panose="02010600030101010101" pitchFamily="2" charset="-122"/>
              </a:rPr>
              <a:t>位二进制数表示一个字符，最多可以表示</a:t>
            </a:r>
            <a:r>
              <a:rPr lang="en-US" altLang="zh-CN" dirty="0">
                <a:latin typeface="宋体" panose="02010600030101010101" pitchFamily="2" charset="-122"/>
              </a:rPr>
              <a:t>2</a:t>
            </a:r>
            <a:r>
              <a:rPr lang="en-US" altLang="zh-CN" baseline="30000" dirty="0">
                <a:latin typeface="宋体" panose="02010600030101010101" pitchFamily="2" charset="-122"/>
              </a:rPr>
              <a:t>7</a:t>
            </a:r>
            <a:r>
              <a:rPr lang="en-US" altLang="zh-CN" dirty="0">
                <a:latin typeface="宋体" panose="02010600030101010101" pitchFamily="2" charset="-122"/>
              </a:rPr>
              <a:t>=128</a:t>
            </a:r>
            <a:r>
              <a:rPr lang="zh-CN" altLang="en-US" dirty="0">
                <a:latin typeface="宋体" panose="02010600030101010101" pitchFamily="2" charset="-122"/>
              </a:rPr>
              <a:t>个字符</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EBCDIC</a:t>
            </a:r>
            <a:r>
              <a:rPr lang="zh-CN" altLang="en-US" dirty="0">
                <a:latin typeface="宋体" panose="02010600030101010101" pitchFamily="2" charset="-122"/>
              </a:rPr>
              <a:t>码：用</a:t>
            </a:r>
            <a:r>
              <a:rPr lang="en-US" altLang="zh-CN" dirty="0">
                <a:latin typeface="宋体" panose="02010600030101010101" pitchFamily="2" charset="-122"/>
              </a:rPr>
              <a:t>8</a:t>
            </a:r>
            <a:r>
              <a:rPr lang="zh-CN" altLang="en-US" dirty="0">
                <a:latin typeface="宋体" panose="02010600030101010101" pitchFamily="2" charset="-122"/>
              </a:rPr>
              <a:t>位二进制数表示一个字符，最多可以表示</a:t>
            </a:r>
            <a:r>
              <a:rPr lang="en-US" altLang="zh-CN" dirty="0">
                <a:latin typeface="宋体" panose="02010600030101010101" pitchFamily="2" charset="-122"/>
              </a:rPr>
              <a:t>2</a:t>
            </a:r>
            <a:r>
              <a:rPr lang="en-US" altLang="zh-CN" baseline="30000" dirty="0">
                <a:latin typeface="宋体" panose="02010600030101010101" pitchFamily="2" charset="-122"/>
              </a:rPr>
              <a:t>8</a:t>
            </a:r>
            <a:r>
              <a:rPr lang="en-US" altLang="zh-CN" dirty="0">
                <a:latin typeface="宋体" panose="02010600030101010101" pitchFamily="2" charset="-122"/>
              </a:rPr>
              <a:t>=256</a:t>
            </a:r>
            <a:r>
              <a:rPr lang="zh-CN" altLang="en-US" dirty="0">
                <a:latin typeface="宋体" panose="02010600030101010101" pitchFamily="2" charset="-122"/>
              </a:rPr>
              <a:t>个字符</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汉字：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应用较为广泛的是</a:t>
            </a:r>
            <a:r>
              <a:rPr lang="en-US" altLang="zh-CN" dirty="0">
                <a:latin typeface="宋体" panose="02010600030101010101" pitchFamily="2" charset="-122"/>
              </a:rPr>
              <a:t>"</a:t>
            </a:r>
            <a:r>
              <a:rPr lang="zh-CN" altLang="en-US" dirty="0">
                <a:latin typeface="宋体" panose="02010600030101010101" pitchFamily="2" charset="-122"/>
              </a:rPr>
              <a:t>国家标准信息交换用汉字编码</a:t>
            </a:r>
            <a:r>
              <a:rPr lang="en-US" altLang="zh-CN" dirty="0">
                <a:latin typeface="宋体" panose="02010600030101010101" pitchFamily="2" charset="-122"/>
              </a:rPr>
              <a:t>"(GB2312-80</a:t>
            </a:r>
            <a:r>
              <a:rPr lang="zh-CN" altLang="en-US" dirty="0">
                <a:latin typeface="宋体" panose="02010600030101010101" pitchFamily="2" charset="-122"/>
              </a:rPr>
              <a:t>标准</a:t>
            </a:r>
            <a:r>
              <a:rPr lang="en-US" altLang="zh-CN" dirty="0">
                <a:latin typeface="宋体" panose="02010600030101010101" pitchFamily="2" charset="-122"/>
              </a:rPr>
              <a:t>)</a:t>
            </a:r>
            <a:r>
              <a:rPr lang="zh-CN" altLang="en-US" dirty="0">
                <a:latin typeface="宋体" panose="02010600030101010101" pitchFamily="2" charset="-122"/>
              </a:rPr>
              <a:t>，简称国标码。是二字节码，用二个七位二进制数编码表示一个汉字</a:t>
            </a:r>
            <a:endParaRPr lang="zh-CN" altLang="en-US" dirty="0"/>
          </a:p>
        </p:txBody>
      </p:sp>
      <p:sp>
        <p:nvSpPr>
          <p:cNvPr id="3" name="标题 2"/>
          <p:cNvSpPr>
            <a:spLocks noGrp="1"/>
          </p:cNvSpPr>
          <p:nvPr>
            <p:ph type="title"/>
          </p:nvPr>
        </p:nvSpPr>
        <p:spPr/>
        <p:txBody>
          <a:bodyPr/>
          <a:lstStyle/>
          <a:p>
            <a:r>
              <a:rPr lang="en-US" altLang="zh-CN" dirty="0" smtClean="0"/>
              <a:t>1.4.7  </a:t>
            </a:r>
            <a:r>
              <a:rPr lang="zh-CN" altLang="en-US" dirty="0" smtClean="0"/>
              <a:t>非</a:t>
            </a:r>
            <a:r>
              <a:rPr lang="zh-CN" altLang="en-US" dirty="0"/>
              <a:t>数值信息的表示</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宋体" panose="02010600030101010101" pitchFamily="2" charset="-122"/>
              </a:rPr>
              <a:t>源程序：</a:t>
            </a:r>
            <a:endParaRPr lang="zh-CN" altLang="en-US" dirty="0">
              <a:latin typeface="宋体" panose="02010600030101010101" pitchFamily="2" charset="-122"/>
            </a:endParaRPr>
          </a:p>
          <a:p>
            <a:pPr lvl="1"/>
            <a:r>
              <a:rPr lang="zh-CN" altLang="en-US" dirty="0">
                <a:latin typeface="宋体" panose="02010600030101010101" pitchFamily="2" charset="-122"/>
              </a:rPr>
              <a:t>用源语言写的，有待翻译的程序</a:t>
            </a:r>
            <a:endParaRPr lang="zh-CN" altLang="en-US" dirty="0">
              <a:latin typeface="宋体" panose="02010600030101010101" pitchFamily="2" charset="-122"/>
            </a:endParaRPr>
          </a:p>
          <a:p>
            <a:r>
              <a:rPr lang="zh-CN" altLang="en-US" dirty="0">
                <a:latin typeface="宋体" panose="02010600030101010101" pitchFamily="2" charset="-122"/>
              </a:rPr>
              <a:t>目标程序：</a:t>
            </a:r>
            <a:endParaRPr lang="zh-CN" altLang="en-US" dirty="0">
              <a:latin typeface="宋体" panose="02010600030101010101" pitchFamily="2" charset="-122"/>
            </a:endParaRPr>
          </a:p>
          <a:p>
            <a:pPr lvl="1"/>
            <a:r>
              <a:rPr lang="zh-CN" altLang="en-US" dirty="0">
                <a:latin typeface="宋体" panose="02010600030101010101" pitchFamily="2" charset="-122"/>
              </a:rPr>
              <a:t>也称为</a:t>
            </a:r>
            <a:r>
              <a:rPr lang="en-US" altLang="zh-CN" dirty="0">
                <a:latin typeface="宋体" panose="02010600030101010101" pitchFamily="2" charset="-122"/>
              </a:rPr>
              <a:t>"</a:t>
            </a:r>
            <a:r>
              <a:rPr lang="zh-CN" altLang="en-US" dirty="0">
                <a:latin typeface="宋体" panose="02010600030101010101" pitchFamily="2" charset="-122"/>
              </a:rPr>
              <a:t>结果程序</a:t>
            </a:r>
            <a:r>
              <a:rPr lang="en-US" altLang="zh-CN" dirty="0">
                <a:latin typeface="宋体" panose="02010600030101010101" pitchFamily="2" charset="-122"/>
              </a:rPr>
              <a:t>"</a:t>
            </a:r>
            <a:r>
              <a:rPr lang="zh-CN" altLang="en-US" dirty="0">
                <a:latin typeface="宋体" panose="02010600030101010101" pitchFamily="2" charset="-122"/>
              </a:rPr>
              <a:t>，是源程序通过翻译程序加工以后所生成的</a:t>
            </a:r>
            <a:r>
              <a:rPr lang="zh-CN" altLang="en-US" dirty="0" smtClean="0">
                <a:latin typeface="宋体" panose="02010600030101010101" pitchFamily="2" charset="-122"/>
              </a:rPr>
              <a:t>程序</a:t>
            </a:r>
            <a:endParaRPr lang="zh-CN" altLang="en-US" dirty="0">
              <a:latin typeface="宋体" panose="02010600030101010101" pitchFamily="2" charset="-122"/>
            </a:endParaRPr>
          </a:p>
          <a:p>
            <a:r>
              <a:rPr lang="zh-CN" altLang="en-US" dirty="0">
                <a:latin typeface="宋体" panose="02010600030101010101" pitchFamily="2" charset="-122"/>
              </a:rPr>
              <a:t>翻译程序：</a:t>
            </a:r>
            <a:endParaRPr lang="zh-CN" altLang="en-US" dirty="0">
              <a:latin typeface="宋体" panose="02010600030101010101" pitchFamily="2" charset="-122"/>
            </a:endParaRPr>
          </a:p>
          <a:p>
            <a:pPr lvl="1"/>
            <a:r>
              <a:rPr lang="zh-CN" altLang="en-US" dirty="0">
                <a:latin typeface="宋体" panose="02010600030101010101" pitchFamily="2" charset="-122"/>
              </a:rPr>
              <a:t>是指一个把源程序翻译成等价的目标程序的</a:t>
            </a:r>
            <a:r>
              <a:rPr lang="zh-CN" altLang="en-US" dirty="0" smtClean="0">
                <a:latin typeface="宋体" panose="02010600030101010101" pitchFamily="2" charset="-122"/>
              </a:rPr>
              <a:t>程序</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smtClean="0"/>
              <a:t>1.5  </a:t>
            </a:r>
            <a:r>
              <a:rPr lang="zh-CN" altLang="en-US" dirty="0" smtClean="0"/>
              <a:t>程序开发的基本概念</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latin typeface="宋体" panose="02010600030101010101" pitchFamily="2" charset="-122"/>
              </a:rPr>
              <a:t>汇编程序：</a:t>
            </a:r>
            <a:endParaRPr lang="zh-CN" altLang="en-US" dirty="0">
              <a:latin typeface="宋体" panose="02010600030101010101" pitchFamily="2" charset="-122"/>
            </a:endParaRPr>
          </a:p>
          <a:p>
            <a:pPr marL="457200" lvl="1" indent="0">
              <a:lnSpc>
                <a:spcPct val="120000"/>
              </a:lnSpc>
              <a:buNone/>
            </a:pPr>
            <a:r>
              <a:rPr lang="zh-CN" altLang="en-US" dirty="0">
                <a:latin typeface="宋体" panose="02010600030101010101" pitchFamily="2" charset="-122"/>
              </a:rPr>
              <a:t>其任务是把用汇编语言写成的源程序，翻译成机器语言形式的目标程序。</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编译程序：</a:t>
            </a:r>
            <a:endParaRPr lang="zh-CN" altLang="en-US" dirty="0">
              <a:latin typeface="宋体" panose="02010600030101010101" pitchFamily="2" charset="-122"/>
            </a:endParaRPr>
          </a:p>
          <a:p>
            <a:pPr marL="457200" lvl="1" indent="0">
              <a:lnSpc>
                <a:spcPct val="120000"/>
              </a:lnSpc>
              <a:buNone/>
            </a:pPr>
            <a:r>
              <a:rPr lang="zh-CN" altLang="en-US" dirty="0">
                <a:latin typeface="宋体" panose="02010600030101010101" pitchFamily="2" charset="-122"/>
              </a:rPr>
              <a:t>若源程序是用高级程序设计语言所写，经翻译程序加工生成目标程序，那么，该翻译程序就称为</a:t>
            </a:r>
            <a:r>
              <a:rPr lang="en-US" altLang="zh-CN" dirty="0">
                <a:latin typeface="宋体" panose="02010600030101010101" pitchFamily="2" charset="-122"/>
              </a:rPr>
              <a:t>"</a:t>
            </a:r>
            <a:r>
              <a:rPr lang="zh-CN" altLang="en-US" dirty="0">
                <a:latin typeface="宋体" panose="02010600030101010101" pitchFamily="2" charset="-122"/>
              </a:rPr>
              <a:t>编译程序</a:t>
            </a:r>
            <a:r>
              <a:rPr lang="en-US" altLang="zh-CN" dirty="0">
                <a:latin typeface="宋体" panose="02010600030101010101" pitchFamily="2" charset="-122"/>
              </a:rPr>
              <a:t>"</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30000"/>
              </a:lnSpc>
            </a:pPr>
            <a:r>
              <a:rPr lang="zh-CN" altLang="en-US" dirty="0">
                <a:latin typeface="宋体" panose="02010600030101010101" pitchFamily="2" charset="-122"/>
              </a:rPr>
              <a:t>解释程序：</a:t>
            </a:r>
            <a:endParaRPr lang="zh-CN" altLang="en-US" dirty="0">
              <a:latin typeface="宋体" panose="02010600030101010101" pitchFamily="2" charset="-122"/>
            </a:endParaRPr>
          </a:p>
          <a:p>
            <a:pPr marL="457200" lvl="1" indent="0">
              <a:lnSpc>
                <a:spcPct val="130000"/>
              </a:lnSpc>
              <a:buNone/>
            </a:pPr>
            <a:r>
              <a:rPr lang="zh-CN" altLang="en-US" dirty="0">
                <a:latin typeface="宋体" panose="02010600030101010101" pitchFamily="2" charset="-122"/>
              </a:rPr>
              <a:t>这也是一种翻译程序，同样是将高级语言源程序翻译成机器指令。它与编译程序不同点就在于：它是边翻译边执行的，即输入一句、翻译一句、 执行一句，直至将整个源程序翻译并执行完毕</a:t>
            </a:r>
            <a:endParaRPr lang="zh-CN" altLang="en-US" dirty="0"/>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90000"/>
              </a:lnSpc>
            </a:pPr>
            <a:r>
              <a:rPr lang="zh-CN" altLang="en-US" dirty="0">
                <a:latin typeface="宋体" panose="02010600030101010101" pitchFamily="2" charset="-122"/>
              </a:rPr>
              <a:t>编辑</a:t>
            </a:r>
            <a:r>
              <a:rPr lang="en-US" altLang="zh-CN" dirty="0">
                <a:latin typeface="宋体" panose="02010600030101010101" pitchFamily="2" charset="-122"/>
              </a:rPr>
              <a:t>edit</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将源程序输入到计算机中，生成后缀为</a:t>
            </a:r>
            <a:r>
              <a:rPr lang="en-US" altLang="zh-CN" dirty="0" err="1">
                <a:latin typeface="宋体" panose="02010600030101010101" pitchFamily="2" charset="-122"/>
              </a:rPr>
              <a:t>cpp</a:t>
            </a:r>
            <a:r>
              <a:rPr lang="zh-CN" altLang="en-US" dirty="0">
                <a:latin typeface="宋体" panose="02010600030101010101" pitchFamily="2" charset="-122"/>
              </a:rPr>
              <a:t>的磁盘文件。</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编译</a:t>
            </a:r>
            <a:r>
              <a:rPr lang="en-US" altLang="zh-CN" dirty="0">
                <a:latin typeface="宋体" panose="02010600030101010101" pitchFamily="2" charset="-122"/>
              </a:rPr>
              <a:t>compile</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将程序的源代码转换为机器语言代码。</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连接</a:t>
            </a:r>
            <a:r>
              <a:rPr lang="en-US" altLang="zh-CN" dirty="0">
                <a:latin typeface="宋体" panose="02010600030101010101" pitchFamily="2" charset="-122"/>
              </a:rPr>
              <a:t>link</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将多个源程序文件以及库中的某些文件连在一起，生成一个后缀为</a:t>
            </a:r>
            <a:r>
              <a:rPr lang="en-US" altLang="zh-CN" dirty="0">
                <a:latin typeface="宋体" panose="02010600030101010101" pitchFamily="2" charset="-122"/>
              </a:rPr>
              <a:t>exe</a:t>
            </a:r>
            <a:r>
              <a:rPr lang="zh-CN" altLang="en-US" dirty="0">
                <a:latin typeface="宋体" panose="02010600030101010101" pitchFamily="2" charset="-122"/>
              </a:rPr>
              <a:t>的可执行文件。</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compile+link = build</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运行</a:t>
            </a:r>
            <a:r>
              <a:rPr lang="zh-CN" altLang="en-US" dirty="0" smtClean="0">
                <a:latin typeface="宋体" panose="02010600030101010101" pitchFamily="2" charset="-122"/>
              </a:rPr>
              <a:t>调试</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去微软官方网站下载</a:t>
            </a:r>
            <a:r>
              <a:rPr lang="en-US" altLang="zh-CN">
                <a:sym typeface="+mn-ea"/>
              </a:rPr>
              <a:t>Visual Studio 2022</a:t>
            </a:r>
            <a:r>
              <a:rPr lang="zh-CN" altLang="en-US">
                <a:sym typeface="+mn-ea"/>
              </a:rPr>
              <a:t>的安装程序</a:t>
            </a:r>
            <a:r>
              <a:rPr lang="en-US" altLang="zh-CN">
                <a:sym typeface="+mn-ea"/>
              </a:rPr>
              <a:t>VisualStudioSetup.exe</a:t>
            </a:r>
            <a:endParaRPr lang="en-US" altLang="zh-CN">
              <a:sym typeface="+mn-ea"/>
            </a:endParaRPr>
          </a:p>
          <a:p>
            <a:r>
              <a:rPr lang="zh-CN" altLang="en-US">
                <a:sym typeface="+mn-ea"/>
              </a:rPr>
              <a:t>执行安装程序，安装</a:t>
            </a:r>
            <a:r>
              <a:rPr lang="en-US" altLang="zh-CN">
                <a:sym typeface="+mn-ea"/>
              </a:rPr>
              <a:t>professional</a:t>
            </a:r>
            <a:r>
              <a:rPr lang="zh-CN" altLang="en-US">
                <a:sym typeface="+mn-ea"/>
              </a:rPr>
              <a:t>版本。</a:t>
            </a:r>
            <a:endParaRPr lang="zh-CN" altLang="en-US">
              <a:sym typeface="+mn-ea"/>
            </a:endParaRPr>
          </a:p>
          <a:p>
            <a:r>
              <a:rPr lang="zh-CN" altLang="en-US">
                <a:sym typeface="+mn-ea"/>
              </a:rPr>
              <a:t>安装时注意选择合适的安装位置，另外语言勾选中文、英语两个选项。如果没有勾选英语选项，后面会遇到某些功能不支持的麻烦。</a:t>
            </a:r>
            <a:endParaRPr lang="zh-CN" altLang="en-US"/>
          </a:p>
        </p:txBody>
      </p:sp>
      <p:sp>
        <p:nvSpPr>
          <p:cNvPr id="3" name="标题 2"/>
          <p:cNvSpPr>
            <a:spLocks noGrp="1"/>
          </p:cNvSpPr>
          <p:nvPr>
            <p:ph type="title"/>
          </p:nvPr>
        </p:nvSpPr>
        <p:spPr/>
        <p:txBody>
          <a:bodyPr/>
          <a:p>
            <a:r>
              <a:rPr lang="en-US" altLang="zh-CN"/>
              <a:t>1.6 </a:t>
            </a:r>
            <a:r>
              <a:rPr lang="zh-CN" altLang="en-US"/>
              <a:t>安装</a:t>
            </a:r>
            <a:r>
              <a:rPr lang="en-US" altLang="zh-CN"/>
              <a:t>VS 2022</a:t>
            </a: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安装完成后，创建一个</a:t>
            </a:r>
            <a:r>
              <a:rPr lang="en-US" altLang="zh-CN">
                <a:sym typeface="+mn-ea"/>
              </a:rPr>
              <a:t>HelloWorld</a:t>
            </a:r>
            <a:r>
              <a:rPr lang="zh-CN" altLang="en-US">
                <a:sym typeface="+mn-ea"/>
              </a:rPr>
              <a:t>项目</a:t>
            </a:r>
            <a:endParaRPr lang="zh-CN" altLang="en-US"/>
          </a:p>
          <a:p>
            <a:r>
              <a:rPr lang="zh-CN" altLang="en-US">
                <a:sym typeface="+mn-ea"/>
              </a:rPr>
              <a:t>创建一个主程序</a:t>
            </a:r>
            <a:r>
              <a:rPr lang="en-US" altLang="zh-CN">
                <a:sym typeface="+mn-ea"/>
              </a:rPr>
              <a:t>Hello.cpp</a:t>
            </a:r>
            <a:endParaRPr lang="en-US" altLang="zh-CN"/>
          </a:p>
          <a:p>
            <a:r>
              <a:rPr lang="zh-CN" altLang="en-US">
                <a:sym typeface="+mn-ea"/>
              </a:rPr>
              <a:t>测试运行</a:t>
            </a:r>
            <a:endParaRPr lang="zh-CN" altLang="en-US"/>
          </a:p>
        </p:txBody>
      </p:sp>
      <p:sp>
        <p:nvSpPr>
          <p:cNvPr id="3" name="标题 2"/>
          <p:cNvSpPr>
            <a:spLocks noGrp="1"/>
          </p:cNvSpPr>
          <p:nvPr>
            <p:ph type="title"/>
          </p:nvPr>
        </p:nvSpPr>
        <p:spPr/>
        <p:txBody>
          <a:bodyPr/>
          <a:p>
            <a:r>
              <a:rPr lang="en-US" altLang="zh-CN"/>
              <a:t>1.6 </a:t>
            </a:r>
            <a:r>
              <a:rPr lang="zh-CN" altLang="en-US"/>
              <a:t>安装</a:t>
            </a:r>
            <a:r>
              <a:rPr lang="en-US" altLang="zh-CN"/>
              <a:t>VS 2022</a:t>
            </a:r>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10000"/>
          </a:bodyPr>
          <a:p>
            <a:r>
              <a:rPr lang="zh-CN" altLang="en-US">
                <a:sym typeface="+mn-ea"/>
              </a:rPr>
              <a:t>#include&lt;iostream&gt;</a:t>
            </a:r>
            <a:endParaRPr lang="zh-CN" altLang="en-US"/>
          </a:p>
          <a:p>
            <a:r>
              <a:rPr lang="zh-CN" altLang="en-US">
                <a:sym typeface="+mn-ea"/>
              </a:rPr>
              <a:t>using namespace std;</a:t>
            </a:r>
            <a:endParaRPr lang="zh-CN" altLang="en-US"/>
          </a:p>
          <a:p>
            <a:endParaRPr lang="zh-CN" altLang="en-US"/>
          </a:p>
          <a:p>
            <a:r>
              <a:rPr lang="zh-CN" altLang="en-US">
                <a:sym typeface="+mn-ea"/>
              </a:rPr>
              <a:t>int main()</a:t>
            </a:r>
            <a:endParaRPr lang="zh-CN" altLang="en-US"/>
          </a:p>
          <a:p>
            <a:r>
              <a:rPr lang="zh-CN" altLang="en-US">
                <a:sym typeface="+mn-ea"/>
              </a:rPr>
              <a:t>{</a:t>
            </a:r>
            <a:endParaRPr lang="zh-CN" altLang="en-US"/>
          </a:p>
          <a:p>
            <a:r>
              <a:rPr lang="zh-CN" altLang="en-US">
                <a:sym typeface="+mn-ea"/>
              </a:rPr>
              <a:t>    cout&lt;&lt;"Hello, </a:t>
            </a:r>
            <a:r>
              <a:rPr lang="en-US" altLang="zh-CN">
                <a:sym typeface="+mn-ea"/>
              </a:rPr>
              <a:t> </a:t>
            </a:r>
            <a:r>
              <a:rPr lang="zh-CN" altLang="en-US">
                <a:sym typeface="+mn-ea"/>
              </a:rPr>
              <a:t>World!"&lt;&lt;endl;</a:t>
            </a:r>
            <a:endParaRPr lang="zh-CN" altLang="en-US"/>
          </a:p>
          <a:p>
            <a:r>
              <a:rPr lang="zh-CN" altLang="en-US">
                <a:sym typeface="+mn-ea"/>
              </a:rPr>
              <a:t> </a:t>
            </a:r>
            <a:r>
              <a:rPr lang="en-US" altLang="zh-CN">
                <a:sym typeface="+mn-ea"/>
              </a:rPr>
              <a:t>   return 0;</a:t>
            </a:r>
            <a:endParaRPr lang="zh-CN" altLang="en-US"/>
          </a:p>
          <a:p>
            <a:r>
              <a:rPr lang="zh-CN" altLang="en-US">
                <a:sym typeface="+mn-ea"/>
              </a:rPr>
              <a:t>}</a:t>
            </a:r>
            <a:endParaRPr lang="zh-CN" altLang="en-US"/>
          </a:p>
        </p:txBody>
      </p:sp>
      <p:sp>
        <p:nvSpPr>
          <p:cNvPr id="3" name="标题 2"/>
          <p:cNvSpPr>
            <a:spLocks noGrp="1"/>
          </p:cNvSpPr>
          <p:nvPr>
            <p:ph type="title"/>
          </p:nvPr>
        </p:nvSpPr>
        <p:spPr/>
        <p:txBody>
          <a:bodyPr/>
          <a:p>
            <a:r>
              <a:rPr lang="en-US" altLang="zh-CN"/>
              <a:t>1.6 </a:t>
            </a:r>
            <a:r>
              <a:rPr lang="zh-CN" altLang="en-US"/>
              <a:t>安装</a:t>
            </a:r>
            <a:r>
              <a:rPr lang="en-US" altLang="zh-CN"/>
              <a:t>VS 2022</a:t>
            </a: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23240"/>
          </a:xfrm>
        </p:spPr>
        <p:txBody>
          <a:bodyPr>
            <a:normAutofit lnSpcReduction="10000"/>
          </a:bodyPr>
          <a:p>
            <a:r>
              <a:rPr lang="zh-CN" altLang="en-US">
                <a:sym typeface="+mn-ea"/>
              </a:rPr>
              <a:t>去</a:t>
            </a:r>
            <a:r>
              <a:rPr lang="en-US" altLang="zh-CN">
                <a:sym typeface="+mn-ea"/>
              </a:rPr>
              <a:t>git</a:t>
            </a:r>
            <a:r>
              <a:rPr lang="zh-CN" altLang="en-US">
                <a:sym typeface="+mn-ea"/>
              </a:rPr>
              <a:t>官方网站https://git-scm.com/下载安装程序</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4" name="图片 3" descr="E(OX2YJ%L2ELA$X1LZ_P8GW"/>
          <p:cNvPicPr>
            <a:picLocks noChangeAspect="1"/>
          </p:cNvPicPr>
          <p:nvPr>
            <p:custDataLst>
              <p:tags r:id="rId1"/>
            </p:custDataLst>
          </p:nvPr>
        </p:nvPicPr>
        <p:blipFill>
          <a:blip r:embed="rId2"/>
          <a:stretch>
            <a:fillRect/>
          </a:stretch>
        </p:blipFill>
        <p:spPr>
          <a:xfrm>
            <a:off x="1259840" y="3285490"/>
            <a:ext cx="5971540" cy="224155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88950"/>
          </a:xfrm>
        </p:spPr>
        <p:txBody>
          <a:bodyPr>
            <a:normAutofit/>
          </a:bodyPr>
          <a:p>
            <a:r>
              <a:rPr lang="zh-CN" altLang="en-US">
                <a:sym typeface="+mn-ea"/>
              </a:rPr>
              <a:t>点击</a:t>
            </a:r>
            <a:r>
              <a:rPr lang="en-US" altLang="zh-CN">
                <a:sym typeface="+mn-ea"/>
              </a:rPr>
              <a:t>Downloads</a:t>
            </a:r>
            <a:r>
              <a:rPr lang="zh-CN" altLang="en-US">
                <a:sym typeface="+mn-ea"/>
              </a:rPr>
              <a:t>，选择</a:t>
            </a:r>
            <a:r>
              <a:rPr lang="en-US" altLang="zh-CN">
                <a:sym typeface="+mn-ea"/>
              </a:rPr>
              <a:t>Windows</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4" name="图片 3" descr="_S$4XMPAKYBX4CPZ_8~]{ZM"/>
          <p:cNvPicPr>
            <a:picLocks noChangeAspect="1"/>
          </p:cNvPicPr>
          <p:nvPr>
            <p:custDataLst>
              <p:tags r:id="rId1"/>
            </p:custDataLst>
          </p:nvPr>
        </p:nvPicPr>
        <p:blipFill>
          <a:blip r:embed="rId2"/>
          <a:stretch>
            <a:fillRect/>
          </a:stretch>
        </p:blipFill>
        <p:spPr>
          <a:xfrm>
            <a:off x="1139825" y="3429000"/>
            <a:ext cx="5683885" cy="23660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高级语言屏蔽了机器的细节</a:t>
            </a:r>
            <a:endParaRPr lang="zh-CN" altLang="en-US" dirty="0"/>
          </a:p>
          <a:p>
            <a:r>
              <a:rPr lang="en-US" altLang="zh-CN" dirty="0" smtClean="0"/>
              <a:t>1954</a:t>
            </a:r>
            <a:r>
              <a:rPr lang="zh-CN" altLang="en-US" dirty="0"/>
              <a:t>年的</a:t>
            </a:r>
            <a:r>
              <a:rPr lang="en-US" altLang="zh-CN" dirty="0"/>
              <a:t>Fortran</a:t>
            </a:r>
            <a:r>
              <a:rPr lang="zh-CN" altLang="en-US" dirty="0" smtClean="0"/>
              <a:t>语言</a:t>
            </a:r>
            <a:endParaRPr lang="en-US" altLang="zh-CN" dirty="0" smtClean="0"/>
          </a:p>
          <a:p>
            <a:r>
              <a:rPr lang="en-US" altLang="zh-CN" dirty="0" smtClean="0"/>
              <a:t>1970</a:t>
            </a:r>
            <a:r>
              <a:rPr lang="zh-CN" altLang="en-US" dirty="0"/>
              <a:t>年</a:t>
            </a:r>
            <a:r>
              <a:rPr lang="en-US" altLang="zh-CN" dirty="0"/>
              <a:t>C</a:t>
            </a:r>
            <a:r>
              <a:rPr lang="zh-CN" altLang="en-US" dirty="0" smtClean="0"/>
              <a:t>语言</a:t>
            </a:r>
            <a:endParaRPr lang="en-US" altLang="zh-CN" dirty="0" smtClean="0"/>
          </a:p>
          <a:p>
            <a:r>
              <a:rPr lang="en-US" altLang="zh-CN" dirty="0" smtClean="0"/>
              <a:t>1971</a:t>
            </a:r>
            <a:r>
              <a:rPr lang="zh-CN" altLang="en-US" dirty="0"/>
              <a:t>年</a:t>
            </a:r>
            <a:r>
              <a:rPr lang="en-US" altLang="zh-CN" dirty="0"/>
              <a:t>Pascal</a:t>
            </a:r>
            <a:r>
              <a:rPr lang="zh-CN" altLang="en-US" dirty="0"/>
              <a:t>语言</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smtClean="0"/>
              <a:t>1.1.2  </a:t>
            </a:r>
            <a:r>
              <a:rPr lang="zh-CN" altLang="en-US" dirty="0" smtClean="0"/>
              <a:t>高级语言</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65785"/>
          </a:xfrm>
        </p:spPr>
        <p:txBody>
          <a:bodyPr>
            <a:normAutofit lnSpcReduction="10000"/>
          </a:bodyPr>
          <a:p>
            <a:r>
              <a:rPr lang="zh-CN" altLang="en-US">
                <a:sym typeface="+mn-ea"/>
              </a:rPr>
              <a:t>选择</a:t>
            </a:r>
            <a:r>
              <a:rPr lang="en-US" altLang="zh-CN">
                <a:sym typeface="+mn-ea"/>
              </a:rPr>
              <a:t>64</a:t>
            </a:r>
            <a:r>
              <a:rPr lang="zh-CN" altLang="en-US">
                <a:sym typeface="+mn-ea"/>
              </a:rPr>
              <a:t>位安装程序</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4" name="图片 3" descr="0C%UBO7X9HL)5`P[T%RH]AQ"/>
          <p:cNvPicPr>
            <a:picLocks noChangeAspect="1"/>
          </p:cNvPicPr>
          <p:nvPr>
            <p:custDataLst>
              <p:tags r:id="rId1"/>
            </p:custDataLst>
          </p:nvPr>
        </p:nvPicPr>
        <p:blipFill>
          <a:blip r:embed="rId2"/>
          <a:stretch>
            <a:fillRect/>
          </a:stretch>
        </p:blipFill>
        <p:spPr>
          <a:xfrm>
            <a:off x="1188085" y="3573145"/>
            <a:ext cx="5617210" cy="210629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执行Git-2.39.1-64-bit</a:t>
            </a:r>
            <a:r>
              <a:rPr lang="en-US" altLang="zh-CN">
                <a:sym typeface="+mn-ea"/>
              </a:rPr>
              <a:t>.exe</a:t>
            </a:r>
            <a:r>
              <a:rPr lang="zh-CN" altLang="en-US">
                <a:sym typeface="+mn-ea"/>
              </a:rPr>
              <a:t>安装程序，将其安装到指定的目录下，如</a:t>
            </a:r>
            <a:endParaRPr lang="zh-CN" altLang="en-US"/>
          </a:p>
          <a:p>
            <a:r>
              <a:rPr lang="zh-CN" altLang="en-US">
                <a:sym typeface="+mn-ea"/>
              </a:rPr>
              <a:t>D:\Program Files\Git</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16890"/>
          </a:xfrm>
        </p:spPr>
        <p:txBody>
          <a:bodyPr>
            <a:normAutofit lnSpcReduction="10000"/>
          </a:bodyPr>
          <a:p>
            <a:r>
              <a:rPr lang="zh-CN" altLang="en-US">
                <a:sym typeface="+mn-ea"/>
              </a:rPr>
              <a:t>设置环境变量</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3924300" y="2565400"/>
            <a:ext cx="3734435" cy="366331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831340"/>
          </a:xfrm>
        </p:spPr>
        <p:txBody>
          <a:bodyPr>
            <a:normAutofit lnSpcReduction="10000"/>
          </a:bodyPr>
          <a:p>
            <a:r>
              <a:rPr lang="zh-CN" altLang="en-US">
                <a:sym typeface="+mn-ea"/>
              </a:rPr>
              <a:t>在</a:t>
            </a:r>
            <a:r>
              <a:rPr lang="en-US" altLang="zh-CN">
                <a:sym typeface="+mn-ea"/>
              </a:rPr>
              <a:t>D</a:t>
            </a:r>
            <a:r>
              <a:rPr lang="zh-CN" altLang="en-US">
                <a:sym typeface="+mn-ea"/>
              </a:rPr>
              <a:t>盘创建一个文件夹如</a:t>
            </a:r>
            <a:r>
              <a:rPr lang="en-US" altLang="zh-CN">
                <a:sym typeface="+mn-ea"/>
              </a:rPr>
              <a:t>yjcpp218</a:t>
            </a:r>
            <a:endParaRPr lang="zh-CN" altLang="en-US">
              <a:sym typeface="+mn-ea"/>
            </a:endParaRPr>
          </a:p>
          <a:p>
            <a:r>
              <a:rPr lang="zh-CN" altLang="en-US">
                <a:sym typeface="+mn-ea"/>
              </a:rPr>
              <a:t>点击</a:t>
            </a:r>
            <a:r>
              <a:rPr lang="zh-CN" altLang="en-US">
                <a:sym typeface="+mn-ea"/>
              </a:rPr>
              <a:t>鼠标右键弹出菜单</a:t>
            </a:r>
            <a:endParaRPr lang="zh-CN" altLang="en-US"/>
          </a:p>
          <a:p>
            <a:r>
              <a:rPr lang="zh-CN" altLang="en-US">
                <a:sym typeface="+mn-ea"/>
              </a:rPr>
              <a:t>点击git</a:t>
            </a:r>
            <a:r>
              <a:rPr lang="en-US" altLang="zh-CN">
                <a:sym typeface="+mn-ea"/>
              </a:rPr>
              <a:t> bash</a:t>
            </a:r>
            <a:r>
              <a:rPr lang="zh-CN" altLang="en-US">
                <a:sym typeface="+mn-ea"/>
              </a:rPr>
              <a:t>进入命令行界面</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graphicFrame>
        <p:nvGraphicFramePr>
          <p:cNvPr id="4" name="对象 3"/>
          <p:cNvGraphicFramePr/>
          <p:nvPr>
            <p:custDataLst>
              <p:tags r:id="rId1"/>
            </p:custDataLst>
          </p:nvPr>
        </p:nvGraphicFramePr>
        <p:xfrm>
          <a:off x="6343015" y="2708910"/>
          <a:ext cx="1937385" cy="2296160"/>
        </p:xfrm>
        <a:graphic>
          <a:graphicData uri="http://schemas.openxmlformats.org/presentationml/2006/ole">
            <mc:AlternateContent xmlns:mc="http://schemas.openxmlformats.org/markup-compatibility/2006">
              <mc:Choice xmlns:v="urn:schemas-microsoft-com:vml" Requires="v">
                <p:oleObj spid="_x0000_s5" name="" r:id="rId2" imgW="1676400" imgH="2148840" progId="Paint.Picture">
                  <p:embed/>
                </p:oleObj>
              </mc:Choice>
              <mc:Fallback>
                <p:oleObj name="" r:id="rId2" imgW="1676400" imgH="2148840" progId="Paint.Picture">
                  <p:embed/>
                  <p:pic>
                    <p:nvPicPr>
                      <p:cNvPr id="0" name="图片 4"/>
                      <p:cNvPicPr/>
                      <p:nvPr/>
                    </p:nvPicPr>
                    <p:blipFill>
                      <a:blip r:embed="rId3"/>
                      <a:stretch>
                        <a:fillRect/>
                      </a:stretch>
                    </p:blipFill>
                    <p:spPr>
                      <a:xfrm>
                        <a:off x="6343015" y="2708910"/>
                        <a:ext cx="1937385" cy="2296160"/>
                      </a:xfrm>
                      <a:prstGeom prst="rect">
                        <a:avLst/>
                      </a:prstGeom>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t>当前</a:t>
            </a:r>
            <a:r>
              <a:rPr lang="en-US" altLang="zh-CN"/>
              <a:t>github</a:t>
            </a:r>
            <a:r>
              <a:rPr lang="zh-CN" altLang="en-US"/>
              <a:t>国内访问速度较慢，可以下载</a:t>
            </a:r>
            <a:r>
              <a:rPr lang="en-US" altLang="zh-CN">
                <a:sym typeface="+mn-ea"/>
              </a:rPr>
              <a:t>github</a:t>
            </a:r>
            <a:r>
              <a:rPr lang="zh-CN" altLang="en-US">
                <a:sym typeface="+mn-ea"/>
              </a:rPr>
              <a:t>加速神器</a:t>
            </a:r>
            <a:r>
              <a:rPr lang="en-US" altLang="zh-CN">
                <a:sym typeface="+mn-ea"/>
              </a:rPr>
              <a:t>fastgithub</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打开</a:t>
            </a:r>
            <a:r>
              <a:rPr lang="en-US" altLang="zh-CN">
                <a:sym typeface="+mn-ea"/>
              </a:rPr>
              <a:t>Powershell</a:t>
            </a:r>
            <a:endParaRPr lang="en-US" altLang="zh-CN"/>
          </a:p>
          <a:p>
            <a:r>
              <a:rPr lang="zh-CN" altLang="en-US">
                <a:sym typeface="+mn-ea"/>
              </a:rPr>
              <a:t>以管理员身份执行</a:t>
            </a:r>
            <a:r>
              <a:rPr lang="en-US" altLang="zh-CN">
                <a:sym typeface="+mn-ea"/>
              </a:rPr>
              <a:t>fastgithub</a:t>
            </a:r>
            <a:endParaRPr lang="en-US" altLang="zh-CN"/>
          </a:p>
          <a:p>
            <a:r>
              <a:rPr lang="en-US" altLang="zh-CN">
                <a:sym typeface="+mn-ea"/>
              </a:rPr>
              <a:t>PS D:\fastgithub_win-64&gt;.\fastgithub start</a:t>
            </a:r>
            <a:endParaRPr lang="en-US" altLang="zh-CN"/>
          </a:p>
          <a:p>
            <a:r>
              <a:rPr lang="zh-CN" altLang="en-US">
                <a:sym typeface="+mn-ea"/>
              </a:rPr>
              <a:t>代理服务器开始运行，此时可以愉快的上</a:t>
            </a:r>
            <a:r>
              <a:rPr lang="en-US" altLang="zh-CN">
                <a:sym typeface="+mn-ea"/>
              </a:rPr>
              <a:t>github</a:t>
            </a:r>
            <a:r>
              <a:rPr lang="zh-CN" altLang="en-US">
                <a:sym typeface="+mn-ea"/>
              </a:rPr>
              <a:t>网了</a:t>
            </a:r>
            <a:endParaRPr lang="zh-CN" altLang="en-US"/>
          </a:p>
          <a:p>
            <a:r>
              <a:rPr lang="zh-CN" altLang="en-US">
                <a:sym typeface="+mn-ea"/>
              </a:rPr>
              <a:t>不用时退出</a:t>
            </a:r>
            <a:r>
              <a:rPr lang="en-US" altLang="zh-CN">
                <a:sym typeface="+mn-ea"/>
              </a:rPr>
              <a:t>fastgithub</a:t>
            </a:r>
            <a:r>
              <a:rPr lang="zh-CN" altLang="en-US">
                <a:sym typeface="+mn-ea"/>
              </a:rPr>
              <a:t>服务模式，执行命令</a:t>
            </a:r>
            <a:endParaRPr lang="zh-CN" altLang="en-US"/>
          </a:p>
          <a:p>
            <a:r>
              <a:rPr lang="en-US" altLang="zh-CN">
                <a:sym typeface="+mn-ea"/>
              </a:rPr>
              <a:t>PS D:\fastgithub_win-64&gt;.\fastgithub stop</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登录</a:t>
            </a:r>
            <a:r>
              <a:rPr lang="en-US" altLang="zh-CN">
                <a:sym typeface="+mn-ea"/>
              </a:rPr>
              <a:t>https://github.com</a:t>
            </a:r>
            <a:endParaRPr lang="en-US" altLang="zh-CN"/>
          </a:p>
          <a:p>
            <a:r>
              <a:rPr lang="zh-CN" altLang="en-US">
                <a:sym typeface="+mn-ea"/>
              </a:rPr>
              <a:t>注册账号</a:t>
            </a:r>
            <a:r>
              <a:rPr lang="en-US" altLang="zh-CN">
                <a:sym typeface="+mn-ea"/>
              </a:rPr>
              <a:t>yinjian0930, yinjian@sdu.edu.cn</a:t>
            </a:r>
            <a:endParaRPr lang="zh-CN" altLang="en-US"/>
          </a:p>
          <a:p>
            <a:r>
              <a:rPr lang="zh-CN" altLang="en-US">
                <a:sym typeface="+mn-ea"/>
              </a:rPr>
              <a:t>登录</a:t>
            </a:r>
            <a:endParaRPr lang="zh-CN" altLang="en-US"/>
          </a:p>
          <a:p>
            <a:r>
              <a:rPr lang="zh-CN" altLang="en-US">
                <a:sym typeface="+mn-ea"/>
              </a:rPr>
              <a:t>创建属于自己的仓库如</a:t>
            </a:r>
            <a:r>
              <a:rPr lang="en-US" altLang="zh-CN">
                <a:sym typeface="+mn-ea"/>
              </a:rPr>
              <a:t>yjcpp218</a:t>
            </a:r>
            <a:endParaRPr lang="en-US" altLang="zh-CN">
              <a:sym typeface="+mn-ea"/>
            </a:endParaRPr>
          </a:p>
          <a:p>
            <a:r>
              <a:rPr lang="zh-CN" altLang="en-US">
                <a:sym typeface="+mn-ea"/>
              </a:rPr>
              <a:t>这里建议仓库名与本地项目文件夹</a:t>
            </a:r>
            <a:r>
              <a:rPr lang="zh-CN" altLang="en-US">
                <a:sym typeface="+mn-ea"/>
              </a:rPr>
              <a:t>同名</a:t>
            </a:r>
            <a:endParaRPr lang="zh-CN" altLang="en-US">
              <a:sym typeface="+mn-ea"/>
            </a:endParaRPr>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打开本地文件夹</a:t>
            </a:r>
            <a:r>
              <a:rPr lang="en-US" altLang="zh-CN">
                <a:sym typeface="+mn-ea"/>
              </a:rPr>
              <a:t>yjcpp218</a:t>
            </a:r>
            <a:endParaRPr lang="zh-CN" altLang="en-US"/>
          </a:p>
          <a:p>
            <a:r>
              <a:rPr lang="zh-CN" altLang="en-US">
                <a:sym typeface="+mn-ea"/>
              </a:rPr>
              <a:t>复制几个文件到目录中用以测试</a:t>
            </a:r>
            <a:endParaRPr lang="zh-CN" altLang="en-US"/>
          </a:p>
          <a:p>
            <a:r>
              <a:rPr lang="zh-CN" altLang="en-US">
                <a:sym typeface="+mn-ea"/>
              </a:rPr>
              <a:t>鼠标右击文件夹</a:t>
            </a:r>
            <a:r>
              <a:rPr lang="en-US" altLang="zh-CN">
                <a:sym typeface="+mn-ea"/>
              </a:rPr>
              <a:t>yjcpp218</a:t>
            </a:r>
            <a:r>
              <a:rPr lang="zh-CN" altLang="en-US">
                <a:sym typeface="+mn-ea"/>
              </a:rPr>
              <a:t>，选择</a:t>
            </a:r>
            <a:r>
              <a:rPr lang="en-US" altLang="zh-CN">
                <a:sym typeface="+mn-ea"/>
              </a:rPr>
              <a:t>git bash here</a:t>
            </a:r>
            <a:endParaRPr lang="en-US" altLang="zh-CN"/>
          </a:p>
          <a:p>
            <a:r>
              <a:rPr lang="zh-CN" altLang="en-US">
                <a:sym typeface="+mn-ea"/>
              </a:rPr>
              <a:t>进入终端模式</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初始化项目，</a:t>
            </a:r>
            <a:r>
              <a:rPr lang="zh-CN" altLang="en-US">
                <a:sym typeface="+mn-ea"/>
              </a:rPr>
              <a:t>执行命令</a:t>
            </a:r>
            <a:endParaRPr lang="zh-CN" altLang="en-US"/>
          </a:p>
          <a:p>
            <a:r>
              <a:rPr lang="en-US" altLang="zh-CN">
                <a:sym typeface="+mn-ea"/>
              </a:rPr>
              <a:t>$ </a:t>
            </a:r>
            <a:r>
              <a:rPr lang="zh-CN" altLang="en-US">
                <a:sym typeface="+mn-ea"/>
              </a:rPr>
              <a:t>git init</a:t>
            </a:r>
            <a:endParaRPr lang="zh-CN" altLang="en-US">
              <a:sym typeface="+mn-ea"/>
            </a:endParaRPr>
          </a:p>
          <a:p>
            <a:r>
              <a:rPr lang="zh-CN" altLang="en-US">
                <a:sym typeface="+mn-ea"/>
              </a:rPr>
              <a:t>执行登陆用户名和密码命令</a:t>
            </a:r>
            <a:endParaRPr lang="zh-CN" altLang="en-US"/>
          </a:p>
          <a:p>
            <a:r>
              <a:rPr lang="en-US" altLang="zh-CN">
                <a:sym typeface="+mn-ea"/>
              </a:rPr>
              <a:t>$ </a:t>
            </a:r>
            <a:r>
              <a:rPr lang="zh-CN" altLang="en-US">
                <a:sym typeface="+mn-ea"/>
              </a:rPr>
              <a:t>git config --global user.email "</a:t>
            </a:r>
            <a:r>
              <a:rPr lang="en-US" altLang="zh-CN">
                <a:sym typeface="+mn-ea"/>
              </a:rPr>
              <a:t>yinjian</a:t>
            </a:r>
            <a:r>
              <a:rPr lang="zh-CN" altLang="en-US">
                <a:sym typeface="+mn-ea"/>
              </a:rPr>
              <a:t>@</a:t>
            </a:r>
            <a:r>
              <a:rPr lang="en-US" altLang="zh-CN">
                <a:sym typeface="+mn-ea"/>
              </a:rPr>
              <a:t>sdu.edu.cn</a:t>
            </a:r>
            <a:r>
              <a:rPr lang="zh-CN" altLang="en-US">
                <a:sym typeface="+mn-ea"/>
              </a:rPr>
              <a:t>"</a:t>
            </a:r>
            <a:endParaRPr lang="zh-CN" altLang="en-US"/>
          </a:p>
          <a:p>
            <a:r>
              <a:rPr lang="en-US" altLang="zh-CN">
                <a:sym typeface="+mn-ea"/>
              </a:rPr>
              <a:t>$ </a:t>
            </a:r>
            <a:r>
              <a:rPr lang="zh-CN" altLang="en-US">
                <a:sym typeface="+mn-ea"/>
              </a:rPr>
              <a:t>git config --global user.name "</a:t>
            </a:r>
            <a:r>
              <a:rPr lang="en-US" altLang="zh-CN">
                <a:sym typeface="+mn-ea"/>
              </a:rPr>
              <a:t>yinjian0930</a:t>
            </a:r>
            <a:r>
              <a:rPr lang="zh-CN" altLang="en-US">
                <a:sym typeface="+mn-ea"/>
              </a:rPr>
              <a:t>"</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生产密钥对</a:t>
            </a:r>
            <a:endParaRPr lang="zh-CN" altLang="en-US"/>
          </a:p>
          <a:p>
            <a:r>
              <a:rPr lang="zh-CN" altLang="en-US">
                <a:sym typeface="+mn-ea"/>
              </a:rPr>
              <a:t>$ ssh-keygen -t rsa -C "</a:t>
            </a:r>
            <a:r>
              <a:rPr lang="en-US" altLang="zh-CN">
                <a:sym typeface="+mn-ea"/>
              </a:rPr>
              <a:t>yinjian</a:t>
            </a:r>
            <a:r>
              <a:rPr lang="zh-CN" altLang="en-US">
                <a:sym typeface="+mn-ea"/>
              </a:rPr>
              <a:t>@</a:t>
            </a:r>
            <a:r>
              <a:rPr lang="en-US" altLang="zh-CN">
                <a:sym typeface="+mn-ea"/>
              </a:rPr>
              <a:t>sdu.edu.cn</a:t>
            </a:r>
            <a:r>
              <a:rPr lang="zh-CN" altLang="en-US">
                <a:sym typeface="+mn-ea"/>
              </a:rPr>
              <a:t>"</a:t>
            </a:r>
            <a:endParaRPr lang="zh-CN" altLang="en-US"/>
          </a:p>
          <a:p>
            <a:r>
              <a:rPr lang="zh-CN" altLang="en-US">
                <a:sym typeface="+mn-ea"/>
              </a:rPr>
              <a:t>在</a:t>
            </a:r>
            <a:r>
              <a:rPr lang="en-US" altLang="zh-CN">
                <a:sym typeface="+mn-ea"/>
              </a:rPr>
              <a:t>C</a:t>
            </a:r>
            <a:r>
              <a:rPr lang="zh-CN" altLang="en-US">
                <a:sym typeface="+mn-ea"/>
              </a:rPr>
              <a:t>盘用户</a:t>
            </a:r>
            <a:r>
              <a:rPr lang="zh-CN" altLang="en-US">
                <a:sym typeface="+mn-ea"/>
              </a:rPr>
              <a:t>目录下找到.ssh文件</a:t>
            </a:r>
            <a:endParaRPr lang="zh-CN" altLang="en-US">
              <a:sym typeface="+mn-ea"/>
            </a:endParaRPr>
          </a:p>
          <a:p>
            <a:r>
              <a:rPr lang="zh-CN" altLang="en-US"/>
              <a:t>用文本编辑器打开</a:t>
            </a:r>
            <a:r>
              <a:rPr lang="en-US" altLang="zh-CN"/>
              <a:t>id_rsa.pub</a:t>
            </a:r>
            <a:r>
              <a:rPr lang="zh-CN" altLang="en-US"/>
              <a:t>文件</a:t>
            </a:r>
            <a:endParaRPr lang="zh-CN" altLang="en-US"/>
          </a:p>
          <a:p>
            <a:r>
              <a:rPr lang="zh-CN" altLang="en-US"/>
              <a:t>复制</a:t>
            </a:r>
            <a:r>
              <a:rPr lang="zh-CN" altLang="en-US"/>
              <a:t>密钥</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525780" indent="-342900">
              <a:lnSpc>
                <a:spcPct val="140000"/>
              </a:lnSpc>
            </a:pPr>
            <a:r>
              <a:rPr lang="zh-CN" altLang="en-US" dirty="0"/>
              <a:t>能够比较直接地反映问题域的本来面目</a:t>
            </a:r>
            <a:endParaRPr lang="zh-CN" altLang="en-US" dirty="0"/>
          </a:p>
          <a:p>
            <a:pPr marL="525780" indent="-342900">
              <a:lnSpc>
                <a:spcPct val="140000"/>
              </a:lnSpc>
            </a:pPr>
            <a:r>
              <a:rPr lang="zh-CN" altLang="en-US" dirty="0"/>
              <a:t>利用人类认识事物所采用的一般思维方法来进行软件开发</a:t>
            </a:r>
            <a:endParaRPr lang="zh-CN" altLang="en-US" dirty="0"/>
          </a:p>
        </p:txBody>
      </p:sp>
      <p:sp>
        <p:nvSpPr>
          <p:cNvPr id="3" name="标题 2"/>
          <p:cNvSpPr>
            <a:spLocks noGrp="1"/>
          </p:cNvSpPr>
          <p:nvPr>
            <p:ph type="title"/>
          </p:nvPr>
        </p:nvSpPr>
        <p:spPr/>
        <p:txBody>
          <a:bodyPr/>
          <a:lstStyle/>
          <a:p>
            <a:r>
              <a:rPr lang="en-US" altLang="zh-CN" dirty="0"/>
              <a:t>1.1.3  </a:t>
            </a:r>
            <a:r>
              <a:rPr lang="zh-CN" altLang="en-US" dirty="0"/>
              <a:t>面向对象的语言</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8005"/>
          </a:xfrm>
        </p:spPr>
        <p:txBody>
          <a:bodyPr>
            <a:normAutofit lnSpcReduction="10000"/>
          </a:bodyPr>
          <a:p>
            <a:r>
              <a:rPr lang="zh-CN" altLang="en-US">
                <a:sym typeface="+mn-ea"/>
              </a:rPr>
              <a:t>配置公钥私钥，登录到github</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pic>
        <p:nvPicPr>
          <p:cNvPr id="4" name="图片 12" descr="IMG_267"/>
          <p:cNvPicPr>
            <a:picLocks noChangeAspect="1"/>
          </p:cNvPicPr>
          <p:nvPr>
            <p:custDataLst>
              <p:tags r:id="rId1"/>
            </p:custDataLst>
          </p:nvPr>
        </p:nvPicPr>
        <p:blipFill>
          <a:blip r:embed="rId2"/>
          <a:stretch>
            <a:fillRect/>
          </a:stretch>
        </p:blipFill>
        <p:spPr>
          <a:xfrm>
            <a:off x="1259840" y="3356928"/>
            <a:ext cx="5957570" cy="2597785"/>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836295"/>
          </a:xfrm>
        </p:spPr>
        <p:txBody>
          <a:bodyPr>
            <a:normAutofit lnSpcReduction="10000"/>
          </a:bodyPr>
          <a:p>
            <a:r>
              <a:rPr lang="zh-CN" altLang="en-US">
                <a:sym typeface="+mn-ea"/>
              </a:rPr>
              <a:t>然后将 .ssh/id_rsa.pub中的内容复制到下图中的key中，最好输入</a:t>
            </a:r>
            <a:r>
              <a:rPr lang="en-US" altLang="zh-CN">
                <a:sym typeface="+mn-ea"/>
              </a:rPr>
              <a:t>Title</a:t>
            </a:r>
            <a:r>
              <a:rPr lang="zh-CN" altLang="en-US">
                <a:sym typeface="+mn-ea"/>
              </a:rPr>
              <a:t>如</a:t>
            </a:r>
            <a:r>
              <a:rPr lang="en-US" altLang="zh-CN">
                <a:sym typeface="+mn-ea"/>
              </a:rPr>
              <a:t>mykey</a:t>
            </a:r>
            <a:r>
              <a:rPr lang="zh-CN" altLang="en-US">
                <a:sym typeface="+mn-ea"/>
              </a:rPr>
              <a:t>，</a:t>
            </a:r>
            <a:r>
              <a:rPr lang="zh-CN" altLang="en-US">
                <a:sym typeface="+mn-ea"/>
              </a:rPr>
              <a:t>并点击Add  SSH key</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pic>
        <p:nvPicPr>
          <p:cNvPr id="21" name="图片 13" descr="IMG_268"/>
          <p:cNvPicPr>
            <a:picLocks noChangeAspect="1"/>
          </p:cNvPicPr>
          <p:nvPr>
            <p:custDataLst>
              <p:tags r:id="rId1"/>
            </p:custDataLst>
          </p:nvPr>
        </p:nvPicPr>
        <p:blipFill>
          <a:blip r:embed="rId2"/>
          <a:stretch>
            <a:fillRect/>
          </a:stretch>
        </p:blipFill>
        <p:spPr>
          <a:xfrm>
            <a:off x="1332230" y="3573145"/>
            <a:ext cx="5763260" cy="2646680"/>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检测密钥对是否可以使用：</a:t>
            </a:r>
            <a:endParaRPr lang="zh-CN" altLang="en-US"/>
          </a:p>
          <a:p>
            <a:r>
              <a:rPr lang="zh-CN" altLang="en-US">
                <a:sym typeface="+mn-ea"/>
              </a:rPr>
              <a:t>$ ssh -T git@github.com</a:t>
            </a:r>
            <a:endParaRPr lang="zh-CN" altLang="en-US"/>
          </a:p>
          <a:p>
            <a:r>
              <a:rPr lang="zh-CN" altLang="en-US">
                <a:sym typeface="+mn-ea"/>
              </a:rPr>
              <a:t>如果出现如果信息，代表已经可以使用此密钥对</a:t>
            </a:r>
            <a:endParaRPr lang="zh-CN" altLang="en-US"/>
          </a:p>
          <a:p>
            <a:r>
              <a:rPr lang="zh-CN" altLang="en-US">
                <a:sym typeface="+mn-ea"/>
              </a:rPr>
              <a:t>Permanently added the ED25519 host key for IP address '20.205.243.166' to the list of known hosts.</a:t>
            </a:r>
            <a:endParaRPr lang="zh-CN" altLang="en-US"/>
          </a:p>
          <a:p>
            <a:r>
              <a:rPr lang="zh-CN" altLang="en-US">
                <a:sym typeface="+mn-ea"/>
              </a:rPr>
              <a:t>Hi yinjian0930!</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使用命令 git remote -v 查看你当前的 remote url</a:t>
            </a:r>
            <a:endParaRPr lang="zh-CN" altLang="en-US"/>
          </a:p>
          <a:p>
            <a:r>
              <a:rPr lang="en-US" altLang="zh-CN">
                <a:sym typeface="+mn-ea"/>
              </a:rPr>
              <a:t>$ </a:t>
            </a:r>
            <a:r>
              <a:rPr lang="zh-CN" altLang="en-US">
                <a:sym typeface="+mn-ea"/>
              </a:rPr>
              <a:t>git remote -v</a:t>
            </a:r>
            <a:endParaRPr lang="zh-CN" altLang="en-US"/>
          </a:p>
          <a:p>
            <a:r>
              <a:rPr lang="zh-CN" altLang="en-US">
                <a:sym typeface="+mn-ea"/>
              </a:rPr>
              <a:t>由于是第一次登录，所有这个命令有可能查不出来信息</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890270"/>
          </a:xfrm>
        </p:spPr>
        <p:txBody>
          <a:bodyPr>
            <a:normAutofit lnSpcReduction="10000"/>
          </a:bodyPr>
          <a:p>
            <a:r>
              <a:rPr lang="zh-CN" altLang="en-US">
                <a:sym typeface="+mn-ea"/>
              </a:rPr>
              <a:t>登录github，打开仓库</a:t>
            </a:r>
            <a:r>
              <a:rPr lang="en-US" altLang="zh-CN">
                <a:sym typeface="+mn-ea"/>
              </a:rPr>
              <a:t>yjcpp218</a:t>
            </a:r>
            <a:endParaRPr lang="en-US" altLang="zh-CN">
              <a:sym typeface="+mn-ea"/>
            </a:endParaRPr>
          </a:p>
          <a:p>
            <a:r>
              <a:rPr lang="zh-CN" altLang="en-US">
                <a:sym typeface="+mn-ea"/>
              </a:rPr>
              <a:t>复制</a:t>
            </a:r>
            <a:r>
              <a:rPr lang="zh-CN" altLang="en-US">
                <a:sym typeface="+mn-ea"/>
              </a:rPr>
              <a:t>链接</a:t>
            </a:r>
            <a:endParaRPr lang="zh-CN" altLang="en-US">
              <a:sym typeface="+mn-ea"/>
            </a:endParaRPr>
          </a:p>
        </p:txBody>
      </p:sp>
      <p:sp>
        <p:nvSpPr>
          <p:cNvPr id="3" name="标题 2"/>
          <p:cNvSpPr>
            <a:spLocks noGrp="1"/>
          </p:cNvSpPr>
          <p:nvPr>
            <p:ph type="title"/>
          </p:nvPr>
        </p:nvSpPr>
        <p:spPr/>
        <p:txBody>
          <a:bodyPr/>
          <a:p>
            <a:r>
              <a:rPr lang="en-US" altLang="zh-CN">
                <a:sym typeface="+mn-ea"/>
              </a:rPr>
              <a:t>1.8 Github</a:t>
            </a:r>
            <a:endParaRPr lang="zh-CN" altLang="en-US"/>
          </a:p>
        </p:txBody>
      </p:sp>
      <p:pic>
        <p:nvPicPr>
          <p:cNvPr id="5" name="图片 4" descr="EE48QYE[9B7DN0ZWOI6U)GW"/>
          <p:cNvPicPr>
            <a:picLocks noChangeAspect="1"/>
          </p:cNvPicPr>
          <p:nvPr>
            <p:custDataLst>
              <p:tags r:id="rId1"/>
            </p:custDataLst>
          </p:nvPr>
        </p:nvPicPr>
        <p:blipFill>
          <a:blip r:embed="rId2"/>
          <a:stretch>
            <a:fillRect/>
          </a:stretch>
        </p:blipFill>
        <p:spPr>
          <a:xfrm>
            <a:off x="4644390" y="3357245"/>
            <a:ext cx="3571875" cy="317944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在命令窗口中，右键复制刚才的</a:t>
            </a:r>
            <a:r>
              <a:rPr lang="zh-CN" altLang="en-US">
                <a:sym typeface="+mn-ea"/>
              </a:rPr>
              <a:t>链接</a:t>
            </a:r>
            <a:endParaRPr lang="zh-CN" altLang="en-US">
              <a:sym typeface="+mn-ea"/>
            </a:endParaRPr>
          </a:p>
          <a:p>
            <a:r>
              <a:rPr lang="zh-CN" altLang="en-US">
                <a:sym typeface="+mn-ea"/>
              </a:rPr>
              <a:t>git remote add origin https://github.com/用户名/仓库名.git</a:t>
            </a:r>
            <a:endParaRPr lang="zh-CN" altLang="en-US">
              <a:sym typeface="+mn-ea"/>
            </a:endParaRPr>
          </a:p>
          <a:p>
            <a:r>
              <a:rPr lang="zh-CN" altLang="en-US">
                <a:sym typeface="+mn-ea"/>
              </a:rPr>
              <a:t>这里实际执行的</a:t>
            </a:r>
            <a:r>
              <a:rPr lang="zh-CN" altLang="en-US">
                <a:sym typeface="+mn-ea"/>
              </a:rPr>
              <a:t>是：</a:t>
            </a:r>
            <a:endParaRPr lang="zh-CN" altLang="en-US">
              <a:sym typeface="+mn-ea"/>
            </a:endParaRPr>
          </a:p>
          <a:p>
            <a:r>
              <a:rPr lang="en-US" altLang="zh-CN">
                <a:sym typeface="+mn-ea"/>
              </a:rPr>
              <a:t>$ </a:t>
            </a:r>
            <a:r>
              <a:rPr lang="en-US" altLang="zh-CN">
                <a:sym typeface="+mn-ea"/>
              </a:rPr>
              <a:t>git remote add origin https://gitgub.com/yinjian0930/yjcpp218.git</a:t>
            </a:r>
            <a:endParaRPr lang="zh-CN" altLang="en-US">
              <a:sym typeface="+mn-ea"/>
            </a:endParaRPr>
          </a:p>
          <a:p>
            <a:r>
              <a:rPr lang="zh-CN" altLang="en-US">
                <a:sym typeface="+mn-ea"/>
              </a:rPr>
              <a:t>执行该命令则建立了本地与远程仓库的连接</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添加所有文件到项目中</a:t>
            </a:r>
            <a:endParaRPr lang="zh-CN" altLang="en-US"/>
          </a:p>
          <a:p>
            <a:r>
              <a:rPr lang="en-US" altLang="zh-CN">
                <a:sym typeface="+mn-ea"/>
              </a:rPr>
              <a:t>$ </a:t>
            </a:r>
            <a:r>
              <a:rPr lang="zh-CN" altLang="en-US">
                <a:sym typeface="+mn-ea"/>
              </a:rPr>
              <a:t>git add</a:t>
            </a:r>
            <a:r>
              <a:rPr lang="en-US" altLang="zh-CN">
                <a:sym typeface="+mn-ea"/>
              </a:rPr>
              <a:t> .</a:t>
            </a:r>
            <a:endParaRPr lang="zh-CN" altLang="en-US"/>
          </a:p>
          <a:p>
            <a:r>
              <a:rPr lang="zh-CN" altLang="en-US">
                <a:sym typeface="+mn-ea"/>
              </a:rPr>
              <a:t>尝试提交所有文件</a:t>
            </a:r>
            <a:endParaRPr lang="zh-CN" altLang="en-US"/>
          </a:p>
          <a:p>
            <a:r>
              <a:rPr lang="en-US" altLang="zh-CN">
                <a:sym typeface="+mn-ea"/>
              </a:rPr>
              <a:t>$ </a:t>
            </a:r>
            <a:r>
              <a:rPr lang="zh-CN" altLang="en-US">
                <a:sym typeface="+mn-ea"/>
              </a:rPr>
              <a:t>git commit -m "备注信息" -a</a:t>
            </a:r>
            <a:endParaRPr lang="zh-CN" altLang="en-US">
              <a:sym typeface="+mn-ea"/>
            </a:endParaRPr>
          </a:p>
          <a:p>
            <a:r>
              <a:rPr lang="zh-CN" altLang="en-US">
                <a:sym typeface="+mn-ea"/>
              </a:rPr>
              <a:t>推送到远程</a:t>
            </a:r>
            <a:r>
              <a:rPr lang="zh-CN" altLang="en-US">
                <a:sym typeface="+mn-ea"/>
              </a:rPr>
              <a:t>仓库</a:t>
            </a:r>
            <a:endParaRPr lang="zh-CN" altLang="en-US">
              <a:sym typeface="+mn-ea"/>
            </a:endParaRPr>
          </a:p>
          <a:p>
            <a:r>
              <a:rPr lang="en-US" altLang="zh-CN">
                <a:sym typeface="+mn-ea"/>
              </a:rPr>
              <a:t>$ </a:t>
            </a:r>
            <a:r>
              <a:rPr lang="zh-CN" altLang="en-US">
                <a:sym typeface="+mn-ea"/>
              </a:rPr>
              <a:t>git push -u origin ma</a:t>
            </a:r>
            <a:r>
              <a:rPr lang="en-US" altLang="zh-CN">
                <a:sym typeface="+mn-ea"/>
              </a:rPr>
              <a:t>in</a:t>
            </a:r>
            <a:endParaRPr lang="zh-CN" altLang="en-US">
              <a:sym typeface="+mn-ea"/>
            </a:endParaRPr>
          </a:p>
          <a:p>
            <a:r>
              <a:rPr lang="zh-CN" altLang="en-US"/>
              <a:t>第一次需要参数</a:t>
            </a:r>
            <a:r>
              <a:rPr lang="en-US" altLang="zh-CN"/>
              <a:t>-u</a:t>
            </a:r>
            <a:r>
              <a:rPr lang="zh-CN" altLang="en-US"/>
              <a:t>，以后就不需要</a:t>
            </a:r>
            <a:r>
              <a:rPr lang="zh-CN" altLang="en-US"/>
              <a:t>了</a:t>
            </a:r>
            <a:endParaRPr lang="zh-CN" altLang="en-US"/>
          </a:p>
          <a:p>
            <a:r>
              <a:rPr lang="zh-CN" altLang="en-US">
                <a:sym typeface="+mn-ea"/>
              </a:rPr>
              <a:t>直接执行git push origin ma</a:t>
            </a:r>
            <a:r>
              <a:rPr lang="en-US" altLang="zh-CN">
                <a:sym typeface="+mn-ea"/>
              </a:rPr>
              <a:t>in</a:t>
            </a:r>
            <a:r>
              <a:rPr lang="zh-CN" altLang="en-US">
                <a:sym typeface="+mn-ea"/>
              </a:rPr>
              <a:t>就可以</a:t>
            </a:r>
            <a:r>
              <a:rPr lang="zh-CN" altLang="en-US">
                <a:sym typeface="+mn-ea"/>
              </a:rPr>
              <a:t>了</a:t>
            </a:r>
            <a:endParaRPr lang="zh-CN" altLang="en-US">
              <a:sym typeface="+mn-ea"/>
            </a:endParaRPr>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如果出现</a:t>
            </a:r>
            <a:r>
              <a:rPr lang="en-US" altLang="zh-CN">
                <a:sym typeface="+mn-ea"/>
              </a:rPr>
              <a:t>SSL certificate problem: unable get to local issuer certificate</a:t>
            </a:r>
            <a:r>
              <a:rPr lang="zh-CN" altLang="en-US">
                <a:sym typeface="+mn-ea"/>
              </a:rPr>
              <a:t>，执行以下命令：</a:t>
            </a:r>
            <a:endParaRPr lang="zh-CN" altLang="en-US"/>
          </a:p>
          <a:p>
            <a:r>
              <a:rPr lang="en-US" altLang="zh-CN">
                <a:sym typeface="+mn-ea"/>
              </a:rPr>
              <a:t>$ </a:t>
            </a:r>
            <a:r>
              <a:rPr lang="en-US" altLang="zh-CN">
                <a:sym typeface="+mn-ea"/>
              </a:rPr>
              <a:t>git config --global http.sslVerify false</a:t>
            </a:r>
            <a:endParaRPr lang="en-US" altLang="zh-CN"/>
          </a:p>
          <a:p>
            <a:r>
              <a:rPr lang="zh-CN" altLang="en-US">
                <a:sym typeface="+mn-ea"/>
              </a:rPr>
              <a:t>然后再推送就可以了</a:t>
            </a:r>
            <a:endParaRPr lang="zh-CN" altLang="en-US"/>
          </a:p>
          <a:p>
            <a:r>
              <a:rPr lang="en-US" altLang="zh-CN">
                <a:sym typeface="+mn-ea"/>
              </a:rPr>
              <a:t>$ </a:t>
            </a:r>
            <a:r>
              <a:rPr lang="en-US" altLang="zh-CN">
                <a:sym typeface="+mn-ea"/>
              </a:rPr>
              <a:t>git push origin master</a:t>
            </a:r>
            <a:endParaRPr lang="en-US" altLang="zh-CN"/>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t>此外，还可以使用</a:t>
            </a:r>
            <a:r>
              <a:rPr lang="en-US" altLang="zh-CN"/>
              <a:t>Git Gui</a:t>
            </a:r>
            <a:r>
              <a:rPr lang="zh-CN" altLang="en-US"/>
              <a:t>和</a:t>
            </a:r>
            <a:r>
              <a:rPr lang="en-US" altLang="zh-CN"/>
              <a:t>Github Desktop</a:t>
            </a:r>
            <a:endParaRPr lang="en-US" altLang="zh-CN"/>
          </a:p>
          <a:p>
            <a:r>
              <a:rPr lang="zh-CN" altLang="en-US"/>
              <a:t>图形化的</a:t>
            </a:r>
            <a:r>
              <a:rPr lang="en-US" altLang="zh-CN"/>
              <a:t>github</a:t>
            </a:r>
            <a:r>
              <a:rPr lang="zh-CN" altLang="en-US"/>
              <a:t>工具，可以避免使用</a:t>
            </a:r>
            <a:r>
              <a:rPr lang="zh-CN" altLang="en-US"/>
              <a:t>命令行</a:t>
            </a:r>
            <a:endParaRPr lang="zh-CN" altLang="en-US"/>
          </a:p>
          <a:p>
            <a:r>
              <a:rPr lang="en-US" altLang="zh-CN"/>
              <a:t>git gui</a:t>
            </a:r>
            <a:r>
              <a:rPr lang="zh-CN" altLang="en-US"/>
              <a:t>通过鼠标右击本地文件夹</a:t>
            </a:r>
            <a:r>
              <a:rPr lang="en-US" altLang="zh-CN"/>
              <a:t>(yjcpp218)</a:t>
            </a:r>
            <a:r>
              <a:rPr lang="zh-CN" altLang="en-US"/>
              <a:t>可以</a:t>
            </a:r>
            <a:r>
              <a:rPr lang="zh-CN" altLang="en-US"/>
              <a:t>运行</a:t>
            </a:r>
            <a:endParaRPr lang="zh-CN" altLang="en-US"/>
          </a:p>
          <a:p>
            <a:r>
              <a:rPr lang="en-US" altLang="zh-CN">
                <a:sym typeface="+mn-ea"/>
              </a:rPr>
              <a:t>Github Desktop</a:t>
            </a:r>
            <a:r>
              <a:rPr lang="zh-CN" altLang="en-US">
                <a:sym typeface="+mn-ea"/>
              </a:rPr>
              <a:t>需要去官网下载安装，它是一个客户端</a:t>
            </a:r>
            <a:r>
              <a:rPr lang="zh-CN" altLang="en-US">
                <a:sym typeface="+mn-ea"/>
              </a:rPr>
              <a:t>程序</a:t>
            </a:r>
            <a:endParaRPr lang="zh-CN" altLang="en-US">
              <a:sym typeface="+mn-ea"/>
            </a:endParaRPr>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901700"/>
          </a:xfrm>
        </p:spPr>
        <p:txBody>
          <a:bodyPr>
            <a:normAutofit lnSpcReduction="10000"/>
          </a:bodyPr>
          <a:p>
            <a:r>
              <a:rPr lang="zh-CN" altLang="en-US">
                <a:sym typeface="+mn-ea"/>
              </a:rPr>
              <a:t>在浏览器中输入https://github.com/microsoft/vcpkg</a:t>
            </a:r>
            <a:endParaRPr lang="zh-CN" altLang="en-US"/>
          </a:p>
          <a:p>
            <a:r>
              <a:rPr lang="zh-CN" altLang="en-US">
                <a:sym typeface="+mn-ea"/>
              </a:rPr>
              <a:t>点击</a:t>
            </a:r>
            <a:r>
              <a:rPr lang="en-US" altLang="zh-CN">
                <a:sym typeface="+mn-ea"/>
              </a:rPr>
              <a:t>Code</a:t>
            </a:r>
            <a:r>
              <a:rPr lang="zh-CN" altLang="en-US">
                <a:sym typeface="+mn-ea"/>
              </a:rPr>
              <a:t>复制地址</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descr="N%B~}%S3_A){~%}(~$(K@HQ"/>
          <p:cNvPicPr>
            <a:picLocks noChangeAspect="1"/>
          </p:cNvPicPr>
          <p:nvPr>
            <p:custDataLst>
              <p:tags r:id="rId1"/>
            </p:custDataLst>
          </p:nvPr>
        </p:nvPicPr>
        <p:blipFill>
          <a:blip r:embed="rId2"/>
          <a:stretch>
            <a:fillRect/>
          </a:stretch>
        </p:blipFill>
        <p:spPr>
          <a:xfrm>
            <a:off x="4798060" y="3429000"/>
            <a:ext cx="3663315" cy="30410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70000"/>
              </a:lnSpc>
            </a:pPr>
            <a:r>
              <a:rPr lang="zh-CN" altLang="en-US" dirty="0"/>
              <a:t>最早的程序</a:t>
            </a:r>
            <a:endParaRPr lang="zh-CN" altLang="en-US" dirty="0"/>
          </a:p>
          <a:p>
            <a:pPr lvl="1">
              <a:lnSpc>
                <a:spcPct val="170000"/>
              </a:lnSpc>
            </a:pPr>
            <a:r>
              <a:rPr lang="zh-CN" altLang="en-US" dirty="0"/>
              <a:t>目的：用于数学计算</a:t>
            </a:r>
            <a:endParaRPr lang="zh-CN" altLang="en-US" dirty="0"/>
          </a:p>
          <a:p>
            <a:pPr lvl="1">
              <a:lnSpc>
                <a:spcPct val="170000"/>
              </a:lnSpc>
            </a:pPr>
            <a:r>
              <a:rPr lang="zh-CN" altLang="en-US" dirty="0"/>
              <a:t>主要工作：设计求解问题的过程</a:t>
            </a:r>
            <a:endParaRPr lang="zh-CN" altLang="en-US" dirty="0"/>
          </a:p>
          <a:p>
            <a:pPr lvl="1">
              <a:lnSpc>
                <a:spcPct val="170000"/>
              </a:lnSpc>
            </a:pPr>
            <a:r>
              <a:rPr lang="zh-CN" altLang="en-US" dirty="0"/>
              <a:t>缺点：对于庞大、复杂的程序难以开发和维护</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smtClean="0"/>
              <a:t>1.2  </a:t>
            </a:r>
            <a:r>
              <a:rPr lang="zh-CN" altLang="en-US" dirty="0" smtClean="0"/>
              <a:t>面向对象的方法</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t>打开文件浏览器，打开</a:t>
            </a:r>
            <a:r>
              <a:rPr lang="en-US" altLang="zh-CN"/>
              <a:t>D</a:t>
            </a:r>
            <a:r>
              <a:rPr lang="zh-CN" altLang="en-US"/>
              <a:t>盘</a:t>
            </a:r>
            <a:endParaRPr lang="zh-CN" altLang="en-US"/>
          </a:p>
          <a:p>
            <a:r>
              <a:rPr lang="zh-CN" altLang="en-US"/>
              <a:t>鼠标右击</a:t>
            </a:r>
            <a:r>
              <a:rPr lang="en-US" altLang="zh-CN"/>
              <a:t>D</a:t>
            </a:r>
            <a:r>
              <a:rPr lang="zh-CN" altLang="en-US"/>
              <a:t>盘空白</a:t>
            </a:r>
            <a:r>
              <a:rPr lang="zh-CN" altLang="en-US"/>
              <a:t>处</a:t>
            </a:r>
            <a:endParaRPr lang="zh-CN" altLang="en-US"/>
          </a:p>
          <a:p>
            <a:r>
              <a:rPr lang="zh-CN" altLang="en-US"/>
              <a:t>执行</a:t>
            </a:r>
            <a:r>
              <a:rPr lang="en-US" altLang="zh-CN"/>
              <a:t>git bash</a:t>
            </a:r>
            <a:r>
              <a:rPr lang="zh-CN" altLang="en-US"/>
              <a:t>进入命令</a:t>
            </a:r>
            <a:r>
              <a:rPr lang="zh-CN" altLang="en-US"/>
              <a:t>行</a:t>
            </a:r>
            <a:endParaRPr lang="zh-CN" altLang="en-US"/>
          </a:p>
          <a:p>
            <a:r>
              <a:rPr lang="en-US" altLang="zh-CN"/>
              <a:t>$ git clone </a:t>
            </a:r>
            <a:r>
              <a:rPr lang="zh-CN" altLang="en-US">
                <a:sym typeface="+mn-ea"/>
              </a:rPr>
              <a:t>https://github.com/microsoft/vcpkg</a:t>
            </a:r>
            <a:endParaRPr lang="zh-CN" altLang="en-US">
              <a:sym typeface="+mn-ea"/>
            </a:endParaRPr>
          </a:p>
          <a:p>
            <a:r>
              <a:rPr lang="zh-CN" altLang="en-US"/>
              <a:t>注意：</a:t>
            </a:r>
            <a:r>
              <a:rPr lang="en-US" altLang="zh-CN"/>
              <a:t>git clone</a:t>
            </a:r>
            <a:r>
              <a:rPr lang="zh-CN" altLang="en-US"/>
              <a:t>用键盘输入</a:t>
            </a:r>
            <a:endParaRPr lang="zh-CN" altLang="en-US"/>
          </a:p>
          <a:p>
            <a:r>
              <a:rPr lang="zh-CN" altLang="en-US"/>
              <a:t>后面的链接用右键复制，不可以</a:t>
            </a:r>
            <a:r>
              <a:rPr lang="en-US" altLang="zh-CN"/>
              <a:t>ctrl+v</a:t>
            </a:r>
            <a:endParaRPr lang="en-US" altLang="zh-CN"/>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执行命令后，可以将</a:t>
            </a:r>
            <a:r>
              <a:rPr lang="en-US" altLang="zh-CN">
                <a:sym typeface="+mn-ea"/>
              </a:rPr>
              <a:t>vcpkg</a:t>
            </a:r>
            <a:r>
              <a:rPr lang="zh-CN" altLang="en-US">
                <a:sym typeface="+mn-ea"/>
              </a:rPr>
              <a:t>程序下载到本地</a:t>
            </a:r>
            <a:r>
              <a:rPr lang="en-US" altLang="zh-CN">
                <a:sym typeface="+mn-ea"/>
              </a:rPr>
              <a:t>D:\vcpkg</a:t>
            </a:r>
            <a:r>
              <a:rPr lang="zh-CN" altLang="en-US">
                <a:sym typeface="+mn-ea"/>
              </a:rPr>
              <a:t>目录</a:t>
            </a:r>
            <a:r>
              <a:rPr lang="zh-CN" altLang="en-US">
                <a:sym typeface="+mn-ea"/>
              </a:rPr>
              <a:t>下</a:t>
            </a:r>
            <a:endParaRPr lang="zh-CN" altLang="en-US">
              <a:sym typeface="+mn-ea"/>
            </a:endParaRPr>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2124075" y="1701165"/>
            <a:ext cx="5036185" cy="469265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81965"/>
          </a:xfrm>
        </p:spPr>
        <p:txBody>
          <a:bodyPr>
            <a:normAutofit lnSpcReduction="10000"/>
          </a:bodyPr>
          <a:p>
            <a:r>
              <a:rPr lang="zh-CN" altLang="en-US">
                <a:sym typeface="+mn-ea"/>
              </a:rPr>
              <a:t>按下</a:t>
            </a:r>
            <a:r>
              <a:rPr lang="en-US" altLang="zh-CN">
                <a:sym typeface="+mn-ea"/>
              </a:rPr>
              <a:t>Windows</a:t>
            </a:r>
            <a:r>
              <a:rPr lang="zh-CN" altLang="en-US">
                <a:sym typeface="+mn-ea"/>
              </a:rPr>
              <a:t>键</a:t>
            </a:r>
            <a:r>
              <a:rPr lang="en-US" altLang="zh-CN">
                <a:sym typeface="+mn-ea"/>
              </a:rPr>
              <a:t>+R</a:t>
            </a:r>
            <a:r>
              <a:rPr lang="zh-CN" altLang="en-US">
                <a:sym typeface="+mn-ea"/>
              </a:rPr>
              <a:t>，输入</a:t>
            </a:r>
            <a:r>
              <a:rPr lang="en-US" altLang="zh-CN">
                <a:sym typeface="+mn-ea"/>
              </a:rPr>
              <a:t>cmd</a:t>
            </a:r>
            <a:r>
              <a:rPr lang="zh-CN" altLang="en-US">
                <a:sym typeface="+mn-ea"/>
              </a:rPr>
              <a:t>命令</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714500" y="3429000"/>
            <a:ext cx="3800475" cy="219075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771650"/>
          </a:xfrm>
        </p:spPr>
        <p:txBody>
          <a:bodyPr>
            <a:normAutofit lnSpcReduction="10000"/>
          </a:bodyPr>
          <a:p>
            <a:r>
              <a:rPr lang="zh-CN" altLang="en-US"/>
              <a:t>切换到</a:t>
            </a:r>
            <a:r>
              <a:rPr lang="en-US" altLang="zh-CN"/>
              <a:t>d:\vcpkg&gt;</a:t>
            </a:r>
            <a:r>
              <a:rPr lang="zh-CN" altLang="en-US"/>
              <a:t>目录</a:t>
            </a:r>
            <a:r>
              <a:rPr lang="zh-CN" altLang="en-US"/>
              <a:t>下</a:t>
            </a:r>
            <a:endParaRPr lang="zh-CN" altLang="en-US"/>
          </a:p>
          <a:p>
            <a:r>
              <a:rPr lang="en-US" altLang="zh-CN"/>
              <a:t>Dos</a:t>
            </a:r>
            <a:r>
              <a:rPr lang="zh-CN" altLang="en-US"/>
              <a:t>命令是：</a:t>
            </a:r>
            <a:endParaRPr lang="zh-CN" altLang="en-US"/>
          </a:p>
          <a:p>
            <a:r>
              <a:rPr lang="en-US" altLang="zh-CN"/>
              <a:t>d:</a:t>
            </a:r>
            <a:endParaRPr lang="en-US" altLang="zh-CN"/>
          </a:p>
          <a:p>
            <a:r>
              <a:rPr lang="en-US" altLang="zh-CN"/>
              <a:t>cd vcpkg</a:t>
            </a:r>
            <a:endParaRPr lang="en-US" altLang="zh-CN"/>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275965" y="3213100"/>
            <a:ext cx="5682615" cy="327596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在终端命令状态下执行批处理程序</a:t>
            </a:r>
            <a:endParaRPr lang="zh-CN" altLang="en-US"/>
          </a:p>
          <a:p>
            <a:r>
              <a:rPr lang="en-US" altLang="zh-CN">
                <a:sym typeface="+mn-ea"/>
              </a:rPr>
              <a:t>d:\vcpkg&gt;bootstrap-vcpkg.bat</a:t>
            </a:r>
            <a:endParaRPr lang="en-US" altLang="zh-CN"/>
          </a:p>
          <a:p>
            <a:r>
              <a:rPr lang="zh-CN" altLang="en-US">
                <a:sym typeface="+mn-ea"/>
              </a:rPr>
              <a:t>则会产生</a:t>
            </a:r>
            <a:r>
              <a:rPr lang="en-US" altLang="zh-CN">
                <a:sym typeface="+mn-ea"/>
              </a:rPr>
              <a:t>vcpkg.exe</a:t>
            </a:r>
            <a:r>
              <a:rPr lang="zh-CN" altLang="en-US">
                <a:sym typeface="+mn-ea"/>
              </a:rPr>
              <a:t>程序</a:t>
            </a:r>
            <a:endParaRPr lang="zh-CN" altLang="en-US"/>
          </a:p>
          <a:p>
            <a:r>
              <a:rPr lang="zh-CN" altLang="en-US">
                <a:sym typeface="+mn-ea"/>
              </a:rPr>
              <a:t>之后就可以利用</a:t>
            </a:r>
            <a:r>
              <a:rPr lang="en-US" altLang="zh-CN">
                <a:sym typeface="+mn-ea"/>
              </a:rPr>
              <a:t>vcpkg</a:t>
            </a:r>
            <a:r>
              <a:rPr lang="zh-CN" altLang="en-US">
                <a:sym typeface="+mn-ea"/>
              </a:rPr>
              <a:t>包管理器下载</a:t>
            </a:r>
            <a:r>
              <a:rPr lang="en-US" altLang="zh-CN">
                <a:sym typeface="+mn-ea"/>
              </a:rPr>
              <a:t>C++</a:t>
            </a:r>
            <a:r>
              <a:rPr lang="zh-CN" altLang="en-US">
                <a:sym typeface="+mn-ea"/>
              </a:rPr>
              <a:t>的第三方程序库了</a:t>
            </a:r>
            <a:endParaRPr lang="zh-CN" altLang="en-US"/>
          </a:p>
          <a:p>
            <a:r>
              <a:rPr lang="zh-CN" altLang="en-US">
                <a:sym typeface="+mn-ea"/>
              </a:rPr>
              <a:t>这里以</a:t>
            </a:r>
            <a:r>
              <a:rPr lang="en-US" altLang="zh-CN">
                <a:sym typeface="+mn-ea"/>
              </a:rPr>
              <a:t>boost</a:t>
            </a:r>
            <a:r>
              <a:rPr lang="zh-CN" altLang="en-US">
                <a:sym typeface="+mn-ea"/>
              </a:rPr>
              <a:t>为例介绍其使用过程</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在终端模式下执行命令：</a:t>
            </a:r>
            <a:endParaRPr lang="en-US" altLang="zh-CN">
              <a:sym typeface="+mn-ea"/>
            </a:endParaRPr>
          </a:p>
          <a:p>
            <a:r>
              <a:rPr lang="en-US" altLang="zh-CN">
                <a:sym typeface="+mn-ea"/>
              </a:rPr>
              <a:t>d:\vcpkg&gt; </a:t>
            </a:r>
            <a:r>
              <a:rPr lang="en-US" altLang="zh-CN">
                <a:sym typeface="+mn-ea"/>
              </a:rPr>
              <a:t>vcpkg install boost:x64-windows</a:t>
            </a:r>
            <a:endParaRPr lang="en-US" altLang="zh-CN">
              <a:sym typeface="+mn-ea"/>
            </a:endParaRPr>
          </a:p>
          <a:p>
            <a:r>
              <a:rPr lang="zh-CN" altLang="en-US">
                <a:sym typeface="+mn-ea"/>
              </a:rPr>
              <a:t>或者</a:t>
            </a:r>
            <a:endParaRPr lang="zh-CN" altLang="en-US">
              <a:sym typeface="+mn-ea"/>
            </a:endParaRPr>
          </a:p>
          <a:p>
            <a:r>
              <a:rPr lang="en-US" altLang="zh-CN">
                <a:sym typeface="+mn-ea"/>
              </a:rPr>
              <a:t>d:\vcpkg&gt; </a:t>
            </a:r>
            <a:r>
              <a:rPr lang="en-US" altLang="zh-CN">
                <a:sym typeface="+mn-ea"/>
              </a:rPr>
              <a:t>vcpkg install boost --treplet=x64-windows</a:t>
            </a:r>
            <a:endParaRPr lang="en-US" altLang="zh-CN"/>
          </a:p>
          <a:p>
            <a:r>
              <a:rPr lang="en-US" altLang="zh-CN">
                <a:sym typeface="+mn-ea"/>
              </a:rPr>
              <a:t>vcpkg</a:t>
            </a:r>
            <a:r>
              <a:rPr lang="zh-CN" altLang="en-US">
                <a:sym typeface="+mn-ea"/>
              </a:rPr>
              <a:t>即可自动安装</a:t>
            </a:r>
            <a:r>
              <a:rPr lang="en-US" altLang="zh-CN">
                <a:sym typeface="+mn-ea"/>
              </a:rPr>
              <a:t>boost</a:t>
            </a:r>
            <a:r>
              <a:rPr lang="zh-CN" altLang="en-US">
                <a:sym typeface="+mn-ea"/>
              </a:rPr>
              <a:t>第三方库</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fontScale="80000"/>
          </a:bodyPr>
          <a:p>
            <a:r>
              <a:rPr lang="zh-CN" altLang="en-US">
                <a:sym typeface="+mn-ea"/>
              </a:rPr>
              <a:t>执行命令：</a:t>
            </a:r>
            <a:endParaRPr lang="zh-CN" altLang="en-US">
              <a:sym typeface="+mn-ea"/>
            </a:endParaRPr>
          </a:p>
          <a:p>
            <a:r>
              <a:rPr lang="en-US" altLang="zh-CN">
                <a:sym typeface="+mn-ea"/>
              </a:rPr>
              <a:t>d:\vcpkg&gt;</a:t>
            </a:r>
            <a:r>
              <a:rPr lang="zh-CN" altLang="en-US">
                <a:sym typeface="+mn-ea"/>
              </a:rPr>
              <a:t>vcpkg integrate project</a:t>
            </a:r>
            <a:endParaRPr lang="zh-CN" altLang="en-US">
              <a:sym typeface="+mn-ea"/>
            </a:endParaRPr>
          </a:p>
          <a:p>
            <a:r>
              <a:rPr lang="zh-CN" altLang="en-US"/>
              <a:t>执行成功</a:t>
            </a:r>
            <a:r>
              <a:rPr lang="zh-CN" altLang="en-US"/>
              <a:t>后，复制</a:t>
            </a:r>
            <a:endParaRPr lang="zh-CN" altLang="en-US"/>
          </a:p>
          <a:p>
            <a:r>
              <a:rPr lang="zh-CN" altLang="en-US">
                <a:sym typeface="+mn-ea"/>
              </a:rPr>
              <a:t>Install-Package "vcpkg.D.vcpkgmaster" -Source "D:\vcpkg\scripts\buildsystems"</a:t>
            </a:r>
            <a:endParaRPr lang="zh-CN" altLang="en-US"/>
          </a:p>
          <a:p>
            <a:r>
              <a:rPr lang="zh-CN" altLang="en-US">
                <a:sym typeface="+mn-ea"/>
              </a:rPr>
              <a:t>打开Visual Studio项目，点击菜单 工具-NuGet包管理器-程序包管理器控制台</a:t>
            </a:r>
            <a:endParaRPr lang="zh-CN" altLang="en-US"/>
          </a:p>
          <a:p>
            <a:r>
              <a:rPr lang="zh-CN" altLang="en-US">
                <a:sym typeface="+mn-ea"/>
              </a:rPr>
              <a:t>执行命令</a:t>
            </a:r>
            <a:endParaRPr lang="zh-CN" altLang="en-US"/>
          </a:p>
          <a:p>
            <a:r>
              <a:rPr lang="en-US" altLang="zh-CN">
                <a:sym typeface="+mn-ea"/>
              </a:rPr>
              <a:t>PM&gt; </a:t>
            </a:r>
            <a:r>
              <a:rPr lang="zh-CN" altLang="en-US">
                <a:sym typeface="+mn-ea"/>
              </a:rPr>
              <a:t>Install-Package "vcpkg.D.vcpkgmaster" -Source "D:\vcpkg\scripts\buildsystems"</a:t>
            </a:r>
            <a:endParaRPr lang="zh-CN" altLang="en-US"/>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a:bodyPr>
          <a:p>
            <a:r>
              <a:rPr lang="zh-CN" altLang="en-US">
                <a:sym typeface="+mn-ea"/>
              </a:rPr>
              <a:t>打开</a:t>
            </a:r>
            <a:r>
              <a:rPr lang="en-US" altLang="zh-CN">
                <a:sym typeface="+mn-ea"/>
              </a:rPr>
              <a:t>Visual Studio</a:t>
            </a:r>
            <a:endParaRPr lang="zh-CN" altLang="en-US">
              <a:sym typeface="+mn-ea"/>
            </a:endParaRPr>
          </a:p>
          <a:p>
            <a:r>
              <a:rPr lang="zh-CN" altLang="en-US">
                <a:sym typeface="+mn-ea"/>
              </a:rPr>
              <a:t>点击菜单，</a:t>
            </a:r>
            <a:r>
              <a:rPr lang="zh-CN" altLang="en-US">
                <a:sym typeface="+mn-ea"/>
              </a:rPr>
              <a:t>选择工具-NuGet包管理器-程序包管理器设置，选择程序包源，如图。</a:t>
            </a:r>
            <a:endParaRPr lang="zh-CN" altLang="en-US">
              <a:sym typeface="+mn-ea"/>
            </a:endParaRPr>
          </a:p>
          <a:p>
            <a:r>
              <a:rPr lang="zh-CN" altLang="en-US">
                <a:sym typeface="+mn-ea"/>
              </a:rPr>
              <a:t>修改名称为vcpkg，选择目录D:\vcpkg\scripts\buildsystem</a:t>
            </a:r>
            <a:endParaRPr lang="zh-CN" altLang="en-US"/>
          </a:p>
          <a:p>
            <a:r>
              <a:rPr lang="zh-CN" altLang="en-US">
                <a:sym typeface="+mn-ea"/>
              </a:rPr>
              <a:t>点更新</a:t>
            </a:r>
            <a:endParaRPr lang="zh-CN" altLang="en-US"/>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pic>
        <p:nvPicPr>
          <p:cNvPr id="2" name="图片 1"/>
          <p:cNvPicPr>
            <a:picLocks noChangeAspect="1"/>
          </p:cNvPicPr>
          <p:nvPr>
            <p:custDataLst>
              <p:tags r:id="rId1"/>
            </p:custDataLst>
          </p:nvPr>
        </p:nvPicPr>
        <p:blipFill>
          <a:blip r:embed="rId2"/>
          <a:stretch>
            <a:fillRect/>
          </a:stretch>
        </p:blipFill>
        <p:spPr>
          <a:xfrm>
            <a:off x="972185" y="2310130"/>
            <a:ext cx="7343140" cy="41294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smtClean="0"/>
              <a:t>面向过程的方法</a:t>
            </a:r>
            <a:endParaRPr lang="en-US" altLang="zh-CN" dirty="0" smtClean="0"/>
          </a:p>
          <a:p>
            <a:pPr lvl="1">
              <a:lnSpc>
                <a:spcPct val="90000"/>
              </a:lnSpc>
            </a:pPr>
            <a:r>
              <a:rPr lang="zh-CN" altLang="en-US" dirty="0" smtClean="0"/>
              <a:t>自顶向下</a:t>
            </a:r>
            <a:r>
              <a:rPr lang="zh-CN" altLang="en-US" dirty="0"/>
              <a:t>、逐步求精。</a:t>
            </a:r>
            <a:endParaRPr lang="zh-CN" altLang="en-US" dirty="0"/>
          </a:p>
          <a:p>
            <a:pPr lvl="1">
              <a:lnSpc>
                <a:spcPct val="90000"/>
              </a:lnSpc>
            </a:pPr>
            <a:r>
              <a:rPr lang="zh-CN" altLang="en-US" dirty="0"/>
              <a:t>按功能划分为若干个基本模块，形成一个树状结构。</a:t>
            </a:r>
            <a:endParaRPr lang="zh-CN" altLang="en-US" dirty="0"/>
          </a:p>
          <a:p>
            <a:pPr lvl="1">
              <a:lnSpc>
                <a:spcPct val="90000"/>
              </a:lnSpc>
            </a:pPr>
            <a:r>
              <a:rPr lang="zh-CN" altLang="en-US" dirty="0"/>
              <a:t>各模块间的关系尽可能简单，功能上相对独立。</a:t>
            </a:r>
            <a:endParaRPr lang="zh-CN" altLang="en-US" dirty="0"/>
          </a:p>
          <a:p>
            <a:pPr lvl="1">
              <a:lnSpc>
                <a:spcPct val="90000"/>
              </a:lnSpc>
            </a:pPr>
            <a:r>
              <a:rPr lang="zh-CN" altLang="en-US" dirty="0"/>
              <a:t>每一模块内部均是由顺序、选择和循环三种基本结构组成。</a:t>
            </a:r>
            <a:endParaRPr lang="zh-CN" altLang="en-US" dirty="0"/>
          </a:p>
          <a:p>
            <a:pPr lvl="1">
              <a:lnSpc>
                <a:spcPct val="90000"/>
              </a:lnSpc>
            </a:pPr>
            <a:r>
              <a:rPr lang="zh-CN" altLang="en-US" dirty="0"/>
              <a:t>其模块化实现的具体方法是使用子程序</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a:bodyPr>
          <a:p>
            <a:r>
              <a:rPr lang="zh-CN" altLang="en-US">
                <a:sym typeface="+mn-ea"/>
              </a:rPr>
              <a:t>打开</a:t>
            </a:r>
            <a:r>
              <a:rPr lang="en-US" altLang="zh-CN">
                <a:sym typeface="+mn-ea"/>
              </a:rPr>
              <a:t>Visual Studio 2022</a:t>
            </a:r>
            <a:endParaRPr lang="en-US" altLang="zh-CN">
              <a:sym typeface="+mn-ea"/>
            </a:endParaRPr>
          </a:p>
          <a:p>
            <a:r>
              <a:rPr lang="zh-CN" altLang="en-US">
                <a:sym typeface="+mn-ea"/>
              </a:rPr>
              <a:t>创建一个</a:t>
            </a:r>
            <a:r>
              <a:rPr lang="zh-CN" altLang="en-US">
                <a:sym typeface="+mn-ea"/>
              </a:rPr>
              <a:t>工程</a:t>
            </a:r>
            <a:endParaRPr lang="zh-CN" altLang="en-US">
              <a:sym typeface="+mn-ea"/>
            </a:endParaRPr>
          </a:p>
          <a:p>
            <a:r>
              <a:rPr lang="zh-CN" altLang="en-US">
                <a:sym typeface="+mn-ea"/>
              </a:rPr>
              <a:t>创建一个主程序文件</a:t>
            </a:r>
            <a:r>
              <a:rPr lang="en-US" altLang="zh-CN">
                <a:sym typeface="+mn-ea"/>
              </a:rPr>
              <a:t>helloBoost.cpp</a:t>
            </a:r>
            <a:endParaRPr lang="en-US" altLang="zh-CN">
              <a:sym typeface="+mn-ea"/>
            </a:endParaRPr>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fontScale="80000"/>
          </a:bodyPr>
          <a:p>
            <a:r>
              <a:rPr lang="en-US" altLang="zh-CN">
                <a:sym typeface="+mn-ea"/>
              </a:rPr>
              <a:t>//helloBoost.cpp</a:t>
            </a:r>
            <a:endParaRPr lang="zh-CN" altLang="en-US">
              <a:sym typeface="+mn-ea"/>
            </a:endParaRPr>
          </a:p>
          <a:p>
            <a:r>
              <a:rPr lang="zh-CN" altLang="en-US">
                <a:sym typeface="+mn-ea"/>
              </a:rPr>
              <a:t>#include&lt;iostream&gt;</a:t>
            </a:r>
            <a:endParaRPr lang="zh-CN" altLang="en-US"/>
          </a:p>
          <a:p>
            <a:r>
              <a:rPr lang="zh-CN" altLang="en-US">
                <a:sym typeface="+mn-ea"/>
              </a:rPr>
              <a:t>#include&lt;boost/</a:t>
            </a:r>
            <a:r>
              <a:rPr lang="en-US" altLang="zh-CN">
                <a:sym typeface="+mn-ea"/>
              </a:rPr>
              <a:t>format</a:t>
            </a:r>
            <a:r>
              <a:rPr lang="zh-CN" altLang="en-US">
                <a:sym typeface="+mn-ea"/>
              </a:rPr>
              <a:t>.hpp&gt;</a:t>
            </a:r>
            <a:endParaRPr lang="zh-CN" altLang="en-US"/>
          </a:p>
          <a:p>
            <a:r>
              <a:rPr lang="zh-CN" altLang="en-US">
                <a:sym typeface="+mn-ea"/>
              </a:rPr>
              <a:t>using namespace std;</a:t>
            </a:r>
            <a:endParaRPr lang="zh-CN" altLang="en-US"/>
          </a:p>
          <a:p>
            <a:r>
              <a:rPr lang="en-US" altLang="zh-CN"/>
              <a:t>using namespace boost;</a:t>
            </a:r>
            <a:endParaRPr lang="zh-CN" altLang="en-US"/>
          </a:p>
          <a:p>
            <a:r>
              <a:rPr lang="zh-CN" altLang="en-US">
                <a:sym typeface="+mn-ea"/>
              </a:rPr>
              <a:t>int main()</a:t>
            </a:r>
            <a:endParaRPr lang="zh-CN" altLang="en-US"/>
          </a:p>
          <a:p>
            <a:r>
              <a:rPr lang="zh-CN" altLang="en-US">
                <a:sym typeface="+mn-ea"/>
              </a:rPr>
              <a:t>{</a:t>
            </a:r>
            <a:endParaRPr lang="zh-CN" altLang="en-US"/>
          </a:p>
          <a:p>
            <a:r>
              <a:rPr lang="zh-CN" altLang="en-US">
                <a:sym typeface="+mn-ea"/>
              </a:rPr>
              <a:t>	cout &lt;&lt; </a:t>
            </a:r>
            <a:r>
              <a:rPr lang="en-US" altLang="zh-CN">
                <a:sym typeface="+mn-ea"/>
              </a:rPr>
              <a:t>format(</a:t>
            </a:r>
            <a:r>
              <a:rPr lang="zh-CN" altLang="en-US">
                <a:sym typeface="+mn-ea"/>
              </a:rPr>
              <a:t>"Hello, </a:t>
            </a:r>
            <a:r>
              <a:rPr lang="en-US" altLang="zh-CN">
                <a:sym typeface="+mn-ea"/>
              </a:rPr>
              <a:t>Boost</a:t>
            </a:r>
            <a:r>
              <a:rPr lang="zh-CN" altLang="en-US">
                <a:sym typeface="+mn-ea"/>
              </a:rPr>
              <a:t>!"</a:t>
            </a:r>
            <a:r>
              <a:rPr lang="en-US" altLang="zh-CN">
                <a:sym typeface="+mn-ea"/>
              </a:rPr>
              <a:t>)</a:t>
            </a:r>
            <a:r>
              <a:rPr lang="zh-CN" altLang="en-US">
                <a:sym typeface="+mn-ea"/>
              </a:rPr>
              <a:t> &lt;&lt; endl;</a:t>
            </a:r>
            <a:endParaRPr lang="zh-CN" altLang="en-US"/>
          </a:p>
          <a:p>
            <a:r>
              <a:rPr lang="zh-CN" altLang="en-US">
                <a:sym typeface="+mn-ea"/>
              </a:rPr>
              <a:t>	return 0;</a:t>
            </a:r>
            <a:endParaRPr lang="zh-CN" altLang="en-US"/>
          </a:p>
          <a:p>
            <a:r>
              <a:rPr lang="zh-CN" altLang="en-US">
                <a:sym typeface="+mn-ea"/>
              </a:rPr>
              <a:t>}</a:t>
            </a:r>
            <a:endParaRPr lang="zh-CN" altLang="en-US"/>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64185"/>
          </a:xfrm>
        </p:spPr>
        <p:txBody>
          <a:bodyPr>
            <a:normAutofit fontScale="90000"/>
          </a:bodyPr>
          <a:p>
            <a:r>
              <a:rPr lang="zh-CN" altLang="en-US">
                <a:sym typeface="+mn-ea"/>
              </a:rPr>
              <a:t>点击项目</a:t>
            </a:r>
            <a:r>
              <a:rPr lang="en-US" altLang="zh-CN">
                <a:sym typeface="+mn-ea"/>
              </a:rPr>
              <a:t>-</a:t>
            </a:r>
            <a:r>
              <a:rPr lang="zh-CN" altLang="en-US">
                <a:sym typeface="+mn-ea"/>
              </a:rPr>
              <a:t>属性</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VS2022</a:t>
            </a:r>
            <a:r>
              <a:rPr lang="zh-CN" altLang="en-US">
                <a:sym typeface="+mn-ea"/>
              </a:rPr>
              <a:t>支持</a:t>
            </a:r>
            <a:r>
              <a:rPr lang="en-US" altLang="zh-CN">
                <a:sym typeface="+mn-ea"/>
              </a:rPr>
              <a:t>c++20</a:t>
            </a:r>
            <a:r>
              <a:rPr lang="zh-CN" altLang="en-US">
                <a:sym typeface="+mn-ea"/>
              </a:rPr>
              <a:t>配置</a:t>
            </a:r>
            <a:endParaRPr lang="zh-CN" altLang="en-US"/>
          </a:p>
        </p:txBody>
      </p:sp>
      <p:graphicFrame>
        <p:nvGraphicFramePr>
          <p:cNvPr id="4" name="对象 3"/>
          <p:cNvGraphicFramePr/>
          <p:nvPr>
            <p:custDataLst>
              <p:tags r:id="rId1"/>
            </p:custDataLst>
          </p:nvPr>
        </p:nvGraphicFramePr>
        <p:xfrm>
          <a:off x="4428490" y="2349500"/>
          <a:ext cx="3269615" cy="4337685"/>
        </p:xfrm>
        <a:graphic>
          <a:graphicData uri="http://schemas.openxmlformats.org/presentationml/2006/ole">
            <mc:AlternateContent xmlns:mc="http://schemas.openxmlformats.org/markup-compatibility/2006">
              <mc:Choice xmlns:v="urn:schemas-microsoft-com:vml" Requires="v">
                <p:oleObj spid="_x0000_s5" name="" r:id="rId2" imgW="3267075" imgH="4333875" progId="Paint.Picture">
                  <p:embed/>
                </p:oleObj>
              </mc:Choice>
              <mc:Fallback>
                <p:oleObj name="" r:id="rId2" imgW="3267075" imgH="4333875" progId="Paint.Picture">
                  <p:embed/>
                  <p:pic>
                    <p:nvPicPr>
                      <p:cNvPr id="0" name="图片 4"/>
                      <p:cNvPicPr/>
                      <p:nvPr/>
                    </p:nvPicPr>
                    <p:blipFill>
                      <a:blip r:embed="rId3"/>
                      <a:stretch>
                        <a:fillRect/>
                      </a:stretch>
                    </p:blipFill>
                    <p:spPr>
                      <a:xfrm>
                        <a:off x="4428490" y="2349500"/>
                        <a:ext cx="3269615" cy="4337685"/>
                      </a:xfrm>
                      <a:prstGeom prst="rect">
                        <a:avLst/>
                      </a:prstGeom>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2290"/>
          </a:xfrm>
        </p:spPr>
        <p:txBody>
          <a:bodyPr>
            <a:normAutofit lnSpcReduction="10000"/>
          </a:bodyPr>
          <a:p>
            <a:r>
              <a:rPr lang="zh-CN" altLang="en-US">
                <a:sym typeface="+mn-ea"/>
              </a:rPr>
              <a:t>选择</a:t>
            </a:r>
            <a:r>
              <a:rPr lang="en-US" altLang="zh-CN">
                <a:sym typeface="+mn-ea"/>
              </a:rPr>
              <a:t>C++</a:t>
            </a:r>
            <a:r>
              <a:rPr lang="zh-CN" altLang="en-US">
                <a:sym typeface="+mn-ea"/>
              </a:rPr>
              <a:t>语言标准</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7" name="图片 6"/>
          <p:cNvPicPr>
            <a:picLocks noChangeAspect="1"/>
          </p:cNvPicPr>
          <p:nvPr>
            <p:custDataLst>
              <p:tags r:id="rId1"/>
            </p:custDataLst>
          </p:nvPr>
        </p:nvPicPr>
        <p:blipFill>
          <a:blip r:embed="rId2"/>
          <a:stretch>
            <a:fillRect/>
          </a:stretch>
        </p:blipFill>
        <p:spPr>
          <a:xfrm>
            <a:off x="3708400" y="2853055"/>
            <a:ext cx="5181600" cy="362585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914400"/>
          </a:xfrm>
        </p:spPr>
        <p:txBody>
          <a:bodyPr>
            <a:normAutofit lnSpcReduction="10000"/>
          </a:bodyPr>
          <a:p>
            <a:r>
              <a:rPr lang="zh-CN" altLang="en-US">
                <a:sym typeface="+mn-ea"/>
              </a:rPr>
              <a:t>选好，点击应用</a:t>
            </a:r>
            <a:endParaRPr lang="zh-CN" altLang="en-US"/>
          </a:p>
          <a:p>
            <a:r>
              <a:rPr lang="zh-CN" altLang="en-US">
                <a:sym typeface="+mn-ea"/>
              </a:rPr>
              <a:t>查看</a:t>
            </a:r>
            <a:r>
              <a:rPr lang="en-US" altLang="zh-CN">
                <a:sym typeface="+mn-ea"/>
              </a:rPr>
              <a:t>C/C++-</a:t>
            </a:r>
            <a:r>
              <a:rPr lang="zh-CN" altLang="en-US">
                <a:sym typeface="+mn-ea"/>
              </a:rPr>
              <a:t>语言</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780155" y="3140710"/>
            <a:ext cx="4912995" cy="343789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11810"/>
          </a:xfrm>
        </p:spPr>
        <p:txBody>
          <a:bodyPr>
            <a:normAutofit/>
          </a:bodyPr>
          <a:p>
            <a:r>
              <a:rPr lang="zh-CN" altLang="en-US">
                <a:sym typeface="+mn-ea"/>
              </a:rPr>
              <a:t>新建一个标头文件</a:t>
            </a:r>
            <a:r>
              <a:rPr lang="en-US" altLang="zh-CN">
                <a:sym typeface="+mn-ea"/>
              </a:rPr>
              <a:t>HeaderUnits.h</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332230" y="3213100"/>
            <a:ext cx="4782185" cy="331851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//HeaderUnits.h</a:t>
            </a:r>
            <a:endParaRPr lang="zh-CN" altLang="en-US"/>
          </a:p>
          <a:p>
            <a:r>
              <a:rPr lang="zh-CN" altLang="en-US">
                <a:sym typeface="+mn-ea"/>
              </a:rPr>
              <a:t>#pragma once</a:t>
            </a:r>
            <a:endParaRPr lang="zh-CN" altLang="en-US"/>
          </a:p>
          <a:p>
            <a:r>
              <a:rPr lang="zh-CN" altLang="en-US">
                <a:sym typeface="+mn-ea"/>
              </a:rPr>
              <a:t>import &lt;iostream&gt;;</a:t>
            </a:r>
            <a:endParaRPr lang="zh-CN" altLang="en-US"/>
          </a:p>
          <a:p>
            <a:r>
              <a:rPr lang="zh-CN" altLang="en-US">
                <a:sym typeface="+mn-ea"/>
              </a:rPr>
              <a:t>import &lt;vector&gt;;</a:t>
            </a:r>
            <a:endParaRPr lang="zh-CN" altLang="en-US"/>
          </a:p>
          <a:p>
            <a:r>
              <a:rPr lang="zh-CN" altLang="en-US">
                <a:sym typeface="+mn-ea"/>
              </a:rPr>
              <a:t>import &lt;optional&gt;;</a:t>
            </a:r>
            <a:endParaRPr lang="zh-CN" altLang="en-US"/>
          </a:p>
          <a:p>
            <a:r>
              <a:rPr lang="zh-CN" altLang="en-US">
                <a:sym typeface="+mn-ea"/>
              </a:rPr>
              <a:t>import &lt;utility&gt;;</a:t>
            </a:r>
            <a:endParaRPr lang="zh-CN" altLang="en-US"/>
          </a:p>
          <a:p>
            <a:r>
              <a:rPr lang="en-US" altLang="zh-CN">
                <a:sym typeface="+mn-ea"/>
              </a:rPr>
              <a:t>import </a:t>
            </a:r>
            <a:r>
              <a:rPr lang="zh-CN" altLang="en-US">
                <a:sym typeface="+mn-ea"/>
              </a:rPr>
              <a:t>&lt;boost/</a:t>
            </a:r>
            <a:r>
              <a:rPr lang="en-US" altLang="zh-CN">
                <a:sym typeface="+mn-ea"/>
              </a:rPr>
              <a:t>format</a:t>
            </a:r>
            <a:r>
              <a:rPr lang="zh-CN" altLang="en-US">
                <a:sym typeface="+mn-ea"/>
              </a:rPr>
              <a:t>.hpp&gt;</a:t>
            </a:r>
            <a:r>
              <a:rPr lang="en-US" altLang="zh-CN">
                <a:sym typeface="+mn-ea"/>
              </a:rPr>
              <a:t>;</a:t>
            </a:r>
            <a:endParaRPr lang="zh-CN" altLang="en-US"/>
          </a:p>
          <a:p>
            <a:r>
              <a:rPr lang="zh-CN" altLang="en-US">
                <a:sym typeface="+mn-ea"/>
              </a:rPr>
              <a:t>//..</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75615"/>
          </a:xfrm>
        </p:spPr>
        <p:txBody>
          <a:bodyPr>
            <a:normAutofit lnSpcReduction="20000"/>
          </a:bodyPr>
          <a:p>
            <a:r>
              <a:rPr lang="zh-CN" altLang="en-US">
                <a:sym typeface="+mn-ea"/>
              </a:rPr>
              <a:t>右击</a:t>
            </a:r>
            <a:r>
              <a:rPr lang="en-US" altLang="zh-CN">
                <a:sym typeface="+mn-ea"/>
              </a:rPr>
              <a:t>HeaderUnists.h</a:t>
            </a:r>
            <a:r>
              <a:rPr lang="zh-CN" altLang="en-US">
                <a:sym typeface="+mn-ea"/>
              </a:rPr>
              <a:t>文件，选择属性</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graphicFrame>
        <p:nvGraphicFramePr>
          <p:cNvPr id="4" name="对象 3"/>
          <p:cNvGraphicFramePr/>
          <p:nvPr>
            <p:custDataLst>
              <p:tags r:id="rId1"/>
            </p:custDataLst>
          </p:nvPr>
        </p:nvGraphicFramePr>
        <p:xfrm>
          <a:off x="1548130" y="3213100"/>
          <a:ext cx="2832735" cy="3272155"/>
        </p:xfrm>
        <a:graphic>
          <a:graphicData uri="http://schemas.openxmlformats.org/presentationml/2006/ole">
            <mc:AlternateContent xmlns:mc="http://schemas.openxmlformats.org/markup-compatibility/2006">
              <mc:Choice xmlns:v="urn:schemas-microsoft-com:vml" Requires="v">
                <p:oleObj spid="_x0000_s5" name="" r:id="rId2" imgW="3695700" imgH="3752850" progId="Paint.Picture">
                  <p:embed/>
                </p:oleObj>
              </mc:Choice>
              <mc:Fallback>
                <p:oleObj name="" r:id="rId2" imgW="3695700" imgH="3752850" progId="Paint.Picture">
                  <p:embed/>
                  <p:pic>
                    <p:nvPicPr>
                      <p:cNvPr id="0" name="图片 4"/>
                      <p:cNvPicPr/>
                      <p:nvPr/>
                    </p:nvPicPr>
                    <p:blipFill>
                      <a:blip r:embed="rId3"/>
                      <a:stretch>
                        <a:fillRect/>
                      </a:stretch>
                    </p:blipFill>
                    <p:spPr>
                      <a:xfrm>
                        <a:off x="1548130" y="3213100"/>
                        <a:ext cx="2832735" cy="3272155"/>
                      </a:xfrm>
                      <a:prstGeom prst="rect">
                        <a:avLst/>
                      </a:prstGeom>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699895"/>
          </a:xfrm>
        </p:spPr>
        <p:txBody>
          <a:bodyPr>
            <a:normAutofit lnSpcReduction="10000"/>
          </a:bodyPr>
          <a:p>
            <a:r>
              <a:rPr lang="zh-CN" altLang="en-US">
                <a:sym typeface="+mn-ea"/>
              </a:rPr>
              <a:t>在项类型中选择</a:t>
            </a:r>
            <a:endParaRPr lang="zh-CN" altLang="en-US"/>
          </a:p>
          <a:p>
            <a:r>
              <a:rPr lang="en-US" altLang="zh-CN">
                <a:sym typeface="+mn-ea"/>
              </a:rPr>
              <a:t>C/C++</a:t>
            </a:r>
            <a:r>
              <a:rPr lang="zh-CN" altLang="en-US">
                <a:sym typeface="+mn-ea"/>
              </a:rPr>
              <a:t>编译器</a:t>
            </a:r>
            <a:endParaRPr lang="zh-CN" altLang="en-US"/>
          </a:p>
          <a:p>
            <a:r>
              <a:rPr lang="zh-CN" altLang="en-US">
                <a:sym typeface="+mn-ea"/>
              </a:rPr>
              <a:t>选择完了不要忘记</a:t>
            </a:r>
            <a:endParaRPr lang="zh-CN" altLang="en-US"/>
          </a:p>
          <a:p>
            <a:r>
              <a:rPr lang="zh-CN" altLang="en-US">
                <a:sym typeface="+mn-ea"/>
              </a:rPr>
              <a:t>点应用</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779520" y="2996565"/>
            <a:ext cx="5090795" cy="356235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2952750"/>
          </a:xfrm>
        </p:spPr>
        <p:txBody>
          <a:bodyPr>
            <a:normAutofit lnSpcReduction="10000"/>
          </a:bodyPr>
          <a:p>
            <a:r>
              <a:rPr lang="zh-CN" altLang="en-US">
                <a:sym typeface="+mn-ea"/>
              </a:rPr>
              <a:t>选择</a:t>
            </a:r>
            <a:r>
              <a:rPr lang="en-US" altLang="zh-CN">
                <a:sym typeface="+mn-ea"/>
              </a:rPr>
              <a:t>C/C++</a:t>
            </a:r>
            <a:endParaRPr lang="en-US" altLang="zh-CN"/>
          </a:p>
          <a:p>
            <a:r>
              <a:rPr lang="zh-CN" altLang="en-US">
                <a:sym typeface="+mn-ea"/>
              </a:rPr>
              <a:t>高级</a:t>
            </a:r>
            <a:r>
              <a:rPr lang="en-US" altLang="zh-CN">
                <a:sym typeface="+mn-ea"/>
              </a:rPr>
              <a:t>-</a:t>
            </a:r>
            <a:r>
              <a:rPr lang="zh-CN" altLang="en-US">
                <a:sym typeface="+mn-ea"/>
              </a:rPr>
              <a:t>编译为</a:t>
            </a:r>
            <a:endParaRPr lang="zh-CN" altLang="en-US"/>
          </a:p>
          <a:p>
            <a:r>
              <a:rPr lang="zh-CN" altLang="en-US">
                <a:sym typeface="+mn-ea"/>
              </a:rPr>
              <a:t>作为</a:t>
            </a:r>
            <a:r>
              <a:rPr lang="en-US" altLang="zh-CN">
                <a:sym typeface="+mn-ea"/>
              </a:rPr>
              <a:t>C++</a:t>
            </a:r>
            <a:r>
              <a:rPr lang="zh-CN" altLang="en-US">
                <a:sym typeface="+mn-ea"/>
              </a:rPr>
              <a:t>标头</a:t>
            </a:r>
            <a:endParaRPr lang="zh-CN" altLang="en-US"/>
          </a:p>
          <a:p>
            <a:r>
              <a:rPr lang="zh-CN" altLang="en-US">
                <a:sym typeface="+mn-ea"/>
              </a:rPr>
              <a:t>单元编译</a:t>
            </a:r>
            <a:endParaRPr lang="zh-CN" altLang="en-US"/>
          </a:p>
          <a:p>
            <a:r>
              <a:rPr lang="en-US" altLang="zh-CN">
                <a:sym typeface="+mn-ea"/>
              </a:rPr>
              <a:t>export/Header</a:t>
            </a:r>
            <a:endParaRPr lang="en-US" altLang="zh-CN"/>
          </a:p>
          <a:p>
            <a:r>
              <a:rPr lang="zh-CN" altLang="en-US">
                <a:sym typeface="+mn-ea"/>
              </a:rPr>
              <a:t>点击应用</a:t>
            </a:r>
            <a:endParaRPr lang="zh-CN" altLang="en-US"/>
          </a:p>
          <a:p>
            <a:r>
              <a:rPr lang="zh-CN" altLang="en-US">
                <a:sym typeface="+mn-ea"/>
              </a:rPr>
              <a:t>点击确定</a:t>
            </a:r>
            <a:endParaRPr lang="zh-CN" altLang="en-US"/>
          </a:p>
          <a:p>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204210" y="2565400"/>
            <a:ext cx="5591175" cy="39122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90000"/>
              </a:lnSpc>
            </a:pPr>
            <a:r>
              <a:rPr lang="zh-CN" altLang="en-US" dirty="0" smtClean="0"/>
              <a:t>面向过程方法的优点：</a:t>
            </a:r>
            <a:endParaRPr lang="en-US" altLang="zh-CN" dirty="0" smtClean="0"/>
          </a:p>
          <a:p>
            <a:pPr lvl="1">
              <a:lnSpc>
                <a:spcPct val="90000"/>
              </a:lnSpc>
            </a:pPr>
            <a:r>
              <a:rPr lang="zh-CN" altLang="en-US" dirty="0"/>
              <a:t>可以</a:t>
            </a:r>
            <a:r>
              <a:rPr lang="zh-CN" altLang="en-US" dirty="0" smtClean="0"/>
              <a:t>有效</a:t>
            </a:r>
            <a:r>
              <a:rPr lang="zh-CN" altLang="en-US" dirty="0"/>
              <a:t>地将一个较复杂的程序系统设计任务分解成许多易于控制和处理的子任务，便于开发和</a:t>
            </a:r>
            <a:r>
              <a:rPr lang="zh-CN" altLang="en-US" dirty="0" smtClean="0"/>
              <a:t>维护</a:t>
            </a:r>
            <a:endParaRPr lang="en-US" altLang="zh-CN" dirty="0" smtClean="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5940"/>
          </a:xfrm>
        </p:spPr>
        <p:txBody>
          <a:bodyPr>
            <a:normAutofit/>
          </a:bodyPr>
          <a:p>
            <a:r>
              <a:rPr lang="zh-CN" altLang="en-US">
                <a:sym typeface="+mn-ea"/>
              </a:rPr>
              <a:t>此时程序就可以正常编译</a:t>
            </a:r>
            <a:r>
              <a:rPr lang="zh-CN" altLang="en-US">
                <a:sym typeface="+mn-ea"/>
              </a:rPr>
              <a:t>执行了</a:t>
            </a:r>
            <a:endParaRPr lang="zh-CN" altLang="en-US">
              <a:sym typeface="+mn-ea"/>
            </a:endParaRPr>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1259840" y="3357245"/>
            <a:ext cx="6205220" cy="3112135"/>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去https://www.msys2.org/网站下载</a:t>
            </a:r>
            <a:r>
              <a:rPr lang="zh-CN" altLang="en-US">
                <a:sym typeface="+mn-ea"/>
              </a:rPr>
              <a:t>mingw-w64</a:t>
            </a:r>
            <a:endParaRPr lang="zh-CN" altLang="en-US"/>
          </a:p>
        </p:txBody>
      </p:sp>
      <p:sp>
        <p:nvSpPr>
          <p:cNvPr id="3" name="标题 2"/>
          <p:cNvSpPr>
            <a:spLocks noGrp="1"/>
          </p:cNvSpPr>
          <p:nvPr>
            <p:ph type="title"/>
          </p:nvPr>
        </p:nvSpPr>
        <p:spPr/>
        <p:txBody>
          <a:bodyPr/>
          <a:p>
            <a:r>
              <a:rPr lang="en-US" altLang="zh-CN"/>
              <a:t>1.12 </a:t>
            </a:r>
            <a:r>
              <a:rPr lang="zh-CN" altLang="en-US" dirty="0">
                <a:sym typeface="+mn-ea"/>
              </a:rPr>
              <a:t>安装</a:t>
            </a:r>
            <a:r>
              <a:rPr lang="en-US" altLang="zh-CN" dirty="0">
                <a:sym typeface="+mn-ea"/>
              </a:rPr>
              <a:t>mingw</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1475740" y="3357245"/>
            <a:ext cx="5172075" cy="290957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9750"/>
          </a:xfrm>
        </p:spPr>
        <p:txBody>
          <a:bodyPr/>
          <a:p>
            <a:r>
              <a:rPr lang="zh-CN" altLang="en-US">
                <a:sym typeface="+mn-ea"/>
              </a:rPr>
              <a:t>在打开的网页中点击</a:t>
            </a:r>
            <a:r>
              <a:rPr lang="en-US" altLang="zh-CN">
                <a:sym typeface="+mn-ea"/>
              </a:rPr>
              <a:t>msys2-x86_64-20230127.exe</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J8_1(}QA(TMFI@SA(BSI704"/>
          <p:cNvPicPr>
            <a:picLocks noChangeAspect="1"/>
          </p:cNvPicPr>
          <p:nvPr>
            <p:custDataLst>
              <p:tags r:id="rId1"/>
            </p:custDataLst>
          </p:nvPr>
        </p:nvPicPr>
        <p:blipFill>
          <a:blip r:embed="rId2"/>
          <a:stretch>
            <a:fillRect/>
          </a:stretch>
        </p:blipFill>
        <p:spPr>
          <a:xfrm>
            <a:off x="1115695" y="3644900"/>
            <a:ext cx="7219950" cy="2200275"/>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87375"/>
          </a:xfrm>
        </p:spPr>
        <p:txBody>
          <a:bodyPr/>
          <a:p>
            <a:r>
              <a:rPr lang="zh-CN" altLang="en-US">
                <a:sym typeface="+mn-ea"/>
              </a:rPr>
              <a:t>执行msys2-x86_64-20230127</a:t>
            </a:r>
            <a:r>
              <a:rPr lang="en-US" altLang="zh-CN">
                <a:sym typeface="+mn-ea"/>
              </a:rPr>
              <a:t>.exe</a:t>
            </a:r>
            <a:r>
              <a:rPr lang="zh-CN" altLang="en-US">
                <a:sym typeface="+mn-ea"/>
              </a:rPr>
              <a:t>开始</a:t>
            </a:r>
            <a:r>
              <a:rPr lang="zh-CN" altLang="en-US">
                <a:sym typeface="+mn-ea"/>
              </a:rPr>
              <a:t>安装</a:t>
            </a:r>
            <a:endParaRPr lang="zh-CN" altLang="en-US">
              <a:sym typeface="+mn-ea"/>
            </a:endParaRPr>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115695" y="3357245"/>
            <a:ext cx="6755130" cy="304038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51815"/>
          </a:xfrm>
        </p:spPr>
        <p:txBody>
          <a:bodyPr/>
          <a:p>
            <a:r>
              <a:rPr lang="zh-CN" altLang="en-US">
                <a:sym typeface="+mn-ea"/>
              </a:rPr>
              <a:t>按照提示进行安装即可</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332230" y="3285490"/>
            <a:ext cx="5082540" cy="258572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配置系统环境变量</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4462145" y="2708910"/>
            <a:ext cx="3818255" cy="3745865"/>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安装完成后在浏览器打开MSYS2 Packages</a:t>
            </a:r>
            <a:endParaRPr lang="zh-CN" altLang="en-US"/>
          </a:p>
          <a:p>
            <a:r>
              <a:rPr lang="zh-CN" altLang="en-US">
                <a:sym typeface="+mn-ea"/>
              </a:rPr>
              <a:t>https://packages.msys2.org/queue</a:t>
            </a:r>
            <a:endParaRPr lang="zh-CN" altLang="en-US"/>
          </a:p>
          <a:p>
            <a:r>
              <a:rPr lang="zh-CN" altLang="en-US">
                <a:sym typeface="+mn-ea"/>
              </a:rPr>
              <a:t>在顶部的搜索框中输入</a:t>
            </a:r>
            <a:r>
              <a:rPr lang="en-US" altLang="zh-CN">
                <a:sym typeface="+mn-ea"/>
              </a:rPr>
              <a:t>gcc</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1T{ANNG4XH@IS_I1F96SVC"/>
          <p:cNvPicPr>
            <a:picLocks noChangeAspect="1"/>
          </p:cNvPicPr>
          <p:nvPr>
            <p:custDataLst>
              <p:tags r:id="rId1"/>
            </p:custDataLst>
          </p:nvPr>
        </p:nvPicPr>
        <p:blipFill>
          <a:blip r:embed="rId2"/>
          <a:stretch>
            <a:fillRect/>
          </a:stretch>
        </p:blipFill>
        <p:spPr>
          <a:xfrm>
            <a:off x="1403350" y="2204720"/>
            <a:ext cx="6276975" cy="3724275"/>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21335"/>
          </a:xfrm>
        </p:spPr>
        <p:txBody>
          <a:bodyPr/>
          <a:p>
            <a:r>
              <a:rPr lang="zh-CN" altLang="en-US">
                <a:sym typeface="+mn-ea"/>
              </a:rPr>
              <a:t>点击</a:t>
            </a:r>
            <a:r>
              <a:rPr lang="en-US" altLang="zh-CN">
                <a:sym typeface="+mn-ea"/>
              </a:rPr>
              <a:t>Search</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KOEHY5F4E1`3]]8TBL~B0IE"/>
          <p:cNvPicPr>
            <a:picLocks noChangeAspect="1"/>
          </p:cNvPicPr>
          <p:nvPr>
            <p:custDataLst>
              <p:tags r:id="rId1"/>
            </p:custDataLst>
          </p:nvPr>
        </p:nvPicPr>
        <p:blipFill>
          <a:blip r:embed="rId2"/>
          <a:stretch>
            <a:fillRect/>
          </a:stretch>
        </p:blipFill>
        <p:spPr>
          <a:xfrm>
            <a:off x="1115695" y="3213100"/>
            <a:ext cx="7016115" cy="2852420"/>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点击第二行的</a:t>
            </a:r>
            <a:r>
              <a:rPr lang="en-US" altLang="zh-CN">
                <a:sym typeface="+mn-ea"/>
              </a:rPr>
              <a:t>mingw-w64-gcc</a:t>
            </a:r>
            <a:r>
              <a:rPr lang="zh-CN" altLang="en-US">
                <a:sym typeface="+mn-ea"/>
              </a:rPr>
              <a:t>，出现</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2DHPHDYC`7T~ROE)L9(]CMA"/>
          <p:cNvPicPr>
            <a:picLocks noChangeAspect="1"/>
          </p:cNvPicPr>
          <p:nvPr>
            <p:custDataLst>
              <p:tags r:id="rId1"/>
            </p:custDataLst>
          </p:nvPr>
        </p:nvPicPr>
        <p:blipFill>
          <a:blip r:embed="rId2"/>
          <a:stretch>
            <a:fillRect/>
          </a:stretch>
        </p:blipFill>
        <p:spPr>
          <a:xfrm>
            <a:off x="1475740" y="3500755"/>
            <a:ext cx="5124450" cy="17240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a:lnSpc>
                <a:spcPct val="90000"/>
              </a:lnSpc>
            </a:pPr>
            <a:r>
              <a:rPr lang="zh-CN" altLang="en-US" dirty="0" smtClean="0"/>
              <a:t>面向过程方法的</a:t>
            </a:r>
            <a:r>
              <a:rPr lang="zh-CN" altLang="en-US" dirty="0" smtClean="0"/>
              <a:t>缺点：</a:t>
            </a:r>
            <a:endParaRPr lang="en-US" altLang="zh-CN" dirty="0" smtClean="0"/>
          </a:p>
          <a:p>
            <a:pPr lvl="1"/>
            <a:r>
              <a:rPr lang="zh-CN" altLang="en-US" dirty="0"/>
              <a:t>可重用性差、数据安全性差、难以开发大型软件和图形界面的应用软件</a:t>
            </a:r>
            <a:endParaRPr lang="zh-CN" altLang="en-US" dirty="0"/>
          </a:p>
          <a:p>
            <a:pPr lvl="1"/>
            <a:r>
              <a:rPr lang="zh-CN" altLang="en-US" sz="2400" dirty="0"/>
              <a:t>把数据和处理数据的过程分离为相互独立的实体。</a:t>
            </a:r>
            <a:endParaRPr lang="zh-CN" altLang="en-US" sz="2400" dirty="0"/>
          </a:p>
          <a:p>
            <a:pPr lvl="1"/>
            <a:r>
              <a:rPr lang="zh-CN" altLang="en-US" sz="2400" dirty="0"/>
              <a:t>当数据结构改变时，所有相关的处理过程都要进行相应的修改。</a:t>
            </a:r>
            <a:endParaRPr lang="zh-CN" altLang="en-US" sz="2400" dirty="0"/>
          </a:p>
          <a:p>
            <a:pPr lvl="1"/>
            <a:r>
              <a:rPr lang="zh-CN" altLang="en-US" sz="2400" dirty="0"/>
              <a:t>每一种相对于老问题的新方法都要带来额外的开销。</a:t>
            </a:r>
            <a:endParaRPr lang="zh-CN" altLang="en-US" sz="2400" dirty="0"/>
          </a:p>
          <a:p>
            <a:pPr lvl="1"/>
            <a:r>
              <a:rPr lang="zh-CN" altLang="en-US" sz="2400" dirty="0"/>
              <a:t>图形用户界面的应用程序，很难用过程来描述和实现，开发和维护也都很困难。</a:t>
            </a:r>
            <a:endParaRPr lang="zh-CN" altLang="en-US" sz="2400" dirty="0"/>
          </a:p>
          <a:p>
            <a:pPr>
              <a:lnSpc>
                <a:spcPct val="90000"/>
              </a:lnSpc>
            </a:pPr>
            <a:endParaRPr lang="en-US" altLang="zh-CN" dirty="0" smtClean="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在弹出的新页面中选择</a:t>
            </a:r>
            <a:r>
              <a:rPr lang="en-US" altLang="zh-CN">
                <a:sym typeface="+mn-ea"/>
              </a:rPr>
              <a:t>mingw-w64-x86_64-gcc</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58800"/>
          </a:xfrm>
        </p:spPr>
        <p:txBody>
          <a:bodyPr/>
          <a:p>
            <a:r>
              <a:rPr lang="zh-CN" altLang="en-US">
                <a:sym typeface="+mn-ea"/>
              </a:rPr>
              <a:t>点击</a:t>
            </a:r>
            <a:r>
              <a:rPr lang="en-US" altLang="zh-CN">
                <a:sym typeface="+mn-ea"/>
              </a:rPr>
              <a:t>Installation</a:t>
            </a:r>
            <a:r>
              <a:rPr lang="zh-CN" altLang="en-US">
                <a:sym typeface="+mn-ea"/>
              </a:rPr>
              <a:t>框中的复制按钮，</a:t>
            </a:r>
            <a:r>
              <a:rPr lang="zh-CN" altLang="en-US">
                <a:sym typeface="+mn-ea"/>
              </a:rPr>
              <a:t>可以复制地址</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U[`U7UF)CFJ6IR}2}S_24P"/>
          <p:cNvPicPr>
            <a:picLocks noChangeAspect="1"/>
          </p:cNvPicPr>
          <p:nvPr>
            <p:custDataLst>
              <p:tags r:id="rId1"/>
            </p:custDataLst>
          </p:nvPr>
        </p:nvPicPr>
        <p:blipFill>
          <a:blip r:embed="rId2"/>
          <a:stretch>
            <a:fillRect/>
          </a:stretch>
        </p:blipFill>
        <p:spPr>
          <a:xfrm>
            <a:off x="1165225" y="3429000"/>
            <a:ext cx="6871335" cy="2564765"/>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031875"/>
          </a:xfrm>
        </p:spPr>
        <p:txBody>
          <a:bodyPr/>
          <a:p>
            <a:r>
              <a:rPr lang="zh-CN" altLang="en-US">
                <a:sym typeface="+mn-ea"/>
              </a:rPr>
              <a:t>点击</a:t>
            </a:r>
            <a:r>
              <a:rPr lang="en-US" altLang="zh-CN">
                <a:sym typeface="+mn-ea"/>
              </a:rPr>
              <a:t>Windows</a:t>
            </a:r>
            <a:r>
              <a:rPr lang="zh-CN" altLang="en-US">
                <a:sym typeface="+mn-ea"/>
              </a:rPr>
              <a:t>的开始</a:t>
            </a:r>
            <a:endParaRPr lang="zh-CN" altLang="en-US"/>
          </a:p>
          <a:p>
            <a:r>
              <a:rPr lang="zh-CN" altLang="en-US">
                <a:sym typeface="+mn-ea"/>
              </a:rPr>
              <a:t>执行</a:t>
            </a:r>
            <a:r>
              <a:rPr lang="en-US" altLang="zh-CN">
                <a:sym typeface="+mn-ea"/>
              </a:rPr>
              <a:t>msys2 mingw64(</a:t>
            </a:r>
            <a:r>
              <a:rPr lang="zh-CN" altLang="en-US">
                <a:sym typeface="+mn-ea"/>
              </a:rPr>
              <a:t>蓝色</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RHAWO65_VNCEIZ~6UNZTE"/>
          <p:cNvPicPr>
            <a:picLocks noChangeAspect="1"/>
          </p:cNvPicPr>
          <p:nvPr>
            <p:custDataLst>
              <p:tags r:id="rId1"/>
            </p:custDataLst>
          </p:nvPr>
        </p:nvPicPr>
        <p:blipFill>
          <a:blip r:embed="rId2"/>
          <a:stretch>
            <a:fillRect/>
          </a:stretch>
        </p:blipFill>
        <p:spPr>
          <a:xfrm>
            <a:off x="5147945" y="2853055"/>
            <a:ext cx="3009900" cy="3200400"/>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187450" y="2276475"/>
            <a:ext cx="6867525" cy="3924300"/>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在终端模式下执行如下三条命令：</a:t>
            </a:r>
            <a:endParaRPr lang="zh-CN" altLang="en-US"/>
          </a:p>
          <a:p>
            <a:r>
              <a:rPr lang="en-US" altLang="zh-CN">
                <a:sym typeface="+mn-ea"/>
              </a:rPr>
              <a:t>$ </a:t>
            </a:r>
            <a:r>
              <a:rPr lang="zh-CN" altLang="en-US">
                <a:sym typeface="+mn-ea"/>
              </a:rPr>
              <a:t>pacman -S mingw-w64-x86_64-gcc  --disable-download-timeout</a:t>
            </a:r>
            <a:endParaRPr lang="zh-CN" altLang="en-US"/>
          </a:p>
          <a:p>
            <a:r>
              <a:rPr lang="en-US" altLang="zh-CN">
                <a:sym typeface="+mn-ea"/>
              </a:rPr>
              <a:t>$ </a:t>
            </a:r>
            <a:r>
              <a:rPr lang="zh-CN" altLang="en-US">
                <a:sym typeface="+mn-ea"/>
              </a:rPr>
              <a:t>pacman -S mingw-w64-x86_64-make  --disable-download-timeout</a:t>
            </a:r>
            <a:endParaRPr lang="zh-CN" altLang="en-US"/>
          </a:p>
          <a:p>
            <a:r>
              <a:rPr lang="en-US" altLang="zh-CN">
                <a:sym typeface="+mn-ea"/>
              </a:rPr>
              <a:t>$ </a:t>
            </a:r>
            <a:r>
              <a:rPr lang="zh-CN" altLang="en-US">
                <a:sym typeface="+mn-ea"/>
              </a:rPr>
              <a:t>pacman -S mingw-w64-x86_64-gdb  --disable-download-timeout</a:t>
            </a:r>
            <a:endParaRPr lang="zh-CN" altLang="en-US"/>
          </a:p>
          <a:p>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sym typeface="+mn-ea"/>
              </a:rPr>
              <a:t>mingw-w64</a:t>
            </a:r>
            <a:r>
              <a:rPr lang="zh-CN" altLang="en-US">
                <a:sym typeface="+mn-ea"/>
              </a:rPr>
              <a:t>安装完毕</a:t>
            </a:r>
            <a:endParaRPr lang="zh-CN" altLang="en-US"/>
          </a:p>
          <a:p>
            <a:r>
              <a:rPr lang="zh-CN" altLang="en-US">
                <a:sym typeface="+mn-ea"/>
              </a:rPr>
              <a:t>可以支持</a:t>
            </a:r>
            <a:r>
              <a:rPr lang="en-US" altLang="zh-CN">
                <a:sym typeface="+mn-ea"/>
              </a:rPr>
              <a:t>C++20</a:t>
            </a:r>
            <a:endParaRPr lang="en-US" altLang="zh-CN"/>
          </a:p>
          <a:p>
            <a:r>
              <a:rPr lang="zh-CN" altLang="en-US">
                <a:sym typeface="+mn-ea"/>
              </a:rPr>
              <a:t>可以打开</a:t>
            </a:r>
            <a:r>
              <a:rPr lang="en-US" altLang="zh-CN">
                <a:sym typeface="+mn-ea"/>
              </a:rPr>
              <a:t>D</a:t>
            </a:r>
            <a:r>
              <a:rPr lang="zh-CN" altLang="en-US">
                <a:sym typeface="+mn-ea"/>
              </a:rPr>
              <a:t>:\msys64\mingw64\bin查看其中的内容</a:t>
            </a:r>
            <a:endParaRPr lang="zh-CN" altLang="en-US"/>
          </a:p>
          <a:p>
            <a:r>
              <a:rPr lang="zh-CN" altLang="en-US">
                <a:sym typeface="+mn-ea"/>
              </a:rPr>
              <a:t>如果有，表示安装成功</a:t>
            </a:r>
            <a:endParaRPr lang="zh-CN" altLang="en-US"/>
          </a:p>
          <a:p>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安装</a:t>
            </a:r>
            <a:r>
              <a:rPr lang="en-US" altLang="zh-CN">
                <a:sym typeface="+mn-ea"/>
              </a:rPr>
              <a:t>Visual Studio Code</a:t>
            </a:r>
            <a:r>
              <a:rPr lang="zh-CN" altLang="en-US">
                <a:sym typeface="+mn-ea"/>
              </a:rPr>
              <a:t>，简称</a:t>
            </a:r>
            <a:r>
              <a:rPr lang="en-US" altLang="zh-CN">
                <a:sym typeface="+mn-ea"/>
              </a:rPr>
              <a:t>VSCode</a:t>
            </a:r>
            <a:endParaRPr lang="en-US" altLang="zh-CN">
              <a:sym typeface="+mn-ea"/>
            </a:endParaRPr>
          </a:p>
          <a:p>
            <a:r>
              <a:rPr lang="zh-CN" altLang="en-US">
                <a:sym typeface="+mn-ea"/>
              </a:rPr>
              <a:t>打开</a:t>
            </a:r>
            <a:r>
              <a:rPr lang="en-US" altLang="zh-CN">
                <a:sym typeface="+mn-ea"/>
              </a:rPr>
              <a:t>VSCode</a:t>
            </a:r>
            <a:r>
              <a:rPr lang="zh-CN" altLang="en-US">
                <a:sym typeface="+mn-ea"/>
              </a:rPr>
              <a:t>主页</a:t>
            </a:r>
            <a:endParaRPr lang="zh-CN" altLang="en-US"/>
          </a:p>
          <a:p>
            <a:r>
              <a:rPr lang="zh-CN" altLang="en-US">
                <a:sym typeface="+mn-ea"/>
              </a:rPr>
              <a:t>https://code.visualstudio.com/</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475740" y="2493010"/>
            <a:ext cx="5613400" cy="364490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点击右上角</a:t>
            </a:r>
            <a:r>
              <a:rPr lang="en-US" altLang="zh-CN">
                <a:sym typeface="+mn-ea"/>
              </a:rPr>
              <a:t>“Download”</a:t>
            </a:r>
            <a:r>
              <a:rPr lang="zh-CN" altLang="en-US">
                <a:sym typeface="+mn-ea"/>
              </a:rPr>
              <a:t>下载系统版</a:t>
            </a:r>
            <a:r>
              <a:rPr lang="en-US" altLang="zh-CN">
                <a:sym typeface="+mn-ea"/>
              </a:rPr>
              <a:t>VSCode</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descr="MOTF`5UY{O_BLUJ${M`D$$5"/>
          <p:cNvPicPr>
            <a:picLocks noChangeAspect="1"/>
          </p:cNvPicPr>
          <p:nvPr>
            <p:custDataLst>
              <p:tags r:id="rId1"/>
            </p:custDataLst>
          </p:nvPr>
        </p:nvPicPr>
        <p:blipFill>
          <a:blip r:embed="rId2"/>
          <a:stretch>
            <a:fillRect/>
          </a:stretch>
        </p:blipFill>
        <p:spPr>
          <a:xfrm>
            <a:off x="1260475" y="3357245"/>
            <a:ext cx="6631305" cy="2392680"/>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选择</a:t>
            </a:r>
            <a:r>
              <a:rPr lang="en-US" altLang="zh-CN">
                <a:sym typeface="+mn-ea"/>
              </a:rPr>
              <a:t>“System Installer”  - “64bit”</a:t>
            </a:r>
            <a:endParaRPr lang="en-US" altLang="zh-CN"/>
          </a:p>
          <a:p>
            <a:r>
              <a:rPr lang="zh-CN" altLang="en-US">
                <a:sym typeface="+mn-ea"/>
              </a:rPr>
              <a:t>下载开始</a:t>
            </a:r>
            <a:endParaRPr lang="zh-CN" altLang="en-US"/>
          </a:p>
          <a:p>
            <a:r>
              <a:rPr lang="zh-CN" altLang="en-US">
                <a:sym typeface="+mn-ea"/>
              </a:rPr>
              <a:t>完成后可以在</a:t>
            </a:r>
            <a:r>
              <a:rPr lang="en-US" altLang="zh-CN">
                <a:sym typeface="+mn-ea"/>
              </a:rPr>
              <a:t>“</a:t>
            </a:r>
            <a:r>
              <a:rPr lang="zh-CN" altLang="en-US">
                <a:sym typeface="+mn-ea"/>
              </a:rPr>
              <a:t>下载</a:t>
            </a:r>
            <a:r>
              <a:rPr lang="en-US" altLang="zh-CN">
                <a:sym typeface="+mn-ea"/>
              </a:rPr>
              <a:t>”</a:t>
            </a:r>
            <a:r>
              <a:rPr lang="zh-CN" altLang="en-US">
                <a:sym typeface="+mn-ea"/>
              </a:rPr>
              <a:t>目录中看到</a:t>
            </a:r>
            <a:endParaRPr lang="zh-CN" altLang="en-US"/>
          </a:p>
          <a:p>
            <a:r>
              <a:rPr lang="zh-CN" altLang="en-US">
                <a:sym typeface="+mn-ea"/>
              </a:rPr>
              <a:t>VSCodeSetup-x64-1.</a:t>
            </a:r>
            <a:r>
              <a:rPr lang="en-US" altLang="zh-CN">
                <a:sym typeface="+mn-ea"/>
              </a:rPr>
              <a:t>75</a:t>
            </a:r>
            <a:r>
              <a:rPr lang="zh-CN" altLang="en-US">
                <a:sym typeface="+mn-ea"/>
              </a:rPr>
              <a:t>.</a:t>
            </a:r>
            <a:r>
              <a:rPr lang="en-US" altLang="zh-CN">
                <a:sym typeface="+mn-ea"/>
              </a:rPr>
              <a:t>1.exe</a:t>
            </a:r>
            <a:endParaRPr lang="en-US" altLang="zh-CN"/>
          </a:p>
          <a:p>
            <a:r>
              <a:rPr lang="zh-CN" altLang="en-US">
                <a:sym typeface="+mn-ea"/>
              </a:rPr>
              <a:t>双击执行该文件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tags/tag1.xml><?xml version="1.0" encoding="utf-8"?>
<p:tagLst xmlns:p="http://schemas.openxmlformats.org/presentationml/2006/main">
  <p:tag name="KSO_WM_BEAUTIFY_FLAG" val=""/>
  <p:tag name="KSO_WM_UNIT_PLACING_PICTURE_USER_VIEWPORT" val="{&quot;height&quot;:3795,&quot;width&quot;:10110}"/>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 name="KSO_WM_UNIT_PLACING_PICTURE_USER_VIEWPORT" val="{&quot;height&quot;:6831,&quot;width&quot;:5149}"/>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 name="KSO_WM_UNIT_PLACING_PICTURE_USER_VIEWPORT" val="{&quot;height&quot;:3465,&quot;width&quot;:11370}"/>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COMMONDATA" val="eyJoZGlkIjoiZjEyYmQzYTQ1NDNiYWRjMTYyNDU3NmVlNDkyZWE4NDEifQ=="/>
  <p:tag name="KSO_WPP_MARK_KEY" val="7c302615-d988-42ce-b852-6287d3030952"/>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12982</Words>
  <Application>WPS 演示</Application>
  <PresentationFormat>全屏显示(4:3)</PresentationFormat>
  <Paragraphs>910</Paragraphs>
  <Slides>135</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11</vt:i4>
      </vt:variant>
      <vt:variant>
        <vt:lpstr>幻灯片标题</vt:lpstr>
      </vt:variant>
      <vt:variant>
        <vt:i4>135</vt:i4>
      </vt:variant>
    </vt:vector>
  </HeadingPairs>
  <TitlesOfParts>
    <vt:vector size="160" baseType="lpstr">
      <vt:lpstr>Arial</vt:lpstr>
      <vt:lpstr>宋体</vt:lpstr>
      <vt:lpstr>Wingdings</vt:lpstr>
      <vt:lpstr>Symbol</vt:lpstr>
      <vt:lpstr>Candara</vt:lpstr>
      <vt:lpstr>华文新魏</vt:lpstr>
      <vt:lpstr>Segoe Print</vt:lpstr>
      <vt:lpstr>华文楷体</vt:lpstr>
      <vt:lpstr>微软雅黑</vt:lpstr>
      <vt:lpstr>Arial Unicode MS</vt:lpstr>
      <vt:lpstr>Calibri</vt:lpstr>
      <vt:lpstr>Times New Roman</vt:lpstr>
      <vt:lpstr>隶书</vt:lpstr>
      <vt:lpstr>波形</vt:lpstr>
      <vt:lpstr>Word.Document.8</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第1章  绪论</vt:lpstr>
      <vt:lpstr>1.1  计算机程序设计语言的发展</vt:lpstr>
      <vt:lpstr>1.1.1  机器语言与汇编语言</vt:lpstr>
      <vt:lpstr>1.1.2  高级语言</vt:lpstr>
      <vt:lpstr>1.1.3  面向对象的语言</vt:lpstr>
      <vt:lpstr>1.2  面向对象的方法</vt:lpstr>
      <vt:lpstr>1.2  面向对象的方法</vt:lpstr>
      <vt:lpstr>1.2  面向对象的方法</vt:lpstr>
      <vt:lpstr>1.2  面向对象的方法</vt:lpstr>
      <vt:lpstr>1.2  面向对象的方法</vt:lpstr>
      <vt:lpstr>1.2  面向对象的方法</vt:lpstr>
      <vt:lpstr>1.2  面向对象的方法</vt:lpstr>
      <vt:lpstr>1.2  面向对象的方法</vt:lpstr>
      <vt:lpstr>1.3  面向对象的 软件开发</vt:lpstr>
      <vt:lpstr>1.4  信息的表示和存储</vt:lpstr>
      <vt:lpstr>1.4.1  计算机的数字系统</vt:lpstr>
      <vt:lpstr>1.4.2  数制的转换</vt:lpstr>
      <vt:lpstr>1.4.2  数制的转换</vt:lpstr>
      <vt:lpstr>1.4.2  数制的转换</vt:lpstr>
      <vt:lpstr>1.4.2  数制的转换</vt:lpstr>
      <vt:lpstr>1.4.2  数制的转换</vt:lpstr>
      <vt:lpstr>1.4.3  信息的存储单位</vt:lpstr>
      <vt:lpstr>1.4.4  二进制数的编码表示</vt:lpstr>
      <vt:lpstr>1.4.4  二进制数的编码表示</vt:lpstr>
      <vt:lpstr>1.4.4  二进制数的编码表示</vt:lpstr>
      <vt:lpstr>1.4.4  二进制数的编码表示</vt:lpstr>
      <vt:lpstr>1.4.4  二进制数的编码表示</vt:lpstr>
      <vt:lpstr>1.4.5  定点数和浮点数</vt:lpstr>
      <vt:lpstr>1.4.6  数的表示范围</vt:lpstr>
      <vt:lpstr>1.4.7  非数值信息的表示</vt:lpstr>
      <vt:lpstr>1.5  程序开发的基本概念</vt:lpstr>
      <vt:lpstr>1.5  程序开发的基本概念</vt:lpstr>
      <vt:lpstr>1.5  程序开发的基本概念</vt:lpstr>
      <vt:lpstr>1.5  程序开发的基本概念</vt:lpstr>
      <vt:lpstr>1.6 安装VS 2022</vt:lpstr>
      <vt:lpstr>1.6 安装VS 2022</vt:lpstr>
      <vt:lpstr>1.6 安装VS 2022</vt:lpstr>
      <vt:lpstr>1.7 安装Git</vt:lpstr>
      <vt:lpstr>1.7 安装Git</vt:lpstr>
      <vt:lpstr>1.7 安装Git</vt:lpstr>
      <vt:lpstr>1.7 安装Git</vt:lpstr>
      <vt:lpstr>1.7 安装Git</vt:lpstr>
      <vt:lpstr>1.7 安装Git</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1.9 安装vcpkg</vt:lpstr>
      <vt:lpstr>1.9 安装vcpkg</vt:lpstr>
      <vt:lpstr>1.9 安装vcpkg</vt:lpstr>
      <vt:lpstr>1.9 安装vcpkg</vt:lpstr>
      <vt:lpstr>1.9 安装vcpkg</vt:lpstr>
      <vt:lpstr>1.9 安装vcpkg</vt:lpstr>
      <vt:lpstr>1.9 安装vcpkg</vt:lpstr>
      <vt:lpstr>1.9 安装vcpkg</vt:lpstr>
      <vt:lpstr>1.10 vcpkg集成到VS</vt:lpstr>
      <vt:lpstr>1.10 vcpkg集成到VS</vt:lpstr>
      <vt:lpstr>1.10 vcpkg集成到VS</vt:lpstr>
      <vt:lpstr>1.10 vcpkg集成到VS</vt:lpstr>
      <vt:lpstr>1.10 vcpkg集成到VS</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1.14 安装Code Runner</vt:lpstr>
      <vt:lpstr>1.14 安装Code Runner</vt:lpstr>
      <vt:lpstr>1.14 安装Code Runner</vt:lpstr>
      <vt:lpstr>1.14 安装Code Runner</vt:lpstr>
      <vt:lpstr>1.14 安装Code Runner</vt:lpstr>
      <vt:lpstr>1.14 安装Code Runner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绪论</dc:title>
  <dc:creator>dm</dc:creator>
  <cp:lastModifiedBy>sddc</cp:lastModifiedBy>
  <cp:revision>107</cp:revision>
  <dcterms:created xsi:type="dcterms:W3CDTF">2018-03-01T23:16:00Z</dcterms:created>
  <dcterms:modified xsi:type="dcterms:W3CDTF">2023-02-23T09:58:29Z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5635D0BDCE9C4A98A536A1D97CD9CB16</vt:lpwstr>
  </property>
</Properties>
</file>