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75" r:id="rId2"/>
    <p:sldId id="258" r:id="rId3"/>
    <p:sldId id="270" r:id="rId4"/>
    <p:sldId id="307" r:id="rId5"/>
    <p:sldId id="309" r:id="rId6"/>
    <p:sldId id="310" r:id="rId7"/>
    <p:sldId id="262" r:id="rId8"/>
    <p:sldId id="311" r:id="rId9"/>
  </p:sldIdLst>
  <p:sldSz cx="9144000" cy="5143500" type="screen16x9"/>
  <p:notesSz cx="6858000" cy="9144000"/>
  <p:embeddedFontLst>
    <p:embeddedFont>
      <p:font typeface="Anton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Oswald" panose="020B0604020202020204" charset="0"/>
      <p:regular r:id="rId17"/>
      <p:bold r:id="rId18"/>
    </p:embeddedFont>
    <p:embeddedFont>
      <p:font typeface="Squada One" panose="020B0604020202020204" charset="0"/>
      <p:regular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F1B6D-0B70-442E-93A5-EFA3323BCA69}">
  <a:tblStyle styleId="{2F8F1B6D-0B70-442E-93A5-EFA3323BCA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48774def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48774def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48774def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48774def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80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20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92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a4ac67c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a4ac67c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a48774def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a48774def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50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407125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1407125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5369250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5369250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2712375" y="1250550"/>
            <a:ext cx="3674400" cy="26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5" name="Google Shape;165;p8"/>
          <p:cNvSpPr/>
          <p:nvPr/>
        </p:nvSpPr>
        <p:spPr>
          <a:xfrm rot="5400000">
            <a:off x="66797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66" name="Google Shape;166;p8"/>
          <p:cNvSpPr/>
          <p:nvPr/>
        </p:nvSpPr>
        <p:spPr>
          <a:xfrm rot="5400000" flipH="1">
            <a:off x="66797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67" name="Google Shape;167;p8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68" name="Google Shape;168;p8"/>
          <p:cNvCxnSpPr/>
          <p:nvPr/>
        </p:nvCxnSpPr>
        <p:spPr>
          <a:xfrm rot="5400000">
            <a:off x="7896100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69" name="Google Shape;169;p8"/>
          <p:cNvGrpSpPr/>
          <p:nvPr/>
        </p:nvGrpSpPr>
        <p:grpSpPr>
          <a:xfrm rot="10800000">
            <a:off x="82531" y="67079"/>
            <a:ext cx="3748915" cy="3156397"/>
            <a:chOff x="5279706" y="1837129"/>
            <a:chExt cx="3748915" cy="3156397"/>
          </a:xfrm>
        </p:grpSpPr>
        <p:sp>
          <p:nvSpPr>
            <p:cNvPr id="170" name="Google Shape;170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8"/>
          <p:cNvSpPr/>
          <p:nvPr/>
        </p:nvSpPr>
        <p:spPr>
          <a:xfrm rot="-5400000" flipH="1">
            <a:off x="1563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193" name="Google Shape;193;p8"/>
          <p:cNvSpPr/>
          <p:nvPr/>
        </p:nvSpPr>
        <p:spPr>
          <a:xfrm rot="-5400000">
            <a:off x="1563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194" name="Google Shape;194;p8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195" name="Google Shape;195;p8"/>
          <p:cNvCxnSpPr/>
          <p:nvPr/>
        </p:nvCxnSpPr>
        <p:spPr>
          <a:xfrm rot="-5400000" flipH="1">
            <a:off x="1230175" y="1662455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196" name="Google Shape;196;p8"/>
          <p:cNvGrpSpPr/>
          <p:nvPr/>
        </p:nvGrpSpPr>
        <p:grpSpPr>
          <a:xfrm>
            <a:off x="5317381" y="1912429"/>
            <a:ext cx="3748915" cy="3156397"/>
            <a:chOff x="5279706" y="1837129"/>
            <a:chExt cx="3748915" cy="3156397"/>
          </a:xfrm>
        </p:grpSpPr>
        <p:sp>
          <p:nvSpPr>
            <p:cNvPr id="197" name="Google Shape;197;p8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ONE_COLUMN_TEXT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8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48" name="Google Shape;348;p18"/>
          <p:cNvSpPr txBox="1">
            <a:spLocks noGrp="1"/>
          </p:cNvSpPr>
          <p:nvPr>
            <p:ph type="subTitle" idx="1"/>
          </p:nvPr>
        </p:nvSpPr>
        <p:spPr>
          <a:xfrm>
            <a:off x="4954625" y="1522225"/>
            <a:ext cx="3468900" cy="30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E8BD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8" r:id="rId4"/>
    <p:sldLayoutId id="2147483659" r:id="rId5"/>
    <p:sldLayoutId id="2147483664" r:id="rId6"/>
    <p:sldLayoutId id="2147483672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59;p38">
            <a:extLst>
              <a:ext uri="{FF2B5EF4-FFF2-40B4-BE49-F238E27FC236}">
                <a16:creationId xmlns:a16="http://schemas.microsoft.com/office/drawing/2014/main" id="{3E1152A3-B47D-4DD5-99BE-8F5F6F5C421F}"/>
              </a:ext>
            </a:extLst>
          </p:cNvPr>
          <p:cNvSpPr txBox="1">
            <a:spLocks/>
          </p:cNvSpPr>
          <p:nvPr/>
        </p:nvSpPr>
        <p:spPr>
          <a:xfrm>
            <a:off x="2310787" y="425265"/>
            <a:ext cx="4439798" cy="708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vi-VN" sz="4400" dirty="0" err="1">
                <a:solidFill>
                  <a:schemeClr val="tx2"/>
                </a:solidFill>
                <a:latin typeface="Anton" pitchFamily="2" charset="0"/>
              </a:rPr>
              <a:t>Lý</a:t>
            </a:r>
            <a:r>
              <a:rPr lang="vi-VN" sz="4400" dirty="0">
                <a:solidFill>
                  <a:schemeClr val="tx2"/>
                </a:solidFill>
                <a:latin typeface="Anton" pitchFamily="2" charset="0"/>
              </a:rPr>
              <a:t> </a:t>
            </a:r>
            <a:r>
              <a:rPr lang="vi-VN" sz="4400" dirty="0" err="1">
                <a:solidFill>
                  <a:schemeClr val="tx2"/>
                </a:solidFill>
                <a:latin typeface="Anton" pitchFamily="2" charset="0"/>
              </a:rPr>
              <a:t>thuyết</a:t>
            </a:r>
            <a:r>
              <a:rPr lang="vi-VN" sz="4400" dirty="0">
                <a:solidFill>
                  <a:schemeClr val="tx2"/>
                </a:solidFill>
                <a:latin typeface="Anton" pitchFamily="2" charset="0"/>
              </a:rPr>
              <a:t> </a:t>
            </a:r>
            <a:r>
              <a:rPr lang="vi-VN" sz="4400" dirty="0" err="1">
                <a:solidFill>
                  <a:schemeClr val="tx2"/>
                </a:solidFill>
                <a:latin typeface="Anton" pitchFamily="2" charset="0"/>
              </a:rPr>
              <a:t>mật</a:t>
            </a:r>
            <a:r>
              <a:rPr lang="vi-VN" sz="4400" dirty="0">
                <a:solidFill>
                  <a:schemeClr val="tx2"/>
                </a:solidFill>
                <a:latin typeface="Anton" pitchFamily="2" charset="0"/>
              </a:rPr>
              <a:t> </a:t>
            </a:r>
            <a:r>
              <a:rPr lang="vi-VN" sz="4400" dirty="0" err="1">
                <a:solidFill>
                  <a:schemeClr val="tx2"/>
                </a:solidFill>
                <a:latin typeface="Anton" pitchFamily="2" charset="0"/>
              </a:rPr>
              <a:t>mã</a:t>
            </a:r>
            <a:endParaRPr lang="vi-VN" sz="4400" dirty="0">
              <a:solidFill>
                <a:schemeClr val="tx2"/>
              </a:solidFill>
              <a:latin typeface="Anton" pitchFamily="2" charset="0"/>
            </a:endParaRPr>
          </a:p>
        </p:txBody>
      </p:sp>
      <p:sp>
        <p:nvSpPr>
          <p:cNvPr id="6" name="Google Shape;659;p38">
            <a:extLst>
              <a:ext uri="{FF2B5EF4-FFF2-40B4-BE49-F238E27FC236}">
                <a16:creationId xmlns:a16="http://schemas.microsoft.com/office/drawing/2014/main" id="{68EB7FA6-4F77-4DBC-8ED5-D300C5FCB962}"/>
              </a:ext>
            </a:extLst>
          </p:cNvPr>
          <p:cNvSpPr txBox="1">
            <a:spLocks/>
          </p:cNvSpPr>
          <p:nvPr/>
        </p:nvSpPr>
        <p:spPr>
          <a:xfrm>
            <a:off x="1842706" y="1133974"/>
            <a:ext cx="5375961" cy="1201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vi-VN" sz="3200" dirty="0">
                <a:solidFill>
                  <a:schemeClr val="accent3"/>
                </a:solidFill>
                <a:latin typeface="+mj-lt"/>
              </a:rPr>
              <a:t>Phương </a:t>
            </a:r>
            <a:r>
              <a:rPr lang="vi-VN" sz="3200" dirty="0" err="1">
                <a:solidFill>
                  <a:schemeClr val="accent3"/>
                </a:solidFill>
                <a:latin typeface="+mj-lt"/>
              </a:rPr>
              <a:t>pháp</a:t>
            </a:r>
            <a:r>
              <a:rPr lang="vi-VN" sz="32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chemeClr val="accent3"/>
                </a:solidFill>
                <a:latin typeface="+mj-lt"/>
              </a:rPr>
              <a:t>tìm</a:t>
            </a:r>
            <a:r>
              <a:rPr lang="vi-VN" sz="32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chemeClr val="accent3"/>
                </a:solidFill>
                <a:latin typeface="+mj-lt"/>
              </a:rPr>
              <a:t>phần</a:t>
            </a:r>
            <a:r>
              <a:rPr lang="vi-VN" sz="32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sz="3200" dirty="0" err="1">
                <a:solidFill>
                  <a:schemeClr val="accent3"/>
                </a:solidFill>
                <a:latin typeface="+mj-lt"/>
              </a:rPr>
              <a:t>tử</a:t>
            </a:r>
            <a:r>
              <a:rPr lang="vi-VN" sz="3200" dirty="0">
                <a:solidFill>
                  <a:schemeClr val="accent3"/>
                </a:solidFill>
                <a:latin typeface="+mj-lt"/>
              </a:rPr>
              <a:t> nguyên </a:t>
            </a:r>
            <a:r>
              <a:rPr lang="vi-VN" sz="3200" dirty="0" err="1">
                <a:solidFill>
                  <a:schemeClr val="accent3"/>
                </a:solidFill>
                <a:latin typeface="+mj-lt"/>
              </a:rPr>
              <a:t>thủy</a:t>
            </a:r>
            <a:endParaRPr lang="vi-VN" sz="32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7" name="Google Shape;659;p38">
            <a:extLst>
              <a:ext uri="{FF2B5EF4-FFF2-40B4-BE49-F238E27FC236}">
                <a16:creationId xmlns:a16="http://schemas.microsoft.com/office/drawing/2014/main" id="{E9CE9E3F-F0B6-4171-910B-4252B1ACCD14}"/>
              </a:ext>
            </a:extLst>
          </p:cNvPr>
          <p:cNvSpPr txBox="1">
            <a:spLocks/>
          </p:cNvSpPr>
          <p:nvPr/>
        </p:nvSpPr>
        <p:spPr>
          <a:xfrm>
            <a:off x="1842706" y="2335148"/>
            <a:ext cx="5458588" cy="272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vi-VN" sz="1800" dirty="0">
                <a:solidFill>
                  <a:schemeClr val="accent3"/>
                </a:solidFill>
                <a:latin typeface="+mj-lt"/>
              </a:rPr>
              <a:t>GVHD: TS.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Hán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Trọng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Thanh</a:t>
            </a:r>
          </a:p>
          <a:p>
            <a:pPr algn="ctr"/>
            <a:r>
              <a:rPr lang="vi-VN" sz="1800" dirty="0" err="1">
                <a:solidFill>
                  <a:schemeClr val="accent3"/>
                </a:solidFill>
                <a:latin typeface="+mj-lt"/>
              </a:rPr>
              <a:t>Mã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lớp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: 129248</a:t>
            </a:r>
          </a:p>
          <a:p>
            <a:pPr algn="ctr"/>
            <a:r>
              <a:rPr lang="vi-VN" sz="1800" dirty="0" err="1">
                <a:solidFill>
                  <a:schemeClr val="accent3"/>
                </a:solidFill>
                <a:latin typeface="+mj-lt"/>
              </a:rPr>
              <a:t>Nhóm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: 10</a:t>
            </a:r>
          </a:p>
          <a:p>
            <a:pPr algn="ctr"/>
            <a:r>
              <a:rPr lang="vi-VN" sz="1800" dirty="0" err="1">
                <a:solidFill>
                  <a:schemeClr val="accent3"/>
                </a:solidFill>
                <a:latin typeface="+mj-lt"/>
              </a:rPr>
              <a:t>Thành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viên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nhóm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:                            MSSV:</a:t>
            </a:r>
          </a:p>
          <a:p>
            <a:pPr lvl="4"/>
            <a:r>
              <a:rPr lang="vi-VN" sz="1800" dirty="0">
                <a:solidFill>
                  <a:schemeClr val="accent3"/>
                </a:solidFill>
                <a:latin typeface="+mj-lt"/>
              </a:rPr>
              <a:t>          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Nguyễn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Huy Nam                          20182695</a:t>
            </a:r>
          </a:p>
          <a:p>
            <a:r>
              <a:rPr lang="vi-VN" sz="1800" dirty="0">
                <a:solidFill>
                  <a:schemeClr val="accent3"/>
                </a:solidFill>
                <a:latin typeface="+mj-lt"/>
              </a:rPr>
              <a:t>          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Phạm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Ngọc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Lâm                            20182628                    </a:t>
            </a:r>
          </a:p>
          <a:p>
            <a:r>
              <a:rPr lang="vi-VN" sz="1800" dirty="0">
                <a:solidFill>
                  <a:schemeClr val="accent3"/>
                </a:solidFill>
                <a:latin typeface="+mj-lt"/>
              </a:rPr>
              <a:t>           Mai Văn Lâm                                 20182625</a:t>
            </a:r>
          </a:p>
          <a:p>
            <a:r>
              <a:rPr lang="vi-VN" sz="1800" dirty="0">
                <a:solidFill>
                  <a:schemeClr val="accent3"/>
                </a:solidFill>
                <a:latin typeface="+mj-lt"/>
              </a:rPr>
              <a:t>           Lâm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Thị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vi-VN" sz="1800" dirty="0" err="1">
                <a:solidFill>
                  <a:schemeClr val="accent3"/>
                </a:solidFill>
                <a:latin typeface="+mj-lt"/>
              </a:rPr>
              <a:t>Hà</a:t>
            </a:r>
            <a:r>
              <a:rPr lang="vi-VN" sz="1800" dirty="0">
                <a:solidFill>
                  <a:schemeClr val="accent3"/>
                </a:solidFill>
                <a:latin typeface="+mj-lt"/>
              </a:rPr>
              <a:t> Châu                          20182385</a:t>
            </a:r>
          </a:p>
          <a:p>
            <a:pPr algn="ctr"/>
            <a:endParaRPr lang="vi-VN" sz="1800" dirty="0">
              <a:solidFill>
                <a:schemeClr val="accent3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nton" pitchFamily="2" charset="0"/>
              </a:rPr>
              <a:t>Phương </a:t>
            </a:r>
            <a:r>
              <a:rPr lang="vi-VN" dirty="0" err="1">
                <a:latin typeface="Anton" pitchFamily="2" charset="0"/>
              </a:rPr>
              <a:t>pháp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tìm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phần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tử</a:t>
            </a:r>
            <a:r>
              <a:rPr lang="vi-VN" dirty="0">
                <a:latin typeface="Anton" pitchFamily="2" charset="0"/>
              </a:rPr>
              <a:t> nguyên </a:t>
            </a:r>
            <a:r>
              <a:rPr lang="vi-VN" dirty="0" err="1">
                <a:latin typeface="Anton" pitchFamily="2" charset="0"/>
              </a:rPr>
              <a:t>thủy</a:t>
            </a:r>
            <a:endParaRPr dirty="0">
              <a:latin typeface="Anton" pitchFamily="2" charset="0"/>
            </a:endParaRPr>
          </a:p>
        </p:txBody>
      </p:sp>
      <p:sp>
        <p:nvSpPr>
          <p:cNvPr id="34" name="Google Shape;602;p32">
            <a:extLst>
              <a:ext uri="{FF2B5EF4-FFF2-40B4-BE49-F238E27FC236}">
                <a16:creationId xmlns:a16="http://schemas.microsoft.com/office/drawing/2014/main" id="{2F7F4308-87FD-4F5A-918F-DC59AB3A2AAC}"/>
              </a:ext>
            </a:extLst>
          </p:cNvPr>
          <p:cNvSpPr txBox="1">
            <a:spLocks/>
          </p:cNvSpPr>
          <p:nvPr/>
        </p:nvSpPr>
        <p:spPr>
          <a:xfrm>
            <a:off x="1156770" y="1619480"/>
            <a:ext cx="6136389" cy="174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3020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3020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None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514350" indent="-514350" algn="l">
              <a:spcAft>
                <a:spcPts val="1600"/>
              </a:spcAft>
              <a:buFont typeface="+mj-lt"/>
              <a:buAutoNum type="arabicPeriod"/>
            </a:pPr>
            <a:r>
              <a:rPr lang="vi-VN" sz="2800" dirty="0" err="1">
                <a:latin typeface="+mj-lt"/>
              </a:rPr>
              <a:t>Định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nghĩa</a:t>
            </a:r>
            <a:r>
              <a:rPr lang="vi-VN" sz="2800" dirty="0">
                <a:latin typeface="+mj-lt"/>
              </a:rPr>
              <a:t> 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spcAft>
                <a:spcPts val="1600"/>
              </a:spcAft>
              <a:buFont typeface="+mj-lt"/>
              <a:buAutoNum type="arabicPeriod"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72" name="Google Shape;772;p4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55923" y="1522225"/>
                <a:ext cx="7167602" cy="3081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263238"/>
                  </a:buClr>
                  <a:buSzPts val="1100"/>
                </a:pP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môđun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modulo n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nếu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đều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dư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lũy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modulo </a:t>
                </a:r>
                <a:r>
                  <a:rPr lang="en-US" sz="20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Clr>
                    <a:srgbClr val="263238"/>
                  </a:buClr>
                  <a:buSzPts val="1100"/>
                </a:pPr>
                <a:r>
                  <a:rPr lang="en-US" sz="20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Về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mặt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g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modulo n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kỳ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nào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gcd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(a, n) = 1,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tồn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sao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≡ 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logarit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rời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rạc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cơ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modulo n. g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còn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sinh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nhóm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nhân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modulo </a:t>
                </a:r>
                <a:r>
                  <a:rPr lang="en-US" sz="20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</a:t>
                </a:r>
                <a:endParaRPr lang="vi-VN" sz="20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72" name="Google Shape;772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5923" y="1522225"/>
                <a:ext cx="7167602" cy="3081300"/>
              </a:xfrm>
              <a:prstGeom prst="rect">
                <a:avLst/>
              </a:prstGeom>
              <a:blipFill>
                <a:blip r:embed="rId3"/>
                <a:stretch>
                  <a:fillRect l="-850" r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F2226D3-662E-43A7-BBF6-7045FBC5B0A5}"/>
              </a:ext>
            </a:extLst>
          </p:cNvPr>
          <p:cNvSpPr txBox="1"/>
          <p:nvPr/>
        </p:nvSpPr>
        <p:spPr>
          <a:xfrm>
            <a:off x="798935" y="478892"/>
            <a:ext cx="2847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4000" dirty="0" err="1">
                <a:solidFill>
                  <a:schemeClr val="accent3"/>
                </a:solidFill>
                <a:latin typeface="Anton" pitchFamily="2" charset="0"/>
              </a:rPr>
              <a:t>Định</a:t>
            </a:r>
            <a:r>
              <a:rPr lang="vi-VN" sz="4000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vi-VN" sz="4000" dirty="0" err="1">
                <a:solidFill>
                  <a:schemeClr val="accent3"/>
                </a:solidFill>
                <a:latin typeface="Anton" pitchFamily="2" charset="0"/>
              </a:rPr>
              <a:t>nghĩa</a:t>
            </a:r>
            <a:endParaRPr lang="en-US" sz="4000" dirty="0">
              <a:solidFill>
                <a:schemeClr val="accent3"/>
              </a:solidFill>
              <a:latin typeface="Anton" pitchFamily="2" charset="0"/>
            </a:endParaRPr>
          </a:p>
        </p:txBody>
      </p:sp>
      <p:sp>
        <p:nvSpPr>
          <p:cNvPr id="33" name="Google Shape;1759;p67">
            <a:extLst>
              <a:ext uri="{FF2B5EF4-FFF2-40B4-BE49-F238E27FC236}">
                <a16:creationId xmlns:a16="http://schemas.microsoft.com/office/drawing/2014/main" id="{AD6DD6FB-829A-4F80-A8D2-1742CFE188B9}"/>
              </a:ext>
            </a:extLst>
          </p:cNvPr>
          <p:cNvSpPr/>
          <p:nvPr/>
        </p:nvSpPr>
        <p:spPr>
          <a:xfrm>
            <a:off x="936697" y="2057654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72" name="Google Shape;772;p4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255923" y="1522225"/>
                <a:ext cx="7167602" cy="3081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lnSpc>
                    <a:spcPct val="107000"/>
                  </a:lnSpc>
                </a:pP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Đặc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biệt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trường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hợp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lũy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chạy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− 1.</a:t>
                </a:r>
                <a:endParaRPr lang="en-US" sz="1800" dirty="0">
                  <a:solidFill>
                    <a:schemeClr val="accent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</a:pP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tồn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tại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modulo n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n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2, 4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lũy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tố 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hoặc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2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lũy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của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tố 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2.</m:t>
                        </m:r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accent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Gọi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modulo n. Theo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lý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Euler,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nhỏ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≡ 1 </m:t>
                    </m:r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(mod n)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𝟇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(n).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iều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ngược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cũng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modulo n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accent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63238"/>
                  </a:buClr>
                  <a:buSzPts val="1100"/>
                </a:pPr>
                <a:endParaRPr lang="vi-V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72" name="Google Shape;772;p4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255923" y="1522225"/>
                <a:ext cx="7167602" cy="3081300"/>
              </a:xfrm>
              <a:prstGeom prst="rect">
                <a:avLst/>
              </a:prstGeom>
              <a:blipFill>
                <a:blip r:embed="rId3"/>
                <a:stretch>
                  <a:fillRect l="-680" r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F2226D3-662E-43A7-BBF6-7045FBC5B0A5}"/>
              </a:ext>
            </a:extLst>
          </p:cNvPr>
          <p:cNvSpPr txBox="1"/>
          <p:nvPr/>
        </p:nvSpPr>
        <p:spPr>
          <a:xfrm>
            <a:off x="798935" y="478892"/>
            <a:ext cx="2847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4000" dirty="0" err="1">
                <a:solidFill>
                  <a:schemeClr val="accent3"/>
                </a:solidFill>
                <a:latin typeface="Anton" pitchFamily="2" charset="0"/>
              </a:rPr>
              <a:t>Định</a:t>
            </a:r>
            <a:r>
              <a:rPr lang="vi-VN" sz="4000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vi-VN" sz="4000" dirty="0" err="1">
                <a:solidFill>
                  <a:schemeClr val="accent3"/>
                </a:solidFill>
                <a:latin typeface="Anton" pitchFamily="2" charset="0"/>
              </a:rPr>
              <a:t>nghĩa</a:t>
            </a:r>
            <a:endParaRPr lang="en-US" sz="4000" dirty="0">
              <a:solidFill>
                <a:schemeClr val="accent3"/>
              </a:solidFill>
              <a:latin typeface="Anton" pitchFamily="2" charset="0"/>
            </a:endParaRPr>
          </a:p>
        </p:txBody>
      </p:sp>
      <p:sp>
        <p:nvSpPr>
          <p:cNvPr id="33" name="Google Shape;1759;p67">
            <a:extLst>
              <a:ext uri="{FF2B5EF4-FFF2-40B4-BE49-F238E27FC236}">
                <a16:creationId xmlns:a16="http://schemas.microsoft.com/office/drawing/2014/main" id="{AD6DD6FB-829A-4F80-A8D2-1742CFE188B9}"/>
              </a:ext>
            </a:extLst>
          </p:cNvPr>
          <p:cNvSpPr/>
          <p:nvPr/>
        </p:nvSpPr>
        <p:spPr>
          <a:xfrm>
            <a:off x="958730" y="1771215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59;p67">
            <a:extLst>
              <a:ext uri="{FF2B5EF4-FFF2-40B4-BE49-F238E27FC236}">
                <a16:creationId xmlns:a16="http://schemas.microsoft.com/office/drawing/2014/main" id="{5D0185C8-CB9E-4E05-B592-A9445A7B64FA}"/>
              </a:ext>
            </a:extLst>
          </p:cNvPr>
          <p:cNvSpPr/>
          <p:nvPr/>
        </p:nvSpPr>
        <p:spPr>
          <a:xfrm>
            <a:off x="958730" y="2381361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59;p67">
            <a:extLst>
              <a:ext uri="{FF2B5EF4-FFF2-40B4-BE49-F238E27FC236}">
                <a16:creationId xmlns:a16="http://schemas.microsoft.com/office/drawing/2014/main" id="{6F861EA0-B8DB-4420-997D-A3276125F332}"/>
              </a:ext>
            </a:extLst>
          </p:cNvPr>
          <p:cNvSpPr/>
          <p:nvPr/>
        </p:nvSpPr>
        <p:spPr>
          <a:xfrm>
            <a:off x="958730" y="3247292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65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683046" y="539999"/>
            <a:ext cx="7740954" cy="61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Anton" pitchFamily="2" charset="0"/>
              </a:rPr>
              <a:t>Thuật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toán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tìm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kiếm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phần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tử</a:t>
            </a:r>
            <a:r>
              <a:rPr lang="vi-VN" dirty="0">
                <a:latin typeface="Anton" pitchFamily="2" charset="0"/>
              </a:rPr>
              <a:t> nguyên </a:t>
            </a:r>
            <a:r>
              <a:rPr lang="vi-VN" dirty="0" err="1">
                <a:latin typeface="Anton" pitchFamily="2" charset="0"/>
              </a:rPr>
              <a:t>thủy</a:t>
            </a:r>
            <a:endParaRPr dirty="0">
              <a:latin typeface="Anton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Google Shape;619;p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03893" y="1685581"/>
                <a:ext cx="7120107" cy="312879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tìm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𝟇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(n)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dưới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thừa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accent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Sau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lặp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 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[1, n],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đối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mỗi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số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để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kiểm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xem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có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phải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tử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hay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chúng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sau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ϕ</m:t>
                            </m:r>
                            <m:r>
                              <a:rPr lang="en-US" sz="180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en-US" sz="180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(mod n).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tất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1,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dirty="0">
                  <a:solidFill>
                    <a:schemeClr val="accent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2D5DE2"/>
                  </a:buClr>
                  <a:buSzPts val="1100"/>
                  <a:buFont typeface="Arial"/>
                  <a:buNone/>
                </a:pPr>
                <a:endParaRPr lang="vi-V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19" name="Google Shape;619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03893" y="1685581"/>
                <a:ext cx="7120107" cy="3128790"/>
              </a:xfrm>
              <a:prstGeom prst="rect">
                <a:avLst/>
              </a:prstGeom>
              <a:blipFill>
                <a:blip r:embed="rId3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759;p67">
            <a:extLst>
              <a:ext uri="{FF2B5EF4-FFF2-40B4-BE49-F238E27FC236}">
                <a16:creationId xmlns:a16="http://schemas.microsoft.com/office/drawing/2014/main" id="{04B27385-9F39-432A-AFEB-EB3D90782AC8}"/>
              </a:ext>
            </a:extLst>
          </p:cNvPr>
          <p:cNvSpPr/>
          <p:nvPr/>
        </p:nvSpPr>
        <p:spPr>
          <a:xfrm>
            <a:off x="961347" y="2100226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59;p67">
            <a:extLst>
              <a:ext uri="{FF2B5EF4-FFF2-40B4-BE49-F238E27FC236}">
                <a16:creationId xmlns:a16="http://schemas.microsoft.com/office/drawing/2014/main" id="{3A9ADC28-6755-40F6-BAB6-0250F8FB12AC}"/>
              </a:ext>
            </a:extLst>
          </p:cNvPr>
          <p:cNvSpPr/>
          <p:nvPr/>
        </p:nvSpPr>
        <p:spPr>
          <a:xfrm>
            <a:off x="961347" y="2522290"/>
            <a:ext cx="171771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37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683046" y="539999"/>
            <a:ext cx="7740954" cy="61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Anton" pitchFamily="2" charset="0"/>
              </a:rPr>
              <a:t>Thuật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toán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tìm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kiếm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phần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tử</a:t>
            </a:r>
            <a:r>
              <a:rPr lang="vi-VN" dirty="0">
                <a:latin typeface="Anton" pitchFamily="2" charset="0"/>
              </a:rPr>
              <a:t> nguyên </a:t>
            </a:r>
            <a:r>
              <a:rPr lang="vi-VN" dirty="0" err="1">
                <a:latin typeface="Anton" pitchFamily="2" charset="0"/>
              </a:rPr>
              <a:t>thủy</a:t>
            </a:r>
            <a:endParaRPr dirty="0">
              <a:latin typeface="Anton" pitchFamily="2" charset="0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29E8E6F-FD9B-4C11-B706-D6DFC99C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5075" y="1443296"/>
            <a:ext cx="7068925" cy="1013465"/>
          </a:xfrm>
        </p:spPr>
        <p:txBody>
          <a:bodyPr/>
          <a:lstStyle/>
          <a:p>
            <a:pPr marL="114300" indent="0">
              <a:buNone/>
            </a:pPr>
            <a:r>
              <a:rPr lang="vi-V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vi-V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3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4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18;p34">
            <a:extLst>
              <a:ext uri="{FF2B5EF4-FFF2-40B4-BE49-F238E27FC236}">
                <a16:creationId xmlns:a16="http://schemas.microsoft.com/office/drawing/2014/main" id="{60713C01-74BD-4AF0-A3CA-56D466071818}"/>
              </a:ext>
            </a:extLst>
          </p:cNvPr>
          <p:cNvSpPr txBox="1">
            <a:spLocks/>
          </p:cNvSpPr>
          <p:nvPr/>
        </p:nvSpPr>
        <p:spPr>
          <a:xfrm>
            <a:off x="690506" y="538737"/>
            <a:ext cx="7740954" cy="61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vi-VN" dirty="0" err="1">
                <a:latin typeface="Anton" pitchFamily="2" charset="0"/>
              </a:rPr>
              <a:t>Thuật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toán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tìm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kiếm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phần</a:t>
            </a:r>
            <a:r>
              <a:rPr lang="vi-VN" dirty="0">
                <a:latin typeface="Anton" pitchFamily="2" charset="0"/>
              </a:rPr>
              <a:t> </a:t>
            </a:r>
            <a:r>
              <a:rPr lang="vi-VN" dirty="0" err="1">
                <a:latin typeface="Anton" pitchFamily="2" charset="0"/>
              </a:rPr>
              <a:t>tử</a:t>
            </a:r>
            <a:r>
              <a:rPr lang="vi-VN" dirty="0">
                <a:latin typeface="Anton" pitchFamily="2" charset="0"/>
              </a:rPr>
              <a:t> nguyên </a:t>
            </a:r>
            <a:r>
              <a:rPr lang="vi-VN" dirty="0" err="1">
                <a:latin typeface="Anton" pitchFamily="2" charset="0"/>
              </a:rPr>
              <a:t>thủy</a:t>
            </a:r>
            <a:endParaRPr lang="vi-VN" dirty="0">
              <a:latin typeface="Anton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446E8B14-020C-42F4-9A66-14F7524C194A}"/>
                  </a:ext>
                </a:extLst>
              </p:cNvPr>
              <p:cNvSpPr txBox="1"/>
              <p:nvPr/>
            </p:nvSpPr>
            <p:spPr>
              <a:xfrm>
                <a:off x="1542361" y="1625400"/>
                <a:ext cx="5621357" cy="2762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Ví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dụ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n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14, 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𝟇(7) = 6 =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2.3.</a:t>
                </a:r>
                <a:endParaRPr lang="en-US" sz="18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 =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7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800">
                    <a:solidFill>
                      <a:schemeClr val="accent3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800">
                    <a:solidFill>
                      <a:schemeClr val="accent3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loại</a:t>
                </a:r>
                <a:endParaRPr lang="en-US" sz="18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7 = 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7= </m:t>
                    </m:r>
                  </m:oMath>
                </a14:m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thỏa mãn</a:t>
                </a:r>
                <a:endParaRPr lang="en-US" sz="18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 =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7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loại</a:t>
                </a:r>
                <a:endParaRPr lang="en-US" sz="18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 = 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mod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7 = 6,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7 = 4</m:t>
                    </m:r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thỏa mãn</a:t>
                </a:r>
                <a:endParaRPr lang="en-US" sz="18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 = 6: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7 = 6,  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1800" i="1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7 = 1</m:t>
                    </m:r>
                  </m:oMath>
                </a14:m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loại</a:t>
                </a:r>
                <a:endParaRPr lang="en-US" sz="18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>
                    <a:solidFill>
                      <a:schemeClr val="accent3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 vậy </a:t>
                </a:r>
                <a:r>
                  <a:rPr lang="en-US" sz="180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5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nguyên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thủy</a:t>
                </a:r>
                <a:r>
                  <a:rPr lang="en-US" sz="1800" dirty="0">
                    <a:solidFill>
                      <a:schemeClr val="accent3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modulo 7. </a:t>
                </a:r>
                <a:endParaRPr lang="en-US" sz="1800" dirty="0">
                  <a:solidFill>
                    <a:schemeClr val="accent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Hộp Văn bản 20">
                <a:extLst>
                  <a:ext uri="{FF2B5EF4-FFF2-40B4-BE49-F238E27FC236}">
                    <a16:creationId xmlns:a16="http://schemas.microsoft.com/office/drawing/2014/main" id="{446E8B14-020C-42F4-9A66-14F7524C1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61" y="1625400"/>
                <a:ext cx="5621357" cy="2762488"/>
              </a:xfrm>
              <a:prstGeom prst="rect">
                <a:avLst/>
              </a:prstGeom>
              <a:blipFill>
                <a:blip r:embed="rId3"/>
                <a:stretch>
                  <a:fillRect l="-868" t="-1545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E86B41A7-9805-455B-9701-094159F1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32" y="1306720"/>
            <a:ext cx="6084335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3086"/>
      </p:ext>
    </p:extLst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558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Titillium Web</vt:lpstr>
      <vt:lpstr>Times New Roman</vt:lpstr>
      <vt:lpstr>Oswald</vt:lpstr>
      <vt:lpstr>Calibri</vt:lpstr>
      <vt:lpstr>Arial</vt:lpstr>
      <vt:lpstr>Wingdings</vt:lpstr>
      <vt:lpstr>Anton</vt:lpstr>
      <vt:lpstr>Cambria Math</vt:lpstr>
      <vt:lpstr>Squada One</vt:lpstr>
      <vt:lpstr>Bitcoin Company Pitch Deck by Slidesgo</vt:lpstr>
      <vt:lpstr>PowerPoint Presentation</vt:lpstr>
      <vt:lpstr>Phương pháp tìm phần tử nguyên thủy</vt:lpstr>
      <vt:lpstr>PowerPoint Presentation</vt:lpstr>
      <vt:lpstr>PowerPoint Presentation</vt:lpstr>
      <vt:lpstr>Thuật toán tìm kiếm phần tử nguyên thủy</vt:lpstr>
      <vt:lpstr>Thuật toán tìm kiếm phần tử nguyên thủy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PHAM NGOC LAM 20182628</cp:lastModifiedBy>
  <cp:revision>12</cp:revision>
  <dcterms:modified xsi:type="dcterms:W3CDTF">2021-12-28T16:37:37Z</dcterms:modified>
</cp:coreProperties>
</file>