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67" r:id="rId2"/>
    <p:sldId id="770" r:id="rId3"/>
    <p:sldId id="805" r:id="rId4"/>
    <p:sldId id="780" r:id="rId5"/>
    <p:sldId id="787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20" r:id="rId20"/>
    <p:sldId id="821" r:id="rId21"/>
    <p:sldId id="822" r:id="rId22"/>
    <p:sldId id="823" r:id="rId23"/>
    <p:sldId id="824" r:id="rId24"/>
    <p:sldId id="804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F8F4A180-930F-494D-8371-9B56F4EFA464}">
          <p14:sldIdLst>
            <p14:sldId id="767"/>
            <p14:sldId id="770"/>
            <p14:sldId id="805"/>
          </p14:sldIdLst>
        </p14:section>
        <p14:section name="01. Introduction" id="{29EE1053-49ED-4FAA-98DB-AA6E55697A51}">
          <p14:sldIdLst>
            <p14:sldId id="780"/>
            <p14:sldId id="787"/>
            <p14:sldId id="806"/>
            <p14:sldId id="807"/>
            <p14:sldId id="808"/>
            <p14:sldId id="809"/>
            <p14:sldId id="810"/>
            <p14:sldId id="811"/>
          </p14:sldIdLst>
        </p14:section>
        <p14:section name="02. Design Specifications" id="{49FC3D00-A80E-4446-94BC-BF6CF6CBC5A0}">
          <p14:sldIdLst>
            <p14:sldId id="812"/>
            <p14:sldId id="813"/>
            <p14:sldId id="814"/>
          </p14:sldIdLst>
        </p14:section>
        <p14:section name="03. Design Implementation" id="{054658BF-0ECE-42E7-B0D5-3870B4ED79B4}">
          <p14:sldIdLst>
            <p14:sldId id="815"/>
            <p14:sldId id="816"/>
            <p14:sldId id="817"/>
            <p14:sldId id="818"/>
            <p14:sldId id="820"/>
            <p14:sldId id="821"/>
            <p14:sldId id="822"/>
            <p14:sldId id="823"/>
            <p14:sldId id="82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4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Duc 20172476" initials="PMD2" lastIdx="1" clrIdx="0">
    <p:extLst>
      <p:ext uri="{19B8F6BF-5375-455C-9EA6-DF929625EA0E}">
        <p15:presenceInfo xmlns:p15="http://schemas.microsoft.com/office/powerpoint/2012/main" userId="Pham Minh Duc 20172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585"/>
    <a:srgbClr val="FFFFFF"/>
    <a:srgbClr val="E5E6EA"/>
    <a:srgbClr val="101318"/>
    <a:srgbClr val="12161C"/>
    <a:srgbClr val="292D34"/>
    <a:srgbClr val="F3644D"/>
    <a:srgbClr val="344152"/>
    <a:srgbClr val="F2F1F6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5149" autoAdjust="0"/>
  </p:normalViewPr>
  <p:slideViewPr>
    <p:cSldViewPr snapToGrid="0" showGuides="1">
      <p:cViewPr varScale="1">
        <p:scale>
          <a:sx n="138" d="100"/>
          <a:sy n="138" d="100"/>
        </p:scale>
        <p:origin x="126" y="360"/>
      </p:cViewPr>
      <p:guideLst>
        <p:guide orient="horz" pos="164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2"/>
    </p:cViewPr>
  </p:sorterViewPr>
  <p:notesViewPr>
    <p:cSldViewPr snapToGrid="0" showGuide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16:19:36.516" idx="1">
    <p:pos x="5760" y="-55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410F-FB61-4AEC-9BC4-2AA1CA84E9D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3608-A23B-4E28-8C39-9E489EE4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BBF6-9BEB-4067-8FCC-C67C86782E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BBD8-B235-4B6C-8A11-2B19369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2063749"/>
            <a:ext cx="6381750" cy="993775"/>
          </a:xfrm>
          <a:prstGeom prst="rect">
            <a:avLst/>
          </a:prstGeom>
        </p:spPr>
        <p:txBody>
          <a:bodyPr anchor="ctr"/>
          <a:lstStyle>
            <a:lvl1pPr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0" y="0"/>
            <a:ext cx="22764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609600" y="1960562"/>
            <a:ext cx="1847850" cy="1374776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10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416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07009" y="1373519"/>
            <a:ext cx="2097741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1" y="1373519"/>
            <a:ext cx="3484709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08621" y="3197328"/>
            <a:ext cx="3596129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41249" y="1373519"/>
            <a:ext cx="2116950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800" y="3197328"/>
            <a:ext cx="1976718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41249" y="3197328"/>
            <a:ext cx="2116950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7308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69249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81190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93131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05072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7013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7308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769249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181190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93131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05072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417013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22" name="Conector recto 2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2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532965" y="1494542"/>
            <a:ext cx="1521439" cy="151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54404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1526" y="3008300"/>
            <a:ext cx="1521439" cy="1513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32965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3054403" y="3008300"/>
            <a:ext cx="1521439" cy="1513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2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1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4564314" cy="302751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9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1483" y="1851849"/>
            <a:ext cx="3224516" cy="199699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8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87506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314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01122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3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697674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6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58369" y="1483522"/>
            <a:ext cx="2005532" cy="2005532"/>
          </a:xfrm>
          <a:prstGeom prst="round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78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12357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14155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1595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83485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0559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1618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16184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02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29001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7443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1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5249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00923" y="464183"/>
            <a:ext cx="4292203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0923" y="1082202"/>
            <a:ext cx="4292203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4592427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3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11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 sz="750" b="0" dirty="0"/>
          </a:p>
        </p:txBody>
      </p:sp>
    </p:spTree>
    <p:extLst>
      <p:ext uri="{BB962C8B-B14F-4D97-AF65-F5344CB8AC3E}">
        <p14:creationId xmlns:p14="http://schemas.microsoft.com/office/powerpoint/2010/main" val="2710713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2026">
          <p15:clr>
            <a:srgbClr val="FBAE40"/>
          </p15:clr>
        </p15:guide>
        <p15:guide id="3" pos="565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957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1676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986688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1699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36710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2322500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502" y="1342432"/>
            <a:ext cx="1883832" cy="1928182"/>
          </a:xfrm>
          <a:prstGeom prst="ellipse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37310" y="179918"/>
            <a:ext cx="3975088" cy="4751918"/>
          </a:xfrm>
          <a:custGeom>
            <a:avLst/>
            <a:gdLst/>
            <a:ahLst/>
            <a:cxnLst/>
            <a:rect l="l" t="t" r="r" b="b"/>
            <a:pathLst>
              <a:path w="4335753" h="5183067">
                <a:moveTo>
                  <a:pt x="2624125" y="1178296"/>
                </a:moveTo>
                <a:cubicBezTo>
                  <a:pt x="2698245" y="1173058"/>
                  <a:pt x="2774671" y="1189136"/>
                  <a:pt x="2843864" y="1229085"/>
                </a:cubicBezTo>
                <a:cubicBezTo>
                  <a:pt x="3028381" y="1335615"/>
                  <a:pt x="3091600" y="1571555"/>
                  <a:pt x="2985070" y="1756071"/>
                </a:cubicBezTo>
                <a:lnTo>
                  <a:pt x="1117895" y="4990113"/>
                </a:lnTo>
                <a:cubicBezTo>
                  <a:pt x="1011365" y="5174629"/>
                  <a:pt x="775425" y="5237849"/>
                  <a:pt x="590909" y="5131318"/>
                </a:cubicBezTo>
                <a:cubicBezTo>
                  <a:pt x="406393" y="5024788"/>
                  <a:pt x="343173" y="4788848"/>
                  <a:pt x="449703" y="4604332"/>
                </a:cubicBezTo>
                <a:lnTo>
                  <a:pt x="2316878" y="1370290"/>
                </a:lnTo>
                <a:cubicBezTo>
                  <a:pt x="2383459" y="1254968"/>
                  <a:pt x="2500592" y="1187027"/>
                  <a:pt x="2624125" y="1178296"/>
                </a:cubicBezTo>
                <a:close/>
                <a:moveTo>
                  <a:pt x="3923060" y="861165"/>
                </a:moveTo>
                <a:cubicBezTo>
                  <a:pt x="3997180" y="855927"/>
                  <a:pt x="4073605" y="872005"/>
                  <a:pt x="4142799" y="911954"/>
                </a:cubicBezTo>
                <a:cubicBezTo>
                  <a:pt x="4327315" y="1018484"/>
                  <a:pt x="4390534" y="1254424"/>
                  <a:pt x="4284004" y="1438940"/>
                </a:cubicBezTo>
                <a:lnTo>
                  <a:pt x="2416832" y="4672979"/>
                </a:lnTo>
                <a:cubicBezTo>
                  <a:pt x="2310301" y="4857495"/>
                  <a:pt x="2074361" y="4920715"/>
                  <a:pt x="1889845" y="4814185"/>
                </a:cubicBezTo>
                <a:cubicBezTo>
                  <a:pt x="1705329" y="4707654"/>
                  <a:pt x="1642109" y="4471714"/>
                  <a:pt x="1748639" y="4287198"/>
                </a:cubicBezTo>
                <a:lnTo>
                  <a:pt x="3615812" y="1053159"/>
                </a:lnTo>
                <a:cubicBezTo>
                  <a:pt x="3682394" y="937837"/>
                  <a:pt x="3799525" y="869895"/>
                  <a:pt x="3923060" y="861165"/>
                </a:cubicBezTo>
                <a:close/>
                <a:moveTo>
                  <a:pt x="2226169" y="961"/>
                </a:moveTo>
                <a:cubicBezTo>
                  <a:pt x="2300289" y="-4277"/>
                  <a:pt x="2376714" y="11800"/>
                  <a:pt x="2445908" y="51750"/>
                </a:cubicBezTo>
                <a:cubicBezTo>
                  <a:pt x="2630424" y="158280"/>
                  <a:pt x="2693644" y="394220"/>
                  <a:pt x="2587114" y="578736"/>
                </a:cubicBezTo>
                <a:lnTo>
                  <a:pt x="719942" y="3812773"/>
                </a:lnTo>
                <a:cubicBezTo>
                  <a:pt x="613411" y="3997289"/>
                  <a:pt x="377471" y="4060509"/>
                  <a:pt x="192955" y="3953979"/>
                </a:cubicBezTo>
                <a:cubicBezTo>
                  <a:pt x="8439" y="3847448"/>
                  <a:pt x="-54781" y="3611508"/>
                  <a:pt x="51749" y="3426992"/>
                </a:cubicBezTo>
                <a:lnTo>
                  <a:pt x="1918921" y="192955"/>
                </a:lnTo>
                <a:cubicBezTo>
                  <a:pt x="1985503" y="77633"/>
                  <a:pt x="2102635" y="9691"/>
                  <a:pt x="2226169" y="961"/>
                </a:cubicBez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702699" y="-1128666"/>
            <a:ext cx="2610947" cy="6907166"/>
            <a:chOff x="4347766" y="-2256740"/>
            <a:chExt cx="1816052" cy="4804336"/>
          </a:xfrm>
          <a:noFill/>
        </p:grpSpPr>
        <p:sp>
          <p:nvSpPr>
            <p:cNvPr id="20" name="Rounded Rectangle 19"/>
            <p:cNvSpPr/>
            <p:nvPr/>
          </p:nvSpPr>
          <p:spPr>
            <a:xfrm rot="12600000">
              <a:off x="4699527" y="-877025"/>
              <a:ext cx="507999" cy="296673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2600000">
              <a:off x="5655819" y="-1073936"/>
              <a:ext cx="507999" cy="296673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2600000">
              <a:off x="4347766" y="-1640302"/>
              <a:ext cx="507999" cy="29667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 userDrawn="1"/>
          </p:nvSpPr>
          <p:spPr>
            <a:xfrm rot="12600000">
              <a:off x="4595733" y="-2256740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 userDrawn="1"/>
          </p:nvSpPr>
          <p:spPr>
            <a:xfrm rot="12600000">
              <a:off x="5661664" y="823826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3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157615" y="-10584"/>
            <a:ext cx="6087665" cy="5161583"/>
          </a:xfrm>
          <a:custGeom>
            <a:avLst/>
            <a:gdLst/>
            <a:ahLst/>
            <a:cxnLst/>
            <a:rect l="l" t="t" r="r" b="b"/>
            <a:pathLst>
              <a:path w="6087665" h="5161583">
                <a:moveTo>
                  <a:pt x="2932000" y="0"/>
                </a:moveTo>
                <a:lnTo>
                  <a:pt x="3457717" y="1763"/>
                </a:lnTo>
                <a:lnTo>
                  <a:pt x="2616927" y="1458054"/>
                </a:lnTo>
                <a:cubicBezTo>
                  <a:pt x="2541213" y="1589195"/>
                  <a:pt x="2586145" y="1756884"/>
                  <a:pt x="2717286" y="1832598"/>
                </a:cubicBezTo>
                <a:cubicBezTo>
                  <a:pt x="2848426" y="1908312"/>
                  <a:pt x="3016115" y="1863380"/>
                  <a:pt x="3091829" y="1732239"/>
                </a:cubicBezTo>
                <a:lnTo>
                  <a:pt x="4089696" y="3882"/>
                </a:lnTo>
                <a:lnTo>
                  <a:pt x="6087665" y="10583"/>
                </a:lnTo>
                <a:lnTo>
                  <a:pt x="6087665" y="5154083"/>
                </a:lnTo>
                <a:lnTo>
                  <a:pt x="1111540" y="5160214"/>
                </a:lnTo>
                <a:lnTo>
                  <a:pt x="1913017" y="3772014"/>
                </a:lnTo>
                <a:cubicBezTo>
                  <a:pt x="1986908" y="3644032"/>
                  <a:pt x="1943058" y="3480381"/>
                  <a:pt x="1815075" y="3406490"/>
                </a:cubicBezTo>
                <a:lnTo>
                  <a:pt x="1815077" y="3406490"/>
                </a:lnTo>
                <a:cubicBezTo>
                  <a:pt x="1687095" y="3332600"/>
                  <a:pt x="1523444" y="3376450"/>
                  <a:pt x="1449553" y="3504432"/>
                </a:cubicBezTo>
                <a:lnTo>
                  <a:pt x="493146" y="5160976"/>
                </a:lnTo>
                <a:lnTo>
                  <a:pt x="0" y="5161583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28940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0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5801" y="1545647"/>
            <a:ext cx="2097741" cy="300638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29646" y="1545647"/>
            <a:ext cx="2097741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73491" y="1545647"/>
            <a:ext cx="3484709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73491" y="3165057"/>
            <a:ext cx="3484709" cy="138697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29646" y="3165056"/>
            <a:ext cx="2097741" cy="138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81301" y="98660"/>
            <a:ext cx="280730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900" smtClean="0">
                <a:solidFill>
                  <a:schemeClr val="accent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pPr algn="l"/>
              <a:t>‹#›</a:t>
            </a:fld>
            <a:endParaRPr lang="en-US" sz="900" dirty="0">
              <a:solidFill>
                <a:schemeClr val="accent1">
                  <a:alpha val="50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694" r:id="rId4"/>
    <p:sldLayoutId id="2147483753" r:id="rId5"/>
    <p:sldLayoutId id="2147483750" r:id="rId6"/>
    <p:sldLayoutId id="2147483756" r:id="rId7"/>
    <p:sldLayoutId id="2147483754" r:id="rId8"/>
    <p:sldLayoutId id="2147483718" r:id="rId9"/>
    <p:sldLayoutId id="2147483719" r:id="rId10"/>
    <p:sldLayoutId id="2147483725" r:id="rId11"/>
    <p:sldLayoutId id="2147483726" r:id="rId12"/>
    <p:sldLayoutId id="2147483728" r:id="rId13"/>
    <p:sldLayoutId id="2147483716" r:id="rId14"/>
    <p:sldLayoutId id="2147483698" r:id="rId15"/>
    <p:sldLayoutId id="2147483695" r:id="rId16"/>
    <p:sldLayoutId id="2147483715" r:id="rId17"/>
    <p:sldLayoutId id="2147483710" r:id="rId18"/>
    <p:sldLayoutId id="2147483711" r:id="rId19"/>
    <p:sldLayoutId id="2147483714" r:id="rId20"/>
    <p:sldLayoutId id="2147483712" r:id="rId21"/>
    <p:sldLayoutId id="2147483709" r:id="rId22"/>
    <p:sldLayoutId id="2147483691" r:id="rId23"/>
    <p:sldLayoutId id="2147483692" r:id="rId24"/>
    <p:sldLayoutId id="2147483757" r:id="rId25"/>
    <p:sldLayoutId id="2147483758" r:id="rId2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basics.com/basics-uart-communication/" TargetMode="External"/><Relationship Id="rId2" Type="http://schemas.openxmlformats.org/officeDocument/2006/relationships/hyperlink" Target="https://www.analog.com/en/analog-dialogue/articles/uart-a-hardware-communication-protocol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hamngoclam2628/uart_vlsi" TargetMode="External"/><Relationship Id="rId4" Type="http://schemas.openxmlformats.org/officeDocument/2006/relationships/hyperlink" Target="https://www.infineon.com/dgdl/Infineon-Component_UART_V2.0-Software+Module+Datasheets-v02_05-EN.pdf?fileId=8ac78c8c7d0d8da4017d0e7f69251131&amp;utm_source=cypress&amp;utm_medium=referral&amp;utm_campaign=202110_globe_en_all_integration-fi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D553A132-3F26-4DBC-BA6A-5090CA0D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21172" r="21481" b="21667"/>
          <a:stretch/>
        </p:blipFill>
        <p:spPr>
          <a:xfrm>
            <a:off x="-2656322" y="583853"/>
            <a:ext cx="4093439" cy="400563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47F665-1474-4718-BE1D-459ECA3A09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23399" r="24165" b="23863"/>
          <a:stretch/>
        </p:blipFill>
        <p:spPr>
          <a:xfrm>
            <a:off x="7151277" y="3155404"/>
            <a:ext cx="2602323" cy="2617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6213" y="16212428"/>
            <a:ext cx="5209774" cy="280846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/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77999" y="1146350"/>
            <a:ext cx="478800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THIẾT KẾ VLSI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0D9FAB-1E1B-4A87-9067-990DFD88864C}"/>
              </a:ext>
            </a:extLst>
          </p:cNvPr>
          <p:cNvSpPr txBox="1">
            <a:spLocks/>
          </p:cNvSpPr>
          <p:nvPr/>
        </p:nvSpPr>
        <p:spPr>
          <a:xfrm>
            <a:off x="3034279" y="1811601"/>
            <a:ext cx="3075437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VLSI DESIGN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377C87F-F553-4624-8D64-9CA6F0FE4B11}"/>
              </a:ext>
            </a:extLst>
          </p:cNvPr>
          <p:cNvSpPr txBox="1">
            <a:spLocks/>
          </p:cNvSpPr>
          <p:nvPr/>
        </p:nvSpPr>
        <p:spPr>
          <a:xfrm>
            <a:off x="1248482" y="2522251"/>
            <a:ext cx="7105235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BÀI TẬP LỚN: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Thiết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kế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bộ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UART</a:t>
            </a:r>
            <a:b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</a:b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(Universal Asynchronous Receiver Transmitter)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F8C06F4-4C7D-4638-A340-B66928FD5AF1}"/>
              </a:ext>
            </a:extLst>
          </p:cNvPr>
          <p:cNvSpPr txBox="1">
            <a:spLocks/>
          </p:cNvSpPr>
          <p:nvPr/>
        </p:nvSpPr>
        <p:spPr>
          <a:xfrm>
            <a:off x="1827621" y="3430341"/>
            <a:ext cx="5488756" cy="843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GIẢNG VIÊN: 		TS. PHAN XUÂN VŨ</a:t>
            </a: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SINH VIÊN THỰC HIỆN : 	PHẠM NGỌC LÂM 	2018628</a:t>
            </a: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			PHẠM MINH ĐỨC	20172476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5F3B4-1293-4480-B901-E0081D31C620}"/>
              </a:ext>
            </a:extLst>
          </p:cNvPr>
          <p:cNvSpPr/>
          <p:nvPr/>
        </p:nvSpPr>
        <p:spPr>
          <a:xfrm>
            <a:off x="1769011" y="2309053"/>
            <a:ext cx="5605988" cy="72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125B79C-AC31-4090-B729-546716070311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80BC42A-4E82-490E-9945-63C7CF24FEEA}"/>
              </a:ext>
            </a:extLst>
          </p:cNvPr>
          <p:cNvSpPr txBox="1">
            <a:spLocks/>
          </p:cNvSpPr>
          <p:nvPr/>
        </p:nvSpPr>
        <p:spPr>
          <a:xfrm>
            <a:off x="1827621" y="228390"/>
            <a:ext cx="5488756" cy="514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ĐẠI HỌC BÁCH KHOA HÀ NỘI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TRƯỜNG ĐIỆN – ĐIỆN TỬ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AB836-54B3-4475-AC41-31CB98C12ED0}"/>
              </a:ext>
            </a:extLst>
          </p:cNvPr>
          <p:cNvSpPr/>
          <p:nvPr/>
        </p:nvSpPr>
        <p:spPr>
          <a:xfrm>
            <a:off x="8791575" y="42493"/>
            <a:ext cx="285750" cy="3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(sample)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(preconfigured baud rate)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818690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 &amp; stop bit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EF9056-B73E-4AD4-932E-514AF323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151" y="2491389"/>
            <a:ext cx="4231849" cy="1992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D4CAC5-BC29-438D-8DDE-1A59B2855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1313" y="2249100"/>
            <a:ext cx="3786627" cy="22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2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2204835"/>
            <a:ext cx="454645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parallel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9B6701-379F-4F62-A7C3-33074F8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488" y="659130"/>
            <a:ext cx="3591058" cy="4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THIẾT KẾ THÔNG SỐ</a:t>
            </a:r>
            <a:b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DESIGN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260203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289438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3333602"/>
            <a:ext cx="8247080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(Full Duplex)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(baud rate): 9600, 19200, 57600, 115200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x16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vector 8 bit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652005-D1E7-43C7-BE52-69A77E98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3" b="36628"/>
          <a:stretch/>
        </p:blipFill>
        <p:spPr>
          <a:xfrm>
            <a:off x="1251929" y="843124"/>
            <a:ext cx="6640141" cy="1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1C13394-3C01-4A49-9F13-95FCC610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4" b="28144"/>
          <a:stretch/>
        </p:blipFill>
        <p:spPr>
          <a:xfrm>
            <a:off x="400050" y="1243825"/>
            <a:ext cx="8247080" cy="138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76924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tiếp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):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0" y="1138581"/>
            <a:ext cx="8247080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 bit,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22D46-2509-4F4E-9C3C-FB422A62E83D}"/>
              </a:ext>
            </a:extLst>
          </p:cNvPr>
          <p:cNvSpPr txBox="1"/>
          <p:nvPr/>
        </p:nvSpPr>
        <p:spPr>
          <a:xfrm>
            <a:off x="186720" y="2695675"/>
            <a:ext cx="8247080" cy="213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Parity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Overflow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DEC0-34D5-4F99-8F6D-EB5DB8223E52}"/>
              </a:ext>
            </a:extLst>
          </p:cNvPr>
          <p:cNvSpPr txBox="1"/>
          <p:nvPr/>
        </p:nvSpPr>
        <p:spPr>
          <a:xfrm>
            <a:off x="2622318" y="2378242"/>
            <a:ext cx="3899363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start bit, 8 data bit, 1 parity bit, 1 stop bit</a:t>
            </a:r>
          </a:p>
        </p:txBody>
      </p:sp>
    </p:spTree>
    <p:extLst>
      <p:ext uri="{BB962C8B-B14F-4D97-AF65-F5344CB8AC3E}">
        <p14:creationId xmlns:p14="http://schemas.microsoft.com/office/powerpoint/2010/main" val="250831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TRIỂN KHAI THIẾT KẾ</a:t>
            </a:r>
            <a:b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DESIGN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15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48375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F244304-2313-4F89-BF68-CAB8B84186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30745" r="11731" b="28470"/>
          <a:stretch/>
        </p:blipFill>
        <p:spPr>
          <a:xfrm>
            <a:off x="5933985" y="36231"/>
            <a:ext cx="2631790" cy="1504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917625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0CFE467-0835-4E30-A441-7470EA1E3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8689"/>
              </p:ext>
            </p:extLst>
          </p:nvPr>
        </p:nvGraphicFramePr>
        <p:xfrm>
          <a:off x="540574" y="1494667"/>
          <a:ext cx="8025201" cy="332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25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056405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(System clock)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UART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write_data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read_data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(hay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bus_data_in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bus_data_out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lên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(Out)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458705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TX_status_register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trạng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27728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RX_status_register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trạng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21183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(hay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02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1327180"/>
            <a:ext cx="29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F7989-EFCA-46CC-AECC-18F2CE0927FE}"/>
              </a:ext>
            </a:extLst>
          </p:cNvPr>
          <p:cNvSpPr txBox="1"/>
          <p:nvPr/>
        </p:nvSpPr>
        <p:spPr>
          <a:xfrm>
            <a:off x="186720" y="1668133"/>
            <a:ext cx="8247080" cy="24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– UART Transmitter: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Transmitter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TX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– UART Receiver: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Receiver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RX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nhịp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Clock Generator</a:t>
            </a:r>
          </a:p>
        </p:txBody>
      </p:sp>
    </p:spTree>
    <p:extLst>
      <p:ext uri="{BB962C8B-B14F-4D97-AF65-F5344CB8AC3E}">
        <p14:creationId xmlns:p14="http://schemas.microsoft.com/office/powerpoint/2010/main" val="396682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A186518-71CB-4961-83CF-335B880DC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4" y="997214"/>
            <a:ext cx="7868406" cy="3934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704829"/>
            <a:ext cx="66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 –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đồ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143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Transmitter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907459B-1FB3-463C-9CFD-25445D96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38788" r="16330" b="37374"/>
          <a:stretch/>
        </p:blipFill>
        <p:spPr>
          <a:xfrm>
            <a:off x="5451883" y="198870"/>
            <a:ext cx="3459935" cy="1360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227383"/>
            <a:ext cx="824708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Transmitter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TX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3AA1496-1E9F-4ADB-A595-83FE5696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55938"/>
              </p:ext>
            </p:extLst>
          </p:nvPr>
        </p:nvGraphicFramePr>
        <p:xfrm>
          <a:off x="559399" y="2301726"/>
          <a:ext cx="8025201" cy="217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25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056405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tải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(baud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tx_start_n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write_data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tx_done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22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71432"/>
            <a:ext cx="9144000" cy="2544782"/>
          </a:xfrm>
          <a:prstGeom prst="rect">
            <a:avLst/>
          </a:prstGeom>
          <a:solidFill>
            <a:srgbClr val="10131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1662726"/>
            <a:ext cx="9144000" cy="10623"/>
          </a:xfrm>
          <a:prstGeom prst="line">
            <a:avLst/>
          </a:prstGeom>
          <a:ln w="762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557" y="2698693"/>
            <a:ext cx="8851953" cy="1471878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Giới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thiệu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UART 									04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kĩ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thuật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12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15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		00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558" y="2018794"/>
            <a:ext cx="3488271" cy="4061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600" dirty="0">
                <a:solidFill>
                  <a:schemeClr val="accent1"/>
                </a:solidFill>
                <a:latin typeface="Segoe UI Bold" panose="020B0802040204020203" pitchFamily="34" charset="0"/>
                <a:cs typeface="Lemon/Milk"/>
              </a:rPr>
              <a:t>NỘI DUNG</a:t>
            </a:r>
            <a:endParaRPr lang="en-US" sz="2600" dirty="0">
              <a:solidFill>
                <a:schemeClr val="accent3"/>
              </a:solidFill>
              <a:latin typeface="Segoe UI Bold" panose="020B0802040204020203" pitchFamily="34" charset="0"/>
              <a:cs typeface="Lemon/Milk"/>
            </a:endParaRPr>
          </a:p>
        </p:txBody>
      </p:sp>
      <p:cxnSp>
        <p:nvCxnSpPr>
          <p:cNvPr id="28" name="Conector recto 27"/>
          <p:cNvCxnSpPr>
            <a:cxnSpLocks/>
          </p:cNvCxnSpPr>
          <p:nvPr/>
        </p:nvCxnSpPr>
        <p:spPr>
          <a:xfrm>
            <a:off x="199718" y="2358743"/>
            <a:ext cx="1668411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37776AF5-8A43-4A14-AF35-1BD172AA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988864-806C-4248-84EE-9BDB6FC38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622FBA6-EF8A-47B4-B28F-E43BBF539CB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6" b="34607"/>
          <a:stretch/>
        </p:blipFill>
        <p:spPr>
          <a:xfrm>
            <a:off x="0" y="-879475"/>
            <a:ext cx="9144000" cy="2520950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D44F82A-8C32-4186-BBE6-D12278958A3B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68EA51C-AB11-4B83-BB7F-A0FFFB05A405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1755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D88BB71-D25C-433A-AB85-B4C399B0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2754" b="2754"/>
          <a:stretch/>
        </p:blipFill>
        <p:spPr>
          <a:xfrm>
            <a:off x="3183823" y="970433"/>
            <a:ext cx="5960177" cy="351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Transmitter: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212730"/>
            <a:ext cx="3276916" cy="317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tx_start_n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tx_start_n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SENDING,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nạp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shift register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ra.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 &amp;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</p:txBody>
      </p:sp>
    </p:spTree>
    <p:extLst>
      <p:ext uri="{BB962C8B-B14F-4D97-AF65-F5344CB8AC3E}">
        <p14:creationId xmlns:p14="http://schemas.microsoft.com/office/powerpoint/2010/main" val="95774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A362CBF-6D62-45B3-BF23-454590A2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t="31380" r="18620" b="31718"/>
          <a:stretch/>
        </p:blipFill>
        <p:spPr>
          <a:xfrm>
            <a:off x="5701145" y="141622"/>
            <a:ext cx="3051605" cy="178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1196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Receiver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032128"/>
            <a:ext cx="824708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Receiver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RX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3AA1496-1E9F-4ADB-A595-83FE5696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16802"/>
              </p:ext>
            </p:extLst>
          </p:nvPr>
        </p:nvGraphicFramePr>
        <p:xfrm>
          <a:off x="540574" y="2124189"/>
          <a:ext cx="8247080" cy="265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07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1016915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41702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168556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lấy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(sampling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rx_start_n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read_data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ghi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được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Data Bus (Out)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rx_done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*_error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lỗi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quá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(parity, stop, break, overflow)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97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2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0696AF3-BF40-490C-B27A-B18FD955B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68" y="0"/>
            <a:ext cx="4041353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Receiver: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50579" y="1193439"/>
            <a:ext cx="5320463" cy="339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rx_start_n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STARTING: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RECEIVING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x16. Sau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(9 bit),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error hay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break error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parity</a:t>
            </a:r>
          </a:p>
          <a:p>
            <a:pPr marL="1657350" lvl="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1657350" lvl="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</p:txBody>
      </p:sp>
    </p:spTree>
    <p:extLst>
      <p:ext uri="{BB962C8B-B14F-4D97-AF65-F5344CB8AC3E}">
        <p14:creationId xmlns:p14="http://schemas.microsoft.com/office/powerpoint/2010/main" val="170429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1196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Clock Generator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032128"/>
            <a:ext cx="8500080" cy="24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(internal clock),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TX, RX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system_clock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reset_n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sample_clk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Receiver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clock: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Transmitter Controller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D96663-4E99-41EA-85E6-21A061B2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85" y="3607779"/>
            <a:ext cx="4820949" cy="11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887276"/>
            <a:ext cx="271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DANH MỤC TLTK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55B3D-1FC9-42E2-92F9-32F4DC6C2171}"/>
              </a:ext>
            </a:extLst>
          </p:cNvPr>
          <p:cNvSpPr txBox="1"/>
          <p:nvPr/>
        </p:nvSpPr>
        <p:spPr>
          <a:xfrm>
            <a:off x="251461" y="1345099"/>
            <a:ext cx="8679180" cy="342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VLSI”,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TS. Phan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“UART: A Hardware Communication Protocol”,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analog.com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https://www.analog.com/en/analog-dialogue/articles/uart-a-hardware-communication-protocol.html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“Basics of UART Communication”,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circuitbasics.com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https://www.circuitbasics.com/basics-uart-communication/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Specifications: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Infineon.com – Cypress perform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Đường</a:t>
            </a: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dẫn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“UART VLSI”</a:t>
            </a:r>
            <a:b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https://github.com/phamngoclam2628/uart_vlsi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9C5C79-10D5-4439-9906-D796A9A251B1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A90FB5-AC24-4050-9CF5-0A44054123FA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8E6BF-6DCC-403A-AAF1-23452E36309E}"/>
              </a:ext>
            </a:extLst>
          </p:cNvPr>
          <p:cNvSpPr/>
          <p:nvPr/>
        </p:nvSpPr>
        <p:spPr>
          <a:xfrm>
            <a:off x="251461" y="187036"/>
            <a:ext cx="462048" cy="369332"/>
          </a:xfrm>
          <a:prstGeom prst="rect">
            <a:avLst/>
          </a:prstGeom>
          <a:solidFill>
            <a:srgbClr val="0F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CB091E-4B89-43D2-A01F-74B3C08F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9811"/>
              </p:ext>
            </p:extLst>
          </p:nvPr>
        </p:nvGraphicFramePr>
        <p:xfrm>
          <a:off x="287962" y="1027978"/>
          <a:ext cx="8568076" cy="308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36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3138060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  <a:gridCol w="3290980">
                  <a:extLst>
                    <a:ext uri="{9D8B030D-6E8A-4147-A177-3AD203B41FA5}">
                      <a16:colId xmlns:a16="http://schemas.microsoft.com/office/drawing/2014/main" val="448249087"/>
                    </a:ext>
                  </a:extLst>
                </a:gridCol>
              </a:tblGrid>
              <a:tr h="725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CÔNG VIỆC/ </a:t>
                      </a:r>
                      <a:b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</a:br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THÀNH VIÊN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NGỌC LÂM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MINH ĐỨC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hiểu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kiếm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đọc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hợp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tới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68761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HDL (System Verilog)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Phân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tích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đưa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 case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cuối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cùng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(.docx)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(.pptx)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A78E22-E012-4AFC-BC8B-AF4C3E759D7E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BB62F-CCF2-4F3D-B004-30B9850734E5}"/>
              </a:ext>
            </a:extLst>
          </p:cNvPr>
          <p:cNvSpPr/>
          <p:nvPr/>
        </p:nvSpPr>
        <p:spPr>
          <a:xfrm>
            <a:off x="287962" y="193638"/>
            <a:ext cx="389770" cy="365760"/>
          </a:xfrm>
          <a:prstGeom prst="rect">
            <a:avLst/>
          </a:prstGeom>
          <a:solidFill>
            <a:srgbClr val="0F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GIỚI THIỆU VỀ BỘ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INTRODUCTION TO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(UNIVERSAL ASYNCHRONOUS RECEIVER TRANSMITTER)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04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153473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98E6F77-5AA4-490A-A437-98BB8B0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t="34938" r="18482" b="34745"/>
          <a:stretch/>
        </p:blipFill>
        <p:spPr>
          <a:xfrm>
            <a:off x="5763854" y="3313355"/>
            <a:ext cx="3182477" cy="1541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1.1.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niệm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1028462"/>
            <a:ext cx="8516023" cy="301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(Universal Asynchronous receiver-transmitter): 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rãi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(device-to-device)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(serial)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cặp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ghép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dưới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7B0255-D795-4E89-86A1-36451F6D370B}"/>
              </a:ext>
            </a:extLst>
          </p:cNvPr>
          <p:cNvSpPr txBox="1">
            <a:spLocks/>
          </p:cNvSpPr>
          <p:nvPr/>
        </p:nvSpPr>
        <p:spPr>
          <a:xfrm>
            <a:off x="1877568" y="4854784"/>
            <a:ext cx="6889916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Tham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khảo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https://www.analog.com/en/analog-dialogue/articles/uart-a-hardware-communication-protocol.html</a:t>
            </a:r>
          </a:p>
        </p:txBody>
      </p:sp>
    </p:spTree>
    <p:extLst>
      <p:ext uri="{BB962C8B-B14F-4D97-AF65-F5344CB8AC3E}">
        <p14:creationId xmlns:p14="http://schemas.microsoft.com/office/powerpoint/2010/main" val="21362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1.1.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niệm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1028462"/>
            <a:ext cx="8516023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Interface – Giao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D0023-773D-4903-8E54-2E3C8D18484F}"/>
              </a:ext>
            </a:extLst>
          </p:cNvPr>
          <p:cNvSpPr txBox="1"/>
          <p:nvPr/>
        </p:nvSpPr>
        <p:spPr>
          <a:xfrm>
            <a:off x="251460" y="1388882"/>
            <a:ext cx="8682093" cy="361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Transmitter (Tx)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Receiver (Rx)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(Data bus 1),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chân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 (UART1)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(UART2).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(Data bus 2)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đang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483E8A-DB67-4318-AA00-C0131452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5814" y="464544"/>
            <a:ext cx="4287740" cy="1990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63B69-79E0-4B79-AAD4-BBED29CE2D77}"/>
              </a:ext>
            </a:extLst>
          </p:cNvPr>
          <p:cNvSpPr txBox="1"/>
          <p:nvPr/>
        </p:nvSpPr>
        <p:spPr>
          <a:xfrm>
            <a:off x="4361242" y="133940"/>
            <a:ext cx="4761242" cy="293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586332" y="674344"/>
            <a:ext cx="8516023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FD11132-3AAA-4C40-AF56-503B72CA7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51490"/>
              </p:ext>
            </p:extLst>
          </p:nvPr>
        </p:nvGraphicFramePr>
        <p:xfrm>
          <a:off x="559399" y="1157975"/>
          <a:ext cx="8025202" cy="354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291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6039911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THÔNG SỐ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GIÁ TRỊ/ĐẶC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686471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vật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cả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Phương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(Asynchronous)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b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(Baud 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9600, 19200, 38400, 57600, 115200,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230400, 460800, 921600, 1000000, 1500000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Khả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(Full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(Half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(TX only)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hoặc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(RX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5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13988" y="988345"/>
            <a:ext cx="851602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(packet),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A6A760-60C7-430B-B672-E06E9C9C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79" y="1736204"/>
            <a:ext cx="7863840" cy="76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1979-7900-4DBE-94EC-21CF04468A42}"/>
              </a:ext>
            </a:extLst>
          </p:cNvPr>
          <p:cNvSpPr txBox="1"/>
          <p:nvPr/>
        </p:nvSpPr>
        <p:spPr>
          <a:xfrm>
            <a:off x="251461" y="2571750"/>
            <a:ext cx="8516023" cy="183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Bit: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Khi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kéo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chu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kì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Frame: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parity),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9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parity)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Bit: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bit)</a:t>
            </a:r>
          </a:p>
        </p:txBody>
      </p:sp>
    </p:spTree>
    <p:extLst>
      <p:ext uri="{BB962C8B-B14F-4D97-AF65-F5344CB8AC3E}">
        <p14:creationId xmlns:p14="http://schemas.microsoft.com/office/powerpoint/2010/main" val="259146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0620B2-92E9-4407-BE40-3FED9879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87" y="1841175"/>
            <a:ext cx="2663861" cy="2878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677775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bổ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bit, stop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49D75E-B3EE-4A78-9AA7-52FCD279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4597" y="2021934"/>
            <a:ext cx="3684551" cy="2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2835"/>
      </p:ext>
    </p:extLst>
  </p:cSld>
  <p:clrMapOvr>
    <a:masterClrMapping/>
  </p:clrMapOvr>
</p:sld>
</file>

<file path=ppt/theme/theme1.xml><?xml version="1.0" encoding="utf-8"?>
<a:theme xmlns:a="http://schemas.openxmlformats.org/drawingml/2006/main" name="Slize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15463</TotalTime>
  <Words>2511</Words>
  <Application>Microsoft Office PowerPoint</Application>
  <PresentationFormat>On-screen Show (16:9)</PresentationFormat>
  <Paragraphs>322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Lato Regular</vt:lpstr>
      <vt:lpstr>Raleway Black</vt:lpstr>
      <vt:lpstr>Roboto Condensed</vt:lpstr>
      <vt:lpstr>Segoe UI</vt:lpstr>
      <vt:lpstr>Segoe UI Bold</vt:lpstr>
      <vt:lpstr>Segoe UI Semibold</vt:lpstr>
      <vt:lpstr>Slize</vt:lpstr>
      <vt:lpstr>PowerPoint Presentation</vt:lpstr>
      <vt:lpstr>PowerPoint Presentation</vt:lpstr>
      <vt:lpstr>PHÂN CÔNG CÔNG VIỆC</vt:lpstr>
      <vt:lpstr>GIỚI THIỆU VỀ BỘ UART INTRODUCTION TO UART (UNIVERSAL ASYNCHRONOUS RECEIVER TRANSMITTER)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THIẾT KẾ THÔNG SỐ DESIGN SPECIFICATIONS</vt:lpstr>
      <vt:lpstr>THIẾT KẾ THÔNG SỐ</vt:lpstr>
      <vt:lpstr>THIẾT KẾ THÔNG SỐ</vt:lpstr>
      <vt:lpstr>TRIỂN KHAI THIẾT KẾ DESIGN IMPLEMENTATION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TÀI LIỆU THAM KHẢO</vt:lpstr>
    </vt:vector>
  </TitlesOfParts>
  <Manager/>
  <Company>HUST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Slize | Powerpoint Presentation</dc:title>
  <dc:subject>Powerpoint template</dc:subject>
  <dc:creator>Pham Minh Duc</dc:creator>
  <cp:keywords>Powerpoint, presentations, ppt, pptx, slides</cp:keywords>
  <dc:description/>
  <cp:lastModifiedBy>Pham Minh Duc 20172476</cp:lastModifiedBy>
  <cp:revision>1176</cp:revision>
  <dcterms:created xsi:type="dcterms:W3CDTF">2015-04-13T07:09:46Z</dcterms:created>
  <dcterms:modified xsi:type="dcterms:W3CDTF">2022-01-12T13:40:52Z</dcterms:modified>
  <cp:category>Powerpoint</cp:category>
</cp:coreProperties>
</file>