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1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74A5-D3FB-45F1-BE12-9850E384CC64}" type="datetimeFigureOut">
              <a:rPr lang="de-DE" smtClean="0"/>
              <a:pPr/>
              <a:t>08.09.2011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33F3-1004-4409-BA69-7FBE65EC97D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 Updates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composition and presentation of the window stack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282"/>
          <p:cNvGrpSpPr/>
          <p:nvPr/>
        </p:nvGrpSpPr>
        <p:grpSpPr>
          <a:xfrm>
            <a:off x="7440459" y="4509120"/>
            <a:ext cx="1584176" cy="745495"/>
            <a:chOff x="467544" y="2708920"/>
            <a:chExt cx="1584176" cy="745495"/>
          </a:xfrm>
        </p:grpSpPr>
        <p:grpSp>
          <p:nvGrpSpPr>
            <p:cNvPr id="284" name="Group 118"/>
            <p:cNvGrpSpPr/>
            <p:nvPr/>
          </p:nvGrpSpPr>
          <p:grpSpPr>
            <a:xfrm>
              <a:off x="467544" y="2708920"/>
              <a:ext cx="1584176" cy="745495"/>
              <a:chOff x="467544" y="2708920"/>
              <a:chExt cx="1584176" cy="745495"/>
            </a:xfrm>
          </p:grpSpPr>
          <p:grpSp>
            <p:nvGrpSpPr>
              <p:cNvPr id="286" name="Group 3"/>
              <p:cNvGrpSpPr/>
              <p:nvPr/>
            </p:nvGrpSpPr>
            <p:grpSpPr>
              <a:xfrm>
                <a:off x="467544" y="2708920"/>
                <a:ext cx="1584176" cy="745495"/>
                <a:chOff x="467544" y="2924944"/>
                <a:chExt cx="4896544" cy="2304256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467544" y="2924944"/>
                  <a:ext cx="4896544" cy="23042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827584" y="3356992"/>
                  <a:ext cx="4176464" cy="158417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2915816" y="2996952"/>
                  <a:ext cx="2240632" cy="2096616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539552" y="3789040"/>
                  <a:ext cx="4752528" cy="576064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87" name="Rectangle 286"/>
              <p:cNvSpPr/>
              <p:nvPr/>
            </p:nvSpPr>
            <p:spPr>
              <a:xfrm>
                <a:off x="1306225" y="2848700"/>
                <a:ext cx="605714" cy="512528"/>
              </a:xfrm>
              <a:prstGeom prst="rect">
                <a:avLst/>
              </a:prstGeom>
              <a:solidFill>
                <a:schemeClr val="accent1">
                  <a:alpha val="23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1458625" y="3001100"/>
              <a:ext cx="449079" cy="355892"/>
            </a:xfrm>
            <a:prstGeom prst="rect">
              <a:avLst/>
            </a:prstGeom>
            <a:solidFill>
              <a:srgbClr val="FF0000">
                <a:alpha val="23000"/>
              </a:srgb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7440459" y="5805264"/>
            <a:ext cx="1584176" cy="745495"/>
            <a:chOff x="467544" y="2708920"/>
            <a:chExt cx="1584176" cy="745495"/>
          </a:xfrm>
        </p:grpSpPr>
        <p:grpSp>
          <p:nvGrpSpPr>
            <p:cNvPr id="275" name="Group 118"/>
            <p:cNvGrpSpPr/>
            <p:nvPr/>
          </p:nvGrpSpPr>
          <p:grpSpPr>
            <a:xfrm>
              <a:off x="467544" y="2708920"/>
              <a:ext cx="1584176" cy="745495"/>
              <a:chOff x="467544" y="2708920"/>
              <a:chExt cx="1584176" cy="745495"/>
            </a:xfrm>
          </p:grpSpPr>
          <p:grpSp>
            <p:nvGrpSpPr>
              <p:cNvPr id="277" name="Group 3"/>
              <p:cNvGrpSpPr/>
              <p:nvPr/>
            </p:nvGrpSpPr>
            <p:grpSpPr>
              <a:xfrm>
                <a:off x="467544" y="2708920"/>
                <a:ext cx="1584176" cy="745495"/>
                <a:chOff x="467544" y="2924944"/>
                <a:chExt cx="4896544" cy="2304256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467544" y="2924944"/>
                  <a:ext cx="4896544" cy="23042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827584" y="3356992"/>
                  <a:ext cx="4176464" cy="158417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2915816" y="2996952"/>
                  <a:ext cx="2240632" cy="2096616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539552" y="3789040"/>
                  <a:ext cx="4752528" cy="576064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78" name="Rectangle 277"/>
              <p:cNvSpPr/>
              <p:nvPr/>
            </p:nvSpPr>
            <p:spPr>
              <a:xfrm>
                <a:off x="1306225" y="2848700"/>
                <a:ext cx="605714" cy="512528"/>
              </a:xfrm>
              <a:prstGeom prst="rect">
                <a:avLst/>
              </a:prstGeom>
              <a:solidFill>
                <a:schemeClr val="accent1">
                  <a:alpha val="23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6" name="Rectangle 275"/>
            <p:cNvSpPr/>
            <p:nvPr/>
          </p:nvSpPr>
          <p:spPr>
            <a:xfrm>
              <a:off x="1458625" y="3001100"/>
              <a:ext cx="449079" cy="355892"/>
            </a:xfrm>
            <a:prstGeom prst="rect">
              <a:avLst/>
            </a:prstGeom>
            <a:solidFill>
              <a:srgbClr val="FF0000">
                <a:alpha val="23000"/>
              </a:srgb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5640259" y="5805264"/>
            <a:ext cx="1584176" cy="745495"/>
            <a:chOff x="467544" y="2708920"/>
            <a:chExt cx="1584176" cy="745495"/>
          </a:xfrm>
        </p:grpSpPr>
        <p:grpSp>
          <p:nvGrpSpPr>
            <p:cNvPr id="218" name="Group 118"/>
            <p:cNvGrpSpPr/>
            <p:nvPr/>
          </p:nvGrpSpPr>
          <p:grpSpPr>
            <a:xfrm>
              <a:off x="467544" y="2708920"/>
              <a:ext cx="1584176" cy="745495"/>
              <a:chOff x="467544" y="2708920"/>
              <a:chExt cx="1584176" cy="745495"/>
            </a:xfrm>
          </p:grpSpPr>
          <p:grpSp>
            <p:nvGrpSpPr>
              <p:cNvPr id="220" name="Group 3"/>
              <p:cNvGrpSpPr/>
              <p:nvPr/>
            </p:nvGrpSpPr>
            <p:grpSpPr>
              <a:xfrm>
                <a:off x="467544" y="2708920"/>
                <a:ext cx="1584176" cy="745495"/>
                <a:chOff x="467544" y="2924944"/>
                <a:chExt cx="4896544" cy="2304256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>
                  <a:off x="467544" y="2924944"/>
                  <a:ext cx="4896544" cy="23042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827584" y="3356992"/>
                  <a:ext cx="4176464" cy="158417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2915816" y="2996952"/>
                  <a:ext cx="2240632" cy="2096616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539552" y="3789040"/>
                  <a:ext cx="4752528" cy="576064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1" name="Rectangle 220"/>
              <p:cNvSpPr/>
              <p:nvPr/>
            </p:nvSpPr>
            <p:spPr>
              <a:xfrm>
                <a:off x="1306225" y="2848700"/>
                <a:ext cx="605714" cy="512528"/>
              </a:xfrm>
              <a:prstGeom prst="rect">
                <a:avLst/>
              </a:prstGeom>
              <a:solidFill>
                <a:schemeClr val="accent1">
                  <a:alpha val="23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9" name="Rectangle 218"/>
            <p:cNvSpPr/>
            <p:nvPr/>
          </p:nvSpPr>
          <p:spPr>
            <a:xfrm>
              <a:off x="1458625" y="3001100"/>
              <a:ext cx="449079" cy="355892"/>
            </a:xfrm>
            <a:prstGeom prst="rect">
              <a:avLst/>
            </a:prstGeom>
            <a:solidFill>
              <a:srgbClr val="FF0000">
                <a:alpha val="23000"/>
              </a:srgb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 rot="5400000" flipH="1" flipV="1">
            <a:off x="5780304" y="4933755"/>
            <a:ext cx="2012782" cy="11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35" name="Group 14"/>
          <p:cNvGrpSpPr/>
          <p:nvPr/>
        </p:nvGrpSpPr>
        <p:grpSpPr>
          <a:xfrm>
            <a:off x="5640259" y="4509120"/>
            <a:ext cx="1584176" cy="745495"/>
            <a:chOff x="5940152" y="3717032"/>
            <a:chExt cx="2448272" cy="1152128"/>
          </a:xfrm>
        </p:grpSpPr>
        <p:grpSp>
          <p:nvGrpSpPr>
            <p:cNvPr id="236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37" name="Rectangle 236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840059" y="5805264"/>
            <a:ext cx="1584176" cy="745495"/>
            <a:chOff x="467544" y="2708920"/>
            <a:chExt cx="1584176" cy="745495"/>
          </a:xfrm>
        </p:grpSpPr>
        <p:grpSp>
          <p:nvGrpSpPr>
            <p:cNvPr id="209" name="Group 118"/>
            <p:cNvGrpSpPr/>
            <p:nvPr/>
          </p:nvGrpSpPr>
          <p:grpSpPr>
            <a:xfrm>
              <a:off x="467544" y="2708920"/>
              <a:ext cx="1584176" cy="745495"/>
              <a:chOff x="467544" y="2708920"/>
              <a:chExt cx="1584176" cy="745495"/>
            </a:xfrm>
          </p:grpSpPr>
          <p:grpSp>
            <p:nvGrpSpPr>
              <p:cNvPr id="211" name="Group 3"/>
              <p:cNvGrpSpPr/>
              <p:nvPr/>
            </p:nvGrpSpPr>
            <p:grpSpPr>
              <a:xfrm>
                <a:off x="467544" y="2708920"/>
                <a:ext cx="1584176" cy="745495"/>
                <a:chOff x="467544" y="2924944"/>
                <a:chExt cx="4896544" cy="230425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467544" y="2924944"/>
                  <a:ext cx="4896544" cy="23042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827584" y="3356992"/>
                  <a:ext cx="4176464" cy="158417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2915816" y="2996952"/>
                  <a:ext cx="2240632" cy="2096616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539552" y="3789040"/>
                  <a:ext cx="4752528" cy="576064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12" name="Rectangle 211"/>
              <p:cNvSpPr/>
              <p:nvPr/>
            </p:nvSpPr>
            <p:spPr>
              <a:xfrm>
                <a:off x="1306225" y="2848700"/>
                <a:ext cx="605714" cy="512528"/>
              </a:xfrm>
              <a:prstGeom prst="rect">
                <a:avLst/>
              </a:prstGeom>
              <a:solidFill>
                <a:schemeClr val="accent1">
                  <a:alpha val="23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>
              <a:off x="1458625" y="3001100"/>
              <a:ext cx="449079" cy="355892"/>
            </a:xfrm>
            <a:prstGeom prst="rect">
              <a:avLst/>
            </a:prstGeom>
            <a:solidFill>
              <a:srgbClr val="FF0000">
                <a:alpha val="23000"/>
              </a:srgb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1" name="Group 14"/>
          <p:cNvGrpSpPr/>
          <p:nvPr/>
        </p:nvGrpSpPr>
        <p:grpSpPr>
          <a:xfrm>
            <a:off x="3840059" y="4509120"/>
            <a:ext cx="1584176" cy="745495"/>
            <a:chOff x="5940152" y="3717032"/>
            <a:chExt cx="2448272" cy="1152128"/>
          </a:xfrm>
        </p:grpSpPr>
        <p:grpSp>
          <p:nvGrpSpPr>
            <p:cNvPr id="202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03" name="Rectangle 202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39859" y="3140968"/>
            <a:ext cx="1584176" cy="745495"/>
            <a:chOff x="467544" y="2708920"/>
            <a:chExt cx="1584176" cy="745495"/>
          </a:xfrm>
        </p:grpSpPr>
        <p:grpSp>
          <p:nvGrpSpPr>
            <p:cNvPr id="190" name="Group 118"/>
            <p:cNvGrpSpPr/>
            <p:nvPr/>
          </p:nvGrpSpPr>
          <p:grpSpPr>
            <a:xfrm>
              <a:off x="467544" y="2708920"/>
              <a:ext cx="1584176" cy="745495"/>
              <a:chOff x="467544" y="2708920"/>
              <a:chExt cx="1584176" cy="745495"/>
            </a:xfrm>
          </p:grpSpPr>
          <p:grpSp>
            <p:nvGrpSpPr>
              <p:cNvPr id="192" name="Group 3"/>
              <p:cNvGrpSpPr/>
              <p:nvPr/>
            </p:nvGrpSpPr>
            <p:grpSpPr>
              <a:xfrm>
                <a:off x="467544" y="2708920"/>
                <a:ext cx="1584176" cy="745495"/>
                <a:chOff x="467544" y="2924944"/>
                <a:chExt cx="4896544" cy="2304256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467544" y="2924944"/>
                  <a:ext cx="4896544" cy="23042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827584" y="3356992"/>
                  <a:ext cx="4176464" cy="158417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915816" y="2996952"/>
                  <a:ext cx="2240632" cy="2096616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539552" y="3789040"/>
                  <a:ext cx="4752528" cy="576064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1306225" y="2848700"/>
                <a:ext cx="605714" cy="512528"/>
              </a:xfrm>
              <a:prstGeom prst="rect">
                <a:avLst/>
              </a:prstGeom>
              <a:solidFill>
                <a:schemeClr val="accent1">
                  <a:alpha val="23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1" name="Rectangle 190"/>
            <p:cNvSpPr/>
            <p:nvPr/>
          </p:nvSpPr>
          <p:spPr>
            <a:xfrm>
              <a:off x="1458625" y="3001100"/>
              <a:ext cx="449079" cy="355892"/>
            </a:xfrm>
            <a:prstGeom prst="rect">
              <a:avLst/>
            </a:prstGeom>
            <a:solidFill>
              <a:srgbClr val="FF0000">
                <a:alpha val="23000"/>
              </a:srgb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39659" y="3140968"/>
            <a:ext cx="1584176" cy="745495"/>
            <a:chOff x="467544" y="2708920"/>
            <a:chExt cx="1584176" cy="745495"/>
          </a:xfrm>
        </p:grpSpPr>
        <p:grpSp>
          <p:nvGrpSpPr>
            <p:cNvPr id="119" name="Group 118"/>
            <p:cNvGrpSpPr/>
            <p:nvPr/>
          </p:nvGrpSpPr>
          <p:grpSpPr>
            <a:xfrm>
              <a:off x="467544" y="2708920"/>
              <a:ext cx="1584176" cy="745495"/>
              <a:chOff x="467544" y="2708920"/>
              <a:chExt cx="1584176" cy="745495"/>
            </a:xfrm>
          </p:grpSpPr>
          <p:grpSp>
            <p:nvGrpSpPr>
              <p:cNvPr id="19" name="Group 3"/>
              <p:cNvGrpSpPr/>
              <p:nvPr/>
            </p:nvGrpSpPr>
            <p:grpSpPr>
              <a:xfrm>
                <a:off x="467544" y="2708920"/>
                <a:ext cx="1584176" cy="745495"/>
                <a:chOff x="467544" y="2924944"/>
                <a:chExt cx="4896544" cy="230425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67544" y="2924944"/>
                  <a:ext cx="4896544" cy="23042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827584" y="3356992"/>
                  <a:ext cx="4176464" cy="158417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915816" y="2996952"/>
                  <a:ext cx="2240632" cy="2096616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39552" y="3789040"/>
                  <a:ext cx="4752528" cy="576064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1306225" y="2848700"/>
                <a:ext cx="605714" cy="512528"/>
              </a:xfrm>
              <a:prstGeom prst="rect">
                <a:avLst/>
              </a:prstGeom>
              <a:solidFill>
                <a:schemeClr val="accent1">
                  <a:alpha val="23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1458625" y="3001100"/>
              <a:ext cx="449079" cy="355892"/>
            </a:xfrm>
            <a:prstGeom prst="rect">
              <a:avLst/>
            </a:prstGeom>
            <a:solidFill>
              <a:srgbClr val="FF0000">
                <a:alpha val="23000"/>
              </a:srgb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Group 14"/>
          <p:cNvGrpSpPr/>
          <p:nvPr/>
        </p:nvGrpSpPr>
        <p:grpSpPr>
          <a:xfrm>
            <a:off x="239659" y="5805264"/>
            <a:ext cx="1584176" cy="745495"/>
            <a:chOff x="5940152" y="3717032"/>
            <a:chExt cx="2448272" cy="1152128"/>
          </a:xfrm>
        </p:grpSpPr>
        <p:grpSp>
          <p:nvGrpSpPr>
            <p:cNvPr id="105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2039859" y="4509120"/>
            <a:ext cx="1584176" cy="745495"/>
            <a:chOff x="5940152" y="3717032"/>
            <a:chExt cx="2448272" cy="1152128"/>
          </a:xfrm>
        </p:grpSpPr>
        <p:grpSp>
          <p:nvGrpSpPr>
            <p:cNvPr id="9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buffered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(swap pending)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1187179" y="3165048"/>
            <a:ext cx="436196" cy="100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9251" y="2564904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239659" y="58052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39659" y="31409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grpSp>
        <p:nvGrpSpPr>
          <p:cNvPr id="34" name="Group 3"/>
          <p:cNvGrpSpPr/>
          <p:nvPr/>
        </p:nvGrpSpPr>
        <p:grpSpPr>
          <a:xfrm>
            <a:off x="239659" y="4509120"/>
            <a:ext cx="1584176" cy="745495"/>
            <a:chOff x="467544" y="2924944"/>
            <a:chExt cx="4896544" cy="2304256"/>
          </a:xfrm>
        </p:grpSpPr>
        <p:sp>
          <p:nvSpPr>
            <p:cNvPr id="74" name="Rectangle 73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39659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idle</a:t>
            </a:r>
            <a:endParaRPr lang="de-DE" sz="1000" dirty="0"/>
          </a:p>
        </p:txBody>
      </p:sp>
      <p:grpSp>
        <p:nvGrpSpPr>
          <p:cNvPr id="44" name="Group 14"/>
          <p:cNvGrpSpPr/>
          <p:nvPr/>
        </p:nvGrpSpPr>
        <p:grpSpPr>
          <a:xfrm>
            <a:off x="2039859" y="5805264"/>
            <a:ext cx="1584176" cy="745495"/>
            <a:chOff x="5940152" y="3717032"/>
            <a:chExt cx="2448272" cy="1152128"/>
          </a:xfrm>
        </p:grpSpPr>
        <p:grpSp>
          <p:nvGrpSpPr>
            <p:cNvPr id="45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975963" y="2636912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de-DE" dirty="0"/>
          </a:p>
        </p:txBody>
      </p:sp>
      <p:sp>
        <p:nvSpPr>
          <p:cNvPr id="127" name="TextBox 126"/>
          <p:cNvSpPr txBox="1"/>
          <p:nvPr/>
        </p:nvSpPr>
        <p:spPr>
          <a:xfrm>
            <a:off x="2039859" y="58052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039859" y="31409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cxnSp>
        <p:nvCxnSpPr>
          <p:cNvPr id="129" name="Straight Arrow Connector 128"/>
          <p:cNvCxnSpPr/>
          <p:nvPr/>
        </p:nvCxnSpPr>
        <p:spPr>
          <a:xfrm rot="5400000" flipH="1" flipV="1">
            <a:off x="2863980" y="5617831"/>
            <a:ext cx="644630" cy="11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039859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idle</a:t>
            </a:r>
            <a:endParaRPr lang="de-DE" sz="1000" dirty="0"/>
          </a:p>
        </p:txBody>
      </p:sp>
      <p:cxnSp>
        <p:nvCxnSpPr>
          <p:cNvPr id="146" name="Straight Connector 145"/>
          <p:cNvCxnSpPr/>
          <p:nvPr/>
        </p:nvCxnSpPr>
        <p:spPr>
          <a:xfrm rot="5400000">
            <a:off x="-336405" y="443711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95843" y="2204864"/>
            <a:ext cx="184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‘</a:t>
            </a:r>
            <a:r>
              <a:rPr lang="en-US" sz="1400" i="1" dirty="0" smtClean="0"/>
              <a:t>done</a:t>
            </a:r>
            <a:r>
              <a:rPr lang="en-US" sz="1400" dirty="0" smtClean="0"/>
              <a:t>’ callback</a:t>
            </a:r>
          </a:p>
          <a:p>
            <a:r>
              <a:rPr lang="en-US" sz="1400" dirty="0" smtClean="0"/>
              <a:t>of asynchronous </a:t>
            </a:r>
            <a:r>
              <a:rPr lang="en-US" sz="1400" b="1" dirty="0" smtClean="0"/>
              <a:t>swap</a:t>
            </a:r>
            <a:r>
              <a:rPr lang="en-US" sz="1400" dirty="0" smtClean="0"/>
              <a:t>:</a:t>
            </a:r>
            <a:endParaRPr lang="de-DE" sz="1400" dirty="0"/>
          </a:p>
        </p:txBody>
      </p:sp>
      <p:grpSp>
        <p:nvGrpSpPr>
          <p:cNvPr id="137" name="Group 3"/>
          <p:cNvGrpSpPr/>
          <p:nvPr/>
        </p:nvGrpSpPr>
        <p:grpSpPr>
          <a:xfrm>
            <a:off x="3840059" y="3140968"/>
            <a:ext cx="1584176" cy="745495"/>
            <a:chOff x="467544" y="2924944"/>
            <a:chExt cx="4896544" cy="2304256"/>
          </a:xfrm>
        </p:grpSpPr>
        <p:sp>
          <p:nvSpPr>
            <p:cNvPr id="143" name="Rectangle 142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4776163" y="2636912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</a:t>
            </a:r>
            <a:endParaRPr lang="de-DE" dirty="0"/>
          </a:p>
        </p:txBody>
      </p:sp>
      <p:sp>
        <p:nvSpPr>
          <p:cNvPr id="157" name="TextBox 156"/>
          <p:cNvSpPr txBox="1"/>
          <p:nvPr/>
        </p:nvSpPr>
        <p:spPr>
          <a:xfrm>
            <a:off x="3840059" y="58052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840059" y="31409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76363" y="2636912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de-DE" dirty="0"/>
          </a:p>
        </p:txBody>
      </p:sp>
      <p:sp>
        <p:nvSpPr>
          <p:cNvPr id="167" name="TextBox 166"/>
          <p:cNvSpPr txBox="1"/>
          <p:nvPr/>
        </p:nvSpPr>
        <p:spPr>
          <a:xfrm>
            <a:off x="5640259" y="58052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640259" y="31409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3696043" y="566124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984075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idle</a:t>
            </a:r>
            <a:endParaRPr lang="de-DE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640259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idle</a:t>
            </a:r>
            <a:endParaRPr lang="de-DE" sz="1000" dirty="0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3696043" y="436510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rot="16200000" flipV="1">
            <a:off x="4392827" y="4125784"/>
            <a:ext cx="622657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5400000">
            <a:off x="2866649" y="4869160"/>
            <a:ext cx="1873002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5400000" flipH="1" flipV="1">
            <a:off x="4428829" y="5457932"/>
            <a:ext cx="550650" cy="144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768051" y="2276872"/>
            <a:ext cx="2595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Seeing that updates are pending:</a:t>
            </a:r>
            <a:endParaRPr lang="de-DE" sz="1400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5640259" y="3140968"/>
            <a:ext cx="1584176" cy="745495"/>
            <a:chOff x="467544" y="2708920"/>
            <a:chExt cx="1584176" cy="745495"/>
          </a:xfrm>
        </p:grpSpPr>
        <p:grpSp>
          <p:nvGrpSpPr>
            <p:cNvPr id="227" name="Group 118"/>
            <p:cNvGrpSpPr/>
            <p:nvPr/>
          </p:nvGrpSpPr>
          <p:grpSpPr>
            <a:xfrm>
              <a:off x="467544" y="2708920"/>
              <a:ext cx="1584176" cy="745495"/>
              <a:chOff x="467544" y="2708920"/>
              <a:chExt cx="1584176" cy="745495"/>
            </a:xfrm>
          </p:grpSpPr>
          <p:grpSp>
            <p:nvGrpSpPr>
              <p:cNvPr id="229" name="Group 3"/>
              <p:cNvGrpSpPr/>
              <p:nvPr/>
            </p:nvGrpSpPr>
            <p:grpSpPr>
              <a:xfrm>
                <a:off x="467544" y="2708920"/>
                <a:ext cx="1584176" cy="745495"/>
                <a:chOff x="467544" y="2924944"/>
                <a:chExt cx="4896544" cy="2304256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467544" y="2924944"/>
                  <a:ext cx="4896544" cy="23042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27584" y="3356992"/>
                  <a:ext cx="4176464" cy="158417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2915816" y="2996952"/>
                  <a:ext cx="2240632" cy="2096616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539552" y="3789040"/>
                  <a:ext cx="4752528" cy="576064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30" name="Rectangle 229"/>
              <p:cNvSpPr/>
              <p:nvPr/>
            </p:nvSpPr>
            <p:spPr>
              <a:xfrm>
                <a:off x="1306225" y="2848700"/>
                <a:ext cx="605714" cy="512528"/>
              </a:xfrm>
              <a:prstGeom prst="rect">
                <a:avLst/>
              </a:prstGeom>
              <a:solidFill>
                <a:schemeClr val="accent1">
                  <a:alpha val="23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>
              <a:off x="1458625" y="3001100"/>
              <a:ext cx="449079" cy="355892"/>
            </a:xfrm>
            <a:prstGeom prst="rect">
              <a:avLst/>
            </a:prstGeom>
            <a:solidFill>
              <a:srgbClr val="FF0000">
                <a:alpha val="23000"/>
              </a:srgb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2" name="Straight Connector 241"/>
          <p:cNvCxnSpPr/>
          <p:nvPr/>
        </p:nvCxnSpPr>
        <p:spPr>
          <a:xfrm rot="5400000">
            <a:off x="5064195" y="443711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7424796" y="3140968"/>
            <a:ext cx="1584176" cy="745495"/>
            <a:chOff x="467544" y="2708920"/>
            <a:chExt cx="1584176" cy="745495"/>
          </a:xfrm>
        </p:grpSpPr>
        <p:grpSp>
          <p:nvGrpSpPr>
            <p:cNvPr id="244" name="Group 118"/>
            <p:cNvGrpSpPr/>
            <p:nvPr/>
          </p:nvGrpSpPr>
          <p:grpSpPr>
            <a:xfrm>
              <a:off x="467544" y="2708920"/>
              <a:ext cx="1584176" cy="745495"/>
              <a:chOff x="467544" y="2708920"/>
              <a:chExt cx="1584176" cy="745495"/>
            </a:xfrm>
          </p:grpSpPr>
          <p:grpSp>
            <p:nvGrpSpPr>
              <p:cNvPr id="246" name="Group 3"/>
              <p:cNvGrpSpPr/>
              <p:nvPr/>
            </p:nvGrpSpPr>
            <p:grpSpPr>
              <a:xfrm>
                <a:off x="467544" y="2708920"/>
                <a:ext cx="1584176" cy="745495"/>
                <a:chOff x="467544" y="2924944"/>
                <a:chExt cx="4896544" cy="2304256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467544" y="2924944"/>
                  <a:ext cx="4896544" cy="23042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827584" y="3356992"/>
                  <a:ext cx="4176464" cy="158417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2915816" y="2996952"/>
                  <a:ext cx="2240632" cy="2096616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39552" y="3789040"/>
                  <a:ext cx="4752528" cy="576064"/>
                </a:xfrm>
                <a:prstGeom prst="rect">
                  <a:avLst/>
                </a:prstGeom>
                <a:solidFill>
                  <a:schemeClr val="accent3">
                    <a:alpha val="8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47" name="Rectangle 246"/>
              <p:cNvSpPr/>
              <p:nvPr/>
            </p:nvSpPr>
            <p:spPr>
              <a:xfrm>
                <a:off x="1306225" y="2848700"/>
                <a:ext cx="605714" cy="512528"/>
              </a:xfrm>
              <a:prstGeom prst="rect">
                <a:avLst/>
              </a:prstGeom>
              <a:solidFill>
                <a:schemeClr val="accent1">
                  <a:alpha val="23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5" name="Rectangle 244"/>
            <p:cNvSpPr/>
            <p:nvPr/>
          </p:nvSpPr>
          <p:spPr>
            <a:xfrm>
              <a:off x="1458625" y="3001100"/>
              <a:ext cx="449079" cy="355892"/>
            </a:xfrm>
            <a:prstGeom prst="rect">
              <a:avLst/>
            </a:prstGeom>
            <a:solidFill>
              <a:srgbClr val="FF0000">
                <a:alpha val="23000"/>
              </a:srgb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8376563" y="2636912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de-DE" dirty="0"/>
          </a:p>
        </p:txBody>
      </p:sp>
      <p:sp>
        <p:nvSpPr>
          <p:cNvPr id="267" name="TextBox 266"/>
          <p:cNvSpPr txBox="1"/>
          <p:nvPr/>
        </p:nvSpPr>
        <p:spPr>
          <a:xfrm>
            <a:off x="7424796" y="58052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268" name="TextBox 267"/>
          <p:cNvSpPr txBox="1"/>
          <p:nvPr/>
        </p:nvSpPr>
        <p:spPr>
          <a:xfrm>
            <a:off x="7424796" y="31409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cxnSp>
        <p:nvCxnSpPr>
          <p:cNvPr id="269" name="Straight Arrow Connector 268"/>
          <p:cNvCxnSpPr/>
          <p:nvPr/>
        </p:nvCxnSpPr>
        <p:spPr>
          <a:xfrm rot="5400000" flipH="1" flipV="1">
            <a:off x="8248917" y="5617831"/>
            <a:ext cx="644630" cy="11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7424796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idle</a:t>
            </a:r>
            <a:endParaRPr lang="de-DE" sz="10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296443" y="2204864"/>
            <a:ext cx="184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‘</a:t>
            </a:r>
            <a:r>
              <a:rPr lang="en-US" sz="1400" i="1" dirty="0" smtClean="0"/>
              <a:t>done</a:t>
            </a:r>
            <a:r>
              <a:rPr lang="en-US" sz="1400" dirty="0" smtClean="0"/>
              <a:t>’ callback</a:t>
            </a:r>
          </a:p>
          <a:p>
            <a:r>
              <a:rPr lang="en-US" sz="1400" dirty="0" smtClean="0"/>
              <a:t>of asynchronous </a:t>
            </a:r>
            <a:r>
              <a:rPr lang="en-US" sz="1400" b="1" dirty="0" smtClean="0"/>
              <a:t>swap</a:t>
            </a:r>
            <a:r>
              <a:rPr lang="en-US" sz="1400" dirty="0" smtClean="0"/>
              <a:t>:</a:t>
            </a:r>
            <a:endParaRPr lang="de-DE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buffered</a:t>
            </a:r>
            <a:endParaRPr lang="de-DE" dirty="0"/>
          </a:p>
        </p:txBody>
      </p:sp>
      <p:sp>
        <p:nvSpPr>
          <p:cNvPr id="4" name="Flowchart: Process 3"/>
          <p:cNvSpPr/>
          <p:nvPr/>
        </p:nvSpPr>
        <p:spPr>
          <a:xfrm>
            <a:off x="611560" y="3212976"/>
            <a:ext cx="223224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de-DE" dirty="0"/>
          </a:p>
        </p:txBody>
      </p:sp>
      <p:sp>
        <p:nvSpPr>
          <p:cNvPr id="5" name="Flowchart: Process 4"/>
          <p:cNvSpPr/>
          <p:nvPr/>
        </p:nvSpPr>
        <p:spPr>
          <a:xfrm>
            <a:off x="611560" y="3861048"/>
            <a:ext cx="223224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Render (-&gt; back)</a:t>
            </a:r>
            <a:endParaRPr lang="de-DE" dirty="0"/>
          </a:p>
        </p:txBody>
      </p:sp>
      <p:sp>
        <p:nvSpPr>
          <p:cNvPr id="6" name="Flowchart: Decision 5"/>
          <p:cNvSpPr/>
          <p:nvPr/>
        </p:nvSpPr>
        <p:spPr>
          <a:xfrm>
            <a:off x="467544" y="4509120"/>
            <a:ext cx="2520280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Swap pending?</a:t>
            </a:r>
            <a:endParaRPr lang="de-DE" dirty="0"/>
          </a:p>
        </p:txBody>
      </p:sp>
      <p:sp>
        <p:nvSpPr>
          <p:cNvPr id="7" name="Flowchart: Process 6"/>
          <p:cNvSpPr/>
          <p:nvPr/>
        </p:nvSpPr>
        <p:spPr>
          <a:xfrm>
            <a:off x="3707904" y="4797152"/>
            <a:ext cx="4248472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Swap (back-&gt;front, front-&gt;idle, idle-&gt;back)</a:t>
            </a:r>
            <a:endParaRPr lang="de-DE" dirty="0"/>
          </a:p>
        </p:txBody>
      </p:sp>
      <p:sp>
        <p:nvSpPr>
          <p:cNvPr id="8" name="Flowchart: Process 7"/>
          <p:cNvSpPr/>
          <p:nvPr/>
        </p:nvSpPr>
        <p:spPr>
          <a:xfrm>
            <a:off x="3707904" y="5373216"/>
            <a:ext cx="4248472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(front -&gt; back)</a:t>
            </a:r>
            <a:endParaRPr lang="de-DE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987824" y="497717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1840" y="49411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de-DE" dirty="0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rot="5400000">
            <a:off x="1403648" y="576926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3688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de-DE" dirty="0"/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1583668" y="4365104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rot="5400000">
            <a:off x="1583668" y="3717032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4716016" y="1628800"/>
            <a:ext cx="223224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callback</a:t>
            </a:r>
            <a:endParaRPr lang="de-DE" dirty="0"/>
          </a:p>
        </p:txBody>
      </p:sp>
      <p:sp>
        <p:nvSpPr>
          <p:cNvPr id="16" name="Flowchart: Process 15"/>
          <p:cNvSpPr/>
          <p:nvPr/>
        </p:nvSpPr>
        <p:spPr>
          <a:xfrm>
            <a:off x="4716016" y="2276872"/>
            <a:ext cx="223224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(front -&gt; idle)</a:t>
            </a:r>
            <a:endParaRPr lang="de-DE" dirty="0"/>
          </a:p>
        </p:txBody>
      </p:sp>
      <p:sp>
        <p:nvSpPr>
          <p:cNvPr id="17" name="Flowchart: Decision 16"/>
          <p:cNvSpPr/>
          <p:nvPr/>
        </p:nvSpPr>
        <p:spPr>
          <a:xfrm>
            <a:off x="4572000" y="2924944"/>
            <a:ext cx="2520280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pending?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092280" y="3392996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33569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de-DE" dirty="0"/>
          </a:p>
        </p:txBody>
      </p:sp>
      <p:cxnSp>
        <p:nvCxnSpPr>
          <p:cNvPr id="20" name="Straight Arrow Connector 19"/>
          <p:cNvCxnSpPr>
            <a:stCxn id="17" idx="2"/>
            <a:endCxn id="7" idx="0"/>
          </p:cNvCxnSpPr>
          <p:nvPr/>
        </p:nvCxnSpPr>
        <p:spPr>
          <a:xfrm rot="5400000">
            <a:off x="5364088" y="4329100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8144" y="38610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16" idx="2"/>
            <a:endCxn id="17" idx="0"/>
          </p:cNvCxnSpPr>
          <p:nvPr/>
        </p:nvCxnSpPr>
        <p:spPr>
          <a:xfrm rot="5400000">
            <a:off x="5688124" y="2780928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6" idx="0"/>
          </p:cNvCxnSpPr>
          <p:nvPr/>
        </p:nvCxnSpPr>
        <p:spPr>
          <a:xfrm rot="5400000">
            <a:off x="5688124" y="213285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7884368" y="3284984"/>
            <a:ext cx="792088" cy="2160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owchart: Alternate Process 24"/>
          <p:cNvSpPr/>
          <p:nvPr/>
        </p:nvSpPr>
        <p:spPr>
          <a:xfrm>
            <a:off x="1331640" y="6165304"/>
            <a:ext cx="792088" cy="2160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Curved Connector 25"/>
          <p:cNvCxnSpPr>
            <a:stCxn id="7" idx="3"/>
            <a:endCxn id="15" idx="3"/>
          </p:cNvCxnSpPr>
          <p:nvPr/>
        </p:nvCxnSpPr>
        <p:spPr>
          <a:xfrm flipH="1" flipV="1">
            <a:off x="6948264" y="1808820"/>
            <a:ext cx="1008112" cy="3168352"/>
          </a:xfrm>
          <a:prstGeom prst="curvedConnector3">
            <a:avLst>
              <a:gd name="adj1" fmla="val -85142"/>
            </a:avLst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Surface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one or more pixel buffers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r>
                        <a:rPr lang="en-US" baseline="0" dirty="0" smtClean="0"/>
                        <a:t> on screen which can be a portion of a surface or a static color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 Stack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windows and background color or image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entity showing the surface of the composited</a:t>
                      </a:r>
                      <a:r>
                        <a:rPr lang="en-US" baseline="0" dirty="0" smtClean="0"/>
                        <a:t> stack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e.g. an OSD plane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Swapping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buffer is queued for display on the layer, list</a:t>
                      </a:r>
                      <a:r>
                        <a:rPr lang="en-US" baseline="0" dirty="0" smtClean="0"/>
                        <a:t> of buffers is rotated by one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Rectangular</a:t>
                      </a:r>
                      <a:r>
                        <a:rPr lang="en-US" baseline="0" dirty="0" smtClean="0"/>
                        <a:t> output area, basis for calculation of destination geometry, borders, scaling…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geometry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Portion of the window surface</a:t>
                      </a:r>
                      <a:r>
                        <a:rPr lang="en-US" baseline="0" dirty="0" smtClean="0"/>
                        <a:t> to be shown on screen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geometry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Portion of the window bounds used to show</a:t>
                      </a:r>
                      <a:r>
                        <a:rPr lang="en-US" baseline="0" dirty="0" smtClean="0"/>
                        <a:t> the window surface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4365104"/>
            <a:ext cx="4896544" cy="230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683568" y="4797152"/>
            <a:ext cx="4464496" cy="1728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827584" y="5157192"/>
            <a:ext cx="4176464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83568" y="47971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bounds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51571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estination geometry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5580112" y="4365104"/>
            <a:ext cx="3096344" cy="1872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6444208" y="4725144"/>
            <a:ext cx="2088232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5580112" y="43651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Surface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695728" y="50131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geometry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3651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of windows is rendered onto a surface for presentation on a display layer</a:t>
            </a:r>
          </a:p>
          <a:p>
            <a:r>
              <a:rPr lang="en-US" dirty="0" smtClean="0"/>
              <a:t>Updates are often clipped to an area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3933056"/>
            <a:ext cx="4896544" cy="230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899592" y="4365104"/>
            <a:ext cx="4176464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539552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2987824" y="4005064"/>
            <a:ext cx="2240632" cy="2096616"/>
          </a:xfrm>
          <a:prstGeom prst="rect">
            <a:avLst/>
          </a:prstGeom>
          <a:solidFill>
            <a:schemeClr val="accent3">
              <a:alpha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611560" y="4797152"/>
            <a:ext cx="4752528" cy="576064"/>
          </a:xfrm>
          <a:prstGeom prst="rect">
            <a:avLst/>
          </a:prstGeom>
          <a:solidFill>
            <a:schemeClr val="accent3">
              <a:alpha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3059832" y="4293096"/>
            <a:ext cx="2088232" cy="1728192"/>
          </a:xfrm>
          <a:prstGeom prst="rect">
            <a:avLst/>
          </a:prstGeom>
          <a:solidFill>
            <a:schemeClr val="accent1">
              <a:alpha val="13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area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Single, double or triple buffered stack surface</a:t>
            </a:r>
          </a:p>
          <a:p>
            <a:r>
              <a:rPr lang="en-US" dirty="0" smtClean="0"/>
              <a:t>All buffers kept up to date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63888" y="5805264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</a:t>
            </a:r>
            <a:endParaRPr lang="de-DE" dirty="0"/>
          </a:p>
        </p:txBody>
      </p:sp>
      <p:cxnSp>
        <p:nvCxnSpPr>
          <p:cNvPr id="9" name="Straight Arrow Connector 8"/>
          <p:cNvCxnSpPr>
            <a:stCxn id="24" idx="2"/>
            <a:endCxn id="7" idx="1"/>
          </p:cNvCxnSpPr>
          <p:nvPr/>
        </p:nvCxnSpPr>
        <p:spPr>
          <a:xfrm rot="16200000" flipH="1">
            <a:off x="2375756" y="5049180"/>
            <a:ext cx="86409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3"/>
          </p:cNvCxnSpPr>
          <p:nvPr/>
        </p:nvCxnSpPr>
        <p:spPr>
          <a:xfrm rot="5400000">
            <a:off x="5976156" y="5049180"/>
            <a:ext cx="86409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27584" y="4221088"/>
            <a:ext cx="2448272" cy="1152128"/>
            <a:chOff x="467544" y="2924944"/>
            <a:chExt cx="4896544" cy="2304256"/>
          </a:xfrm>
        </p:grpSpPr>
        <p:sp>
          <p:nvSpPr>
            <p:cNvPr id="24" name="Rectangle 23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40152" y="4221088"/>
            <a:ext cx="2448272" cy="1152128"/>
            <a:chOff x="467544" y="2924944"/>
            <a:chExt cx="4896544" cy="2304256"/>
          </a:xfrm>
        </p:grpSpPr>
        <p:sp>
          <p:nvSpPr>
            <p:cNvPr id="35" name="Rectangle 34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40152" y="2924944"/>
            <a:ext cx="2448272" cy="1152128"/>
            <a:chOff x="467544" y="2924944"/>
            <a:chExt cx="4896544" cy="2304256"/>
          </a:xfrm>
        </p:grpSpPr>
        <p:sp>
          <p:nvSpPr>
            <p:cNvPr id="40" name="Rectangle 39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buffered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front buffer available</a:t>
            </a:r>
          </a:p>
          <a:p>
            <a:r>
              <a:rPr lang="en-US" dirty="0" smtClean="0"/>
              <a:t>Visible on screen</a:t>
            </a:r>
          </a:p>
          <a:p>
            <a:r>
              <a:rPr lang="en-US" dirty="0" smtClean="0"/>
              <a:t>Rendered into by composition</a:t>
            </a:r>
            <a:endParaRPr lang="de-DE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43808" y="4293096"/>
            <a:ext cx="3096344" cy="1457103"/>
            <a:chOff x="5940152" y="3717032"/>
            <a:chExt cx="2448272" cy="1152128"/>
          </a:xfrm>
        </p:grpSpPr>
        <p:grpSp>
          <p:nvGrpSpPr>
            <p:cNvPr id="4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" name="Straight Arrow Connector 15"/>
          <p:cNvCxnSpPr>
            <a:stCxn id="17" idx="1"/>
          </p:cNvCxnSpPr>
          <p:nvPr/>
        </p:nvCxnSpPr>
        <p:spPr>
          <a:xfrm rot="10800000" flipV="1">
            <a:off x="5074998" y="3901697"/>
            <a:ext cx="1059" cy="664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6056" y="3717032"/>
            <a:ext cx="81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2843808" y="42930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4"/>
          <p:cNvGrpSpPr/>
          <p:nvPr/>
        </p:nvGrpSpPr>
        <p:grpSpPr>
          <a:xfrm>
            <a:off x="5076056" y="5589240"/>
            <a:ext cx="1584176" cy="745495"/>
            <a:chOff x="5940152" y="3717032"/>
            <a:chExt cx="2448272" cy="1152128"/>
          </a:xfrm>
        </p:grpSpPr>
        <p:grpSp>
          <p:nvGrpSpPr>
            <p:cNvPr id="61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back buffer available</a:t>
            </a:r>
          </a:p>
          <a:p>
            <a:r>
              <a:rPr lang="en-US" dirty="0" smtClean="0"/>
              <a:t>Render into back buffer</a:t>
            </a:r>
          </a:p>
          <a:p>
            <a:r>
              <a:rPr lang="en-US" dirty="0" smtClean="0"/>
              <a:t>Swap front and back buffers (waiting for sync)</a:t>
            </a:r>
          </a:p>
          <a:p>
            <a:r>
              <a:rPr lang="en-US" dirty="0" smtClean="0"/>
              <a:t>Copy updated area from front to back buffer</a:t>
            </a:r>
          </a:p>
        </p:txBody>
      </p:sp>
      <p:grpSp>
        <p:nvGrpSpPr>
          <p:cNvPr id="9" name="Group 3"/>
          <p:cNvGrpSpPr/>
          <p:nvPr/>
        </p:nvGrpSpPr>
        <p:grpSpPr>
          <a:xfrm>
            <a:off x="755576" y="5589240"/>
            <a:ext cx="1584176" cy="745495"/>
            <a:chOff x="467544" y="2924944"/>
            <a:chExt cx="4896544" cy="2304256"/>
          </a:xfrm>
        </p:grpSpPr>
        <p:sp>
          <p:nvSpPr>
            <p:cNvPr id="5" name="Rectangle 4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755576" y="4509120"/>
            <a:ext cx="1584176" cy="745495"/>
            <a:chOff x="5940152" y="3717032"/>
            <a:chExt cx="2448272" cy="1152128"/>
          </a:xfrm>
        </p:grpSpPr>
        <p:grpSp>
          <p:nvGrpSpPr>
            <p:cNvPr id="12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2" name="Straight Arrow Connector 21"/>
          <p:cNvCxnSpPr>
            <a:stCxn id="23" idx="1"/>
            <a:endCxn id="13" idx="0"/>
          </p:cNvCxnSpPr>
          <p:nvPr/>
        </p:nvCxnSpPr>
        <p:spPr>
          <a:xfrm rot="10800000" flipV="1">
            <a:off x="1897114" y="4189730"/>
            <a:ext cx="10590" cy="459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7704" y="4005064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558924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grpSp>
        <p:nvGrpSpPr>
          <p:cNvPr id="28" name="Group 3"/>
          <p:cNvGrpSpPr/>
          <p:nvPr/>
        </p:nvGrpSpPr>
        <p:grpSpPr>
          <a:xfrm>
            <a:off x="2915816" y="4509120"/>
            <a:ext cx="1584176" cy="745495"/>
            <a:chOff x="467544" y="2924944"/>
            <a:chExt cx="4896544" cy="2304256"/>
          </a:xfrm>
        </p:grpSpPr>
        <p:sp>
          <p:nvSpPr>
            <p:cNvPr id="29" name="Rectangle 28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3" name="Group 14"/>
          <p:cNvGrpSpPr/>
          <p:nvPr/>
        </p:nvGrpSpPr>
        <p:grpSpPr>
          <a:xfrm>
            <a:off x="2915816" y="5589240"/>
            <a:ext cx="1584176" cy="745495"/>
            <a:chOff x="5940149" y="3717031"/>
            <a:chExt cx="2448271" cy="1152128"/>
          </a:xfrm>
        </p:grpSpPr>
        <p:grpSp>
          <p:nvGrpSpPr>
            <p:cNvPr id="34" name="Group 3"/>
            <p:cNvGrpSpPr/>
            <p:nvPr/>
          </p:nvGrpSpPr>
          <p:grpSpPr>
            <a:xfrm>
              <a:off x="5940149" y="3717031"/>
              <a:ext cx="2448271" cy="1152128"/>
              <a:chOff x="467544" y="2924944"/>
              <a:chExt cx="4896544" cy="230425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7236295" y="3933056"/>
              <a:ext cx="936103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67944" y="400506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</a:t>
            </a:r>
            <a:endParaRPr lang="de-DE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558924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grpSp>
        <p:nvGrpSpPr>
          <p:cNvPr id="49" name="Group 14"/>
          <p:cNvGrpSpPr/>
          <p:nvPr/>
        </p:nvGrpSpPr>
        <p:grpSpPr>
          <a:xfrm>
            <a:off x="5076056" y="4509120"/>
            <a:ext cx="1584176" cy="745495"/>
            <a:chOff x="5940152" y="3717032"/>
            <a:chExt cx="2448272" cy="1152128"/>
          </a:xfrm>
        </p:grpSpPr>
        <p:grpSp>
          <p:nvGrpSpPr>
            <p:cNvPr id="50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300192" y="400506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de-DE" dirty="0"/>
          </a:p>
        </p:txBody>
      </p:sp>
      <p:sp>
        <p:nvSpPr>
          <p:cNvPr id="58" name="TextBox 57"/>
          <p:cNvSpPr txBox="1"/>
          <p:nvPr/>
        </p:nvSpPr>
        <p:spPr>
          <a:xfrm>
            <a:off x="5076056" y="558924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5076056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cxnSp>
        <p:nvCxnSpPr>
          <p:cNvPr id="56" name="Straight Arrow Connector 55"/>
          <p:cNvCxnSpPr>
            <a:stCxn id="62" idx="0"/>
            <a:endCxn id="51" idx="2"/>
          </p:cNvCxnSpPr>
          <p:nvPr/>
        </p:nvCxnSpPr>
        <p:spPr>
          <a:xfrm rot="5400000" flipH="1" flipV="1">
            <a:off x="5933798" y="5445224"/>
            <a:ext cx="5675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771800" y="544522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9" idx="2"/>
          </p:cNvCxnSpPr>
          <p:nvPr/>
        </p:nvCxnSpPr>
        <p:spPr>
          <a:xfrm rot="5400000">
            <a:off x="3540592" y="5421927"/>
            <a:ext cx="3346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buffered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swap, callback on presentation</a:t>
            </a:r>
          </a:p>
          <a:p>
            <a:r>
              <a:rPr lang="en-US" dirty="0" smtClean="0"/>
              <a:t>Render into back buffer, if no previous swap pending swap buffers and copy from front to back buffer</a:t>
            </a:r>
          </a:p>
          <a:p>
            <a:r>
              <a:rPr lang="en-US" dirty="0" smtClean="0"/>
              <a:t>On presentation copy from front to idle buffer (previous front buffer), if back buffer was rendered into swap and copy as usual followed by another presentation callback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4"/>
          <p:cNvGrpSpPr/>
          <p:nvPr/>
        </p:nvGrpSpPr>
        <p:grpSpPr>
          <a:xfrm>
            <a:off x="6876256" y="4077072"/>
            <a:ext cx="1584176" cy="745495"/>
            <a:chOff x="5940152" y="3717032"/>
            <a:chExt cx="2448272" cy="1152128"/>
          </a:xfrm>
        </p:grpSpPr>
        <p:grpSp>
          <p:nvGrpSpPr>
            <p:cNvPr id="137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4355976" y="5373216"/>
            <a:ext cx="1584176" cy="745495"/>
            <a:chOff x="5940152" y="3717032"/>
            <a:chExt cx="2448272" cy="1152128"/>
          </a:xfrm>
        </p:grpSpPr>
        <p:grpSp>
          <p:nvGrpSpPr>
            <p:cNvPr id="9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buffered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(no swap pending)</a:t>
            </a:r>
          </a:p>
        </p:txBody>
      </p:sp>
      <p:grpSp>
        <p:nvGrpSpPr>
          <p:cNvPr id="10" name="Group 3"/>
          <p:cNvGrpSpPr/>
          <p:nvPr/>
        </p:nvGrpSpPr>
        <p:grpSpPr>
          <a:xfrm>
            <a:off x="467544" y="5373216"/>
            <a:ext cx="1584176" cy="745495"/>
            <a:chOff x="467544" y="2924944"/>
            <a:chExt cx="4896544" cy="2304256"/>
          </a:xfrm>
        </p:grpSpPr>
        <p:sp>
          <p:nvSpPr>
            <p:cNvPr id="5" name="Rectangle 4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67544" y="2708920"/>
            <a:ext cx="1584176" cy="745495"/>
            <a:chOff x="5940152" y="3717032"/>
            <a:chExt cx="2448272" cy="1152128"/>
          </a:xfrm>
        </p:grpSpPr>
        <p:grpSp>
          <p:nvGrpSpPr>
            <p:cNvPr id="12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2" name="Straight Arrow Connector 21"/>
          <p:cNvCxnSpPr>
            <a:stCxn id="23" idx="1"/>
          </p:cNvCxnSpPr>
          <p:nvPr/>
        </p:nvCxnSpPr>
        <p:spPr>
          <a:xfrm rot="10800000" flipV="1">
            <a:off x="1609082" y="2389530"/>
            <a:ext cx="10590" cy="459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19672" y="2204864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3732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grpSp>
        <p:nvGrpSpPr>
          <p:cNvPr id="14" name="Group 3"/>
          <p:cNvGrpSpPr/>
          <p:nvPr/>
        </p:nvGrpSpPr>
        <p:grpSpPr>
          <a:xfrm>
            <a:off x="2411760" y="2708920"/>
            <a:ext cx="1584176" cy="745495"/>
            <a:chOff x="467544" y="2924944"/>
            <a:chExt cx="4896544" cy="2304256"/>
          </a:xfrm>
        </p:grpSpPr>
        <p:sp>
          <p:nvSpPr>
            <p:cNvPr id="29" name="Rectangle 28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" name="Group 14"/>
          <p:cNvGrpSpPr/>
          <p:nvPr/>
        </p:nvGrpSpPr>
        <p:grpSpPr>
          <a:xfrm>
            <a:off x="2411760" y="5373216"/>
            <a:ext cx="1584176" cy="745495"/>
            <a:chOff x="5940149" y="3717031"/>
            <a:chExt cx="2448271" cy="1152128"/>
          </a:xfrm>
        </p:grpSpPr>
        <p:grpSp>
          <p:nvGrpSpPr>
            <p:cNvPr id="20" name="Group 3"/>
            <p:cNvGrpSpPr/>
            <p:nvPr/>
          </p:nvGrpSpPr>
          <p:grpSpPr>
            <a:xfrm>
              <a:off x="5940149" y="3717031"/>
              <a:ext cx="2448271" cy="1152128"/>
              <a:chOff x="467544" y="2924944"/>
              <a:chExt cx="4896544" cy="230425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7236295" y="3933056"/>
              <a:ext cx="936103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563888" y="220486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</a:t>
            </a:r>
            <a:endParaRPr lang="de-DE" dirty="0"/>
          </a:p>
        </p:txBody>
      </p:sp>
      <p:sp>
        <p:nvSpPr>
          <p:cNvPr id="42" name="TextBox 41"/>
          <p:cNvSpPr txBox="1"/>
          <p:nvPr/>
        </p:nvSpPr>
        <p:spPr>
          <a:xfrm>
            <a:off x="2411760" y="53732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411760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grpSp>
        <p:nvGrpSpPr>
          <p:cNvPr id="21" name="Group 14"/>
          <p:cNvGrpSpPr/>
          <p:nvPr/>
        </p:nvGrpSpPr>
        <p:grpSpPr>
          <a:xfrm>
            <a:off x="4355976" y="2708920"/>
            <a:ext cx="1584176" cy="745495"/>
            <a:chOff x="5940152" y="3717032"/>
            <a:chExt cx="2448272" cy="1152128"/>
          </a:xfrm>
        </p:grpSpPr>
        <p:grpSp>
          <p:nvGrpSpPr>
            <p:cNvPr id="24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580112" y="220486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de-DE" dirty="0"/>
          </a:p>
        </p:txBody>
      </p:sp>
      <p:sp>
        <p:nvSpPr>
          <p:cNvPr id="58" name="TextBox 57"/>
          <p:cNvSpPr txBox="1"/>
          <p:nvPr/>
        </p:nvSpPr>
        <p:spPr>
          <a:xfrm>
            <a:off x="4355976" y="53732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355976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4496021" y="4501707"/>
            <a:ext cx="2012782" cy="11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67744" y="522920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3"/>
          <p:cNvGrpSpPr/>
          <p:nvPr/>
        </p:nvGrpSpPr>
        <p:grpSpPr>
          <a:xfrm>
            <a:off x="4355976" y="4077072"/>
            <a:ext cx="1584176" cy="745495"/>
            <a:chOff x="467544" y="2924944"/>
            <a:chExt cx="4896544" cy="2304256"/>
          </a:xfrm>
        </p:grpSpPr>
        <p:sp>
          <p:nvSpPr>
            <p:cNvPr id="68" name="Rectangle 67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3" name="Group 3"/>
          <p:cNvGrpSpPr/>
          <p:nvPr/>
        </p:nvGrpSpPr>
        <p:grpSpPr>
          <a:xfrm>
            <a:off x="467544" y="4077072"/>
            <a:ext cx="1584176" cy="745495"/>
            <a:chOff x="467544" y="2924944"/>
            <a:chExt cx="4896544" cy="2304256"/>
          </a:xfrm>
        </p:grpSpPr>
        <p:sp>
          <p:nvSpPr>
            <p:cNvPr id="74" name="Rectangle 73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7544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idle</a:t>
            </a:r>
            <a:endParaRPr lang="de-DE" sz="1000" dirty="0"/>
          </a:p>
        </p:txBody>
      </p:sp>
      <p:grpSp>
        <p:nvGrpSpPr>
          <p:cNvPr id="81" name="Group 3"/>
          <p:cNvGrpSpPr/>
          <p:nvPr/>
        </p:nvGrpSpPr>
        <p:grpSpPr>
          <a:xfrm>
            <a:off x="2555776" y="4077072"/>
            <a:ext cx="1584176" cy="745495"/>
            <a:chOff x="467544" y="2924944"/>
            <a:chExt cx="4896544" cy="2304256"/>
          </a:xfrm>
        </p:grpSpPr>
        <p:sp>
          <p:nvSpPr>
            <p:cNvPr id="83" name="Rectangle 82"/>
            <p:cNvSpPr/>
            <p:nvPr/>
          </p:nvSpPr>
          <p:spPr>
            <a:xfrm>
              <a:off x="467544" y="2924944"/>
              <a:ext cx="4896544" cy="23042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27584" y="3356992"/>
              <a:ext cx="4176464" cy="15841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15816" y="2996952"/>
              <a:ext cx="2240632" cy="2096616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9552" y="3789040"/>
              <a:ext cx="4752528" cy="57606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555776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idle</a:t>
            </a:r>
            <a:endParaRPr lang="de-DE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355976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idle</a:t>
            </a:r>
            <a:endParaRPr lang="de-DE" sz="1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2267744" y="393305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6200000" flipV="1">
            <a:off x="2964528" y="3693736"/>
            <a:ext cx="622657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474862" y="4437112"/>
            <a:ext cx="1873002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000530" y="5025884"/>
            <a:ext cx="550650" cy="144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4"/>
          <p:cNvGrpSpPr/>
          <p:nvPr/>
        </p:nvGrpSpPr>
        <p:grpSpPr>
          <a:xfrm>
            <a:off x="6876256" y="5373216"/>
            <a:ext cx="1584176" cy="745495"/>
            <a:chOff x="5940152" y="3717032"/>
            <a:chExt cx="2448272" cy="1152128"/>
          </a:xfrm>
        </p:grpSpPr>
        <p:grpSp>
          <p:nvGrpSpPr>
            <p:cNvPr id="113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9" name="Group 14"/>
          <p:cNvGrpSpPr/>
          <p:nvPr/>
        </p:nvGrpSpPr>
        <p:grpSpPr>
          <a:xfrm>
            <a:off x="6876256" y="2708920"/>
            <a:ext cx="1584176" cy="745495"/>
            <a:chOff x="5940152" y="3717032"/>
            <a:chExt cx="2448272" cy="1152128"/>
          </a:xfrm>
        </p:grpSpPr>
        <p:grpSp>
          <p:nvGrpSpPr>
            <p:cNvPr id="120" name="Group 3"/>
            <p:cNvGrpSpPr/>
            <p:nvPr/>
          </p:nvGrpSpPr>
          <p:grpSpPr>
            <a:xfrm>
              <a:off x="5940152" y="3717032"/>
              <a:ext cx="2448272" cy="1152128"/>
              <a:chOff x="467544" y="2924944"/>
              <a:chExt cx="4896544" cy="2304256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467544" y="2924944"/>
                <a:ext cx="4896544" cy="23042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827584" y="3356992"/>
                <a:ext cx="4176464" cy="15841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915816" y="2996952"/>
                <a:ext cx="2240632" cy="2096616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39552" y="3789040"/>
                <a:ext cx="4752528" cy="576064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7236296" y="3933056"/>
              <a:ext cx="936104" cy="79208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8100392" y="220486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de-DE" dirty="0"/>
          </a:p>
        </p:txBody>
      </p:sp>
      <p:sp>
        <p:nvSpPr>
          <p:cNvPr id="127" name="TextBox 126"/>
          <p:cNvSpPr txBox="1"/>
          <p:nvPr/>
        </p:nvSpPr>
        <p:spPr>
          <a:xfrm>
            <a:off x="6876256" y="53732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</a:t>
            </a:r>
            <a:endParaRPr lang="de-DE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76256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back</a:t>
            </a:r>
            <a:endParaRPr lang="de-DE" sz="1000" dirty="0"/>
          </a:p>
        </p:txBody>
      </p:sp>
      <p:cxnSp>
        <p:nvCxnSpPr>
          <p:cNvPr id="129" name="Straight Arrow Connector 128"/>
          <p:cNvCxnSpPr/>
          <p:nvPr/>
        </p:nvCxnSpPr>
        <p:spPr>
          <a:xfrm rot="5400000" flipH="1" flipV="1">
            <a:off x="7700377" y="5185783"/>
            <a:ext cx="644630" cy="11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876256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idle</a:t>
            </a:r>
            <a:endParaRPr lang="de-DE" sz="1000" dirty="0"/>
          </a:p>
        </p:txBody>
      </p:sp>
      <p:cxnSp>
        <p:nvCxnSpPr>
          <p:cNvPr id="146" name="Straight Connector 145"/>
          <p:cNvCxnSpPr/>
          <p:nvPr/>
        </p:nvCxnSpPr>
        <p:spPr>
          <a:xfrm rot="5400000">
            <a:off x="4103948" y="3969060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444208" y="1628800"/>
            <a:ext cx="184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‘</a:t>
            </a:r>
            <a:r>
              <a:rPr lang="en-US" sz="1400" i="1" dirty="0" smtClean="0"/>
              <a:t>done</a:t>
            </a:r>
            <a:r>
              <a:rPr lang="en-US" sz="1400" dirty="0" smtClean="0"/>
              <a:t>’ callback</a:t>
            </a:r>
          </a:p>
          <a:p>
            <a:r>
              <a:rPr lang="en-US" sz="1400" dirty="0" smtClean="0"/>
              <a:t>of asynchronous </a:t>
            </a:r>
            <a:r>
              <a:rPr lang="en-US" sz="1400" b="1" dirty="0" smtClean="0"/>
              <a:t>swap</a:t>
            </a:r>
            <a:r>
              <a:rPr lang="en-US" sz="1400" dirty="0" smtClean="0"/>
              <a:t>:</a:t>
            </a:r>
            <a:endParaRPr lang="de-DE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Window Updates</vt:lpstr>
      <vt:lpstr>Terminology</vt:lpstr>
      <vt:lpstr>Windows</vt:lpstr>
      <vt:lpstr>Composition</vt:lpstr>
      <vt:lpstr>Presentation</vt:lpstr>
      <vt:lpstr>Single buffered</vt:lpstr>
      <vt:lpstr>Double buffered</vt:lpstr>
      <vt:lpstr>Triple buffered</vt:lpstr>
      <vt:lpstr>Triple buffered</vt:lpstr>
      <vt:lpstr>Triple buffered</vt:lpstr>
      <vt:lpstr>Triple buffered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Updates</dc:title>
  <dc:creator>DoK</dc:creator>
  <cp:lastModifiedBy>DoK</cp:lastModifiedBy>
  <cp:revision>104</cp:revision>
  <dcterms:created xsi:type="dcterms:W3CDTF">2011-08-28T19:04:30Z</dcterms:created>
  <dcterms:modified xsi:type="dcterms:W3CDTF">2011-09-08T07:01:38Z</dcterms:modified>
</cp:coreProperties>
</file>