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4"/>
  </p:notesMasterIdLst>
  <p:sldIdLst>
    <p:sldId id="256" r:id="rId3"/>
    <p:sldId id="257" r:id="rId4"/>
    <p:sldId id="258" r:id="rId5"/>
    <p:sldId id="259" r:id="rId6"/>
    <p:sldId id="260" r:id="rId7"/>
    <p:sldId id="267" r:id="rId8"/>
    <p:sldId id="262" r:id="rId9"/>
    <p:sldId id="269" r:id="rId10"/>
    <p:sldId id="263" r:id="rId11"/>
    <p:sldId id="264" r:id="rId12"/>
    <p:sldId id="265" r:id="rId13"/>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buNone/>
            </a:pPr>
            <a:r>
              <a:rPr lang="en-US" sz="4400" b="0" strike="noStrike" spc="-1">
                <a:latin typeface="Arial"/>
              </a:rPr>
              <a:t>Πατήστε για μετακίνηση της διαφάνειας</a:t>
            </a: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Πατήστε για επεξεργασία της μορφής των σημειώσεων</a:t>
            </a:r>
          </a:p>
        </p:txBody>
      </p:sp>
      <p:sp>
        <p:nvSpPr>
          <p:cNvPr id="84"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&lt;κεφαλίδα&gt;</a:t>
            </a:r>
          </a:p>
        </p:txBody>
      </p:sp>
      <p:sp>
        <p:nvSpPr>
          <p:cNvPr id="85" name="PlaceHolder 4"/>
          <p:cNvSpPr>
            <a:spLocks noGrp="1"/>
          </p:cNvSpPr>
          <p:nvPr>
            <p:ph type="dt" idx="7"/>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&lt;ημερομηνία/ώρα&gt;</a:t>
            </a:r>
          </a:p>
        </p:txBody>
      </p:sp>
      <p:sp>
        <p:nvSpPr>
          <p:cNvPr id="86" name="PlaceHolder 5"/>
          <p:cNvSpPr>
            <a:spLocks noGrp="1"/>
          </p:cNvSpPr>
          <p:nvPr>
            <p:ph type="ftr" idx="8"/>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&lt;υποσέλιδο&gt;</a:t>
            </a:r>
          </a:p>
        </p:txBody>
      </p:sp>
      <p:sp>
        <p:nvSpPr>
          <p:cNvPr id="87" name="PlaceHolder 6"/>
          <p:cNvSpPr>
            <a:spLocks noGrp="1"/>
          </p:cNvSpPr>
          <p:nvPr>
            <p:ph type="sldNum" idx="9"/>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F55642BC-A3E6-49F9-AACA-57B330AFA559}"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noRot="1" noChangeAspect="1"/>
          </p:cNvSpPr>
          <p:nvPr>
            <p:ph type="sldImg"/>
          </p:nvPr>
        </p:nvSpPr>
        <p:spPr>
          <a:xfrm>
            <a:off x="685800" y="1143000"/>
            <a:ext cx="5485680" cy="3085560"/>
          </a:xfrm>
          <a:prstGeom prst="rect">
            <a:avLst/>
          </a:prstGeom>
          <a:ln w="0">
            <a:noFill/>
          </a:ln>
        </p:spPr>
      </p:sp>
      <p:sp>
        <p:nvSpPr>
          <p:cNvPr id="142"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143" name="PlaceHolder 3"/>
          <p:cNvSpPr>
            <a:spLocks noGrp="1"/>
          </p:cNvSpPr>
          <p:nvPr>
            <p:ph type="sldNum" idx="11"/>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4464EB1-9E27-46A0-A561-353009572240}" type="slidenum">
              <a:rPr lang="en-US" sz="1200" b="0" strike="noStrike" spc="-1">
                <a:solidFill>
                  <a:srgbClr val="000000"/>
                </a:solidFill>
                <a:latin typeface="+mn-lt"/>
                <a:ea typeface="+mn-ea"/>
              </a:rPr>
              <a:t>2</a:t>
            </a:fld>
            <a:endParaRPr lang="en-US" sz="1200" b="0" strike="noStrike" spc="-1">
              <a:latin typeface="Times New Roman"/>
            </a:endParaRPr>
          </a:p>
        </p:txBody>
      </p:sp>
      <p:sp>
        <p:nvSpPr>
          <p:cNvPr id="144" name="PlaceHolder 4"/>
          <p:cNvSpPr>
            <a:spLocks noGrp="1"/>
          </p:cNvSpPr>
          <p:nvPr>
            <p:ph type="ftr" idx="12"/>
          </p:nvPr>
        </p:nvSpPr>
        <p:spPr>
          <a:xfrm>
            <a:off x="0" y="8685360"/>
            <a:ext cx="2971080" cy="457920"/>
          </a:xfrm>
          <a:prstGeom prst="rect">
            <a:avLst/>
          </a:prstGeom>
          <a:noFill/>
          <a:ln w="0">
            <a:noFill/>
          </a:ln>
        </p:spPr>
        <p:txBody>
          <a:bodyPr lIns="0" tIns="0" rIns="0" bIns="0"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noRot="1" noChangeAspect="1"/>
          </p:cNvSpPr>
          <p:nvPr>
            <p:ph type="sldImg"/>
          </p:nvPr>
        </p:nvSpPr>
        <p:spPr>
          <a:xfrm>
            <a:off x="685800" y="1143000"/>
            <a:ext cx="5485680" cy="3085560"/>
          </a:xfrm>
          <a:prstGeom prst="rect">
            <a:avLst/>
          </a:prstGeom>
          <a:ln w="0">
            <a:noFill/>
          </a:ln>
        </p:spPr>
      </p:sp>
      <p:sp>
        <p:nvSpPr>
          <p:cNvPr id="174"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175" name="PlaceHolder 3"/>
          <p:cNvSpPr>
            <a:spLocks noGrp="1"/>
          </p:cNvSpPr>
          <p:nvPr>
            <p:ph type="sldNum" idx="27"/>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3A08310-E695-4555-9856-2B651B86784F}" type="slidenum">
              <a:rPr lang="en-US" sz="1200" b="0" strike="noStrike" spc="-1">
                <a:solidFill>
                  <a:srgbClr val="000000"/>
                </a:solidFill>
                <a:latin typeface="+mn-lt"/>
                <a:ea typeface="+mn-ea"/>
              </a:rPr>
              <a:t>11</a:t>
            </a:fld>
            <a:endParaRPr lang="en-US" sz="1200" b="0" strike="noStrike" spc="-1">
              <a:latin typeface="Times New Roman"/>
            </a:endParaRPr>
          </a:p>
        </p:txBody>
      </p:sp>
      <p:sp>
        <p:nvSpPr>
          <p:cNvPr id="176" name="PlaceHolder 4"/>
          <p:cNvSpPr>
            <a:spLocks noGrp="1"/>
          </p:cNvSpPr>
          <p:nvPr>
            <p:ph type="ftr" idx="28"/>
          </p:nvPr>
        </p:nvSpPr>
        <p:spPr>
          <a:xfrm>
            <a:off x="0" y="8685360"/>
            <a:ext cx="2971080" cy="457920"/>
          </a:xfrm>
          <a:prstGeom prst="rect">
            <a:avLst/>
          </a:prstGeom>
          <a:noFill/>
          <a:ln w="0">
            <a:noFill/>
          </a:ln>
        </p:spPr>
        <p:txBody>
          <a:bodyPr lIns="0" tIns="0" rIns="0" bIns="0"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5680" cy="3085560"/>
          </a:xfrm>
          <a:prstGeom prst="rect">
            <a:avLst/>
          </a:prstGeom>
          <a:ln w="0">
            <a:noFill/>
          </a:ln>
        </p:spPr>
      </p:sp>
      <p:sp>
        <p:nvSpPr>
          <p:cNvPr id="146"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147" name="PlaceHolder 3"/>
          <p:cNvSpPr>
            <a:spLocks noGrp="1"/>
          </p:cNvSpPr>
          <p:nvPr>
            <p:ph type="sldNum" idx="13"/>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B128D5D-F6B5-4E49-B0E8-AF5DBF073882}" type="slidenum">
              <a:rPr lang="en-US" sz="1200" b="0" strike="noStrike" spc="-1">
                <a:solidFill>
                  <a:srgbClr val="000000"/>
                </a:solidFill>
                <a:latin typeface="+mn-lt"/>
                <a:ea typeface="+mn-ea"/>
              </a:rPr>
              <a:t>3</a:t>
            </a:fld>
            <a:endParaRPr lang="en-US" sz="1200" b="0" strike="noStrike" spc="-1">
              <a:latin typeface="Times New Roman"/>
            </a:endParaRPr>
          </a:p>
        </p:txBody>
      </p:sp>
      <p:sp>
        <p:nvSpPr>
          <p:cNvPr id="148" name="PlaceHolder 4"/>
          <p:cNvSpPr>
            <a:spLocks noGrp="1"/>
          </p:cNvSpPr>
          <p:nvPr>
            <p:ph type="ftr" idx="14"/>
          </p:nvPr>
        </p:nvSpPr>
        <p:spPr>
          <a:xfrm>
            <a:off x="0" y="8685360"/>
            <a:ext cx="2971080" cy="457920"/>
          </a:xfrm>
          <a:prstGeom prst="rect">
            <a:avLst/>
          </a:prstGeom>
          <a:noFill/>
          <a:ln w="0">
            <a:noFill/>
          </a:ln>
        </p:spPr>
        <p:txBody>
          <a:bodyPr lIns="0" tIns="0" rIns="0" bIns="0"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noRot="1" noChangeAspect="1"/>
          </p:cNvSpPr>
          <p:nvPr>
            <p:ph type="sldImg"/>
          </p:nvPr>
        </p:nvSpPr>
        <p:spPr>
          <a:xfrm>
            <a:off x="685800" y="1143000"/>
            <a:ext cx="5485680" cy="3085560"/>
          </a:xfrm>
          <a:prstGeom prst="rect">
            <a:avLst/>
          </a:prstGeom>
          <a:ln w="0">
            <a:noFill/>
          </a:ln>
        </p:spPr>
      </p:sp>
      <p:sp>
        <p:nvSpPr>
          <p:cNvPr id="150"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151" name="PlaceHolder 3"/>
          <p:cNvSpPr>
            <a:spLocks noGrp="1"/>
          </p:cNvSpPr>
          <p:nvPr>
            <p:ph type="sldNum" idx="15"/>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C95A89E-FA00-40E6-8BC7-FE0B15F57255}" type="slidenum">
              <a:rPr lang="en-US" sz="1200" b="0" strike="noStrike" spc="-1">
                <a:solidFill>
                  <a:srgbClr val="000000"/>
                </a:solidFill>
                <a:latin typeface="+mn-lt"/>
                <a:ea typeface="+mn-ea"/>
              </a:rPr>
              <a:t>4</a:t>
            </a:fld>
            <a:endParaRPr lang="en-US" sz="1200" b="0" strike="noStrike" spc="-1">
              <a:latin typeface="Times New Roman"/>
            </a:endParaRPr>
          </a:p>
        </p:txBody>
      </p:sp>
      <p:sp>
        <p:nvSpPr>
          <p:cNvPr id="152" name="PlaceHolder 4"/>
          <p:cNvSpPr>
            <a:spLocks noGrp="1"/>
          </p:cNvSpPr>
          <p:nvPr>
            <p:ph type="ftr" idx="16"/>
          </p:nvPr>
        </p:nvSpPr>
        <p:spPr>
          <a:xfrm>
            <a:off x="0" y="8685360"/>
            <a:ext cx="2971080" cy="457920"/>
          </a:xfrm>
          <a:prstGeom prst="rect">
            <a:avLst/>
          </a:prstGeom>
          <a:noFill/>
          <a:ln w="0">
            <a:noFill/>
          </a:ln>
        </p:spPr>
        <p:txBody>
          <a:bodyPr lIns="0" tIns="0" rIns="0" bIns="0"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noRot="1" noChangeAspect="1"/>
          </p:cNvSpPr>
          <p:nvPr>
            <p:ph type="sldImg"/>
          </p:nvPr>
        </p:nvSpPr>
        <p:spPr>
          <a:xfrm>
            <a:off x="685800" y="1143000"/>
            <a:ext cx="5485680" cy="3085560"/>
          </a:xfrm>
          <a:prstGeom prst="rect">
            <a:avLst/>
          </a:prstGeom>
          <a:ln w="0">
            <a:noFill/>
          </a:ln>
        </p:spPr>
      </p:sp>
      <p:sp>
        <p:nvSpPr>
          <p:cNvPr id="154"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155" name="PlaceHolder 3"/>
          <p:cNvSpPr>
            <a:spLocks noGrp="1"/>
          </p:cNvSpPr>
          <p:nvPr>
            <p:ph type="sldNum" idx="17"/>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2E5453F-D132-40A8-B43B-7E2CCB84958B}" type="slidenum">
              <a:rPr lang="en-US" sz="1200" b="0" strike="noStrike" spc="-1">
                <a:solidFill>
                  <a:srgbClr val="000000"/>
                </a:solidFill>
                <a:latin typeface="+mn-lt"/>
                <a:ea typeface="+mn-ea"/>
              </a:rPr>
              <a:t>5</a:t>
            </a:fld>
            <a:endParaRPr lang="en-US" sz="1200" b="0" strike="noStrike" spc="-1">
              <a:latin typeface="Times New Roman"/>
            </a:endParaRPr>
          </a:p>
        </p:txBody>
      </p:sp>
      <p:sp>
        <p:nvSpPr>
          <p:cNvPr id="156" name="PlaceHolder 4"/>
          <p:cNvSpPr>
            <a:spLocks noGrp="1"/>
          </p:cNvSpPr>
          <p:nvPr>
            <p:ph type="ftr" idx="18"/>
          </p:nvPr>
        </p:nvSpPr>
        <p:spPr>
          <a:xfrm>
            <a:off x="0" y="8685360"/>
            <a:ext cx="2971080" cy="457920"/>
          </a:xfrm>
          <a:prstGeom prst="rect">
            <a:avLst/>
          </a:prstGeom>
          <a:noFill/>
          <a:ln w="0">
            <a:noFill/>
          </a:ln>
        </p:spPr>
        <p:txBody>
          <a:bodyPr lIns="0" tIns="0" rIns="0" bIns="0"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noRot="1" noChangeAspect="1"/>
          </p:cNvSpPr>
          <p:nvPr>
            <p:ph type="sldImg"/>
          </p:nvPr>
        </p:nvSpPr>
        <p:spPr>
          <a:xfrm>
            <a:off x="685800" y="1143000"/>
            <a:ext cx="5486400" cy="3086100"/>
          </a:xfrm>
          <a:prstGeom prst="rect">
            <a:avLst/>
          </a:prstGeom>
          <a:ln w="0">
            <a:noFill/>
          </a:ln>
        </p:spPr>
      </p:sp>
      <p:sp>
        <p:nvSpPr>
          <p:cNvPr id="154"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55"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041928E-093D-4261-A935-43F370FDD9ED}" type="slidenum">
              <a:rPr lang="en-US" sz="1200" b="0" strike="noStrike" spc="-1">
                <a:solidFill>
                  <a:srgbClr val="000000"/>
                </a:solidFill>
                <a:latin typeface="+mn-lt"/>
                <a:ea typeface="+mn-ea"/>
              </a:rPr>
              <a:t>6</a:t>
            </a:fld>
            <a:endParaRPr lang="en-US" sz="1200" b="0" strike="noStrike" spc="-1">
              <a:latin typeface="Times New Roman"/>
            </a:endParaRPr>
          </a:p>
        </p:txBody>
      </p:sp>
      <p:sp>
        <p:nvSpPr>
          <p:cNvPr id="156" name="PlaceHolder 4"/>
          <p:cNvSpPr>
            <a:spLocks noGrp="1"/>
          </p:cNvSpPr>
          <p:nvPr>
            <p:ph type="ftr" idx="20"/>
          </p:nvPr>
        </p:nvSpPr>
        <p:spPr>
          <a:xfrm>
            <a:off x="0" y="8685360"/>
            <a:ext cx="2971440" cy="458280"/>
          </a:xfrm>
          <a:prstGeom prst="rect">
            <a:avLst/>
          </a:prstGeom>
          <a:noFill/>
          <a:ln w="0">
            <a:noFill/>
          </a:ln>
        </p:spPr>
        <p:txBody>
          <a:bodyPr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noRot="1" noChangeAspect="1"/>
          </p:cNvSpPr>
          <p:nvPr>
            <p:ph type="sldImg"/>
          </p:nvPr>
        </p:nvSpPr>
        <p:spPr>
          <a:xfrm>
            <a:off x="685800" y="1143000"/>
            <a:ext cx="5485680" cy="3085560"/>
          </a:xfrm>
          <a:prstGeom prst="rect">
            <a:avLst/>
          </a:prstGeom>
          <a:ln w="0">
            <a:noFill/>
          </a:ln>
        </p:spPr>
      </p:sp>
      <p:sp>
        <p:nvSpPr>
          <p:cNvPr id="162"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163" name="PlaceHolder 3"/>
          <p:cNvSpPr>
            <a:spLocks noGrp="1"/>
          </p:cNvSpPr>
          <p:nvPr>
            <p:ph type="sldNum" idx="21"/>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2F05F06-87C2-4A52-BA17-FAD5A96A2DCF}" type="slidenum">
              <a:rPr lang="en-US" sz="1200" b="0" strike="noStrike" spc="-1">
                <a:solidFill>
                  <a:srgbClr val="000000"/>
                </a:solidFill>
                <a:latin typeface="+mn-lt"/>
                <a:ea typeface="+mn-ea"/>
              </a:rPr>
              <a:t>7</a:t>
            </a:fld>
            <a:endParaRPr lang="en-US" sz="1200" b="0" strike="noStrike" spc="-1">
              <a:latin typeface="Times New Roman"/>
            </a:endParaRPr>
          </a:p>
        </p:txBody>
      </p:sp>
      <p:sp>
        <p:nvSpPr>
          <p:cNvPr id="164" name="PlaceHolder 4"/>
          <p:cNvSpPr>
            <a:spLocks noGrp="1"/>
          </p:cNvSpPr>
          <p:nvPr>
            <p:ph type="ftr" idx="22"/>
          </p:nvPr>
        </p:nvSpPr>
        <p:spPr>
          <a:xfrm>
            <a:off x="0" y="8685360"/>
            <a:ext cx="2971080" cy="457920"/>
          </a:xfrm>
          <a:prstGeom prst="rect">
            <a:avLst/>
          </a:prstGeom>
          <a:noFill/>
          <a:ln w="0">
            <a:noFill/>
          </a:ln>
        </p:spPr>
        <p:txBody>
          <a:bodyPr lIns="0" tIns="0" rIns="0" bIns="0"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685800" y="1143000"/>
            <a:ext cx="5486400" cy="3086100"/>
          </a:xfrm>
          <a:prstGeom prst="rect">
            <a:avLst/>
          </a:prstGeom>
          <a:ln w="0">
            <a:noFill/>
          </a:ln>
        </p:spPr>
      </p:sp>
      <p:sp>
        <p:nvSpPr>
          <p:cNvPr id="158"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59"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484357B-D459-4D57-BE99-B9CC721A99A8}" type="slidenum">
              <a:rPr lang="en-US" sz="1200" b="0" strike="noStrike" spc="-1">
                <a:solidFill>
                  <a:srgbClr val="000000"/>
                </a:solidFill>
                <a:latin typeface="+mn-lt"/>
                <a:ea typeface="+mn-ea"/>
              </a:rPr>
              <a:t>8</a:t>
            </a:fld>
            <a:endParaRPr lang="en-US" sz="1200" b="0" strike="noStrike" spc="-1">
              <a:latin typeface="Times New Roman"/>
            </a:endParaRPr>
          </a:p>
        </p:txBody>
      </p:sp>
      <p:sp>
        <p:nvSpPr>
          <p:cNvPr id="160" name="PlaceHolder 4"/>
          <p:cNvSpPr>
            <a:spLocks noGrp="1"/>
          </p:cNvSpPr>
          <p:nvPr>
            <p:ph type="ftr" idx="22"/>
          </p:nvPr>
        </p:nvSpPr>
        <p:spPr>
          <a:xfrm>
            <a:off x="0" y="8685360"/>
            <a:ext cx="2971440" cy="458280"/>
          </a:xfrm>
          <a:prstGeom prst="rect">
            <a:avLst/>
          </a:prstGeom>
          <a:noFill/>
          <a:ln w="0">
            <a:noFill/>
          </a:ln>
        </p:spPr>
        <p:txBody>
          <a:bodyPr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extLst>
      <p:ext uri="{BB962C8B-B14F-4D97-AF65-F5344CB8AC3E}">
        <p14:creationId xmlns:p14="http://schemas.microsoft.com/office/powerpoint/2010/main" val="3012092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685800" y="1143000"/>
            <a:ext cx="5485680" cy="3085560"/>
          </a:xfrm>
          <a:prstGeom prst="rect">
            <a:avLst/>
          </a:prstGeom>
          <a:ln w="0">
            <a:noFill/>
          </a:ln>
        </p:spPr>
      </p:sp>
      <p:sp>
        <p:nvSpPr>
          <p:cNvPr id="166"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167" name="PlaceHolder 3"/>
          <p:cNvSpPr>
            <a:spLocks noGrp="1"/>
          </p:cNvSpPr>
          <p:nvPr>
            <p:ph type="sldNum" idx="23"/>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0AE108D-CF63-42F2-8801-B68B15C9A726}" type="slidenum">
              <a:rPr lang="en-US" sz="1200" b="0" strike="noStrike" spc="-1">
                <a:solidFill>
                  <a:srgbClr val="000000"/>
                </a:solidFill>
                <a:latin typeface="+mn-lt"/>
                <a:ea typeface="+mn-ea"/>
              </a:rPr>
              <a:t>9</a:t>
            </a:fld>
            <a:endParaRPr lang="en-US" sz="1200" b="0" strike="noStrike" spc="-1">
              <a:latin typeface="Times New Roman"/>
            </a:endParaRPr>
          </a:p>
        </p:txBody>
      </p:sp>
      <p:sp>
        <p:nvSpPr>
          <p:cNvPr id="168" name="PlaceHolder 4"/>
          <p:cNvSpPr>
            <a:spLocks noGrp="1"/>
          </p:cNvSpPr>
          <p:nvPr>
            <p:ph type="ftr" idx="24"/>
          </p:nvPr>
        </p:nvSpPr>
        <p:spPr>
          <a:xfrm>
            <a:off x="0" y="8685360"/>
            <a:ext cx="2971080" cy="457920"/>
          </a:xfrm>
          <a:prstGeom prst="rect">
            <a:avLst/>
          </a:prstGeom>
          <a:noFill/>
          <a:ln w="0">
            <a:noFill/>
          </a:ln>
        </p:spPr>
        <p:txBody>
          <a:bodyPr lIns="0" tIns="0" rIns="0" bIns="0"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noRot="1" noChangeAspect="1"/>
          </p:cNvSpPr>
          <p:nvPr>
            <p:ph type="sldImg"/>
          </p:nvPr>
        </p:nvSpPr>
        <p:spPr>
          <a:xfrm>
            <a:off x="685800" y="1143000"/>
            <a:ext cx="5485680" cy="3085560"/>
          </a:xfrm>
          <a:prstGeom prst="rect">
            <a:avLst/>
          </a:prstGeom>
          <a:ln w="0">
            <a:noFill/>
          </a:ln>
        </p:spPr>
      </p:sp>
      <p:sp>
        <p:nvSpPr>
          <p:cNvPr id="170" name="PlaceHolder 2"/>
          <p:cNvSpPr>
            <a:spLocks noGrp="1"/>
          </p:cNvSpPr>
          <p:nvPr>
            <p:ph type="body"/>
          </p:nvPr>
        </p:nvSpPr>
        <p:spPr>
          <a:xfrm>
            <a:off x="685800" y="4400640"/>
            <a:ext cx="5485680" cy="3599640"/>
          </a:xfrm>
          <a:prstGeom prst="rect">
            <a:avLst/>
          </a:prstGeom>
          <a:noFill/>
          <a:ln w="0">
            <a:noFill/>
          </a:ln>
        </p:spPr>
        <p:txBody>
          <a:bodyPr lIns="0" tIns="0" rIns="0" bIns="0" anchor="t">
            <a:noAutofit/>
          </a:bodyPr>
          <a:lstStyle/>
          <a:p>
            <a:endParaRPr lang="en-US" sz="2000" b="0" strike="noStrike" spc="-1">
              <a:latin typeface="Arial"/>
            </a:endParaRPr>
          </a:p>
        </p:txBody>
      </p:sp>
      <p:sp>
        <p:nvSpPr>
          <p:cNvPr id="171" name="PlaceHolder 3"/>
          <p:cNvSpPr>
            <a:spLocks noGrp="1"/>
          </p:cNvSpPr>
          <p:nvPr>
            <p:ph type="sldNum" idx="25"/>
          </p:nvPr>
        </p:nvSpPr>
        <p:spPr>
          <a:xfrm>
            <a:off x="3884760" y="8685360"/>
            <a:ext cx="2971080" cy="45792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630E1A40-F9E8-40AB-8382-2E377392BCED}" type="slidenum">
              <a:rPr lang="en-US" sz="1200" b="0" strike="noStrike" spc="-1">
                <a:solidFill>
                  <a:srgbClr val="000000"/>
                </a:solidFill>
                <a:latin typeface="+mn-lt"/>
                <a:ea typeface="+mn-ea"/>
              </a:rPr>
              <a:t>10</a:t>
            </a:fld>
            <a:endParaRPr lang="en-US" sz="1200" b="0" strike="noStrike" spc="-1">
              <a:latin typeface="Times New Roman"/>
            </a:endParaRPr>
          </a:p>
        </p:txBody>
      </p:sp>
      <p:sp>
        <p:nvSpPr>
          <p:cNvPr id="172" name="PlaceHolder 4"/>
          <p:cNvSpPr>
            <a:spLocks noGrp="1"/>
          </p:cNvSpPr>
          <p:nvPr>
            <p:ph type="ftr" idx="26"/>
          </p:nvPr>
        </p:nvSpPr>
        <p:spPr>
          <a:xfrm>
            <a:off x="0" y="8685360"/>
            <a:ext cx="2971080" cy="457920"/>
          </a:xfrm>
          <a:prstGeom prst="rect">
            <a:avLst/>
          </a:prstGeom>
          <a:noFill/>
          <a:ln w="0">
            <a:noFill/>
          </a:ln>
        </p:spPr>
        <p:txBody>
          <a:bodyPr lIns="0" tIns="0" rIns="0" bIns="0"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2E126A4D-7F4E-4A74-AD24-B520A0C5EF82}"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D084392-3906-411F-AC40-B40DF9895B0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24B57A6B-842E-4313-BE1D-B8C9A8C54E0C}"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D981C024-386E-4577-BB40-7189648B11A5}"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E25DD974-E1A2-4DAC-983B-51F11C531A79}"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3E20044C-5B81-4FCB-A09A-72CF8EFA57A2}"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C245C021-4E45-477F-ACC6-12536B6C8F23}"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F6E64B75-F7E8-4133-A750-A9F92BB45A01}"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E2F7FA88-3F57-43A8-8DF0-6939853C6295}"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2E0965CE-86AF-41EB-984B-F46A0120B94A}"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574D3B5C-5264-46A2-ABA9-CF69C726CB85}"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FE08B1A2-C78E-4445-8F8A-B6C7E9581066}"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A10C4D5F-B6FB-4E6A-9F42-151BD4FA70F4}"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18F6532-9AB2-400B-9404-FB9CC5EF366D}"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57E17CEB-739F-41C9-A4FC-B3A1592F93BD}"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D8460DD0-1407-48EF-9E40-52A4B5EA116C}"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70A5719F-C211-4929-A266-70A3ED9EECA2}"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A5F42978-AA5E-42AD-9828-6E72D26518A9}"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3D914EC0-56DE-4247-B5E0-754E7799AACD}"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F934E664-D3C4-4C90-9527-68C7A30AA6FD}"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C2783D4-8B1A-41CF-AF0C-DD50EC3C1935}"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B69BD93-802A-4AF2-B323-DF6AA966DEFE}"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073CE4F1-356D-47F0-B120-A976E1F2A77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D498B87-3C7B-4B4E-9A81-0AA7A8E650E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r>
              <a:rPr lang="en-US" sz="1800" b="0" strike="noStrike" spc="-1">
                <a:latin typeface="Arial"/>
              </a:rPr>
              <a:t>Πατήστε για επεξεργασία της μορφής κειμένου του τίτλου</a:t>
            </a:r>
          </a:p>
        </p:txBody>
      </p:sp>
      <p:sp>
        <p:nvSpPr>
          <p:cNvPr id="6" name="PlaceHolder 2"/>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 </a:t>
            </a: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FF8E70B2-3361-486F-9DD4-6C463224C698}" type="slidenum">
              <a:rPr lang="en-US" sz="1200" b="0" strike="noStrike" spc="-1">
                <a:solidFill>
                  <a:srgbClr val="8B8B8B"/>
                </a:solidFill>
                <a:latin typeface="Calibri"/>
              </a:rPr>
              <a:t>‹#›</a:t>
            </a:fld>
            <a:endParaRPr lang="en-US" sz="1200" b="0" strike="noStrike" spc="-1">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 </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Πατήστε για επεξεργασία της μορφής κειμένου διάρθρωσης</a:t>
            </a:r>
          </a:p>
          <a:p>
            <a:pPr marL="864000" lvl="1" indent="-324000">
              <a:spcBef>
                <a:spcPts val="1134"/>
              </a:spcBef>
              <a:buClr>
                <a:srgbClr val="000000"/>
              </a:buClr>
              <a:buSzPct val="75000"/>
              <a:buFont typeface="Symbol" charset="2"/>
              <a:buChar char=""/>
            </a:pPr>
            <a:r>
              <a:rPr lang="en-US" sz="2800" b="0" strike="noStrike" spc="-1">
                <a:latin typeface="Arial"/>
              </a:rPr>
              <a:t>Δεύτερο επίπεδο διάρθρωσης</a:t>
            </a:r>
          </a:p>
          <a:p>
            <a:pPr marL="1296000" lvl="2" indent="-288000">
              <a:spcBef>
                <a:spcPts val="850"/>
              </a:spcBef>
              <a:buClr>
                <a:srgbClr val="000000"/>
              </a:buClr>
              <a:buSzPct val="45000"/>
              <a:buFont typeface="Wingdings" charset="2"/>
              <a:buChar char=""/>
            </a:pPr>
            <a:r>
              <a:rPr lang="en-US" sz="2400" b="0" strike="noStrike" spc="-1">
                <a:latin typeface="Arial"/>
              </a:rPr>
              <a:t>Τρίτο επίπεδο διάρθρωσης</a:t>
            </a:r>
          </a:p>
          <a:p>
            <a:pPr marL="1728000" lvl="3" indent="-216000">
              <a:spcBef>
                <a:spcPts val="567"/>
              </a:spcBef>
              <a:buClr>
                <a:srgbClr val="000000"/>
              </a:buClr>
              <a:buSzPct val="75000"/>
              <a:buFont typeface="Symbol" charset="2"/>
              <a:buChar char=""/>
            </a:pPr>
            <a:r>
              <a:rPr lang="en-US" sz="2000" b="0" strike="noStrike" spc="-1">
                <a:latin typeface="Arial"/>
              </a:rPr>
              <a:t>Τέταρτο επίπεδο διάρθρωσης</a:t>
            </a:r>
          </a:p>
          <a:p>
            <a:pPr marL="2160000" lvl="4" indent="-216000">
              <a:spcBef>
                <a:spcPts val="283"/>
              </a:spcBef>
              <a:buClr>
                <a:srgbClr val="000000"/>
              </a:buClr>
              <a:buSzPct val="45000"/>
              <a:buFont typeface="Wingdings" charset="2"/>
              <a:buChar char=""/>
            </a:pPr>
            <a:r>
              <a:rPr lang="en-US" sz="2000" b="0" strike="noStrike" spc="-1">
                <a:latin typeface="Arial"/>
              </a:rPr>
              <a:t>Πέμπτο επίπεδο διάρθρωσης</a:t>
            </a:r>
          </a:p>
          <a:p>
            <a:pPr marL="2592000" lvl="5" indent="-216000">
              <a:spcBef>
                <a:spcPts val="283"/>
              </a:spcBef>
              <a:buClr>
                <a:srgbClr val="000000"/>
              </a:buClr>
              <a:buSzPct val="45000"/>
              <a:buFont typeface="Wingdings" charset="2"/>
              <a:buChar char=""/>
            </a:pPr>
            <a:r>
              <a:rPr lang="en-US" sz="2000" b="0" strike="noStrike" spc="-1">
                <a:latin typeface="Arial"/>
              </a:rPr>
              <a:t>Έκτο επίπεδο διάρθρωσης</a:t>
            </a:r>
          </a:p>
          <a:p>
            <a:pPr marL="3024000" lvl="6" indent="-216000">
              <a:spcBef>
                <a:spcPts val="283"/>
              </a:spcBef>
              <a:buClr>
                <a:srgbClr val="000000"/>
              </a:buClr>
              <a:buSzPct val="45000"/>
              <a:buFont typeface="Wingdings" charset="2"/>
              <a:buChar char=""/>
            </a:pPr>
            <a:r>
              <a:rPr lang="en-US" sz="2000" b="0" strike="noStrike" spc="-1">
                <a:latin typeface="Arial"/>
              </a:rPr>
              <a:t>Έβδομο επίπεδο διάρθρωσης</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&lt;υποσέλιδο&gt;</a:t>
            </a: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BD78F2F-2F55-4A25-8F07-BD3B58381E76}" type="slidenum">
              <a:rPr lang="en-US" sz="1200" b="0" strike="noStrike" spc="-1">
                <a:solidFill>
                  <a:srgbClr val="8B8B8B"/>
                </a:solidFill>
                <a:latin typeface="Calibri"/>
              </a:rPr>
              <a:t>‹#›</a:t>
            </a:fld>
            <a:endParaRPr lang="en-US" sz="1200" b="0" strike="noStrike" spc="-1">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&lt;ημερομηνία/ώρα&gt;</a:t>
            </a: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Πατήστε για επεξεργασία της μορφής κειμένου του τίτλου</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Πατήστε για επεξεργασία της μορφής κειμένου διάρθρωσης</a:t>
            </a:r>
          </a:p>
          <a:p>
            <a:pPr marL="864000" lvl="1" indent="-324000">
              <a:spcBef>
                <a:spcPts val="1134"/>
              </a:spcBef>
              <a:buClr>
                <a:srgbClr val="000000"/>
              </a:buClr>
              <a:buSzPct val="75000"/>
              <a:buFont typeface="Symbol" charset="2"/>
              <a:buChar char=""/>
            </a:pPr>
            <a:r>
              <a:rPr lang="en-US" sz="2800" b="0" strike="noStrike" spc="-1">
                <a:latin typeface="Arial"/>
              </a:rPr>
              <a:t>Δεύτερο επίπεδο διάρθρωσης</a:t>
            </a:r>
          </a:p>
          <a:p>
            <a:pPr marL="1296000" lvl="2" indent="-288000">
              <a:spcBef>
                <a:spcPts val="850"/>
              </a:spcBef>
              <a:buClr>
                <a:srgbClr val="000000"/>
              </a:buClr>
              <a:buSzPct val="45000"/>
              <a:buFont typeface="Wingdings" charset="2"/>
              <a:buChar char=""/>
            </a:pPr>
            <a:r>
              <a:rPr lang="en-US" sz="2400" b="0" strike="noStrike" spc="-1">
                <a:latin typeface="Arial"/>
              </a:rPr>
              <a:t>Τρίτο επίπεδο διάρθρωσης</a:t>
            </a:r>
          </a:p>
          <a:p>
            <a:pPr marL="1728000" lvl="3" indent="-216000">
              <a:spcBef>
                <a:spcPts val="567"/>
              </a:spcBef>
              <a:buClr>
                <a:srgbClr val="000000"/>
              </a:buClr>
              <a:buSzPct val="75000"/>
              <a:buFont typeface="Symbol" charset="2"/>
              <a:buChar char=""/>
            </a:pPr>
            <a:r>
              <a:rPr lang="en-US" sz="2000" b="0" strike="noStrike" spc="-1">
                <a:latin typeface="Arial"/>
              </a:rPr>
              <a:t>Τέταρτο επίπεδο διάρθρωσης</a:t>
            </a:r>
          </a:p>
          <a:p>
            <a:pPr marL="2160000" lvl="4" indent="-216000">
              <a:spcBef>
                <a:spcPts val="283"/>
              </a:spcBef>
              <a:buClr>
                <a:srgbClr val="000000"/>
              </a:buClr>
              <a:buSzPct val="45000"/>
              <a:buFont typeface="Wingdings" charset="2"/>
              <a:buChar char=""/>
            </a:pPr>
            <a:r>
              <a:rPr lang="en-US" sz="2000" b="0" strike="noStrike" spc="-1">
                <a:latin typeface="Arial"/>
              </a:rPr>
              <a:t>Πέμπτο επίπεδο διάρθρωσης</a:t>
            </a:r>
          </a:p>
          <a:p>
            <a:pPr marL="2592000" lvl="5" indent="-216000">
              <a:spcBef>
                <a:spcPts val="283"/>
              </a:spcBef>
              <a:buClr>
                <a:srgbClr val="000000"/>
              </a:buClr>
              <a:buSzPct val="45000"/>
              <a:buFont typeface="Wingdings" charset="2"/>
              <a:buChar char=""/>
            </a:pPr>
            <a:r>
              <a:rPr lang="en-US" sz="2000" b="0" strike="noStrike" spc="-1">
                <a:latin typeface="Arial"/>
              </a:rPr>
              <a:t>Έκτο επίπεδο διάρθρωσης</a:t>
            </a:r>
          </a:p>
          <a:p>
            <a:pPr marL="3024000" lvl="6" indent="-216000">
              <a:spcBef>
                <a:spcPts val="283"/>
              </a:spcBef>
              <a:buClr>
                <a:srgbClr val="000000"/>
              </a:buClr>
              <a:buSzPct val="45000"/>
              <a:buFont typeface="Wingdings" charset="2"/>
              <a:buChar char=""/>
            </a:pPr>
            <a:r>
              <a:rPr lang="en-US" sz="2000" b="0" strike="noStrike" spc="-1">
                <a:latin typeface="Arial"/>
              </a:rPr>
              <a:t>Έβδομο επίπεδο διάρθρωσης</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qz0aGYrrlhU" TargetMode="External"/><Relationship Id="rId7" Type="http://schemas.openxmlformats.org/officeDocument/2006/relationships/hyperlink" Target="https://www.youtube.com/watch?v=3GsKEtBcGTk"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www.tutorialspoint.com/css/index.htm" TargetMode="External"/><Relationship Id="rId5" Type="http://schemas.openxmlformats.org/officeDocument/2006/relationships/hyperlink" Target="https://www.w3schools.com/css/default.asp" TargetMode="External"/><Relationship Id="rId4" Type="http://schemas.openxmlformats.org/officeDocument/2006/relationships/hyperlink" Target="https://www.w3schools.com/html/default.asp"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523880" y="430560"/>
            <a:ext cx="9143280" cy="2471040"/>
          </a:xfrm>
          <a:prstGeom prst="rect">
            <a:avLst/>
          </a:prstGeom>
          <a:noFill/>
          <a:ln w="0">
            <a:noFill/>
          </a:ln>
        </p:spPr>
        <p:txBody>
          <a:bodyPr lIns="0" tIns="0" rIns="0" bIns="0" anchor="b">
            <a:normAutofit/>
          </a:bodyPr>
          <a:lstStyle/>
          <a:p>
            <a:pPr algn="ctr">
              <a:lnSpc>
                <a:spcPct val="90000"/>
              </a:lnSpc>
              <a:buNone/>
            </a:pPr>
            <a:r>
              <a:rPr lang="el-GR" sz="2800" b="0" strike="noStrike" spc="-1">
                <a:solidFill>
                  <a:srgbClr val="000000"/>
                </a:solidFill>
                <a:latin typeface="Calibri Light"/>
              </a:rPr>
              <a:t>Εισαγωγή στην Επιστήμη του Ηλεκτρολόγου Μηχανικού</a:t>
            </a:r>
            <a:br>
              <a:rPr sz="2800"/>
            </a:br>
            <a:r>
              <a:rPr lang="en-US" sz="3200" b="1" strike="noStrike" spc="-1">
                <a:solidFill>
                  <a:srgbClr val="000000"/>
                </a:solidFill>
                <a:latin typeface="Calibri Light"/>
              </a:rPr>
              <a:t>PYTHON QUIZ</a:t>
            </a:r>
            <a:br>
              <a:rPr sz="2800"/>
            </a:br>
            <a:br>
              <a:rPr sz="3200"/>
            </a:br>
            <a:endParaRPr lang="en-US" sz="3200" b="0" strike="noStrike" spc="-1">
              <a:latin typeface="Arial"/>
            </a:endParaRPr>
          </a:p>
        </p:txBody>
      </p:sp>
      <p:sp>
        <p:nvSpPr>
          <p:cNvPr id="89" name="PlaceHolder 2"/>
          <p:cNvSpPr>
            <a:spLocks noGrp="1"/>
          </p:cNvSpPr>
          <p:nvPr>
            <p:ph type="subTitle"/>
          </p:nvPr>
        </p:nvSpPr>
        <p:spPr>
          <a:xfrm>
            <a:off x="1522440" y="3069360"/>
            <a:ext cx="9143280" cy="2952000"/>
          </a:xfrm>
          <a:prstGeom prst="rect">
            <a:avLst/>
          </a:prstGeom>
          <a:noFill/>
          <a:ln w="0">
            <a:noFill/>
          </a:ln>
        </p:spPr>
        <p:txBody>
          <a:bodyPr lIns="0" tIns="0" rIns="0" bIns="0" anchor="t">
            <a:normAutofit/>
          </a:bodyPr>
          <a:lstStyle/>
          <a:p>
            <a:pPr algn="ctr">
              <a:lnSpc>
                <a:spcPct val="90000"/>
              </a:lnSpc>
              <a:spcBef>
                <a:spcPts val="1001"/>
              </a:spcBef>
              <a:buNone/>
              <a:tabLst>
                <a:tab pos="0" algn="l"/>
              </a:tabLst>
            </a:pPr>
            <a:r>
              <a:rPr lang="el-GR" sz="2000" b="1" strike="noStrike" spc="-1">
                <a:solidFill>
                  <a:srgbClr val="000000"/>
                </a:solidFill>
                <a:latin typeface="Calibri"/>
              </a:rPr>
              <a:t>ΟΜΑΔΑ 01</a:t>
            </a:r>
            <a:r>
              <a:rPr lang="el-GR" sz="1800" b="0" strike="noStrike" spc="-1">
                <a:solidFill>
                  <a:srgbClr val="000000"/>
                </a:solidFill>
                <a:latin typeface="Calibri"/>
              </a:rPr>
              <a:t> </a:t>
            </a:r>
            <a:endParaRPr lang="en-US" sz="1800" b="0" strike="noStrike" spc="-1">
              <a:latin typeface="Arial"/>
            </a:endParaRPr>
          </a:p>
          <a:p>
            <a:pPr algn="ctr">
              <a:lnSpc>
                <a:spcPct val="90000"/>
              </a:lnSpc>
              <a:spcBef>
                <a:spcPts val="1001"/>
              </a:spcBef>
              <a:buNone/>
              <a:tabLst>
                <a:tab pos="0" algn="l"/>
              </a:tabLst>
            </a:pPr>
            <a:r>
              <a:rPr lang="el-GR" sz="1600" b="0" strike="noStrike" spc="-1">
                <a:solidFill>
                  <a:srgbClr val="000000"/>
                </a:solidFill>
                <a:latin typeface="Calibri"/>
              </a:rPr>
              <a:t>ΑΒΟΥΡΗΣ ΛΑΜΠΡΟΣ </a:t>
            </a:r>
            <a:endParaRPr lang="en-US" sz="1600" b="0" strike="noStrike" spc="-1">
              <a:latin typeface="Arial"/>
            </a:endParaRPr>
          </a:p>
          <a:p>
            <a:pPr algn="ctr">
              <a:lnSpc>
                <a:spcPct val="90000"/>
              </a:lnSpc>
              <a:spcBef>
                <a:spcPts val="1001"/>
              </a:spcBef>
              <a:buNone/>
              <a:tabLst>
                <a:tab pos="0" algn="l"/>
              </a:tabLst>
            </a:pPr>
            <a:r>
              <a:rPr lang="el-GR" sz="1600" b="0" strike="noStrike" spc="-1">
                <a:solidFill>
                  <a:srgbClr val="000000"/>
                </a:solidFill>
                <a:latin typeface="Calibri"/>
              </a:rPr>
              <a:t>ΑΝΑΣΤΟΠΟΥΛΟΣ ΑΛΕΞΑΝΔΡΟΣ- ΑΠΟΛΛΩΝ</a:t>
            </a:r>
            <a:endParaRPr lang="en-US" sz="1600" b="0" strike="noStrike" spc="-1">
              <a:latin typeface="Arial"/>
            </a:endParaRPr>
          </a:p>
          <a:p>
            <a:pPr algn="ctr">
              <a:lnSpc>
                <a:spcPct val="90000"/>
              </a:lnSpc>
              <a:spcBef>
                <a:spcPts val="1001"/>
              </a:spcBef>
              <a:buNone/>
              <a:tabLst>
                <a:tab pos="0" algn="l"/>
              </a:tabLst>
            </a:pPr>
            <a:r>
              <a:rPr lang="el-GR" sz="1600" b="0" strike="noStrike" spc="-1">
                <a:solidFill>
                  <a:srgbClr val="000000"/>
                </a:solidFill>
                <a:latin typeface="Calibri"/>
              </a:rPr>
              <a:t>ΒΥΘΟΥΛΚΑΣ ΔΗΜΗΤΡΙΟΣ</a:t>
            </a:r>
            <a:endParaRPr lang="en-US" sz="1600" b="0" strike="noStrike" spc="-1">
              <a:latin typeface="Arial"/>
            </a:endParaRPr>
          </a:p>
          <a:p>
            <a:pPr algn="ctr">
              <a:lnSpc>
                <a:spcPct val="90000"/>
              </a:lnSpc>
              <a:spcBef>
                <a:spcPts val="1001"/>
              </a:spcBef>
              <a:buNone/>
              <a:tabLst>
                <a:tab pos="0" algn="l"/>
              </a:tabLst>
            </a:pPr>
            <a:r>
              <a:rPr lang="el-GR" sz="1600" b="0" strike="noStrike" spc="-1">
                <a:solidFill>
                  <a:srgbClr val="000000"/>
                </a:solidFill>
                <a:latin typeface="Calibri"/>
              </a:rPr>
              <a:t>ΓΙΑΝΝΗ ΝΙΚΟΛΑΟΣ</a:t>
            </a:r>
            <a:endParaRPr lang="en-US" sz="1600" b="0" strike="noStrike" spc="-1">
              <a:latin typeface="Arial"/>
            </a:endParaRPr>
          </a:p>
          <a:p>
            <a:pPr algn="ctr">
              <a:lnSpc>
                <a:spcPct val="90000"/>
              </a:lnSpc>
              <a:spcBef>
                <a:spcPts val="1001"/>
              </a:spcBef>
              <a:buNone/>
              <a:tabLst>
                <a:tab pos="0" algn="l"/>
              </a:tabLst>
            </a:pPr>
            <a:r>
              <a:rPr lang="el-GR" sz="1600" b="0" strike="noStrike" spc="-1">
                <a:solidFill>
                  <a:srgbClr val="000000"/>
                </a:solidFill>
                <a:latin typeface="Calibri"/>
              </a:rPr>
              <a:t>ΔΙΚΑΡΟΣ ΕΥΑΓΓΕΛΟΣ</a:t>
            </a:r>
            <a:endParaRPr lang="en-US" sz="1600" b="0" strike="noStrike" spc="-1">
              <a:latin typeface="Arial"/>
            </a:endParaRPr>
          </a:p>
          <a:p>
            <a:pPr algn="ctr">
              <a:lnSpc>
                <a:spcPct val="90000"/>
              </a:lnSpc>
              <a:spcBef>
                <a:spcPts val="1001"/>
              </a:spcBef>
              <a:buNone/>
              <a:tabLst>
                <a:tab pos="0" algn="l"/>
              </a:tabLst>
            </a:pPr>
            <a:r>
              <a:rPr lang="el-GR" sz="1600" b="0" strike="noStrike" spc="-1">
                <a:solidFill>
                  <a:srgbClr val="000000"/>
                </a:solidFill>
                <a:latin typeface="Calibri"/>
              </a:rPr>
              <a:t>ΚΑΡΑΜΠΑΡΠΑΣ ΔΗΜΟΣΘΕΝΗΣ</a:t>
            </a:r>
            <a:endParaRPr lang="en-US" sz="1600" b="0" strike="noStrike" spc="-1">
              <a:latin typeface="Arial"/>
            </a:endParaRPr>
          </a:p>
          <a:p>
            <a:pPr algn="ctr">
              <a:lnSpc>
                <a:spcPct val="90000"/>
              </a:lnSpc>
              <a:spcBef>
                <a:spcPts val="1001"/>
              </a:spcBef>
              <a:buNone/>
              <a:tabLst>
                <a:tab pos="0" algn="l"/>
              </a:tabLst>
            </a:pPr>
            <a:r>
              <a:rPr lang="el-GR" sz="1600" b="0" strike="noStrike" spc="-1">
                <a:solidFill>
                  <a:srgbClr val="000000"/>
                </a:solidFill>
                <a:latin typeface="Calibri"/>
              </a:rPr>
              <a:t> ΚΟΡΜΑΣ ΓΕΩΡΓΙΟΣ</a:t>
            </a:r>
            <a:endParaRPr lang="en-US" sz="1600" b="0" strike="noStrike" spc="-1">
              <a:latin typeface="Arial"/>
            </a:endParaRPr>
          </a:p>
          <a:p>
            <a:pPr algn="ctr">
              <a:lnSpc>
                <a:spcPct val="90000"/>
              </a:lnSpc>
              <a:spcBef>
                <a:spcPts val="1001"/>
              </a:spcBef>
              <a:buNone/>
              <a:tabLst>
                <a:tab pos="0" algn="l"/>
              </a:tabLst>
            </a:pPr>
            <a:endParaRPr lang="en-US" sz="2400" b="0" strike="noStrike" spc="-1">
              <a:latin typeface="Arial"/>
            </a:endParaRPr>
          </a:p>
        </p:txBody>
      </p:sp>
      <p:sp>
        <p:nvSpPr>
          <p:cNvPr id="90" name="TextBox 3"/>
          <p:cNvSpPr/>
          <p:nvPr/>
        </p:nvSpPr>
        <p:spPr>
          <a:xfrm>
            <a:off x="1108800" y="6391440"/>
            <a:ext cx="99702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l-GR" sz="1800" b="0" strike="noStrike" spc="-1">
                <a:solidFill>
                  <a:srgbClr val="000000"/>
                </a:solidFill>
                <a:latin typeface="Calibri"/>
                <a:ea typeface="DejaVu Sans"/>
              </a:rPr>
              <a:t>Τμήμα Ηλεκτρολόγων Μηχανικών και Τεχνολογίας Υπολογιστών – Πανεπιστήμιο Πατρών</a:t>
            </a:r>
            <a:endParaRPr lang="en-US" sz="1800" b="0" strike="noStrike" spc="-1">
              <a:latin typeface="Arial"/>
            </a:endParaRPr>
          </a:p>
        </p:txBody>
      </p:sp>
      <p:sp>
        <p:nvSpPr>
          <p:cNvPr id="91" name="Straight Connector 4"/>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6640" y="110520"/>
            <a:ext cx="10514880" cy="1324800"/>
          </a:xfrm>
          <a:prstGeom prst="rect">
            <a:avLst/>
          </a:prstGeom>
          <a:noFill/>
          <a:ln w="0">
            <a:noFill/>
          </a:ln>
        </p:spPr>
        <p:txBody>
          <a:bodyPr lIns="90000" tIns="45000" rIns="90000" bIns="45000" anchor="ctr">
            <a:normAutofit/>
          </a:bodyPr>
          <a:lstStyle/>
          <a:p>
            <a:pPr>
              <a:lnSpc>
                <a:spcPct val="90000"/>
              </a:lnSpc>
              <a:buNone/>
            </a:pPr>
            <a:r>
              <a:rPr lang="el-GR" sz="2800" b="0" strike="noStrike" spc="-1">
                <a:solidFill>
                  <a:srgbClr val="000000"/>
                </a:solidFill>
                <a:latin typeface="Calibri"/>
              </a:rPr>
              <a:t>Αναφορές</a:t>
            </a:r>
            <a:endParaRPr lang="en-US" sz="2800" b="0" strike="noStrike" spc="-1">
              <a:latin typeface="Arial"/>
            </a:endParaRPr>
          </a:p>
        </p:txBody>
      </p:sp>
      <p:sp>
        <p:nvSpPr>
          <p:cNvPr id="134"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800" b="0" u="sng" strike="noStrike" spc="-1">
                <a:solidFill>
                  <a:srgbClr val="0563C1"/>
                </a:solidFill>
                <a:uFillTx/>
                <a:latin typeface="Calibri"/>
                <a:hlinkClick r:id="rId3"/>
              </a:rPr>
              <a:t>https://www.youtube.com/watch?v=qz0aGYrrlhU</a:t>
            </a:r>
            <a:endParaRPr lang="en-US" sz="2800" b="0" strike="noStrike" spc="-1">
              <a:latin typeface="Arial"/>
            </a:endParaRPr>
          </a:p>
          <a:p>
            <a:pPr marL="228600" indent="-228600">
              <a:lnSpc>
                <a:spcPct val="90000"/>
              </a:lnSpc>
              <a:spcBef>
                <a:spcPts val="1001"/>
              </a:spcBef>
              <a:buClr>
                <a:srgbClr val="000000"/>
              </a:buClr>
              <a:buFont typeface="Arial"/>
              <a:buChar char="•"/>
            </a:pPr>
            <a:r>
              <a:rPr lang="en-US" sz="2800" b="0" u="sng" strike="noStrike" spc="-1">
                <a:solidFill>
                  <a:srgbClr val="0563C1"/>
                </a:solidFill>
                <a:uFillTx/>
                <a:latin typeface="Calibri"/>
                <a:hlinkClick r:id="rId4"/>
              </a:rPr>
              <a:t>https://www.w3schools.com/html/default.asp</a:t>
            </a:r>
            <a:endParaRPr lang="en-US" sz="2800" b="0" strike="noStrike" spc="-1">
              <a:latin typeface="Arial"/>
            </a:endParaRPr>
          </a:p>
          <a:p>
            <a:pPr marL="228600" indent="-228600">
              <a:lnSpc>
                <a:spcPct val="90000"/>
              </a:lnSpc>
              <a:spcBef>
                <a:spcPts val="1001"/>
              </a:spcBef>
              <a:buClr>
                <a:srgbClr val="000000"/>
              </a:buClr>
              <a:buFont typeface="Arial"/>
              <a:buChar char="•"/>
            </a:pPr>
            <a:r>
              <a:rPr lang="en-US" sz="2800" b="0" u="sng" strike="noStrike" spc="-1">
                <a:solidFill>
                  <a:srgbClr val="0563C1"/>
                </a:solidFill>
                <a:uFillTx/>
                <a:latin typeface="Calibri"/>
                <a:hlinkClick r:id="rId5"/>
              </a:rPr>
              <a:t>https://www.w3schools.com/css/default.asp</a:t>
            </a:r>
            <a:endParaRPr lang="en-US" sz="2800" b="0" strike="noStrike" spc="-1">
              <a:latin typeface="Arial"/>
            </a:endParaRPr>
          </a:p>
          <a:p>
            <a:pPr marL="228600" indent="-228600">
              <a:lnSpc>
                <a:spcPct val="90000"/>
              </a:lnSpc>
              <a:spcBef>
                <a:spcPts val="1001"/>
              </a:spcBef>
              <a:buClr>
                <a:srgbClr val="000000"/>
              </a:buClr>
              <a:buFont typeface="Arial"/>
              <a:buChar char="•"/>
            </a:pPr>
            <a:r>
              <a:rPr lang="en-US" sz="2800" b="0" u="sng" strike="noStrike" spc="-1">
                <a:solidFill>
                  <a:srgbClr val="0563C1"/>
                </a:solidFill>
                <a:uFillTx/>
                <a:latin typeface="Calibri"/>
                <a:hlinkClick r:id="rId6"/>
              </a:rPr>
              <a:t>https://www.tutorialspoint.com/css/index.htm</a:t>
            </a:r>
            <a:endParaRPr lang="en-US" sz="2800" b="0" strike="noStrike" spc="-1">
              <a:latin typeface="Arial"/>
            </a:endParaRPr>
          </a:p>
          <a:p>
            <a:pPr marL="228600" indent="-228600">
              <a:lnSpc>
                <a:spcPct val="90000"/>
              </a:lnSpc>
              <a:spcBef>
                <a:spcPts val="1001"/>
              </a:spcBef>
              <a:buClr>
                <a:srgbClr val="000000"/>
              </a:buClr>
              <a:buFont typeface="Arial"/>
              <a:buChar char="•"/>
            </a:pPr>
            <a:r>
              <a:rPr lang="en-US" sz="2800" b="0" u="sng" strike="noStrike" spc="-1">
                <a:solidFill>
                  <a:srgbClr val="0563C1"/>
                </a:solidFill>
                <a:uFillTx/>
                <a:latin typeface="Calibri"/>
                <a:hlinkClick r:id="rId7"/>
              </a:rPr>
              <a:t>https://www.youtube.com/watch?v=3GsKEtBcGTk</a:t>
            </a:r>
            <a:endParaRPr lang="en-US" sz="2800" b="0" strike="noStrike" spc="-1">
              <a:latin typeface="Arial"/>
            </a:endParaRPr>
          </a:p>
          <a:p>
            <a:pPr>
              <a:lnSpc>
                <a:spcPct val="90000"/>
              </a:lnSpc>
              <a:spcBef>
                <a:spcPts val="1001"/>
              </a:spcBef>
              <a:buNone/>
            </a:pPr>
            <a:endParaRPr lang="en-US" sz="3200" b="0" strike="noStrike" spc="-1">
              <a:latin typeface="Arial"/>
            </a:endParaRPr>
          </a:p>
          <a:p>
            <a:pPr>
              <a:lnSpc>
                <a:spcPct val="90000"/>
              </a:lnSpc>
              <a:spcBef>
                <a:spcPts val="1001"/>
              </a:spcBef>
              <a:buNone/>
            </a:pPr>
            <a:endParaRPr lang="en-US" sz="2800" b="0" strike="noStrike" spc="-1">
              <a:latin typeface="Arial"/>
            </a:endParaRPr>
          </a:p>
        </p:txBody>
      </p:sp>
      <p:sp>
        <p:nvSpPr>
          <p:cNvPr id="135" name="Straight Connector 6"/>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36" name="Straight Connector 8"/>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6640" y="110520"/>
            <a:ext cx="10514880" cy="1324800"/>
          </a:xfrm>
          <a:prstGeom prst="rect">
            <a:avLst/>
          </a:prstGeom>
          <a:noFill/>
          <a:ln w="0">
            <a:noFill/>
          </a:ln>
        </p:spPr>
        <p:txBody>
          <a:bodyPr lIns="90000" tIns="45000" rIns="90000" bIns="45000" anchor="ctr">
            <a:normAutofit/>
          </a:bodyPr>
          <a:lstStyle/>
          <a:p>
            <a:pPr>
              <a:lnSpc>
                <a:spcPct val="90000"/>
              </a:lnSpc>
              <a:buNone/>
            </a:pPr>
            <a:r>
              <a:rPr lang="el-GR" sz="2800" b="0" strike="noStrike" spc="-1">
                <a:solidFill>
                  <a:srgbClr val="000000"/>
                </a:solidFill>
                <a:latin typeface="Calibri"/>
              </a:rPr>
              <a:t>Αναφορές</a:t>
            </a:r>
            <a:endParaRPr lang="en-US" sz="2800" b="0" strike="noStrike" spc="-1">
              <a:latin typeface="Arial"/>
            </a:endParaRPr>
          </a:p>
        </p:txBody>
      </p:sp>
      <p:sp>
        <p:nvSpPr>
          <p:cNvPr id="138" name="PlaceHolder 2"/>
          <p:cNvSpPr>
            <a:spLocks noGrp="1"/>
          </p:cNvSpPr>
          <p:nvPr>
            <p:ph/>
          </p:nvPr>
        </p:nvSpPr>
        <p:spPr>
          <a:xfrm>
            <a:off x="838080" y="1821600"/>
            <a:ext cx="10514880" cy="4350600"/>
          </a:xfrm>
          <a:prstGeom prst="rect">
            <a:avLst/>
          </a:prstGeom>
          <a:noFill/>
          <a:ln w="0">
            <a:noFill/>
          </a:ln>
        </p:spPr>
        <p:txBody>
          <a:bodyPr lIns="90000" tIns="45000" rIns="90000" bIns="45000" anchor="t">
            <a:noAutofit/>
          </a:bodyPr>
          <a:lstStyle/>
          <a:p>
            <a:pPr>
              <a:lnSpc>
                <a:spcPct val="90000"/>
              </a:lnSpc>
              <a:spcBef>
                <a:spcPts val="1001"/>
              </a:spcBef>
              <a:buNone/>
            </a:pPr>
            <a:r>
              <a:rPr lang="en-US" sz="1200" b="0" strike="noStrike" spc="-1">
                <a:latin typeface="Arial"/>
              </a:rPr>
              <a:t>Python PostgreSQL Tutorial Using Psycopg2 [Complete Guide] (pynative.com) </a:t>
            </a:r>
          </a:p>
          <a:p>
            <a:pPr>
              <a:lnSpc>
                <a:spcPct val="90000"/>
              </a:lnSpc>
              <a:spcBef>
                <a:spcPts val="1001"/>
              </a:spcBef>
              <a:buNone/>
            </a:pPr>
            <a:r>
              <a:rPr lang="en-US" sz="1200" b="0" strike="noStrike" spc="-1">
                <a:latin typeface="Arial"/>
              </a:rPr>
              <a:t>https://pynative.com/python-postgresql-tutorial/ </a:t>
            </a:r>
          </a:p>
          <a:p>
            <a:pPr>
              <a:lnSpc>
                <a:spcPct val="90000"/>
              </a:lnSpc>
              <a:spcBef>
                <a:spcPts val="1001"/>
              </a:spcBef>
              <a:buNone/>
            </a:pPr>
            <a:r>
              <a:rPr lang="en-US" sz="1200" b="0" strike="noStrike" spc="-1">
                <a:latin typeface="Arial"/>
              </a:rPr>
              <a:t>Heroku Dynos - Configuration | Heroku </a:t>
            </a:r>
          </a:p>
          <a:p>
            <a:pPr>
              <a:lnSpc>
                <a:spcPct val="90000"/>
              </a:lnSpc>
              <a:spcBef>
                <a:spcPts val="1001"/>
              </a:spcBef>
              <a:buNone/>
            </a:pPr>
            <a:r>
              <a:rPr lang="en-US" sz="1200" b="0" strike="noStrike" spc="-1">
                <a:latin typeface="Arial"/>
              </a:rPr>
              <a:t>Heroku Error Codes | Heroku Dev Center </a:t>
            </a:r>
          </a:p>
          <a:p>
            <a:pPr>
              <a:lnSpc>
                <a:spcPct val="90000"/>
              </a:lnSpc>
              <a:spcBef>
                <a:spcPts val="1001"/>
              </a:spcBef>
              <a:buNone/>
            </a:pPr>
            <a:r>
              <a:rPr lang="en-US" sz="1200" b="0" strike="noStrike" spc="-1">
                <a:latin typeface="Arial"/>
              </a:rPr>
              <a:t>PostgreSQL Python - Querying Data - GeeksforGeeks </a:t>
            </a:r>
          </a:p>
          <a:p>
            <a:pPr>
              <a:lnSpc>
                <a:spcPct val="90000"/>
              </a:lnSpc>
              <a:spcBef>
                <a:spcPts val="1001"/>
              </a:spcBef>
              <a:buNone/>
            </a:pPr>
            <a:r>
              <a:rPr lang="en-US" sz="1200" b="0" strike="noStrike" spc="-1">
                <a:latin typeface="Arial"/>
              </a:rPr>
              <a:t>PostgreSQL Python: Connect To PostgreSQL Database Server (postgresqltutorial.com) </a:t>
            </a:r>
          </a:p>
          <a:p>
            <a:pPr>
              <a:lnSpc>
                <a:spcPct val="90000"/>
              </a:lnSpc>
              <a:spcBef>
                <a:spcPts val="1001"/>
              </a:spcBef>
              <a:buNone/>
            </a:pPr>
            <a:r>
              <a:rPr lang="en-US" sz="1200" b="0" strike="noStrike" spc="-1">
                <a:latin typeface="Arial"/>
              </a:rPr>
              <a:t>Python Flask working with wraps - Stack Overflow </a:t>
            </a:r>
          </a:p>
          <a:p>
            <a:pPr>
              <a:lnSpc>
                <a:spcPct val="90000"/>
              </a:lnSpc>
              <a:spcBef>
                <a:spcPts val="1001"/>
              </a:spcBef>
              <a:buNone/>
            </a:pPr>
            <a:r>
              <a:rPr lang="en-US" sz="1200" b="0" strike="noStrike" spc="-1">
                <a:latin typeface="Arial"/>
              </a:rPr>
              <a:t>Using Wrappers to Log in Python. An easy and powerful hack for Python… | by Lauro Bravar | Towards Data Science </a:t>
            </a:r>
          </a:p>
          <a:p>
            <a:pPr>
              <a:lnSpc>
                <a:spcPct val="90000"/>
              </a:lnSpc>
              <a:spcBef>
                <a:spcPts val="1001"/>
              </a:spcBef>
              <a:buNone/>
            </a:pPr>
            <a:endParaRPr lang="en-US" sz="1200" b="0" strike="noStrike" spc="-1">
              <a:latin typeface="Arial"/>
            </a:endParaRPr>
          </a:p>
          <a:p>
            <a:pPr>
              <a:lnSpc>
                <a:spcPct val="90000"/>
              </a:lnSpc>
              <a:spcBef>
                <a:spcPts val="1001"/>
              </a:spcBef>
              <a:buNone/>
            </a:pPr>
            <a:r>
              <a:rPr lang="en-US" sz="1200" b="0" strike="noStrike" spc="-1">
                <a:latin typeface="Arial"/>
              </a:rPr>
              <a:t>navouris/Y210-web-technologies (github.com) </a:t>
            </a:r>
          </a:p>
          <a:p>
            <a:pPr>
              <a:lnSpc>
                <a:spcPct val="90000"/>
              </a:lnSpc>
              <a:spcBef>
                <a:spcPts val="1001"/>
              </a:spcBef>
              <a:buNone/>
            </a:pPr>
            <a:r>
              <a:rPr lang="en-US" sz="1200" b="0" strike="noStrike" spc="-1">
                <a:latin typeface="Arial"/>
              </a:rPr>
              <a:t>ΕΙΣΑΓΩΓΗ ΣΤΟΥΣ ΥΠΟΛΟΓΙΣΤΕΣ (4η ΑΝΑΘΕΩΡΗΜΕΝΗ ΕΚΔΟΣΗ) : ΑΒΟΥΡΗΣ ΝΙΚΟΛΑΟΣ, ΚΟΥΚΙΑΣ ΜΙΧΑΗΛ, ΠΑΛΙΟΥΡΑΣ ΒΑΣΙΛΕΙΟΣ, ΣΓΑΡΜΠΑΣ ΚΥΡΙΑΚΟΣ </a:t>
            </a:r>
          </a:p>
          <a:p>
            <a:pPr>
              <a:lnSpc>
                <a:spcPct val="90000"/>
              </a:lnSpc>
              <a:spcBef>
                <a:spcPts val="1001"/>
              </a:spcBef>
              <a:buNone/>
            </a:pPr>
            <a:endParaRPr lang="en-US" sz="3200" b="0" strike="noStrike" spc="-1">
              <a:latin typeface="Arial"/>
            </a:endParaRPr>
          </a:p>
          <a:p>
            <a:pPr>
              <a:lnSpc>
                <a:spcPct val="90000"/>
              </a:lnSpc>
              <a:spcBef>
                <a:spcPts val="1001"/>
              </a:spcBef>
              <a:buNone/>
            </a:pPr>
            <a:endParaRPr lang="en-US" sz="2800" b="0" strike="noStrike" spc="-1">
              <a:latin typeface="Arial"/>
            </a:endParaRPr>
          </a:p>
        </p:txBody>
      </p:sp>
      <p:sp>
        <p:nvSpPr>
          <p:cNvPr id="139" name="Straight Connector 12"/>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40" name="Straight Connector 13"/>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6640" y="110520"/>
            <a:ext cx="10514880" cy="1324800"/>
          </a:xfrm>
          <a:prstGeom prst="rect">
            <a:avLst/>
          </a:prstGeom>
          <a:noFill/>
          <a:ln w="0">
            <a:noFill/>
          </a:ln>
        </p:spPr>
        <p:txBody>
          <a:bodyPr lIns="90000" tIns="45000" rIns="90000" bIns="45000" anchor="ctr">
            <a:noAutofit/>
          </a:bodyPr>
          <a:lstStyle/>
          <a:p>
            <a:pPr>
              <a:lnSpc>
                <a:spcPct val="90000"/>
              </a:lnSpc>
              <a:buNone/>
            </a:pPr>
            <a:r>
              <a:rPr lang="el-GR" sz="2800" b="0" strike="noStrike" spc="-1">
                <a:solidFill>
                  <a:srgbClr val="000000"/>
                </a:solidFill>
                <a:latin typeface="Calibri"/>
              </a:rPr>
              <a:t>Σκοπός</a:t>
            </a:r>
            <a:endParaRPr lang="en-US" sz="2800" b="0" strike="noStrike" spc="-1">
              <a:latin typeface="Arial"/>
            </a:endParaRPr>
          </a:p>
        </p:txBody>
      </p:sp>
      <p:sp>
        <p:nvSpPr>
          <p:cNvPr id="93" name="Straight Connector 6"/>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94" name="PlaceHolder 2"/>
          <p:cNvSpPr>
            <a:spLocks noGrp="1"/>
          </p:cNvSpPr>
          <p:nvPr>
            <p:ph type="ftr" idx="10"/>
          </p:nvPr>
        </p:nvSpPr>
        <p:spPr>
          <a:xfrm>
            <a:off x="643320" y="6434640"/>
            <a:ext cx="4114080" cy="364320"/>
          </a:xfrm>
          <a:prstGeom prst="rect">
            <a:avLst/>
          </a:prstGeom>
          <a:noFill/>
          <a:ln w="0">
            <a:noFill/>
          </a:ln>
        </p:spPr>
        <p:txBody>
          <a:bodyPr lIns="90000" tIns="45000" rIns="90000" bIns="45000" anchor="ctr">
            <a:noAutofit/>
          </a:bodyPr>
          <a:lstStyle>
            <a:lvl1pPr algn="ctr">
              <a:lnSpc>
                <a:spcPct val="100000"/>
              </a:lnSpc>
              <a:buNone/>
              <a:defRPr lang="el-GR" sz="1200" b="0" strike="noStrike" spc="-1">
                <a:solidFill>
                  <a:srgbClr val="8B8B8B"/>
                </a:solidFill>
                <a:latin typeface="Calibri"/>
              </a:defRPr>
            </a:lvl1pPr>
          </a:lstStyle>
          <a:p>
            <a:pPr algn="ctr">
              <a:lnSpc>
                <a:spcPct val="100000"/>
              </a:lnSpc>
              <a:buNone/>
            </a:pPr>
            <a:r>
              <a:rPr lang="el-GR" sz="1200" b="0" strike="noStrike" spc="-1">
                <a:solidFill>
                  <a:srgbClr val="8B8B8B"/>
                </a:solidFill>
                <a:latin typeface="Calibri"/>
              </a:rPr>
              <a:t>Ομάδα 	01 – PythonQuiz</a:t>
            </a:r>
            <a:endParaRPr lang="en-US" sz="1200" b="0" strike="noStrike" spc="-1">
              <a:latin typeface="Times New Roman"/>
            </a:endParaRPr>
          </a:p>
        </p:txBody>
      </p:sp>
      <p:sp>
        <p:nvSpPr>
          <p:cNvPr id="95" name="Straight Connector 8"/>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96" name="PlaceHolder 3"/>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l-GR" sz="2800" b="0" strike="noStrike" spc="-1">
                <a:solidFill>
                  <a:srgbClr val="000000"/>
                </a:solidFill>
                <a:latin typeface="Calibri"/>
              </a:rPr>
              <a:t>Σκοπός της εργασίας αποτελεί η υλοποίηση ενός </a:t>
            </a:r>
            <a:r>
              <a:rPr lang="en-US" sz="2800" b="0" strike="noStrike" spc="-1">
                <a:solidFill>
                  <a:srgbClr val="000000"/>
                </a:solidFill>
                <a:latin typeface="Calibri"/>
              </a:rPr>
              <a:t>Python quiz </a:t>
            </a:r>
            <a:r>
              <a:rPr lang="el-GR" sz="2800" b="0" strike="noStrike" spc="-1">
                <a:solidFill>
                  <a:srgbClr val="000000"/>
                </a:solidFill>
                <a:latin typeface="Calibri"/>
              </a:rPr>
              <a:t>με χρήση της </a:t>
            </a:r>
            <a:r>
              <a:rPr lang="en-US" sz="2800" b="0" strike="noStrike" spc="-1">
                <a:solidFill>
                  <a:srgbClr val="000000"/>
                </a:solidFill>
                <a:latin typeface="Calibri"/>
              </a:rPr>
              <a:t>Python , </a:t>
            </a:r>
            <a:r>
              <a:rPr lang="el-GR" sz="2800" b="0" strike="noStrike" spc="-1">
                <a:solidFill>
                  <a:srgbClr val="000000"/>
                </a:solidFill>
                <a:latin typeface="Calibri"/>
              </a:rPr>
              <a:t>της </a:t>
            </a:r>
            <a:r>
              <a:rPr lang="en-US" sz="2800" b="0" strike="noStrike" spc="-1">
                <a:solidFill>
                  <a:srgbClr val="000000"/>
                </a:solidFill>
                <a:latin typeface="Calibri"/>
              </a:rPr>
              <a:t>HTML , </a:t>
            </a:r>
            <a:r>
              <a:rPr lang="el-GR" sz="2800" b="0" strike="noStrike" spc="-1">
                <a:solidFill>
                  <a:srgbClr val="000000"/>
                </a:solidFill>
                <a:latin typeface="Calibri"/>
              </a:rPr>
              <a:t>της </a:t>
            </a:r>
            <a:r>
              <a:rPr lang="en-US" sz="2800" b="0" strike="noStrike" spc="-1">
                <a:solidFill>
                  <a:srgbClr val="000000"/>
                </a:solidFill>
                <a:latin typeface="Calibri"/>
              </a:rPr>
              <a:t>CSS </a:t>
            </a:r>
            <a:r>
              <a:rPr lang="el-GR" sz="2800" b="0" strike="noStrike" spc="-1">
                <a:solidFill>
                  <a:srgbClr val="000000"/>
                </a:solidFill>
                <a:latin typeface="Calibri"/>
              </a:rPr>
              <a:t>και της </a:t>
            </a:r>
            <a:r>
              <a:rPr lang="en-US" sz="2800" b="0" strike="noStrike" spc="-1">
                <a:solidFill>
                  <a:srgbClr val="000000"/>
                </a:solidFill>
                <a:latin typeface="Calibri"/>
              </a:rPr>
              <a:t>JavaScript.</a:t>
            </a:r>
            <a:r>
              <a:rPr lang="el-GR" sz="2800" b="0" strike="noStrike" spc="-1">
                <a:solidFill>
                  <a:srgbClr val="000000"/>
                </a:solidFill>
                <a:latin typeface="Calibri"/>
              </a:rPr>
              <a:t> Με την εργασία</a:t>
            </a:r>
            <a:r>
              <a:rPr lang="en-US" sz="2800" b="0" strike="noStrike" spc="-1">
                <a:solidFill>
                  <a:srgbClr val="000000"/>
                </a:solidFill>
                <a:latin typeface="Calibri"/>
              </a:rPr>
              <a:t> </a:t>
            </a:r>
            <a:r>
              <a:rPr lang="el-GR" sz="2800" b="0" strike="noStrike" spc="-1">
                <a:solidFill>
                  <a:srgbClr val="000000"/>
                </a:solidFill>
                <a:latin typeface="Calibri"/>
              </a:rPr>
              <a:t>αναπτύχθηκαν οι γνώσεις μας όσον αφορά τις εφαρμογές διαδικτύου,</a:t>
            </a:r>
            <a:r>
              <a:rPr lang="en-US" sz="2800" b="0" strike="noStrike" spc="-1">
                <a:solidFill>
                  <a:srgbClr val="000000"/>
                </a:solidFill>
                <a:latin typeface="Calibri"/>
              </a:rPr>
              <a:t> </a:t>
            </a:r>
            <a:r>
              <a:rPr lang="el-GR" sz="2800" b="0" strike="noStrike" spc="-1">
                <a:solidFill>
                  <a:srgbClr val="000000"/>
                </a:solidFill>
                <a:latin typeface="Calibri"/>
              </a:rPr>
              <a:t>τη χρήση της βιβλιοθήκης </a:t>
            </a:r>
            <a:r>
              <a:rPr lang="en-US" sz="2800" b="0" strike="noStrike" spc="-1">
                <a:solidFill>
                  <a:srgbClr val="000000"/>
                </a:solidFill>
                <a:latin typeface="Calibri"/>
              </a:rPr>
              <a:t>Flask, </a:t>
            </a:r>
            <a:r>
              <a:rPr lang="el-GR" sz="2800" b="0" strike="noStrike" spc="-1">
                <a:solidFill>
                  <a:srgbClr val="000000"/>
                </a:solidFill>
                <a:latin typeface="Calibri"/>
              </a:rPr>
              <a:t>όπως και της </a:t>
            </a:r>
            <a:r>
              <a:rPr lang="en-US" sz="2800" b="0" strike="noStrike" spc="-1">
                <a:solidFill>
                  <a:srgbClr val="000000"/>
                </a:solidFill>
                <a:latin typeface="Calibri"/>
              </a:rPr>
              <a:t>Jinja. </a:t>
            </a:r>
            <a:r>
              <a:rPr lang="el-GR" sz="2800" b="0" strike="noStrike" spc="-1">
                <a:solidFill>
                  <a:srgbClr val="000000"/>
                </a:solidFill>
                <a:latin typeface="Calibri"/>
              </a:rPr>
              <a:t>Εκτός αυτών μάθαμε βασικά στοιχεία  για την χρήση της </a:t>
            </a:r>
            <a:r>
              <a:rPr lang="en-US" sz="2800" b="0" strike="noStrike" spc="-1">
                <a:solidFill>
                  <a:srgbClr val="000000"/>
                </a:solidFill>
                <a:latin typeface="Calibri"/>
              </a:rPr>
              <a:t>HTML </a:t>
            </a:r>
            <a:r>
              <a:rPr lang="el-GR" sz="2800" b="0" strike="noStrike" spc="-1">
                <a:solidFill>
                  <a:srgbClr val="000000"/>
                </a:solidFill>
                <a:latin typeface="Calibri"/>
              </a:rPr>
              <a:t>και της </a:t>
            </a:r>
            <a:r>
              <a:rPr lang="en-US" sz="2800" b="0" strike="noStrike" spc="-1">
                <a:solidFill>
                  <a:srgbClr val="000000"/>
                </a:solidFill>
                <a:latin typeface="Calibri"/>
              </a:rPr>
              <a:t>JavaScript. </a:t>
            </a:r>
            <a:r>
              <a:rPr lang="el-GR" sz="2800" b="0" strike="noStrike" spc="-1">
                <a:solidFill>
                  <a:srgbClr val="000000"/>
                </a:solidFill>
                <a:latin typeface="Calibri"/>
              </a:rPr>
              <a:t>Τέλος,  το </a:t>
            </a:r>
            <a:r>
              <a:rPr lang="en-US" sz="2800" b="0" strike="noStrike" spc="-1">
                <a:solidFill>
                  <a:srgbClr val="000000"/>
                </a:solidFill>
                <a:latin typeface="Calibri"/>
              </a:rPr>
              <a:t>project</a:t>
            </a:r>
            <a:r>
              <a:rPr lang="el-GR" sz="2800" b="0" strike="noStrike" spc="-1">
                <a:solidFill>
                  <a:srgbClr val="000000"/>
                </a:solidFill>
                <a:latin typeface="Calibri"/>
              </a:rPr>
              <a:t> αποτέλεσε ένα κίνητρο ώστε να διευρύνουμε τις συνεργατικές και επικοινωνιακές μας δεξιότητες. </a:t>
            </a:r>
            <a:endParaRPr lang="en-US" sz="2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6640" y="110520"/>
            <a:ext cx="10514880" cy="1324800"/>
          </a:xfrm>
          <a:prstGeom prst="rect">
            <a:avLst/>
          </a:prstGeom>
          <a:noFill/>
          <a:ln w="0">
            <a:noFill/>
          </a:ln>
        </p:spPr>
        <p:txBody>
          <a:bodyPr lIns="90000" tIns="45000" rIns="90000" bIns="45000" anchor="ctr">
            <a:normAutofit/>
          </a:bodyPr>
          <a:lstStyle/>
          <a:p>
            <a:pPr>
              <a:lnSpc>
                <a:spcPct val="90000"/>
              </a:lnSpc>
              <a:buNone/>
            </a:pPr>
            <a:r>
              <a:rPr lang="el-GR" sz="2800" b="0" strike="noStrike" spc="-1">
                <a:solidFill>
                  <a:srgbClr val="000000"/>
                </a:solidFill>
                <a:latin typeface="Calibri"/>
              </a:rPr>
              <a:t>Μεθοδολογία</a:t>
            </a:r>
            <a:endParaRPr lang="en-US" sz="2800" b="0" strike="noStrike" spc="-1">
              <a:latin typeface="Arial"/>
            </a:endParaRPr>
          </a:p>
        </p:txBody>
      </p:sp>
      <p:sp>
        <p:nvSpPr>
          <p:cNvPr id="98"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l-GR" sz="1800" b="0" strike="noStrike" spc="-1">
                <a:solidFill>
                  <a:srgbClr val="000000"/>
                </a:solidFill>
                <a:latin typeface="Verdana"/>
                <a:ea typeface="Verdana"/>
              </a:rPr>
              <a:t>Η εργασία διαμοιράστηκε μεταξύ των μελών σε 5 βασικά μέρη.</a:t>
            </a:r>
            <a:endParaRPr lang="en-US" sz="1800" b="0" strike="noStrike" spc="-1">
              <a:latin typeface="Arial"/>
            </a:endParaRPr>
          </a:p>
          <a:p>
            <a:pPr marL="343080" indent="-343080">
              <a:lnSpc>
                <a:spcPct val="90000"/>
              </a:lnSpc>
              <a:spcBef>
                <a:spcPts val="1001"/>
              </a:spcBef>
              <a:buClr>
                <a:srgbClr val="000000"/>
              </a:buClr>
              <a:buFont typeface="Calibri Light"/>
              <a:buAutoNum type="arabicPeriod"/>
            </a:pPr>
            <a:r>
              <a:rPr lang="el-GR" sz="1800" b="0" strike="noStrike" spc="-1">
                <a:solidFill>
                  <a:srgbClr val="000000"/>
                </a:solidFill>
                <a:latin typeface="Verdana"/>
                <a:ea typeface="Verdana"/>
              </a:rPr>
              <a:t>Την υλοποίηση ενός </a:t>
            </a:r>
            <a:r>
              <a:rPr lang="en-US" sz="1800" b="0" strike="noStrike" spc="-1">
                <a:solidFill>
                  <a:srgbClr val="000000"/>
                </a:solidFill>
                <a:latin typeface="Verdana"/>
                <a:ea typeface="Verdana"/>
              </a:rPr>
              <a:t>database </a:t>
            </a:r>
            <a:r>
              <a:rPr lang="el-GR" sz="1800" b="0" strike="noStrike" spc="-1">
                <a:solidFill>
                  <a:srgbClr val="000000"/>
                </a:solidFill>
                <a:latin typeface="Verdana"/>
                <a:ea typeface="Verdana"/>
              </a:rPr>
              <a:t>όπου βρίσκονται τα στοιχεία του ιστορικού κι οι ερωτήσεις</a:t>
            </a:r>
            <a:endParaRPr lang="en-US" sz="1800" b="0" strike="noStrike" spc="-1">
              <a:latin typeface="Arial"/>
            </a:endParaRPr>
          </a:p>
          <a:p>
            <a:pPr marL="343080" indent="-343080">
              <a:lnSpc>
                <a:spcPct val="90000"/>
              </a:lnSpc>
              <a:spcBef>
                <a:spcPts val="1001"/>
              </a:spcBef>
              <a:buClr>
                <a:srgbClr val="000000"/>
              </a:buClr>
              <a:buFont typeface="Calibri Light"/>
              <a:buAutoNum type="arabicPeriod"/>
            </a:pPr>
            <a:r>
              <a:rPr lang="el-GR" sz="1800" b="0" strike="noStrike" spc="-1">
                <a:solidFill>
                  <a:srgbClr val="000000"/>
                </a:solidFill>
                <a:latin typeface="Verdana"/>
                <a:ea typeface="Verdana"/>
              </a:rPr>
              <a:t>Την δημιουργία</a:t>
            </a:r>
            <a:r>
              <a:rPr lang="en-US" sz="1800" b="0" strike="noStrike" spc="-1">
                <a:solidFill>
                  <a:srgbClr val="000000"/>
                </a:solidFill>
                <a:latin typeface="Verdana"/>
                <a:ea typeface="Verdana"/>
              </a:rPr>
              <a:t> </a:t>
            </a:r>
            <a:r>
              <a:rPr lang="el-GR" sz="1800" b="0" strike="noStrike" spc="-1">
                <a:solidFill>
                  <a:srgbClr val="000000"/>
                </a:solidFill>
                <a:latin typeface="Verdana"/>
                <a:ea typeface="Verdana"/>
              </a:rPr>
              <a:t>της ιστοσελίδας του </a:t>
            </a:r>
            <a:r>
              <a:rPr lang="en-US" sz="1800" b="0" strike="noStrike" spc="-1">
                <a:solidFill>
                  <a:srgbClr val="000000"/>
                </a:solidFill>
                <a:latin typeface="Verdana"/>
                <a:ea typeface="Verdana"/>
              </a:rPr>
              <a:t>Login</a:t>
            </a:r>
            <a:endParaRPr lang="en-US" sz="1800" b="0" strike="noStrike" spc="-1">
              <a:latin typeface="Arial"/>
            </a:endParaRPr>
          </a:p>
          <a:p>
            <a:pPr marL="343080" indent="-343080">
              <a:lnSpc>
                <a:spcPct val="90000"/>
              </a:lnSpc>
              <a:spcBef>
                <a:spcPts val="1001"/>
              </a:spcBef>
              <a:buClr>
                <a:srgbClr val="000000"/>
              </a:buClr>
              <a:buFont typeface="Calibri Light"/>
              <a:buAutoNum type="arabicPeriod"/>
            </a:pPr>
            <a:r>
              <a:rPr lang="el-GR" sz="1800" b="0" strike="noStrike" spc="-1">
                <a:solidFill>
                  <a:srgbClr val="000000"/>
                </a:solidFill>
                <a:latin typeface="Verdana"/>
                <a:ea typeface="Verdana"/>
              </a:rPr>
              <a:t>Την δημιουργία της ιστοσελίδας του </a:t>
            </a:r>
            <a:r>
              <a:rPr lang="en-US" sz="1800" b="0" strike="noStrike" spc="-1">
                <a:solidFill>
                  <a:srgbClr val="000000"/>
                </a:solidFill>
                <a:latin typeface="Verdana"/>
                <a:ea typeface="Verdana"/>
              </a:rPr>
              <a:t>start </a:t>
            </a:r>
            <a:r>
              <a:rPr lang="el-GR" sz="1800" b="0" strike="noStrike" spc="-1">
                <a:solidFill>
                  <a:srgbClr val="000000"/>
                </a:solidFill>
                <a:latin typeface="Verdana"/>
                <a:ea typeface="Verdana"/>
              </a:rPr>
              <a:t>και του </a:t>
            </a:r>
            <a:r>
              <a:rPr lang="en-US" sz="1800" b="0" strike="noStrike" spc="-1">
                <a:solidFill>
                  <a:srgbClr val="000000"/>
                </a:solidFill>
                <a:latin typeface="Verdana"/>
                <a:ea typeface="Verdana"/>
              </a:rPr>
              <a:t>end</a:t>
            </a:r>
            <a:endParaRPr lang="en-US" sz="1800" b="0" strike="noStrike" spc="-1">
              <a:latin typeface="Arial"/>
            </a:endParaRPr>
          </a:p>
          <a:p>
            <a:pPr marL="343080" indent="-343080">
              <a:lnSpc>
                <a:spcPct val="90000"/>
              </a:lnSpc>
              <a:spcBef>
                <a:spcPts val="1001"/>
              </a:spcBef>
              <a:buClr>
                <a:srgbClr val="000000"/>
              </a:buClr>
              <a:buFont typeface="Calibri Light"/>
              <a:buAutoNum type="arabicPeriod"/>
            </a:pPr>
            <a:r>
              <a:rPr lang="el-GR" sz="1800" b="0" strike="noStrike" spc="-1">
                <a:solidFill>
                  <a:srgbClr val="000000"/>
                </a:solidFill>
                <a:latin typeface="Verdana"/>
                <a:ea typeface="Verdana"/>
              </a:rPr>
              <a:t>Την δημιουργία της ιστοσελίδας των </a:t>
            </a:r>
            <a:r>
              <a:rPr lang="en-US" sz="1800" b="0" strike="noStrike" spc="-1">
                <a:solidFill>
                  <a:srgbClr val="000000"/>
                </a:solidFill>
                <a:latin typeface="Verdana"/>
                <a:ea typeface="Verdana"/>
              </a:rPr>
              <a:t>questions</a:t>
            </a:r>
            <a:endParaRPr lang="en-US" sz="1800" b="0" strike="noStrike" spc="-1">
              <a:latin typeface="Arial"/>
            </a:endParaRPr>
          </a:p>
          <a:p>
            <a:pPr marL="343080" indent="-343080">
              <a:lnSpc>
                <a:spcPct val="90000"/>
              </a:lnSpc>
              <a:spcBef>
                <a:spcPts val="1001"/>
              </a:spcBef>
              <a:buClr>
                <a:srgbClr val="000000"/>
              </a:buClr>
              <a:buFont typeface="Calibri Light"/>
              <a:buAutoNum type="arabicPeriod"/>
            </a:pPr>
            <a:r>
              <a:rPr lang="el-GR" sz="1800" b="0" strike="noStrike" spc="-1">
                <a:solidFill>
                  <a:srgbClr val="000000"/>
                </a:solidFill>
                <a:latin typeface="Verdana"/>
                <a:ea typeface="Verdana"/>
              </a:rPr>
              <a:t>Την εφαρμογή της </a:t>
            </a:r>
            <a:r>
              <a:rPr lang="en-US" sz="1800" b="0" strike="noStrike" spc="-1">
                <a:solidFill>
                  <a:srgbClr val="000000"/>
                </a:solidFill>
                <a:latin typeface="Verdana"/>
                <a:ea typeface="Verdana"/>
              </a:rPr>
              <a:t>python-quiz</a:t>
            </a:r>
            <a:endParaRPr lang="en-US" sz="1800" b="0" strike="noStrike" spc="-1">
              <a:latin typeface="Arial"/>
            </a:endParaRPr>
          </a:p>
          <a:p>
            <a:pPr>
              <a:lnSpc>
                <a:spcPct val="90000"/>
              </a:lnSpc>
              <a:spcBef>
                <a:spcPts val="1001"/>
              </a:spcBef>
              <a:buNone/>
            </a:pPr>
            <a:endParaRPr lang="en-US" sz="1800" b="0" strike="noStrike" spc="-1">
              <a:latin typeface="Arial"/>
            </a:endParaRPr>
          </a:p>
        </p:txBody>
      </p:sp>
      <p:sp>
        <p:nvSpPr>
          <p:cNvPr id="99" name="Straight Connector 6"/>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00" name="Straight Connector 8"/>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01" name="Footer Placeholder 1"/>
          <p:cNvSpPr/>
          <p:nvPr/>
        </p:nvSpPr>
        <p:spPr>
          <a:xfrm>
            <a:off x="643680" y="6435000"/>
            <a:ext cx="41140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l-GR" sz="1200" b="0" strike="noStrike" spc="-1">
                <a:solidFill>
                  <a:srgbClr val="8B8B8B"/>
                </a:solidFill>
                <a:latin typeface="Calibri"/>
              </a:rPr>
              <a:t>Ομάδα 	01 – PythonQuiz</a:t>
            </a:r>
            <a:endParaRPr lang="en-US" sz="1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182160"/>
            <a:ext cx="10514880" cy="1324800"/>
          </a:xfrm>
          <a:prstGeom prst="rect">
            <a:avLst/>
          </a:prstGeom>
          <a:noFill/>
          <a:ln w="0">
            <a:noFill/>
          </a:ln>
        </p:spPr>
        <p:txBody>
          <a:bodyPr lIns="90000" tIns="45000" rIns="90000" bIns="45000" anchor="ctr">
            <a:normAutofit/>
          </a:bodyPr>
          <a:lstStyle/>
          <a:p>
            <a:pPr>
              <a:lnSpc>
                <a:spcPct val="90000"/>
              </a:lnSpc>
              <a:buNone/>
            </a:pPr>
            <a:r>
              <a:rPr lang="el-GR" sz="2800" b="0" strike="noStrike" spc="-1">
                <a:solidFill>
                  <a:srgbClr val="000000"/>
                </a:solidFill>
                <a:latin typeface="Calibri"/>
              </a:rPr>
              <a:t>Αποτελέσματα</a:t>
            </a:r>
            <a:endParaRPr lang="en-US" sz="2800" b="0" strike="noStrike" spc="-1">
              <a:latin typeface="Arial"/>
            </a:endParaRPr>
          </a:p>
        </p:txBody>
      </p:sp>
      <p:sp>
        <p:nvSpPr>
          <p:cNvPr id="103" name="Straight Connector 10"/>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04" name="Straight Connector 11"/>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05" name="Footer Placeholder 9"/>
          <p:cNvSpPr/>
          <p:nvPr/>
        </p:nvSpPr>
        <p:spPr>
          <a:xfrm>
            <a:off x="643680" y="6435000"/>
            <a:ext cx="41140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l-GR" sz="1200" b="0" strike="noStrike" spc="-1">
                <a:solidFill>
                  <a:srgbClr val="8B8B8B"/>
                </a:solidFill>
                <a:latin typeface="Calibri"/>
              </a:rPr>
              <a:t>Ομάδα 	01 – PythonQuiz</a:t>
            </a:r>
            <a:endParaRPr lang="en-US" sz="1200" b="0" strike="noStrike" spc="-1">
              <a:latin typeface="Arial"/>
            </a:endParaRPr>
          </a:p>
        </p:txBody>
      </p:sp>
      <p:pic>
        <p:nvPicPr>
          <p:cNvPr id="106" name="Εικόνα 105"/>
          <p:cNvPicPr/>
          <p:nvPr/>
        </p:nvPicPr>
        <p:blipFill>
          <a:blip r:embed="rId3"/>
          <a:stretch/>
        </p:blipFill>
        <p:spPr>
          <a:xfrm>
            <a:off x="819360" y="1143000"/>
            <a:ext cx="2380680" cy="2367720"/>
          </a:xfrm>
          <a:prstGeom prst="rect">
            <a:avLst/>
          </a:prstGeom>
          <a:ln w="0">
            <a:noFill/>
          </a:ln>
        </p:spPr>
      </p:pic>
      <p:sp>
        <p:nvSpPr>
          <p:cNvPr id="107" name="Ορθογώνιο 106"/>
          <p:cNvSpPr/>
          <p:nvPr/>
        </p:nvSpPr>
        <p:spPr>
          <a:xfrm>
            <a:off x="4114800" y="1371600"/>
            <a:ext cx="7314840" cy="2849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3200" b="0" strike="noStrike" spc="-1">
                <a:latin typeface="Arial"/>
              </a:rPr>
              <a:t>Database/Heroku deployment</a:t>
            </a:r>
          </a:p>
          <a:p>
            <a:pPr>
              <a:lnSpc>
                <a:spcPct val="100000"/>
              </a:lnSpc>
              <a:buNone/>
            </a:pPr>
            <a:r>
              <a:rPr lang="en-US" sz="1800" b="0" strike="noStrike" spc="-1">
                <a:latin typeface="Arial"/>
              </a:rPr>
              <a:t>1.Χρήση postgresql/δωρεάν παροχή από heroku</a:t>
            </a:r>
          </a:p>
          <a:p>
            <a:pPr>
              <a:lnSpc>
                <a:spcPct val="100000"/>
              </a:lnSpc>
              <a:buNone/>
            </a:pPr>
            <a:r>
              <a:rPr lang="en-US" sz="1800" b="0" strike="noStrike" spc="-1">
                <a:latin typeface="Arial"/>
                <a:ea typeface="Microsoft YaHei"/>
              </a:rPr>
              <a:t>2.Online database/credenitals</a:t>
            </a:r>
            <a:endParaRPr lang="en-US" sz="1800" b="0" strike="noStrike" spc="-1">
              <a:latin typeface="Arial"/>
            </a:endParaRPr>
          </a:p>
          <a:p>
            <a:pPr>
              <a:lnSpc>
                <a:spcPct val="100000"/>
              </a:lnSpc>
              <a:buNone/>
            </a:pPr>
            <a:r>
              <a:rPr lang="en-US" sz="1800" b="0" strike="noStrike" spc="-1">
                <a:latin typeface="Arial"/>
                <a:ea typeface="Microsoft YaHei"/>
              </a:rPr>
              <a:t>3.Password hashing </a:t>
            </a:r>
            <a:endParaRPr lang="en-US" sz="1800" b="0" strike="noStrike" spc="-1">
              <a:latin typeface="Arial"/>
            </a:endParaRPr>
          </a:p>
          <a:p>
            <a:pPr>
              <a:lnSpc>
                <a:spcPct val="100000"/>
              </a:lnSpc>
              <a:buNone/>
            </a:pPr>
            <a:r>
              <a:rPr lang="en-US" sz="1800" b="0" strike="noStrike" spc="-1">
                <a:latin typeface="Arial"/>
                <a:ea typeface="Microsoft YaHei"/>
              </a:rPr>
              <a:t>4.Queries και αναζητήσεις, ασφαλείς.</a:t>
            </a:r>
            <a:endParaRPr lang="en-US" sz="1800" b="0" strike="noStrike" spc="-1">
              <a:latin typeface="Arial"/>
            </a:endParaRPr>
          </a:p>
          <a:p>
            <a:pPr>
              <a:lnSpc>
                <a:spcPct val="100000"/>
              </a:lnSpc>
              <a:buNone/>
            </a:pPr>
            <a:r>
              <a:rPr lang="en-US" sz="1800" b="0" strike="noStrike" spc="-1">
                <a:latin typeface="Arial"/>
                <a:ea typeface="Microsoft YaHei"/>
              </a:rPr>
              <a:t>5.Αντικειμενοστραφής διαχείρηση των δεδομένων(παικτών και ερωτήσεων)(pythonquiz.py)(Player ,Quiz classes)</a:t>
            </a:r>
            <a:endParaRPr lang="en-US" sz="1800" b="0" strike="noStrike" spc="-1">
              <a:latin typeface="Arial"/>
            </a:endParaRPr>
          </a:p>
          <a:p>
            <a:pPr>
              <a:lnSpc>
                <a:spcPct val="100000"/>
              </a:lnSpc>
              <a:buNone/>
            </a:pPr>
            <a:r>
              <a:rPr lang="en-US" sz="1800" b="0" strike="noStrike" spc="-1">
                <a:latin typeface="Arial"/>
                <a:ea typeface="Microsoft YaHei"/>
              </a:rPr>
              <a:t>6.Heroku deployment(Heroku github integration/heroku CLI)</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endParaRPr lang="en-US" sz="1800" b="0" strike="noStrike" spc="-1">
              <a:latin typeface="Arial"/>
            </a:endParaRPr>
          </a:p>
        </p:txBody>
      </p:sp>
      <p:pic>
        <p:nvPicPr>
          <p:cNvPr id="108" name="Εικόνα 107"/>
          <p:cNvPicPr/>
          <p:nvPr/>
        </p:nvPicPr>
        <p:blipFill>
          <a:blip r:embed="rId4"/>
          <a:stretch/>
        </p:blipFill>
        <p:spPr>
          <a:xfrm>
            <a:off x="457200" y="5715000"/>
            <a:ext cx="11372400" cy="63396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6640" y="66960"/>
            <a:ext cx="10514880" cy="1324800"/>
          </a:xfrm>
          <a:prstGeom prst="rect">
            <a:avLst/>
          </a:prstGeom>
          <a:noFill/>
          <a:ln w="0">
            <a:noFill/>
          </a:ln>
        </p:spPr>
        <p:txBody>
          <a:bodyPr lIns="90000" tIns="45000" rIns="90000" bIns="45000" anchor="ctr">
            <a:normAutofit/>
          </a:bodyPr>
          <a:lstStyle/>
          <a:p>
            <a:pPr>
              <a:lnSpc>
                <a:spcPct val="90000"/>
              </a:lnSpc>
              <a:buNone/>
            </a:pPr>
            <a:r>
              <a:rPr lang="el-GR" sz="2800" b="0" strike="noStrike" spc="-1">
                <a:solidFill>
                  <a:srgbClr val="000000"/>
                </a:solidFill>
                <a:latin typeface="Calibri"/>
              </a:rPr>
              <a:t>Αποτελέσματα</a:t>
            </a:r>
            <a:endParaRPr lang="en-US" sz="2800" b="0" strike="noStrike" spc="-1">
              <a:latin typeface="Arial"/>
            </a:endParaRPr>
          </a:p>
        </p:txBody>
      </p:sp>
      <p:sp>
        <p:nvSpPr>
          <p:cNvPr id="110" name="Straight Connector 6"/>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11" name="Straight Connector 8"/>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pic>
        <p:nvPicPr>
          <p:cNvPr id="112" name="Θέση περιεχομένου 7"/>
          <p:cNvPicPr/>
          <p:nvPr/>
        </p:nvPicPr>
        <p:blipFill>
          <a:blip r:embed="rId3"/>
          <a:stretch/>
        </p:blipFill>
        <p:spPr>
          <a:xfrm>
            <a:off x="5826600" y="1043640"/>
            <a:ext cx="6060240" cy="3921120"/>
          </a:xfrm>
          <a:prstGeom prst="rect">
            <a:avLst/>
          </a:prstGeom>
          <a:ln w="0">
            <a:noFill/>
          </a:ln>
        </p:spPr>
      </p:pic>
      <p:pic>
        <p:nvPicPr>
          <p:cNvPr id="113" name="Εικόνα 9"/>
          <p:cNvPicPr/>
          <p:nvPr/>
        </p:nvPicPr>
        <p:blipFill>
          <a:blip r:embed="rId4"/>
          <a:stretch/>
        </p:blipFill>
        <p:spPr>
          <a:xfrm>
            <a:off x="0" y="1043640"/>
            <a:ext cx="5826240" cy="3985200"/>
          </a:xfrm>
          <a:prstGeom prst="rect">
            <a:avLst/>
          </a:prstGeom>
          <a:ln w="0">
            <a:noFill/>
          </a:ln>
        </p:spPr>
      </p:pic>
      <p:sp>
        <p:nvSpPr>
          <p:cNvPr id="114" name="Footer Placeholder 2"/>
          <p:cNvSpPr/>
          <p:nvPr/>
        </p:nvSpPr>
        <p:spPr>
          <a:xfrm>
            <a:off x="643680" y="6435000"/>
            <a:ext cx="41140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l-GR" sz="1200" b="0" strike="noStrike" spc="-1">
                <a:solidFill>
                  <a:srgbClr val="8B8B8B"/>
                </a:solidFill>
                <a:latin typeface="Calibri"/>
              </a:rPr>
              <a:t>Ομάδα 	01 – PythonQuiz</a:t>
            </a:r>
            <a:endParaRPr lang="en-US" sz="1200" b="0" strike="noStrike" spc="-1">
              <a:latin typeface="Arial"/>
            </a:endParaRPr>
          </a:p>
        </p:txBody>
      </p:sp>
      <p:sp>
        <p:nvSpPr>
          <p:cNvPr id="115" name="Ορθογώνιο 114"/>
          <p:cNvSpPr/>
          <p:nvPr/>
        </p:nvSpPr>
        <p:spPr>
          <a:xfrm>
            <a:off x="685800" y="5202720"/>
            <a:ext cx="5572440" cy="111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latin typeface="Arial"/>
              </a:rPr>
              <a:t>Login/Registration</a:t>
            </a:r>
          </a:p>
          <a:p>
            <a:pPr>
              <a:lnSpc>
                <a:spcPct val="100000"/>
              </a:lnSpc>
              <a:buNone/>
            </a:pPr>
            <a:r>
              <a:rPr lang="en-US" sz="1800" b="0" strike="noStrike" spc="-1">
                <a:latin typeface="Arial"/>
              </a:rPr>
              <a:t>1.Javascript κώδικας </a:t>
            </a:r>
          </a:p>
          <a:p>
            <a:pPr>
              <a:lnSpc>
                <a:spcPct val="100000"/>
              </a:lnSpc>
              <a:buNone/>
            </a:pPr>
            <a:r>
              <a:rPr lang="en-US" sz="1800" b="0" strike="noStrike" spc="-1">
                <a:latin typeface="Arial"/>
              </a:rPr>
              <a:t>2.Custom login wrapper( server side)</a:t>
            </a:r>
          </a:p>
          <a:p>
            <a:pPr>
              <a:lnSpc>
                <a:spcPct val="100000"/>
              </a:lnSpc>
              <a:buNone/>
            </a:pPr>
            <a:r>
              <a:rPr lang="en-US" sz="1800" b="0" strike="noStrike" spc="-1">
                <a:latin typeface="Arial"/>
              </a:rPr>
              <a:t>3.Έλεγχος αν ο χρήστης υπάρχει/δίνει λάθος στοιχεία</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6640" y="66960"/>
            <a:ext cx="10515240" cy="1325160"/>
          </a:xfrm>
          <a:prstGeom prst="rect">
            <a:avLst/>
          </a:prstGeom>
          <a:noFill/>
          <a:ln w="0">
            <a:noFill/>
          </a:ln>
        </p:spPr>
        <p:txBody>
          <a:bodyPr anchor="ctr">
            <a:normAutofit/>
          </a:bodyPr>
          <a:lstStyle/>
          <a:p>
            <a:pPr>
              <a:lnSpc>
                <a:spcPct val="90000"/>
              </a:lnSpc>
              <a:buNone/>
            </a:pPr>
            <a:r>
              <a:rPr lang="el-GR" sz="2800" b="0" strike="noStrike" spc="-1">
                <a:solidFill>
                  <a:srgbClr val="000000"/>
                </a:solidFill>
                <a:latin typeface="Calibri"/>
              </a:rPr>
              <a:t>Αποτελέσματα</a:t>
            </a:r>
            <a:endParaRPr lang="en-US" sz="2800" b="0" strike="noStrike" spc="-1">
              <a:solidFill>
                <a:srgbClr val="000000"/>
              </a:solidFill>
              <a:latin typeface="Calibri"/>
            </a:endParaRPr>
          </a:p>
        </p:txBody>
      </p:sp>
      <p:sp>
        <p:nvSpPr>
          <p:cNvPr id="117" name="Straight Connector 3"/>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18" name="Straight Connector 5"/>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pic>
        <p:nvPicPr>
          <p:cNvPr id="119" name="Εικόνα 6"/>
          <p:cNvPicPr/>
          <p:nvPr/>
        </p:nvPicPr>
        <p:blipFill>
          <a:blip r:embed="rId3"/>
          <a:stretch/>
        </p:blipFill>
        <p:spPr>
          <a:xfrm>
            <a:off x="457200" y="987840"/>
            <a:ext cx="8458200" cy="5288400"/>
          </a:xfrm>
          <a:prstGeom prst="rect">
            <a:avLst/>
          </a:prstGeom>
          <a:ln w="0">
            <a:noFill/>
          </a:ln>
        </p:spPr>
      </p:pic>
      <p:sp>
        <p:nvSpPr>
          <p:cNvPr id="120" name="Footer Placeholder 3"/>
          <p:cNvSpPr txBox="1"/>
          <p:nvPr/>
        </p:nvSpPr>
        <p:spPr>
          <a:xfrm>
            <a:off x="643680" y="6435000"/>
            <a:ext cx="4114440" cy="364680"/>
          </a:xfrm>
          <a:prstGeom prst="rect">
            <a:avLst/>
          </a:prstGeom>
          <a:noFill/>
          <a:ln w="0">
            <a:noFill/>
          </a:ln>
        </p:spPr>
        <p:txBody>
          <a:bodyPr anchor="ctr">
            <a:noAutofit/>
          </a:bodyPr>
          <a:lstStyle/>
          <a:p>
            <a:pPr>
              <a:lnSpc>
                <a:spcPct val="100000"/>
              </a:lnSpc>
              <a:buNone/>
            </a:pPr>
            <a:r>
              <a:rPr lang="el-GR" sz="1200" b="0" strike="noStrike" spc="-1">
                <a:solidFill>
                  <a:srgbClr val="8B8B8B"/>
                </a:solidFill>
                <a:latin typeface="Calibri"/>
              </a:rPr>
              <a:t>Ομάδα 	01 – PythonQuiz</a:t>
            </a:r>
            <a:endParaRPr lang="en-US" sz="1200" b="0" strike="noStrike" spc="-1">
              <a:latin typeface="Times New Roman"/>
            </a:endParaRPr>
          </a:p>
        </p:txBody>
      </p:sp>
      <p:sp>
        <p:nvSpPr>
          <p:cNvPr id="121" name="TextBox 120"/>
          <p:cNvSpPr txBox="1"/>
          <p:nvPr/>
        </p:nvSpPr>
        <p:spPr>
          <a:xfrm>
            <a:off x="9144000" y="1600200"/>
            <a:ext cx="2743200" cy="1626120"/>
          </a:xfrm>
          <a:prstGeom prst="rect">
            <a:avLst/>
          </a:prstGeom>
          <a:noFill/>
          <a:ln w="0">
            <a:noFill/>
          </a:ln>
        </p:spPr>
        <p:txBody>
          <a:bodyPr lIns="90000" tIns="45000" rIns="90000" bIns="45000" anchor="t">
            <a:noAutofit/>
          </a:bodyPr>
          <a:lstStyle/>
          <a:p>
            <a:r>
              <a:rPr lang="en-US" sz="1800" b="0" strike="noStrike" spc="-1" dirty="0" err="1">
                <a:latin typeface="Arial"/>
              </a:rPr>
              <a:t>Οθόνη</a:t>
            </a:r>
            <a:r>
              <a:rPr lang="en-US" sz="1800" b="0" strike="noStrike" spc="-1" dirty="0">
                <a:latin typeface="Arial"/>
              </a:rPr>
              <a:t> </a:t>
            </a:r>
            <a:r>
              <a:rPr lang="en-US" sz="1800" b="0" strike="noStrike" spc="-1" dirty="0" err="1">
                <a:latin typeface="Arial"/>
              </a:rPr>
              <a:t>εκκίνησης</a:t>
            </a:r>
            <a:r>
              <a:rPr lang="en-US" sz="1800" b="0" strike="noStrike" spc="-1" dirty="0">
                <a:latin typeface="Arial"/>
              </a:rPr>
              <a:t>/ </a:t>
            </a:r>
            <a:r>
              <a:rPr lang="en-US" sz="1800" b="0" strike="noStrike" spc="-1" dirty="0" err="1">
                <a:latin typeface="Arial"/>
              </a:rPr>
              <a:t>Ιστορικό</a:t>
            </a:r>
            <a:endParaRPr lang="en-US" sz="1800" b="0" strike="noStrike" spc="-1" dirty="0">
              <a:latin typeface="Arial"/>
            </a:endParaRPr>
          </a:p>
          <a:p>
            <a:endParaRPr lang="en-US" sz="1800" b="0" strike="noStrike" spc="-1" dirty="0">
              <a:latin typeface="Arial"/>
            </a:endParaRPr>
          </a:p>
          <a:p>
            <a:r>
              <a:rPr lang="en-US" sz="1800" b="0" strike="noStrike" spc="-1" dirty="0">
                <a:latin typeface="Arial"/>
              </a:rPr>
              <a:t>1.Τέσσερεις </a:t>
            </a:r>
            <a:r>
              <a:rPr lang="en-US" sz="1800" b="0" strike="noStrike" spc="-1" dirty="0" err="1">
                <a:latin typeface="Arial"/>
              </a:rPr>
              <a:t>τελευτ</a:t>
            </a:r>
            <a:r>
              <a:rPr lang="en-US" sz="1800" b="0" strike="noStrike" spc="-1" dirty="0">
                <a:latin typeface="Arial"/>
              </a:rPr>
              <a:t>αίες προσπάθιες </a:t>
            </a:r>
            <a:r>
              <a:rPr lang="el-GR" sz="1800" b="0" strike="noStrike" spc="-1" dirty="0">
                <a:latin typeface="Arial"/>
              </a:rPr>
              <a:t>και όνομα παίχτη</a:t>
            </a:r>
            <a:r>
              <a:rPr lang="en-US" sz="1800" b="0" strike="noStrike" spc="-1" dirty="0">
                <a:latin typeface="Arial"/>
              </a:rPr>
              <a:t> με template jinja 2</a:t>
            </a:r>
            <a:r>
              <a:rPr lang="el-GR" sz="1800" b="0" strike="noStrike" spc="-1" dirty="0">
                <a:latin typeface="Arial"/>
              </a:rPr>
              <a:t> μεταβλητές</a:t>
            </a:r>
            <a:endParaRPr lang="en-US" sz="1800" b="0" strike="noStrike" spc="-1" dirty="0">
              <a:latin typeface="Arial"/>
            </a:endParaRPr>
          </a:p>
          <a:p>
            <a:endParaRPr lang="en-US" sz="1800" b="0" strike="noStrike" spc="-1" dirty="0">
              <a:latin typeface="Arial"/>
            </a:endParaRPr>
          </a:p>
          <a:p>
            <a:r>
              <a:rPr lang="en-US" sz="1800" b="0" strike="noStrike" spc="-1" dirty="0">
                <a:latin typeface="Arial"/>
              </a:rPr>
              <a:t>2.Ήχος </a:t>
            </a:r>
            <a:r>
              <a:rPr lang="el-GR" spc="-1" dirty="0">
                <a:latin typeface="Arial"/>
              </a:rPr>
              <a:t>στο κουμπί </a:t>
            </a:r>
            <a:r>
              <a:rPr lang="en-US" spc="-1" dirty="0">
                <a:latin typeface="Arial"/>
              </a:rPr>
              <a:t>Begin </a:t>
            </a:r>
            <a:r>
              <a:rPr lang="el-GR" spc="-1" dirty="0">
                <a:latin typeface="Arial"/>
              </a:rPr>
              <a:t>μετά το κλικ</a:t>
            </a:r>
          </a:p>
          <a:p>
            <a:endParaRPr lang="en-US" sz="1800" b="0" strike="noStrike" spc="-1" dirty="0">
              <a:latin typeface="Arial"/>
            </a:endParaRPr>
          </a:p>
          <a:p>
            <a:r>
              <a:rPr lang="el-GR" sz="1800" b="0" strike="noStrike" spc="-1" dirty="0">
                <a:latin typeface="Arial"/>
              </a:rPr>
              <a:t>3.</a:t>
            </a:r>
            <a:r>
              <a:rPr lang="en-US" sz="1800" b="0" strike="noStrike" spc="-1" dirty="0">
                <a:latin typeface="Arial"/>
              </a:rPr>
              <a:t>Logo </a:t>
            </a:r>
            <a:r>
              <a:rPr lang="el-GR" sz="1800" b="0" strike="noStrike" spc="-1" dirty="0">
                <a:latin typeface="Arial"/>
              </a:rPr>
              <a:t>της </a:t>
            </a:r>
            <a:r>
              <a:rPr lang="en-US" spc="-1" dirty="0">
                <a:latin typeface="Arial"/>
              </a:rPr>
              <a:t>Python </a:t>
            </a:r>
            <a:r>
              <a:rPr lang="el-GR" spc="-1" dirty="0">
                <a:latin typeface="Arial"/>
              </a:rPr>
              <a:t>με </a:t>
            </a:r>
            <a:r>
              <a:rPr lang="en-US" spc="-1" dirty="0">
                <a:latin typeface="Arial"/>
              </a:rPr>
              <a:t>link </a:t>
            </a:r>
            <a:r>
              <a:rPr lang="el-GR" spc="-1" dirty="0">
                <a:latin typeface="Arial"/>
              </a:rPr>
              <a:t>στο </a:t>
            </a:r>
            <a:r>
              <a:rPr lang="en-US" spc="-1" dirty="0">
                <a:latin typeface="Arial"/>
              </a:rPr>
              <a:t>site </a:t>
            </a:r>
            <a:r>
              <a:rPr lang="el-GR" spc="-1" dirty="0">
                <a:latin typeface="Arial"/>
              </a:rPr>
              <a:t>της </a:t>
            </a:r>
            <a:r>
              <a:rPr lang="en-US" spc="-1" dirty="0">
                <a:latin typeface="Arial"/>
              </a:rPr>
              <a:t>Python</a:t>
            </a:r>
            <a:endParaRPr lang="en-US" sz="18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685800" y="0"/>
            <a:ext cx="10514880" cy="1324800"/>
          </a:xfrm>
          <a:prstGeom prst="rect">
            <a:avLst/>
          </a:prstGeom>
          <a:noFill/>
          <a:ln w="0">
            <a:noFill/>
          </a:ln>
        </p:spPr>
        <p:txBody>
          <a:bodyPr lIns="90000" tIns="45000" rIns="90000" bIns="45000" anchor="ctr">
            <a:normAutofit/>
          </a:bodyPr>
          <a:lstStyle/>
          <a:p>
            <a:pPr>
              <a:lnSpc>
                <a:spcPct val="90000"/>
              </a:lnSpc>
              <a:buNone/>
            </a:pPr>
            <a:r>
              <a:rPr lang="el-GR" sz="2800" b="0" strike="noStrike" spc="-1">
                <a:solidFill>
                  <a:srgbClr val="000000"/>
                </a:solidFill>
                <a:latin typeface="Calibri"/>
              </a:rPr>
              <a:t>Αποτελέσματα</a:t>
            </a:r>
            <a:endParaRPr lang="en-US" sz="2800" b="0" strike="noStrike" spc="-1">
              <a:latin typeface="Arial"/>
            </a:endParaRPr>
          </a:p>
        </p:txBody>
      </p:sp>
      <p:sp>
        <p:nvSpPr>
          <p:cNvPr id="123" name="Straight Connector 7"/>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24" name="Straight Connector 9"/>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pic>
        <p:nvPicPr>
          <p:cNvPr id="125" name="Εικόνα 8"/>
          <p:cNvPicPr/>
          <p:nvPr/>
        </p:nvPicPr>
        <p:blipFill>
          <a:blip r:embed="rId3"/>
          <a:stretch/>
        </p:blipFill>
        <p:spPr>
          <a:xfrm>
            <a:off x="685800" y="1143000"/>
            <a:ext cx="8397360" cy="5043240"/>
          </a:xfrm>
          <a:prstGeom prst="rect">
            <a:avLst/>
          </a:prstGeom>
          <a:ln w="0">
            <a:noFill/>
          </a:ln>
        </p:spPr>
      </p:pic>
      <p:sp>
        <p:nvSpPr>
          <p:cNvPr id="126" name="Footer Placeholder 6"/>
          <p:cNvSpPr/>
          <p:nvPr/>
        </p:nvSpPr>
        <p:spPr>
          <a:xfrm>
            <a:off x="643680" y="6435000"/>
            <a:ext cx="41140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l-GR" sz="1200" b="0" strike="noStrike" spc="-1">
                <a:solidFill>
                  <a:srgbClr val="8B8B8B"/>
                </a:solidFill>
                <a:latin typeface="Calibri"/>
              </a:rPr>
              <a:t>Ομάδα 	01 – PythonQuiz</a:t>
            </a:r>
            <a:endParaRPr lang="en-US" sz="1200" b="0" strike="noStrike" spc="-1">
              <a:latin typeface="Arial"/>
            </a:endParaRPr>
          </a:p>
        </p:txBody>
      </p:sp>
      <p:sp>
        <p:nvSpPr>
          <p:cNvPr id="127" name="Ορθογώνιο 126"/>
          <p:cNvSpPr/>
          <p:nvPr/>
        </p:nvSpPr>
        <p:spPr>
          <a:xfrm>
            <a:off x="9372600" y="1600200"/>
            <a:ext cx="2514240" cy="188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latin typeface="Arial"/>
              </a:rPr>
              <a:t>Ερωτήσεις:</a:t>
            </a:r>
          </a:p>
          <a:p>
            <a:pPr>
              <a:lnSpc>
                <a:spcPct val="100000"/>
              </a:lnSpc>
              <a:buNone/>
            </a:pPr>
            <a:endParaRPr lang="en-US" sz="1800" b="0" strike="noStrike" spc="-1">
              <a:latin typeface="Arial"/>
            </a:endParaRPr>
          </a:p>
          <a:p>
            <a:pPr>
              <a:lnSpc>
                <a:spcPct val="100000"/>
              </a:lnSpc>
              <a:buNone/>
            </a:pPr>
            <a:r>
              <a:rPr lang="en-US" sz="1800" b="0" strike="noStrike" spc="-1">
                <a:latin typeface="Arial"/>
              </a:rPr>
              <a:t>1 Παραμετρικός κώδικας με template jinja 2</a:t>
            </a:r>
          </a:p>
          <a:p>
            <a:pPr>
              <a:lnSpc>
                <a:spcPct val="100000"/>
              </a:lnSpc>
              <a:buNone/>
            </a:pPr>
            <a:r>
              <a:rPr lang="en-US" sz="1800" b="0" strike="noStrike" spc="-1">
                <a:latin typeface="Arial"/>
              </a:rPr>
              <a:t>2 Ερωτήσεις πολλαπλής</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685800" y="0"/>
            <a:ext cx="10515240" cy="1325160"/>
          </a:xfrm>
          <a:prstGeom prst="rect">
            <a:avLst/>
          </a:prstGeom>
          <a:noFill/>
          <a:ln w="0">
            <a:noFill/>
          </a:ln>
        </p:spPr>
        <p:txBody>
          <a:bodyPr anchor="ctr">
            <a:normAutofit/>
          </a:bodyPr>
          <a:lstStyle/>
          <a:p>
            <a:pPr>
              <a:lnSpc>
                <a:spcPct val="90000"/>
              </a:lnSpc>
              <a:buNone/>
            </a:pPr>
            <a:r>
              <a:rPr lang="el-GR" sz="2800" b="0" strike="noStrike" spc="-1">
                <a:solidFill>
                  <a:srgbClr val="000000"/>
                </a:solidFill>
                <a:latin typeface="Calibri"/>
              </a:rPr>
              <a:t>Αποτελέσματα</a:t>
            </a:r>
            <a:endParaRPr lang="en-US" sz="2800" b="0" strike="noStrike" spc="-1">
              <a:solidFill>
                <a:srgbClr val="000000"/>
              </a:solidFill>
              <a:latin typeface="Calibri"/>
            </a:endParaRPr>
          </a:p>
        </p:txBody>
      </p:sp>
      <p:sp>
        <p:nvSpPr>
          <p:cNvPr id="123" name="Straight Connector 7"/>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24" name="Straight Connector 9"/>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26" name="Footer Placeholder 6"/>
          <p:cNvSpPr txBox="1"/>
          <p:nvPr/>
        </p:nvSpPr>
        <p:spPr>
          <a:xfrm>
            <a:off x="643680" y="6435000"/>
            <a:ext cx="4114440" cy="364680"/>
          </a:xfrm>
          <a:prstGeom prst="rect">
            <a:avLst/>
          </a:prstGeom>
          <a:noFill/>
          <a:ln w="0">
            <a:noFill/>
          </a:ln>
        </p:spPr>
        <p:txBody>
          <a:bodyPr anchor="ctr">
            <a:noAutofit/>
          </a:bodyPr>
          <a:lstStyle/>
          <a:p>
            <a:pPr>
              <a:lnSpc>
                <a:spcPct val="100000"/>
              </a:lnSpc>
              <a:buNone/>
            </a:pPr>
            <a:r>
              <a:rPr lang="el-GR" sz="1200" b="0" strike="noStrike" spc="-1">
                <a:solidFill>
                  <a:srgbClr val="8B8B8B"/>
                </a:solidFill>
                <a:latin typeface="Calibri"/>
              </a:rPr>
              <a:t>Ομάδα 	01 – PythonQuiz</a:t>
            </a:r>
            <a:endParaRPr lang="en-US" sz="1200" b="0" strike="noStrike" spc="-1">
              <a:latin typeface="Times New Roman"/>
            </a:endParaRPr>
          </a:p>
        </p:txBody>
      </p:sp>
      <p:sp>
        <p:nvSpPr>
          <p:cNvPr id="127" name="TextBox 126"/>
          <p:cNvSpPr txBox="1"/>
          <p:nvPr/>
        </p:nvSpPr>
        <p:spPr>
          <a:xfrm>
            <a:off x="9372600" y="1600200"/>
            <a:ext cx="2514600" cy="1882080"/>
          </a:xfrm>
          <a:prstGeom prst="rect">
            <a:avLst/>
          </a:prstGeom>
          <a:noFill/>
          <a:ln w="0">
            <a:noFill/>
          </a:ln>
        </p:spPr>
        <p:txBody>
          <a:bodyPr lIns="90000" tIns="45000" rIns="90000" bIns="45000" anchor="t">
            <a:noAutofit/>
          </a:bodyPr>
          <a:lstStyle/>
          <a:p>
            <a:r>
              <a:rPr lang="el-GR" sz="1800" b="0" strike="noStrike" spc="-1" dirty="0">
                <a:latin typeface="Arial"/>
              </a:rPr>
              <a:t>Οθόνη Τέλους με την επίδοση(</a:t>
            </a:r>
            <a:r>
              <a:rPr lang="en-US" sz="1800" b="0" strike="noStrike" spc="-1">
                <a:latin typeface="Arial"/>
              </a:rPr>
              <a:t>score)</a:t>
            </a:r>
            <a:endParaRPr lang="en-US" sz="1800" b="0" strike="noStrike" spc="-1" dirty="0">
              <a:latin typeface="Arial"/>
            </a:endParaRPr>
          </a:p>
          <a:p>
            <a:endParaRPr lang="en-US" sz="1800" b="0" strike="noStrike" spc="-1" dirty="0">
              <a:latin typeface="Arial"/>
            </a:endParaRPr>
          </a:p>
          <a:p>
            <a:r>
              <a:rPr lang="en-US" sz="1800" b="0" strike="noStrike" spc="-1" dirty="0">
                <a:latin typeface="Arial"/>
              </a:rPr>
              <a:t>1.Τέσσερεις </a:t>
            </a:r>
            <a:r>
              <a:rPr lang="en-US" sz="1800" b="0" strike="noStrike" spc="-1" dirty="0" err="1">
                <a:latin typeface="Arial"/>
              </a:rPr>
              <a:t>τελευτ</a:t>
            </a:r>
            <a:r>
              <a:rPr lang="en-US" sz="1800" b="0" strike="noStrike" spc="-1" dirty="0">
                <a:latin typeface="Arial"/>
              </a:rPr>
              <a:t>αίες προσπάθιες,</a:t>
            </a:r>
            <a:r>
              <a:rPr lang="el-GR" sz="1800" b="0" strike="noStrike" spc="-1" dirty="0">
                <a:latin typeface="Arial"/>
              </a:rPr>
              <a:t> όνομα παίχτη</a:t>
            </a:r>
            <a:r>
              <a:rPr lang="en-US" sz="1800" b="0" strike="noStrike" spc="-1" dirty="0">
                <a:latin typeface="Arial"/>
              </a:rPr>
              <a:t> </a:t>
            </a:r>
            <a:r>
              <a:rPr lang="el-GR" sz="1800" b="0" strike="noStrike" spc="-1" dirty="0">
                <a:latin typeface="Arial"/>
              </a:rPr>
              <a:t>και </a:t>
            </a:r>
            <a:r>
              <a:rPr lang="el-GR" sz="1800" b="0" strike="noStrike" spc="-1" dirty="0" err="1">
                <a:latin typeface="Arial"/>
              </a:rPr>
              <a:t>τελικο</a:t>
            </a:r>
            <a:r>
              <a:rPr lang="el-GR" sz="1800" b="0" strike="noStrike" spc="-1" dirty="0">
                <a:latin typeface="Arial"/>
              </a:rPr>
              <a:t> σκορ</a:t>
            </a:r>
            <a:r>
              <a:rPr lang="en-US" sz="1800" b="0" strike="noStrike" spc="-1" dirty="0">
                <a:latin typeface="Arial"/>
              </a:rPr>
              <a:t> με template jinja 2</a:t>
            </a:r>
            <a:r>
              <a:rPr lang="el-GR" sz="1800" b="0" strike="noStrike" spc="-1" dirty="0">
                <a:latin typeface="Arial"/>
              </a:rPr>
              <a:t> μεταβλητές</a:t>
            </a:r>
            <a:endParaRPr lang="en-US" sz="1800" b="0" strike="noStrike" spc="-1" dirty="0">
              <a:latin typeface="Arial"/>
            </a:endParaRPr>
          </a:p>
          <a:p>
            <a:r>
              <a:rPr lang="en-US" sz="1800" b="0" strike="noStrike" spc="-1" dirty="0">
                <a:latin typeface="Arial"/>
              </a:rPr>
              <a:t>2</a:t>
            </a:r>
            <a:r>
              <a:rPr lang="el-GR" sz="1800" b="0" strike="noStrike" spc="-1" dirty="0">
                <a:latin typeface="Arial"/>
              </a:rPr>
              <a:t>.</a:t>
            </a:r>
            <a:r>
              <a:rPr lang="en-US" sz="1800" b="0" strike="noStrike" spc="-1" dirty="0">
                <a:latin typeface="Arial"/>
              </a:rPr>
              <a:t> Logo </a:t>
            </a:r>
            <a:r>
              <a:rPr lang="el-GR" sz="1800" b="0" strike="noStrike" spc="-1" dirty="0">
                <a:latin typeface="Arial"/>
              </a:rPr>
              <a:t>της </a:t>
            </a:r>
            <a:r>
              <a:rPr lang="en-US" spc="-1" dirty="0">
                <a:latin typeface="Arial"/>
              </a:rPr>
              <a:t>Python </a:t>
            </a:r>
            <a:r>
              <a:rPr lang="el-GR" spc="-1" dirty="0">
                <a:latin typeface="Arial"/>
              </a:rPr>
              <a:t>με </a:t>
            </a:r>
            <a:r>
              <a:rPr lang="en-US" spc="-1" dirty="0">
                <a:latin typeface="Arial"/>
              </a:rPr>
              <a:t>link </a:t>
            </a:r>
            <a:r>
              <a:rPr lang="el-GR" spc="-1" dirty="0">
                <a:latin typeface="Arial"/>
              </a:rPr>
              <a:t>στο </a:t>
            </a:r>
            <a:r>
              <a:rPr lang="en-US" spc="-1" dirty="0">
                <a:latin typeface="Arial"/>
              </a:rPr>
              <a:t>site </a:t>
            </a:r>
            <a:r>
              <a:rPr lang="el-GR" spc="-1" dirty="0">
                <a:latin typeface="Arial"/>
              </a:rPr>
              <a:t>της </a:t>
            </a:r>
            <a:r>
              <a:rPr lang="en-US" spc="-1" dirty="0">
                <a:latin typeface="Arial"/>
              </a:rPr>
              <a:t>Python</a:t>
            </a:r>
            <a:endParaRPr lang="el-GR" spc="-1" dirty="0">
              <a:latin typeface="Arial"/>
            </a:endParaRPr>
          </a:p>
          <a:p>
            <a:r>
              <a:rPr lang="el-GR" sz="1800" b="0" strike="noStrike" spc="-1" dirty="0">
                <a:latin typeface="Arial"/>
              </a:rPr>
              <a:t>3.Κουμπί </a:t>
            </a:r>
            <a:r>
              <a:rPr lang="en-US" sz="1800" b="0" strike="noStrike" spc="-1" dirty="0">
                <a:latin typeface="Arial"/>
              </a:rPr>
              <a:t>Try Agai</a:t>
            </a:r>
            <a:r>
              <a:rPr lang="en-US" spc="-1" dirty="0">
                <a:latin typeface="Arial"/>
              </a:rPr>
              <a:t>n </a:t>
            </a:r>
            <a:r>
              <a:rPr lang="el-GR" spc="-1" dirty="0">
                <a:latin typeface="Arial"/>
              </a:rPr>
              <a:t>που οδηγεί πάλι στο </a:t>
            </a:r>
            <a:r>
              <a:rPr lang="en-US" spc="-1" dirty="0">
                <a:latin typeface="Arial"/>
              </a:rPr>
              <a:t>start</a:t>
            </a:r>
          </a:p>
          <a:p>
            <a:r>
              <a:rPr lang="en-US" sz="1800" b="0" strike="noStrike" spc="-1" dirty="0">
                <a:latin typeface="Arial"/>
              </a:rPr>
              <a:t>4.</a:t>
            </a:r>
            <a:r>
              <a:rPr lang="el-GR" sz="1800" b="0" strike="noStrike" spc="-1" dirty="0">
                <a:latin typeface="Arial"/>
              </a:rPr>
              <a:t>Κο</a:t>
            </a:r>
            <a:r>
              <a:rPr lang="el-GR" spc="-1" dirty="0">
                <a:latin typeface="Arial"/>
              </a:rPr>
              <a:t>υμπί </a:t>
            </a:r>
            <a:r>
              <a:rPr lang="en-US" spc="-1" dirty="0">
                <a:latin typeface="Arial"/>
              </a:rPr>
              <a:t>Study a bit </a:t>
            </a:r>
            <a:r>
              <a:rPr lang="el-GR" spc="-1" dirty="0">
                <a:latin typeface="Arial"/>
              </a:rPr>
              <a:t>με </a:t>
            </a:r>
            <a:r>
              <a:rPr lang="en-US" spc="-1" dirty="0">
                <a:latin typeface="Arial"/>
              </a:rPr>
              <a:t>link </a:t>
            </a:r>
            <a:r>
              <a:rPr lang="el-GR" spc="-1" dirty="0">
                <a:latin typeface="Arial"/>
              </a:rPr>
              <a:t>στο </a:t>
            </a:r>
            <a:r>
              <a:rPr lang="en-US" spc="-1" dirty="0">
                <a:latin typeface="Arial"/>
              </a:rPr>
              <a:t>tutorial </a:t>
            </a:r>
            <a:r>
              <a:rPr lang="el-GR" spc="-1" dirty="0">
                <a:latin typeface="Arial"/>
              </a:rPr>
              <a:t>της </a:t>
            </a:r>
            <a:r>
              <a:rPr lang="en-US" spc="-1" dirty="0">
                <a:latin typeface="Arial"/>
              </a:rPr>
              <a:t>python</a:t>
            </a:r>
            <a:endParaRPr lang="en-US" sz="1800" b="0" strike="noStrike" spc="-1" dirty="0">
              <a:latin typeface="Arial"/>
            </a:endParaRPr>
          </a:p>
        </p:txBody>
      </p:sp>
      <p:pic>
        <p:nvPicPr>
          <p:cNvPr id="3" name="Εικόνα 2" descr="Εικόνα που περιέχει κείμενο&#10;&#10;Περιγραφή που δημιουργήθηκε αυτόματα">
            <a:extLst>
              <a:ext uri="{FF2B5EF4-FFF2-40B4-BE49-F238E27FC236}">
                <a16:creationId xmlns:a16="http://schemas.microsoft.com/office/drawing/2014/main" id="{FDC01470-3960-42EC-9476-0699D06E6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840" y="1172824"/>
            <a:ext cx="8626914" cy="4356164"/>
          </a:xfrm>
          <a:prstGeom prst="rect">
            <a:avLst/>
          </a:prstGeom>
        </p:spPr>
      </p:pic>
    </p:spTree>
    <p:extLst>
      <p:ext uri="{BB962C8B-B14F-4D97-AF65-F5344CB8AC3E}">
        <p14:creationId xmlns:p14="http://schemas.microsoft.com/office/powerpoint/2010/main" val="269291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6640" y="110520"/>
            <a:ext cx="10514880" cy="1324800"/>
          </a:xfrm>
          <a:prstGeom prst="rect">
            <a:avLst/>
          </a:prstGeom>
          <a:noFill/>
          <a:ln w="0">
            <a:noFill/>
          </a:ln>
        </p:spPr>
        <p:txBody>
          <a:bodyPr lIns="90000" tIns="45000" rIns="90000" bIns="45000" anchor="ctr">
            <a:normAutofit/>
          </a:bodyPr>
          <a:lstStyle/>
          <a:p>
            <a:pPr>
              <a:lnSpc>
                <a:spcPct val="90000"/>
              </a:lnSpc>
              <a:buNone/>
            </a:pPr>
            <a:r>
              <a:rPr lang="el-GR" sz="2800" b="0" strike="noStrike" spc="-1">
                <a:solidFill>
                  <a:srgbClr val="000000"/>
                </a:solidFill>
                <a:latin typeface="Calibri"/>
              </a:rPr>
              <a:t>Συμπεράσματα </a:t>
            </a:r>
            <a:endParaRPr lang="en-US" sz="2800" b="0" strike="noStrike" spc="-1">
              <a:latin typeface="Arial"/>
            </a:endParaRPr>
          </a:p>
        </p:txBody>
      </p:sp>
      <p:sp>
        <p:nvSpPr>
          <p:cNvPr id="129"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l-GR" sz="1800" b="0" strike="noStrike" spc="-1">
                <a:solidFill>
                  <a:srgbClr val="000000"/>
                </a:solidFill>
                <a:latin typeface="Verdana"/>
                <a:ea typeface="Verdana"/>
              </a:rPr>
              <a:t>Συμπεράσματα που προκύπτουν από τα αποτελέσματα – ανάλυση</a:t>
            </a:r>
            <a:endParaRPr lang="en-US" sz="1800" b="0" strike="noStrike" spc="-1">
              <a:latin typeface="Arial"/>
            </a:endParaRPr>
          </a:p>
          <a:p>
            <a:pPr marL="228600" indent="-228600">
              <a:lnSpc>
                <a:spcPct val="90000"/>
              </a:lnSpc>
              <a:spcBef>
                <a:spcPts val="1001"/>
              </a:spcBef>
              <a:buClr>
                <a:srgbClr val="000000"/>
              </a:buClr>
              <a:buFont typeface="Arial"/>
              <a:buChar char="•"/>
            </a:pPr>
            <a:r>
              <a:rPr lang="el-GR" sz="1800" b="0" strike="noStrike" spc="-1">
                <a:solidFill>
                  <a:srgbClr val="000000"/>
                </a:solidFill>
                <a:latin typeface="Verdana"/>
                <a:ea typeface="Verdana"/>
              </a:rPr>
              <a:t>Οι </a:t>
            </a:r>
            <a:r>
              <a:rPr lang="en-US" sz="1800" b="0" strike="noStrike" spc="-1">
                <a:solidFill>
                  <a:srgbClr val="000000"/>
                </a:solidFill>
                <a:latin typeface="Verdana"/>
                <a:ea typeface="Verdana"/>
              </a:rPr>
              <a:t>online </a:t>
            </a:r>
            <a:r>
              <a:rPr lang="el-GR" sz="1800" b="0" strike="noStrike" spc="-1">
                <a:solidFill>
                  <a:srgbClr val="000000"/>
                </a:solidFill>
                <a:latin typeface="Verdana"/>
                <a:ea typeface="Verdana"/>
              </a:rPr>
              <a:t>εφαρμογές αποτελούν έναν ιδιαίτερα ενδιαφέρον κλάδο του προγραμματισμού με πάρα πολλές εφαρμογές στη σημερινή εποχή. Παρ’ όλο που το συγκεκριμένο </a:t>
            </a:r>
            <a:r>
              <a:rPr lang="en-US" sz="1800" b="0" strike="noStrike" spc="-1">
                <a:solidFill>
                  <a:srgbClr val="000000"/>
                </a:solidFill>
                <a:latin typeface="Verdana"/>
                <a:ea typeface="Verdana"/>
              </a:rPr>
              <a:t>project </a:t>
            </a:r>
            <a:r>
              <a:rPr lang="el-GR" sz="1800" b="0" strike="noStrike" spc="-1">
                <a:solidFill>
                  <a:srgbClr val="000000"/>
                </a:solidFill>
                <a:latin typeface="Verdana"/>
                <a:ea typeface="Verdana"/>
              </a:rPr>
              <a:t>δεν εμβάθυνε πάρα πολύ σε αυτόν τον κλάδο, οδήγησε στην κατανόηση, της πολυπλοκότητας τέτοιου είδους εφαρμογών, της λειτουργίας ιστοσελίδων, της αναγκαιότητας του συλλογικού πνεύματος για την επίτευξη τέτοιου είδους στόχων όπως το συγκεκριμένο </a:t>
            </a:r>
            <a:r>
              <a:rPr lang="en-US" sz="1800" b="0" strike="noStrike" spc="-1">
                <a:solidFill>
                  <a:srgbClr val="000000"/>
                </a:solidFill>
                <a:latin typeface="Verdana"/>
                <a:ea typeface="Verdana"/>
              </a:rPr>
              <a:t>project.</a:t>
            </a:r>
            <a:r>
              <a:rPr lang="el-GR" sz="1800" b="0" strike="noStrike" spc="-1">
                <a:solidFill>
                  <a:srgbClr val="000000"/>
                </a:solidFill>
                <a:latin typeface="Verdana"/>
                <a:ea typeface="Verdana"/>
              </a:rPr>
              <a:t> </a:t>
            </a:r>
            <a:endParaRPr lang="en-US" sz="1800" b="0" strike="noStrike" spc="-1">
              <a:latin typeface="Arial"/>
            </a:endParaRPr>
          </a:p>
          <a:p>
            <a:pPr marL="228600" indent="-228600">
              <a:lnSpc>
                <a:spcPct val="90000"/>
              </a:lnSpc>
              <a:spcBef>
                <a:spcPts val="1001"/>
              </a:spcBef>
              <a:buClr>
                <a:srgbClr val="000000"/>
              </a:buClr>
              <a:buFont typeface="Arial"/>
              <a:buChar char="•"/>
            </a:pPr>
            <a:r>
              <a:rPr lang="el-GR" sz="1800" b="0" strike="noStrike" spc="-1">
                <a:solidFill>
                  <a:srgbClr val="000000"/>
                </a:solidFill>
                <a:latin typeface="Verdana"/>
                <a:ea typeface="Verdana"/>
              </a:rPr>
              <a:t>Η πιο σημαντική δυσκολία που αντιμετώπισε η ομάδα ήταν η τελική ένωση όλων των κομματιών του </a:t>
            </a:r>
            <a:r>
              <a:rPr lang="en-US" sz="1800" b="0" strike="noStrike" spc="-1">
                <a:solidFill>
                  <a:srgbClr val="000000"/>
                </a:solidFill>
                <a:latin typeface="Verdana"/>
                <a:ea typeface="Verdana"/>
              </a:rPr>
              <a:t>project </a:t>
            </a:r>
            <a:r>
              <a:rPr lang="el-GR" sz="1800" b="0" strike="noStrike" spc="-1">
                <a:solidFill>
                  <a:srgbClr val="000000"/>
                </a:solidFill>
                <a:latin typeface="Verdana"/>
                <a:ea typeface="Verdana"/>
              </a:rPr>
              <a:t>καθώς και το </a:t>
            </a:r>
            <a:r>
              <a:rPr lang="en-US" sz="1800" b="0" strike="noStrike" spc="-1">
                <a:solidFill>
                  <a:srgbClr val="000000"/>
                </a:solidFill>
                <a:latin typeface="Verdana"/>
                <a:ea typeface="Verdana"/>
              </a:rPr>
              <a:t>deployment </a:t>
            </a:r>
            <a:r>
              <a:rPr lang="el-GR" sz="1800" b="0" strike="noStrike" spc="-1">
                <a:solidFill>
                  <a:srgbClr val="000000"/>
                </a:solidFill>
                <a:latin typeface="Verdana"/>
                <a:ea typeface="Verdana"/>
              </a:rPr>
              <a:t>της εφαρμογής στο </a:t>
            </a:r>
            <a:r>
              <a:rPr lang="en-US" sz="1800" b="0" strike="noStrike" spc="-1">
                <a:solidFill>
                  <a:srgbClr val="000000"/>
                </a:solidFill>
                <a:latin typeface="Verdana"/>
                <a:ea typeface="Verdana"/>
              </a:rPr>
              <a:t>heroku</a:t>
            </a:r>
            <a:r>
              <a:rPr lang="el-GR" sz="1800" b="0" strike="noStrike" spc="-1">
                <a:solidFill>
                  <a:srgbClr val="000000"/>
                </a:solidFill>
                <a:latin typeface="Verdana"/>
                <a:ea typeface="Verdana"/>
              </a:rPr>
              <a:t>. </a:t>
            </a:r>
            <a:endParaRPr lang="en-US" sz="1800" b="0" strike="noStrike" spc="-1">
              <a:latin typeface="Arial"/>
            </a:endParaRPr>
          </a:p>
        </p:txBody>
      </p:sp>
      <p:sp>
        <p:nvSpPr>
          <p:cNvPr id="130" name="Straight Connector 6"/>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31" name="Straight Connector 8"/>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32" name="Footer Placeholder 8"/>
          <p:cNvSpPr/>
          <p:nvPr/>
        </p:nvSpPr>
        <p:spPr>
          <a:xfrm>
            <a:off x="644040" y="6435360"/>
            <a:ext cx="411408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l-GR" sz="1200" b="0" strike="noStrike" spc="-1">
                <a:solidFill>
                  <a:srgbClr val="8B8B8B"/>
                </a:solidFill>
                <a:latin typeface="Calibri"/>
              </a:rPr>
              <a:t>Ομάδα 	01 – PythonQuiz</a:t>
            </a:r>
            <a:endParaRPr lang="en-US" sz="12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TotalTime>
  <Words>788</Words>
  <Application>Microsoft Office PowerPoint</Application>
  <PresentationFormat>Ευρεία οθόνη</PresentationFormat>
  <Paragraphs>102</Paragraphs>
  <Slides>11</Slides>
  <Notes>10</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2</vt:i4>
      </vt:variant>
      <vt:variant>
        <vt:lpstr>Τίτλοι διαφανειών</vt:lpstr>
      </vt:variant>
      <vt:variant>
        <vt:i4>11</vt:i4>
      </vt:variant>
    </vt:vector>
  </HeadingPairs>
  <TitlesOfParts>
    <vt:vector size="20" baseType="lpstr">
      <vt:lpstr>Arial</vt:lpstr>
      <vt:lpstr>Calibri</vt:lpstr>
      <vt:lpstr>Calibri Light</vt:lpstr>
      <vt:lpstr>Symbol</vt:lpstr>
      <vt:lpstr>Times New Roman</vt:lpstr>
      <vt:lpstr>Verdana</vt:lpstr>
      <vt:lpstr>Wingdings</vt:lpstr>
      <vt:lpstr>Office Theme</vt:lpstr>
      <vt:lpstr>Office Theme</vt:lpstr>
      <vt:lpstr>Εισαγωγή στην Επιστήμη του Ηλεκτρολόγου Μηχανικού PYTHON QUIZ  </vt:lpstr>
      <vt:lpstr>Σκοπός</vt:lpstr>
      <vt:lpstr>Μεθοδολογία</vt:lpstr>
      <vt:lpstr>Αποτελέσματα</vt:lpstr>
      <vt:lpstr>Αποτελέσματα</vt:lpstr>
      <vt:lpstr>Αποτελέσματα</vt:lpstr>
      <vt:lpstr>Αποτελέσματα</vt:lpstr>
      <vt:lpstr>Αποτελέσματα</vt:lpstr>
      <vt:lpstr>Συμπεράσματα </vt:lpstr>
      <vt:lpstr>Αναφορές</vt:lpstr>
      <vt:lpstr>Αναφορές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Εισαγωγή στην επιστήμη του Ηλεκτρολόγου Μηχανικού &lt;ΤΙΤΛΟΣ ΕΡΓΑΣΙΑΣ&gt; &lt;ΟΜΑΔΑ&gt;</dc:title>
  <dc:subject/>
  <dc:creator>Gavriil</dc:creator>
  <dc:description/>
  <cp:lastModifiedBy>ΓΙΑΝΝΗ ΝΙΚΟΛΑΟΣ</cp:lastModifiedBy>
  <cp:revision>21</cp:revision>
  <dcterms:created xsi:type="dcterms:W3CDTF">2016-06-23T06:09:56Z</dcterms:created>
  <dcterms:modified xsi:type="dcterms:W3CDTF">2022-06-19T16:56:45Z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vt:i4>
  </property>
  <property fmtid="{D5CDD505-2E9C-101B-9397-08002B2CF9AE}" pid="3" name="PresentationFormat">
    <vt:lpwstr>Ευρεία οθόνη</vt:lpwstr>
  </property>
  <property fmtid="{D5CDD505-2E9C-101B-9397-08002B2CF9AE}" pid="4" name="Slides">
    <vt:i4>6</vt:i4>
  </property>
</Properties>
</file>