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4" d="100"/>
          <a:sy n="114" d="100"/>
        </p:scale>
        <p:origin x="360"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948114-68A1-4287-AC3F-32E290DAB00A}" type="datetimeFigureOut">
              <a:rPr lang="en-US" smtClean="0"/>
              <a:pPr/>
              <a:t>6/19/2022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l-GR"/>
              <a:t>Ομάδα &lt;ΧΧ&gt; - &lt;Τίτλος Εργασίας&gt;</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26DBF26-A543-4060-8F9A-6E0DEA0150A9}" type="slidenum">
              <a:rPr lang="en-US" smtClean="0"/>
              <a:pPr/>
              <a:t>‹#›</a:t>
            </a:fld>
            <a:endParaRPr lang="en-US"/>
          </a:p>
        </p:txBody>
      </p:sp>
    </p:spTree>
    <p:extLst>
      <p:ext uri="{BB962C8B-B14F-4D97-AF65-F5344CB8AC3E}">
        <p14:creationId xmlns:p14="http://schemas.microsoft.com/office/powerpoint/2010/main" val="130243537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0BB701-3101-480F-9CF1-BB5FF4C72247}" type="datetimeFigureOut">
              <a:rPr lang="en-US" smtClean="0"/>
              <a:pPr/>
              <a:t>6/19/2022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l-GR"/>
              <a:t>Ομάδα &lt;ΧΧ&gt; - &lt;Τίτλος Εργασίας&gt;</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18B8EC-93AF-40CC-AF9B-75992D38812D}" type="slidenum">
              <a:rPr lang="en-US" smtClean="0"/>
              <a:pPr/>
              <a:t>‹#›</a:t>
            </a:fld>
            <a:endParaRPr lang="en-US"/>
          </a:p>
        </p:txBody>
      </p:sp>
    </p:spTree>
    <p:extLst>
      <p:ext uri="{BB962C8B-B14F-4D97-AF65-F5344CB8AC3E}">
        <p14:creationId xmlns:p14="http://schemas.microsoft.com/office/powerpoint/2010/main" val="162376366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18B8EC-93AF-40CC-AF9B-75992D38812D}" type="slidenum">
              <a:rPr lang="en-US" smtClean="0"/>
              <a:pPr/>
              <a:t>2</a:t>
            </a:fld>
            <a:endParaRPr lang="en-US"/>
          </a:p>
        </p:txBody>
      </p:sp>
      <p:sp>
        <p:nvSpPr>
          <p:cNvPr id="5" name="Footer Placeholder 4"/>
          <p:cNvSpPr>
            <a:spLocks noGrp="1"/>
          </p:cNvSpPr>
          <p:nvPr>
            <p:ph type="ftr" sz="quarter" idx="11"/>
          </p:nvPr>
        </p:nvSpPr>
        <p:spPr/>
        <p:txBody>
          <a:bodyPr/>
          <a:lstStyle/>
          <a:p>
            <a:r>
              <a:rPr lang="el-GR"/>
              <a:t>Ομάδα &lt;ΧΧ&gt; - &lt;Τίτλος Εργασίας&gt;</a:t>
            </a:r>
            <a:endParaRPr lang="en-US"/>
          </a:p>
        </p:txBody>
      </p:sp>
    </p:spTree>
    <p:extLst>
      <p:ext uri="{BB962C8B-B14F-4D97-AF65-F5344CB8AC3E}">
        <p14:creationId xmlns:p14="http://schemas.microsoft.com/office/powerpoint/2010/main" val="39622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18B8EC-93AF-40CC-AF9B-75992D38812D}" type="slidenum">
              <a:rPr lang="en-US" smtClean="0"/>
              <a:pPr/>
              <a:t>3</a:t>
            </a:fld>
            <a:endParaRPr lang="en-US"/>
          </a:p>
        </p:txBody>
      </p:sp>
      <p:sp>
        <p:nvSpPr>
          <p:cNvPr id="5" name="Footer Placeholder 4"/>
          <p:cNvSpPr>
            <a:spLocks noGrp="1"/>
          </p:cNvSpPr>
          <p:nvPr>
            <p:ph type="ftr" sz="quarter" idx="11"/>
          </p:nvPr>
        </p:nvSpPr>
        <p:spPr/>
        <p:txBody>
          <a:bodyPr/>
          <a:lstStyle/>
          <a:p>
            <a:r>
              <a:rPr lang="el-GR"/>
              <a:t>Ομάδα &lt;ΧΧ&gt; - &lt;Τίτλος Εργασίας&gt;</a:t>
            </a:r>
            <a:endParaRPr lang="en-US"/>
          </a:p>
        </p:txBody>
      </p:sp>
    </p:spTree>
    <p:extLst>
      <p:ext uri="{BB962C8B-B14F-4D97-AF65-F5344CB8AC3E}">
        <p14:creationId xmlns:p14="http://schemas.microsoft.com/office/powerpoint/2010/main" val="2499003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18B8EC-93AF-40CC-AF9B-75992D38812D}" type="slidenum">
              <a:rPr lang="en-US" smtClean="0"/>
              <a:pPr/>
              <a:t>4</a:t>
            </a:fld>
            <a:endParaRPr lang="en-US"/>
          </a:p>
        </p:txBody>
      </p:sp>
      <p:sp>
        <p:nvSpPr>
          <p:cNvPr id="5" name="Footer Placeholder 4"/>
          <p:cNvSpPr>
            <a:spLocks noGrp="1"/>
          </p:cNvSpPr>
          <p:nvPr>
            <p:ph type="ftr" sz="quarter" idx="11"/>
          </p:nvPr>
        </p:nvSpPr>
        <p:spPr/>
        <p:txBody>
          <a:bodyPr/>
          <a:lstStyle/>
          <a:p>
            <a:r>
              <a:rPr lang="el-GR"/>
              <a:t>Ομάδα &lt;ΧΧ&gt; - &lt;Τίτλος Εργασίας&gt;</a:t>
            </a:r>
            <a:endParaRPr lang="en-US"/>
          </a:p>
        </p:txBody>
      </p:sp>
    </p:spTree>
    <p:extLst>
      <p:ext uri="{BB962C8B-B14F-4D97-AF65-F5344CB8AC3E}">
        <p14:creationId xmlns:p14="http://schemas.microsoft.com/office/powerpoint/2010/main" val="3083673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18B8EC-93AF-40CC-AF9B-75992D38812D}" type="slidenum">
              <a:rPr lang="en-US" smtClean="0"/>
              <a:pPr/>
              <a:t>5</a:t>
            </a:fld>
            <a:endParaRPr lang="en-US"/>
          </a:p>
        </p:txBody>
      </p:sp>
      <p:sp>
        <p:nvSpPr>
          <p:cNvPr id="5" name="Footer Placeholder 4"/>
          <p:cNvSpPr>
            <a:spLocks noGrp="1"/>
          </p:cNvSpPr>
          <p:nvPr>
            <p:ph type="ftr" sz="quarter" idx="11"/>
          </p:nvPr>
        </p:nvSpPr>
        <p:spPr/>
        <p:txBody>
          <a:bodyPr/>
          <a:lstStyle/>
          <a:p>
            <a:r>
              <a:rPr lang="el-GR"/>
              <a:t>Ομάδα &lt;ΧΧ&gt; - &lt;Τίτλος Εργασίας&gt;</a:t>
            </a:r>
            <a:endParaRPr lang="en-US"/>
          </a:p>
        </p:txBody>
      </p:sp>
    </p:spTree>
    <p:extLst>
      <p:ext uri="{BB962C8B-B14F-4D97-AF65-F5344CB8AC3E}">
        <p14:creationId xmlns:p14="http://schemas.microsoft.com/office/powerpoint/2010/main" val="1360703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18B8EC-93AF-40CC-AF9B-75992D38812D}" type="slidenum">
              <a:rPr lang="en-US" smtClean="0"/>
              <a:pPr/>
              <a:t>6</a:t>
            </a:fld>
            <a:endParaRPr lang="en-US"/>
          </a:p>
        </p:txBody>
      </p:sp>
      <p:sp>
        <p:nvSpPr>
          <p:cNvPr id="5" name="Footer Placeholder 4"/>
          <p:cNvSpPr>
            <a:spLocks noGrp="1"/>
          </p:cNvSpPr>
          <p:nvPr>
            <p:ph type="ftr" sz="quarter" idx="11"/>
          </p:nvPr>
        </p:nvSpPr>
        <p:spPr/>
        <p:txBody>
          <a:bodyPr/>
          <a:lstStyle/>
          <a:p>
            <a:r>
              <a:rPr lang="el-GR"/>
              <a:t>Ομάδα &lt;ΧΧ&gt; - &lt;Τίτλος Εργασίας&gt;</a:t>
            </a:r>
            <a:endParaRPr lang="en-US"/>
          </a:p>
        </p:txBody>
      </p:sp>
    </p:spTree>
    <p:extLst>
      <p:ext uri="{BB962C8B-B14F-4D97-AF65-F5344CB8AC3E}">
        <p14:creationId xmlns:p14="http://schemas.microsoft.com/office/powerpoint/2010/main" val="356840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E9E0EA6-77B3-4FC7-B955-CC8FC23785D0}"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0321E-C18D-4B49-9E22-A08BE95ABCB9}" type="slidenum">
              <a:rPr lang="en-US" smtClean="0"/>
              <a:pPr/>
              <a:t>‹#›</a:t>
            </a:fld>
            <a:endParaRPr lang="en-US"/>
          </a:p>
        </p:txBody>
      </p:sp>
    </p:spTree>
    <p:extLst>
      <p:ext uri="{BB962C8B-B14F-4D97-AF65-F5344CB8AC3E}">
        <p14:creationId xmlns:p14="http://schemas.microsoft.com/office/powerpoint/2010/main" val="4095327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9E0EA6-77B3-4FC7-B955-CC8FC23785D0}"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0321E-C18D-4B49-9E22-A08BE95ABCB9}" type="slidenum">
              <a:rPr lang="en-US" smtClean="0"/>
              <a:pPr/>
              <a:t>‹#›</a:t>
            </a:fld>
            <a:endParaRPr lang="en-US"/>
          </a:p>
        </p:txBody>
      </p:sp>
    </p:spTree>
    <p:extLst>
      <p:ext uri="{BB962C8B-B14F-4D97-AF65-F5344CB8AC3E}">
        <p14:creationId xmlns:p14="http://schemas.microsoft.com/office/powerpoint/2010/main" val="3419561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9E0EA6-77B3-4FC7-B955-CC8FC23785D0}"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0321E-C18D-4B49-9E22-A08BE95ABCB9}" type="slidenum">
              <a:rPr lang="en-US" smtClean="0"/>
              <a:pPr/>
              <a:t>‹#›</a:t>
            </a:fld>
            <a:endParaRPr lang="en-US"/>
          </a:p>
        </p:txBody>
      </p:sp>
    </p:spTree>
    <p:extLst>
      <p:ext uri="{BB962C8B-B14F-4D97-AF65-F5344CB8AC3E}">
        <p14:creationId xmlns:p14="http://schemas.microsoft.com/office/powerpoint/2010/main" val="153541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9E0EA6-77B3-4FC7-B955-CC8FC23785D0}"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0321E-C18D-4B49-9E22-A08BE95ABCB9}" type="slidenum">
              <a:rPr lang="en-US" smtClean="0"/>
              <a:pPr/>
              <a:t>‹#›</a:t>
            </a:fld>
            <a:endParaRPr lang="en-US"/>
          </a:p>
        </p:txBody>
      </p:sp>
    </p:spTree>
    <p:extLst>
      <p:ext uri="{BB962C8B-B14F-4D97-AF65-F5344CB8AC3E}">
        <p14:creationId xmlns:p14="http://schemas.microsoft.com/office/powerpoint/2010/main" val="3780666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9E0EA6-77B3-4FC7-B955-CC8FC23785D0}"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0321E-C18D-4B49-9E22-A08BE95ABCB9}" type="slidenum">
              <a:rPr lang="en-US" smtClean="0"/>
              <a:pPr/>
              <a:t>‹#›</a:t>
            </a:fld>
            <a:endParaRPr lang="en-US"/>
          </a:p>
        </p:txBody>
      </p:sp>
    </p:spTree>
    <p:extLst>
      <p:ext uri="{BB962C8B-B14F-4D97-AF65-F5344CB8AC3E}">
        <p14:creationId xmlns:p14="http://schemas.microsoft.com/office/powerpoint/2010/main" val="1209571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9E0EA6-77B3-4FC7-B955-CC8FC23785D0}" type="datetimeFigureOut">
              <a:rPr lang="en-US" smtClean="0"/>
              <a:pPr/>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0321E-C18D-4B49-9E22-A08BE95ABCB9}" type="slidenum">
              <a:rPr lang="en-US" smtClean="0"/>
              <a:pPr/>
              <a:t>‹#›</a:t>
            </a:fld>
            <a:endParaRPr lang="en-US"/>
          </a:p>
        </p:txBody>
      </p:sp>
    </p:spTree>
    <p:extLst>
      <p:ext uri="{BB962C8B-B14F-4D97-AF65-F5344CB8AC3E}">
        <p14:creationId xmlns:p14="http://schemas.microsoft.com/office/powerpoint/2010/main" val="1732942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9E0EA6-77B3-4FC7-B955-CC8FC23785D0}" type="datetimeFigureOut">
              <a:rPr lang="en-US" smtClean="0"/>
              <a:pPr/>
              <a:t>6/19/2022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F0321E-C18D-4B49-9E22-A08BE95ABCB9}" type="slidenum">
              <a:rPr lang="en-US" smtClean="0"/>
              <a:pPr/>
              <a:t>‹#›</a:t>
            </a:fld>
            <a:endParaRPr lang="en-US"/>
          </a:p>
        </p:txBody>
      </p:sp>
    </p:spTree>
    <p:extLst>
      <p:ext uri="{BB962C8B-B14F-4D97-AF65-F5344CB8AC3E}">
        <p14:creationId xmlns:p14="http://schemas.microsoft.com/office/powerpoint/2010/main" val="574730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9E0EA6-77B3-4FC7-B955-CC8FC23785D0}" type="datetimeFigureOut">
              <a:rPr lang="en-US" smtClean="0"/>
              <a:pPr/>
              <a:t>6/19/2022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F0321E-C18D-4B49-9E22-A08BE95ABCB9}" type="slidenum">
              <a:rPr lang="en-US" smtClean="0"/>
              <a:pPr/>
              <a:t>‹#›</a:t>
            </a:fld>
            <a:endParaRPr lang="en-US"/>
          </a:p>
        </p:txBody>
      </p:sp>
    </p:spTree>
    <p:extLst>
      <p:ext uri="{BB962C8B-B14F-4D97-AF65-F5344CB8AC3E}">
        <p14:creationId xmlns:p14="http://schemas.microsoft.com/office/powerpoint/2010/main" val="180595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E0EA6-77B3-4FC7-B955-CC8FC23785D0}" type="datetimeFigureOut">
              <a:rPr lang="en-US" smtClean="0"/>
              <a:pPr/>
              <a:t>6/19/2022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F0321E-C18D-4B49-9E22-A08BE95ABCB9}" type="slidenum">
              <a:rPr lang="en-US" smtClean="0"/>
              <a:pPr/>
              <a:t>‹#›</a:t>
            </a:fld>
            <a:endParaRPr lang="en-US"/>
          </a:p>
        </p:txBody>
      </p:sp>
    </p:spTree>
    <p:extLst>
      <p:ext uri="{BB962C8B-B14F-4D97-AF65-F5344CB8AC3E}">
        <p14:creationId xmlns:p14="http://schemas.microsoft.com/office/powerpoint/2010/main" val="426178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9E0EA6-77B3-4FC7-B955-CC8FC23785D0}" type="datetimeFigureOut">
              <a:rPr lang="en-US" smtClean="0"/>
              <a:pPr/>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0321E-C18D-4B49-9E22-A08BE95ABCB9}" type="slidenum">
              <a:rPr lang="en-US" smtClean="0"/>
              <a:pPr/>
              <a:t>‹#›</a:t>
            </a:fld>
            <a:endParaRPr lang="en-US"/>
          </a:p>
        </p:txBody>
      </p:sp>
    </p:spTree>
    <p:extLst>
      <p:ext uri="{BB962C8B-B14F-4D97-AF65-F5344CB8AC3E}">
        <p14:creationId xmlns:p14="http://schemas.microsoft.com/office/powerpoint/2010/main" val="74328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9E0EA6-77B3-4FC7-B955-CC8FC23785D0}" type="datetimeFigureOut">
              <a:rPr lang="en-US" smtClean="0"/>
              <a:pPr/>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0321E-C18D-4B49-9E22-A08BE95ABCB9}" type="slidenum">
              <a:rPr lang="en-US" smtClean="0"/>
              <a:pPr/>
              <a:t>‹#›</a:t>
            </a:fld>
            <a:endParaRPr lang="en-US"/>
          </a:p>
        </p:txBody>
      </p:sp>
    </p:spTree>
    <p:extLst>
      <p:ext uri="{BB962C8B-B14F-4D97-AF65-F5344CB8AC3E}">
        <p14:creationId xmlns:p14="http://schemas.microsoft.com/office/powerpoint/2010/main" val="3156529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9E0EA6-77B3-4FC7-B955-CC8FC23785D0}" type="datetimeFigureOut">
              <a:rPr lang="en-US" smtClean="0"/>
              <a:pPr/>
              <a:t>6/19/2022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F0321E-C18D-4B49-9E22-A08BE95ABCB9}" type="slidenum">
              <a:rPr lang="en-US" smtClean="0"/>
              <a:pPr/>
              <a:t>‹#›</a:t>
            </a:fld>
            <a:endParaRPr lang="en-US"/>
          </a:p>
        </p:txBody>
      </p:sp>
    </p:spTree>
    <p:extLst>
      <p:ext uri="{BB962C8B-B14F-4D97-AF65-F5344CB8AC3E}">
        <p14:creationId xmlns:p14="http://schemas.microsoft.com/office/powerpoint/2010/main" val="3583005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qz0aGYrrlhU" TargetMode="External"/><Relationship Id="rId7" Type="http://schemas.openxmlformats.org/officeDocument/2006/relationships/hyperlink" Target="https://www.youtube.com/watch?v=3GsKEtBcGTk"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tutorialspoint.com/css/index.htm" TargetMode="External"/><Relationship Id="rId5" Type="http://schemas.openxmlformats.org/officeDocument/2006/relationships/hyperlink" Target="https://www.w3schools.com/css/default.asp" TargetMode="External"/><Relationship Id="rId4" Type="http://schemas.openxmlformats.org/officeDocument/2006/relationships/hyperlink" Target="https://www.w3schools.com/html/default.a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30598"/>
            <a:ext cx="9144000" cy="2471627"/>
          </a:xfrm>
        </p:spPr>
        <p:txBody>
          <a:bodyPr>
            <a:normAutofit/>
          </a:bodyPr>
          <a:lstStyle/>
          <a:p>
            <a:r>
              <a:rPr lang="el-GR" sz="2800" dirty="0"/>
              <a:t>Εισαγωγή στην Επιστήμη του Ηλεκτρολόγου Μηχανικού</a:t>
            </a:r>
            <a:br>
              <a:rPr lang="el-GR" sz="2800" dirty="0"/>
            </a:br>
            <a:r>
              <a:rPr lang="el-GR" sz="3200" b="1" dirty="0"/>
              <a:t>&lt;</a:t>
            </a:r>
            <a:r>
              <a:rPr lang="en-US" sz="3200" b="1" dirty="0"/>
              <a:t>PYTHON QUIZ</a:t>
            </a:r>
            <a:r>
              <a:rPr lang="el-GR" sz="3200" b="1" dirty="0"/>
              <a:t>&gt;</a:t>
            </a:r>
            <a:br>
              <a:rPr lang="el-GR" sz="2800" dirty="0"/>
            </a:br>
            <a:br>
              <a:rPr lang="el-GR" sz="2800" dirty="0"/>
            </a:br>
            <a:endParaRPr lang="en-US" sz="2800" dirty="0"/>
          </a:p>
        </p:txBody>
      </p:sp>
      <p:sp>
        <p:nvSpPr>
          <p:cNvPr id="3" name="Subtitle 2"/>
          <p:cNvSpPr>
            <a:spLocks noGrp="1"/>
          </p:cNvSpPr>
          <p:nvPr>
            <p:ph type="subTitle" idx="1"/>
          </p:nvPr>
        </p:nvSpPr>
        <p:spPr>
          <a:xfrm>
            <a:off x="1522342" y="3069203"/>
            <a:ext cx="9144000" cy="2952879"/>
          </a:xfrm>
        </p:spPr>
        <p:txBody>
          <a:bodyPr>
            <a:normAutofit/>
          </a:bodyPr>
          <a:lstStyle/>
          <a:p>
            <a:r>
              <a:rPr lang="el-GR" sz="1800" dirty="0"/>
              <a:t>&lt;</a:t>
            </a:r>
            <a:r>
              <a:rPr lang="el-GR" sz="2000" b="1" dirty="0"/>
              <a:t>ΟΜΑΔΑ</a:t>
            </a:r>
            <a:r>
              <a:rPr lang="el-GR" sz="1800" dirty="0"/>
              <a:t>&gt; </a:t>
            </a:r>
          </a:p>
          <a:p>
            <a:r>
              <a:rPr lang="el-GR" sz="1600" dirty="0"/>
              <a:t>&lt;ΑΒΟΥΡΗΣ ΛΑΜΠΡΟΣ -&gt;</a:t>
            </a:r>
          </a:p>
          <a:p>
            <a:r>
              <a:rPr lang="el-GR" sz="1600" dirty="0"/>
              <a:t>&lt;ΑΝΑΣΤΟΠΟΥΛΟΣ ΑΛΕΞΑΝΔΡΟΣ- ΑΠΟΛΛΩΝ&gt;</a:t>
            </a:r>
          </a:p>
          <a:p>
            <a:r>
              <a:rPr lang="el-GR" sz="1600" dirty="0"/>
              <a:t>&lt; ΒΥΘΟΥΛΚΑΣ ΔΗΜΗΤΡΙΟΣ-&gt;</a:t>
            </a:r>
            <a:endParaRPr lang="en-US" sz="1600" dirty="0"/>
          </a:p>
          <a:p>
            <a:r>
              <a:rPr lang="el-GR" sz="1600" dirty="0"/>
              <a:t>&lt;ΓΙΑΝΝΗ ΝΙΚΟΛΑΟΣ-&gt;</a:t>
            </a:r>
            <a:endParaRPr lang="en-US" sz="1600" dirty="0"/>
          </a:p>
          <a:p>
            <a:r>
              <a:rPr lang="el-GR" sz="1600" dirty="0"/>
              <a:t>&lt; ΔΙΚΑΡΟΣ ΕΥΑΓΓΕΛΟΣ-&gt;</a:t>
            </a:r>
            <a:endParaRPr lang="en-US" sz="1600" dirty="0"/>
          </a:p>
          <a:p>
            <a:r>
              <a:rPr lang="el-GR" sz="1600" dirty="0"/>
              <a:t>&lt; ΚΑΡΑΜΠΑΡΠΑΣ ΔΗΜΟΣΘΕΝΗΣ- &gt;</a:t>
            </a:r>
            <a:endParaRPr lang="en-US" sz="1600" dirty="0"/>
          </a:p>
          <a:p>
            <a:r>
              <a:rPr lang="el-GR" sz="1600" dirty="0"/>
              <a:t>&lt; ΚΟΡΜΑΣ ΓΕΩΡΓΙΟΣ-&gt;</a:t>
            </a:r>
            <a:endParaRPr lang="en-US" sz="1600" dirty="0"/>
          </a:p>
          <a:p>
            <a:endParaRPr lang="en-US" dirty="0"/>
          </a:p>
        </p:txBody>
      </p:sp>
      <p:sp>
        <p:nvSpPr>
          <p:cNvPr id="4" name="TextBox 3"/>
          <p:cNvSpPr txBox="1"/>
          <p:nvPr/>
        </p:nvSpPr>
        <p:spPr>
          <a:xfrm>
            <a:off x="1108874" y="6391413"/>
            <a:ext cx="9970936" cy="369332"/>
          </a:xfrm>
          <a:prstGeom prst="rect">
            <a:avLst/>
          </a:prstGeom>
          <a:noFill/>
        </p:spPr>
        <p:txBody>
          <a:bodyPr wrap="square" rtlCol="0">
            <a:spAutoFit/>
          </a:bodyPr>
          <a:lstStyle/>
          <a:p>
            <a:pPr algn="ctr"/>
            <a:r>
              <a:rPr lang="el-GR" dirty="0"/>
              <a:t>Τμήμα Ηλεκτρολόγων Μηχανικών και Τεχνολογίας Υπολογιστών – Πανεπιστήμιο Πατρών</a:t>
            </a:r>
            <a:endParaRPr lang="en-US" dirty="0"/>
          </a:p>
        </p:txBody>
      </p:sp>
      <p:cxnSp>
        <p:nvCxnSpPr>
          <p:cNvPr id="5" name="Straight Connector 4"/>
          <p:cNvCxnSpPr/>
          <p:nvPr/>
        </p:nvCxnSpPr>
        <p:spPr>
          <a:xfrm>
            <a:off x="643392" y="6391413"/>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4132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542" y="110680"/>
            <a:ext cx="10515600" cy="1325563"/>
          </a:xfrm>
        </p:spPr>
        <p:txBody>
          <a:bodyPr/>
          <a:lstStyle/>
          <a:p>
            <a:r>
              <a:rPr lang="el-GR" sz="2800" dirty="0">
                <a:latin typeface="+mn-lt"/>
              </a:rPr>
              <a:t>Σκοπός</a:t>
            </a:r>
            <a:endParaRPr lang="en-US" dirty="0">
              <a:latin typeface="+mn-lt"/>
            </a:endParaRPr>
          </a:p>
        </p:txBody>
      </p:sp>
      <p:cxnSp>
        <p:nvCxnSpPr>
          <p:cNvPr id="7" name="Straight Connector 6"/>
          <p:cNvCxnSpPr/>
          <p:nvPr/>
        </p:nvCxnSpPr>
        <p:spPr>
          <a:xfrm>
            <a:off x="643392" y="6391413"/>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ooter Placeholder 10"/>
          <p:cNvSpPr>
            <a:spLocks noGrp="1"/>
          </p:cNvSpPr>
          <p:nvPr>
            <p:ph type="ftr" sz="quarter" idx="11"/>
          </p:nvPr>
        </p:nvSpPr>
        <p:spPr>
          <a:xfrm>
            <a:off x="643392" y="6434628"/>
            <a:ext cx="4114800" cy="365125"/>
          </a:xfrm>
        </p:spPr>
        <p:txBody>
          <a:bodyPr/>
          <a:lstStyle/>
          <a:p>
            <a:pPr algn="l"/>
            <a:r>
              <a:rPr lang="el-GR" dirty="0"/>
              <a:t>Ομάδα &lt;ΧΧ&gt; - &lt;Τίτλος Εργασίας&gt;</a:t>
            </a:r>
            <a:endParaRPr lang="en-US" dirty="0"/>
          </a:p>
        </p:txBody>
      </p:sp>
      <p:cxnSp>
        <p:nvCxnSpPr>
          <p:cNvPr id="9" name="Straight Connector 8"/>
          <p:cNvCxnSpPr/>
          <p:nvPr/>
        </p:nvCxnSpPr>
        <p:spPr>
          <a:xfrm>
            <a:off x="807984" y="959877"/>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Θέση περιεχομένου 4">
            <a:extLst>
              <a:ext uri="{FF2B5EF4-FFF2-40B4-BE49-F238E27FC236}">
                <a16:creationId xmlns:a16="http://schemas.microsoft.com/office/drawing/2014/main" id="{6B667CC0-B22F-4173-897E-558403A08EC5}"/>
              </a:ext>
            </a:extLst>
          </p:cNvPr>
          <p:cNvSpPr>
            <a:spLocks noGrp="1"/>
          </p:cNvSpPr>
          <p:nvPr>
            <p:ph idx="1"/>
          </p:nvPr>
        </p:nvSpPr>
        <p:spPr/>
        <p:txBody>
          <a:bodyPr/>
          <a:lstStyle/>
          <a:p>
            <a:r>
              <a:rPr lang="el-GR" dirty="0"/>
              <a:t>Σκοπός της εργασίας αποτελεί η υλοποίηση ενός </a:t>
            </a:r>
            <a:r>
              <a:rPr lang="en-US" dirty="0"/>
              <a:t>Python quiz </a:t>
            </a:r>
            <a:r>
              <a:rPr lang="el-GR" dirty="0"/>
              <a:t>με χρήση της </a:t>
            </a:r>
            <a:r>
              <a:rPr lang="en-US" dirty="0"/>
              <a:t>Python , </a:t>
            </a:r>
            <a:r>
              <a:rPr lang="el-GR" dirty="0"/>
              <a:t>της </a:t>
            </a:r>
            <a:r>
              <a:rPr lang="en-US" dirty="0"/>
              <a:t>HTML , </a:t>
            </a:r>
            <a:r>
              <a:rPr lang="el-GR" dirty="0"/>
              <a:t>της </a:t>
            </a:r>
            <a:r>
              <a:rPr lang="en-US" dirty="0"/>
              <a:t>CSS </a:t>
            </a:r>
            <a:r>
              <a:rPr lang="el-GR" dirty="0"/>
              <a:t>και της </a:t>
            </a:r>
            <a:r>
              <a:rPr lang="en-US" dirty="0"/>
              <a:t>JavaScript.</a:t>
            </a:r>
            <a:r>
              <a:rPr lang="el-GR" dirty="0"/>
              <a:t> Με την εργασία</a:t>
            </a:r>
            <a:r>
              <a:rPr lang="en-US" dirty="0"/>
              <a:t> </a:t>
            </a:r>
            <a:r>
              <a:rPr lang="el-GR" dirty="0"/>
              <a:t>αναπτύχθηκαν οι γνώσεις μας όσον αφορά τις εφαρμογές διαδικτύου,</a:t>
            </a:r>
            <a:r>
              <a:rPr lang="en-US" dirty="0"/>
              <a:t> </a:t>
            </a:r>
            <a:r>
              <a:rPr lang="el-GR" dirty="0"/>
              <a:t>τη χρήση της βιβλιοθήκης </a:t>
            </a:r>
            <a:r>
              <a:rPr lang="en-US" dirty="0"/>
              <a:t>Flask, </a:t>
            </a:r>
            <a:r>
              <a:rPr lang="el-GR" dirty="0"/>
              <a:t>όπως και της </a:t>
            </a:r>
            <a:r>
              <a:rPr lang="en-US" dirty="0"/>
              <a:t>Jinja. </a:t>
            </a:r>
            <a:r>
              <a:rPr lang="el-GR" dirty="0"/>
              <a:t>Εκτός αυτών μάθαμε βασικά στοιχεία  για την χρήση της </a:t>
            </a:r>
            <a:r>
              <a:rPr lang="en-US" dirty="0"/>
              <a:t>HTML </a:t>
            </a:r>
            <a:r>
              <a:rPr lang="el-GR" dirty="0"/>
              <a:t>και της </a:t>
            </a:r>
            <a:r>
              <a:rPr lang="en-US" dirty="0"/>
              <a:t>JavaScript. </a:t>
            </a:r>
            <a:r>
              <a:rPr lang="el-GR" dirty="0"/>
              <a:t>Τέλος,  το </a:t>
            </a:r>
            <a:r>
              <a:rPr lang="en-US" dirty="0"/>
              <a:t>project</a:t>
            </a:r>
            <a:r>
              <a:rPr lang="el-GR" dirty="0"/>
              <a:t> αποτέλεσε ένα κίνητρο ώστε να διευρύνουμε τις συνεργατικές και επικοινωνιακές μας δεξιότητες.  </a:t>
            </a:r>
          </a:p>
        </p:txBody>
      </p:sp>
    </p:spTree>
    <p:extLst>
      <p:ext uri="{BB962C8B-B14F-4D97-AF65-F5344CB8AC3E}">
        <p14:creationId xmlns:p14="http://schemas.microsoft.com/office/powerpoint/2010/main" val="4089819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542" y="110680"/>
            <a:ext cx="10515600" cy="1325563"/>
          </a:xfrm>
        </p:spPr>
        <p:txBody>
          <a:bodyPr>
            <a:normAutofit/>
          </a:bodyPr>
          <a:lstStyle/>
          <a:p>
            <a:r>
              <a:rPr lang="el-GR" sz="2800" dirty="0">
                <a:latin typeface="+mn-lt"/>
              </a:rPr>
              <a:t>Μεθοδολογία</a:t>
            </a:r>
            <a:endParaRPr lang="en-US" sz="2800" dirty="0">
              <a:latin typeface="+mn-lt"/>
            </a:endParaRPr>
          </a:p>
        </p:txBody>
      </p:sp>
      <p:sp>
        <p:nvSpPr>
          <p:cNvPr id="3" name="Content Placeholder 2"/>
          <p:cNvSpPr>
            <a:spLocks noGrp="1"/>
          </p:cNvSpPr>
          <p:nvPr>
            <p:ph idx="1"/>
          </p:nvPr>
        </p:nvSpPr>
        <p:spPr/>
        <p:txBody>
          <a:bodyPr>
            <a:normAutofit/>
          </a:bodyPr>
          <a:lstStyle/>
          <a:p>
            <a:r>
              <a:rPr lang="el-GR" sz="1800" dirty="0">
                <a:latin typeface="Verdana" panose="020B0604030504040204" pitchFamily="34" charset="0"/>
                <a:ea typeface="Verdana" panose="020B0604030504040204" pitchFamily="34" charset="0"/>
                <a:cs typeface="Verdana" panose="020B0604030504040204" pitchFamily="34" charset="0"/>
              </a:rPr>
              <a:t>Η εργασία διαμοιράστηκε μεταξύ των μελών σε 5 βασικά μέρη.</a:t>
            </a:r>
          </a:p>
          <a:p>
            <a:pPr marL="342900" indent="-342900">
              <a:buFont typeface="+mj-lt"/>
              <a:buAutoNum type="arabicPeriod"/>
            </a:pPr>
            <a:r>
              <a:rPr lang="el-GR" sz="1800" dirty="0">
                <a:latin typeface="Verdana" panose="020B0604030504040204" pitchFamily="34" charset="0"/>
                <a:ea typeface="Verdana" panose="020B0604030504040204" pitchFamily="34" charset="0"/>
                <a:cs typeface="Verdana" panose="020B0604030504040204" pitchFamily="34" charset="0"/>
              </a:rPr>
              <a:t>Την υλοποίηση ενός </a:t>
            </a:r>
            <a:r>
              <a:rPr lang="en-US" sz="1800" dirty="0">
                <a:latin typeface="Verdana" panose="020B0604030504040204" pitchFamily="34" charset="0"/>
                <a:ea typeface="Verdana" panose="020B0604030504040204" pitchFamily="34" charset="0"/>
                <a:cs typeface="Verdana" panose="020B0604030504040204" pitchFamily="34" charset="0"/>
              </a:rPr>
              <a:t>database </a:t>
            </a:r>
            <a:r>
              <a:rPr lang="el-GR" sz="1800" dirty="0">
                <a:latin typeface="Verdana" panose="020B0604030504040204" pitchFamily="34" charset="0"/>
                <a:ea typeface="Verdana" panose="020B0604030504040204" pitchFamily="34" charset="0"/>
                <a:cs typeface="Verdana" panose="020B0604030504040204" pitchFamily="34" charset="0"/>
              </a:rPr>
              <a:t>όπου βρίσκονται τα στοιχεία του ιστορικού κι οι ερωτήσεις</a:t>
            </a:r>
          </a:p>
          <a:p>
            <a:pPr marL="342900" indent="-342900">
              <a:buFont typeface="+mj-lt"/>
              <a:buAutoNum type="arabicPeriod"/>
            </a:pPr>
            <a:r>
              <a:rPr lang="el-GR" sz="1800" dirty="0">
                <a:latin typeface="Verdana" panose="020B0604030504040204" pitchFamily="34" charset="0"/>
                <a:ea typeface="Verdana" panose="020B0604030504040204" pitchFamily="34" charset="0"/>
                <a:cs typeface="Verdana" panose="020B0604030504040204" pitchFamily="34" charset="0"/>
              </a:rPr>
              <a:t>Την δημιουργία</a:t>
            </a:r>
            <a:r>
              <a:rPr lang="en-US" sz="1800" dirty="0">
                <a:latin typeface="Verdana" panose="020B0604030504040204" pitchFamily="34" charset="0"/>
                <a:ea typeface="Verdana" panose="020B0604030504040204" pitchFamily="34" charset="0"/>
                <a:cs typeface="Verdana" panose="020B0604030504040204" pitchFamily="34" charset="0"/>
              </a:rPr>
              <a:t> </a:t>
            </a:r>
            <a:r>
              <a:rPr lang="el-GR" sz="1800" dirty="0">
                <a:latin typeface="Verdana" panose="020B0604030504040204" pitchFamily="34" charset="0"/>
                <a:ea typeface="Verdana" panose="020B0604030504040204" pitchFamily="34" charset="0"/>
                <a:cs typeface="Verdana" panose="020B0604030504040204" pitchFamily="34" charset="0"/>
              </a:rPr>
              <a:t>της ιστοσελίδας του </a:t>
            </a:r>
            <a:r>
              <a:rPr lang="en-US" sz="1800" dirty="0">
                <a:latin typeface="Verdana" panose="020B0604030504040204" pitchFamily="34" charset="0"/>
                <a:ea typeface="Verdana" panose="020B0604030504040204" pitchFamily="34" charset="0"/>
                <a:cs typeface="Verdana" panose="020B0604030504040204" pitchFamily="34" charset="0"/>
              </a:rPr>
              <a:t>Login</a:t>
            </a:r>
            <a:endParaRPr lang="el-GR" sz="1800"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lang="el-GR" sz="1800" dirty="0">
                <a:latin typeface="Verdana" panose="020B0604030504040204" pitchFamily="34" charset="0"/>
                <a:ea typeface="Verdana" panose="020B0604030504040204" pitchFamily="34" charset="0"/>
                <a:cs typeface="Verdana" panose="020B0604030504040204" pitchFamily="34" charset="0"/>
              </a:rPr>
              <a:t>Την δημιουργία της ιστοσελίδας του </a:t>
            </a:r>
            <a:r>
              <a:rPr lang="en-US" sz="1800" dirty="0">
                <a:latin typeface="Verdana" panose="020B0604030504040204" pitchFamily="34" charset="0"/>
                <a:ea typeface="Verdana" panose="020B0604030504040204" pitchFamily="34" charset="0"/>
                <a:cs typeface="Verdana" panose="020B0604030504040204" pitchFamily="34" charset="0"/>
              </a:rPr>
              <a:t>start </a:t>
            </a:r>
            <a:r>
              <a:rPr lang="el-GR" sz="1800" dirty="0">
                <a:latin typeface="Verdana" panose="020B0604030504040204" pitchFamily="34" charset="0"/>
                <a:ea typeface="Verdana" panose="020B0604030504040204" pitchFamily="34" charset="0"/>
                <a:cs typeface="Verdana" panose="020B0604030504040204" pitchFamily="34" charset="0"/>
              </a:rPr>
              <a:t>και του </a:t>
            </a:r>
            <a:r>
              <a:rPr lang="en-US" sz="1800" dirty="0">
                <a:latin typeface="Verdana" panose="020B0604030504040204" pitchFamily="34" charset="0"/>
                <a:ea typeface="Verdana" panose="020B0604030504040204" pitchFamily="34" charset="0"/>
                <a:cs typeface="Verdana" panose="020B0604030504040204" pitchFamily="34" charset="0"/>
              </a:rPr>
              <a:t>end</a:t>
            </a:r>
          </a:p>
          <a:p>
            <a:pPr marL="342900" indent="-342900">
              <a:buFont typeface="+mj-lt"/>
              <a:buAutoNum type="arabicPeriod"/>
            </a:pPr>
            <a:r>
              <a:rPr lang="el-GR" sz="1800" dirty="0">
                <a:latin typeface="Verdana" panose="020B0604030504040204" pitchFamily="34" charset="0"/>
                <a:ea typeface="Verdana" panose="020B0604030504040204" pitchFamily="34" charset="0"/>
                <a:cs typeface="Verdana" panose="020B0604030504040204" pitchFamily="34" charset="0"/>
              </a:rPr>
              <a:t>Την δημιουργία της ιστοσελίδας των </a:t>
            </a:r>
            <a:r>
              <a:rPr lang="en-US" sz="1800" dirty="0">
                <a:latin typeface="Verdana" panose="020B0604030504040204" pitchFamily="34" charset="0"/>
                <a:ea typeface="Verdana" panose="020B0604030504040204" pitchFamily="34" charset="0"/>
                <a:cs typeface="Verdana" panose="020B0604030504040204" pitchFamily="34" charset="0"/>
              </a:rPr>
              <a:t>questions</a:t>
            </a:r>
          </a:p>
          <a:p>
            <a:pPr marL="342900" indent="-342900">
              <a:buFont typeface="+mj-lt"/>
              <a:buAutoNum type="arabicPeriod"/>
            </a:pPr>
            <a:r>
              <a:rPr lang="el-GR" sz="1800" dirty="0">
                <a:latin typeface="Verdana" panose="020B0604030504040204" pitchFamily="34" charset="0"/>
                <a:ea typeface="Verdana" panose="020B0604030504040204" pitchFamily="34" charset="0"/>
                <a:cs typeface="Verdana" panose="020B0604030504040204" pitchFamily="34" charset="0"/>
              </a:rPr>
              <a:t>Την εφαρμογή της </a:t>
            </a:r>
            <a:r>
              <a:rPr lang="en-US" sz="1800" dirty="0">
                <a:latin typeface="Verdana" panose="020B0604030504040204" pitchFamily="34" charset="0"/>
                <a:ea typeface="Verdana" panose="020B0604030504040204" pitchFamily="34" charset="0"/>
                <a:cs typeface="Verdana" panose="020B0604030504040204" pitchFamily="34" charset="0"/>
              </a:rPr>
              <a:t>python-quiz</a:t>
            </a:r>
            <a:r>
              <a:rPr lang="el-GR" sz="1800" dirty="0">
                <a:latin typeface="Verdana" panose="020B0604030504040204" pitchFamily="34" charset="0"/>
                <a:ea typeface="Verdana" panose="020B0604030504040204" pitchFamily="34" charset="0"/>
                <a:cs typeface="Verdana" panose="020B0604030504040204" pitchFamily="34" charset="0"/>
              </a:rPr>
              <a:t> </a:t>
            </a:r>
          </a:p>
          <a:p>
            <a:pPr marL="342900" indent="-342900">
              <a:buFont typeface="+mj-lt"/>
              <a:buAutoNum type="arabicPeriod"/>
            </a:pPr>
            <a:endParaRPr lang="el-GR" sz="1800" dirty="0">
              <a:latin typeface="Verdana" panose="020B0604030504040204" pitchFamily="34" charset="0"/>
              <a:ea typeface="Verdana" panose="020B0604030504040204" pitchFamily="34" charset="0"/>
              <a:cs typeface="Verdana" panose="020B0604030504040204" pitchFamily="34" charset="0"/>
            </a:endParaRPr>
          </a:p>
        </p:txBody>
      </p:sp>
      <p:cxnSp>
        <p:nvCxnSpPr>
          <p:cNvPr id="7" name="Straight Connector 6"/>
          <p:cNvCxnSpPr/>
          <p:nvPr/>
        </p:nvCxnSpPr>
        <p:spPr>
          <a:xfrm>
            <a:off x="643392" y="6391413"/>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ooter Placeholder 10"/>
          <p:cNvSpPr>
            <a:spLocks noGrp="1"/>
          </p:cNvSpPr>
          <p:nvPr>
            <p:ph type="ftr" sz="quarter" idx="11"/>
          </p:nvPr>
        </p:nvSpPr>
        <p:spPr>
          <a:xfrm>
            <a:off x="643392" y="6434628"/>
            <a:ext cx="4114800" cy="365125"/>
          </a:xfrm>
        </p:spPr>
        <p:txBody>
          <a:bodyPr/>
          <a:lstStyle/>
          <a:p>
            <a:pPr algn="l"/>
            <a:r>
              <a:rPr lang="el-GR" dirty="0"/>
              <a:t>Ομάδα &lt;ΧΧ&gt; - &lt;Τίτλος Εργασίας&gt;</a:t>
            </a:r>
            <a:endParaRPr lang="en-US" dirty="0"/>
          </a:p>
        </p:txBody>
      </p:sp>
      <p:cxnSp>
        <p:nvCxnSpPr>
          <p:cNvPr id="9" name="Straight Connector 8"/>
          <p:cNvCxnSpPr/>
          <p:nvPr/>
        </p:nvCxnSpPr>
        <p:spPr>
          <a:xfrm>
            <a:off x="807984" y="959877"/>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748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542" y="67125"/>
            <a:ext cx="10515600" cy="1325563"/>
          </a:xfrm>
        </p:spPr>
        <p:txBody>
          <a:bodyPr>
            <a:normAutofit/>
          </a:bodyPr>
          <a:lstStyle/>
          <a:p>
            <a:r>
              <a:rPr lang="el-GR" sz="2800" dirty="0">
                <a:latin typeface="+mn-lt"/>
              </a:rPr>
              <a:t>Αποτελέσματα</a:t>
            </a:r>
            <a:endParaRPr lang="en-US" sz="2800" dirty="0">
              <a:latin typeface="+mn-lt"/>
            </a:endParaRPr>
          </a:p>
        </p:txBody>
      </p:sp>
      <p:cxnSp>
        <p:nvCxnSpPr>
          <p:cNvPr id="7" name="Straight Connector 6"/>
          <p:cNvCxnSpPr/>
          <p:nvPr/>
        </p:nvCxnSpPr>
        <p:spPr>
          <a:xfrm>
            <a:off x="643392" y="6391413"/>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ooter Placeholder 10"/>
          <p:cNvSpPr>
            <a:spLocks noGrp="1"/>
          </p:cNvSpPr>
          <p:nvPr>
            <p:ph type="ftr" sz="quarter" idx="11"/>
          </p:nvPr>
        </p:nvSpPr>
        <p:spPr>
          <a:xfrm>
            <a:off x="643392" y="6434628"/>
            <a:ext cx="4114800" cy="365125"/>
          </a:xfrm>
        </p:spPr>
        <p:txBody>
          <a:bodyPr/>
          <a:lstStyle/>
          <a:p>
            <a:pPr algn="l"/>
            <a:r>
              <a:rPr lang="el-GR" dirty="0"/>
              <a:t>Ομάδα &lt;ΧΧ&gt; - &lt;Τίτλος Εργασίας&gt;</a:t>
            </a:r>
            <a:endParaRPr lang="en-US" dirty="0"/>
          </a:p>
        </p:txBody>
      </p:sp>
      <p:cxnSp>
        <p:nvCxnSpPr>
          <p:cNvPr id="9" name="Straight Connector 8"/>
          <p:cNvCxnSpPr/>
          <p:nvPr/>
        </p:nvCxnSpPr>
        <p:spPr>
          <a:xfrm>
            <a:off x="807984" y="959877"/>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Θέση περιεχομένου 7">
            <a:extLst>
              <a:ext uri="{FF2B5EF4-FFF2-40B4-BE49-F238E27FC236}">
                <a16:creationId xmlns:a16="http://schemas.microsoft.com/office/drawing/2014/main" id="{EB30E7E8-2F00-46E7-A82D-57731D58BF32}"/>
              </a:ext>
            </a:extLst>
          </p:cNvPr>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15179" y="1043778"/>
            <a:ext cx="4273584" cy="2556854"/>
          </a:xfrm>
          <a:prstGeom prst="rect">
            <a:avLst/>
          </a:prstGeom>
          <a:noFill/>
          <a:ln>
            <a:noFill/>
          </a:ln>
        </p:spPr>
      </p:pic>
      <p:pic>
        <p:nvPicPr>
          <p:cNvPr id="10" name="Εικόνα 9">
            <a:extLst>
              <a:ext uri="{FF2B5EF4-FFF2-40B4-BE49-F238E27FC236}">
                <a16:creationId xmlns:a16="http://schemas.microsoft.com/office/drawing/2014/main" id="{327967BA-9C1D-443C-AF2C-A1A75E9D2F01}"/>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20524" y="1043778"/>
            <a:ext cx="3737499" cy="2556847"/>
          </a:xfrm>
          <a:prstGeom prst="rect">
            <a:avLst/>
          </a:prstGeom>
          <a:noFill/>
          <a:ln>
            <a:noFill/>
          </a:ln>
        </p:spPr>
      </p:pic>
      <p:pic>
        <p:nvPicPr>
          <p:cNvPr id="12" name="Εικόνα 11">
            <a:extLst>
              <a:ext uri="{FF2B5EF4-FFF2-40B4-BE49-F238E27FC236}">
                <a16:creationId xmlns:a16="http://schemas.microsoft.com/office/drawing/2014/main" id="{4186BEE3-2B37-4CA0-BF47-E7E15CD1461C}"/>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8495" y="3678024"/>
            <a:ext cx="4270268" cy="2670175"/>
          </a:xfrm>
          <a:prstGeom prst="rect">
            <a:avLst/>
          </a:prstGeom>
          <a:noFill/>
          <a:ln>
            <a:noFill/>
          </a:ln>
        </p:spPr>
      </p:pic>
      <p:pic>
        <p:nvPicPr>
          <p:cNvPr id="13" name="Εικόνα 12">
            <a:extLst>
              <a:ext uri="{FF2B5EF4-FFF2-40B4-BE49-F238E27FC236}">
                <a16:creationId xmlns:a16="http://schemas.microsoft.com/office/drawing/2014/main" id="{CB03E7B1-70FC-4FB3-A48E-E84A5639C19E}"/>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63934" y="1383220"/>
            <a:ext cx="3828066" cy="2299318"/>
          </a:xfrm>
          <a:prstGeom prst="rect">
            <a:avLst/>
          </a:prstGeom>
          <a:noFill/>
          <a:ln>
            <a:noFill/>
          </a:ln>
        </p:spPr>
      </p:pic>
      <p:pic>
        <p:nvPicPr>
          <p:cNvPr id="14" name="Εικόνα 13">
            <a:extLst>
              <a:ext uri="{FF2B5EF4-FFF2-40B4-BE49-F238E27FC236}">
                <a16:creationId xmlns:a16="http://schemas.microsoft.com/office/drawing/2014/main" id="{6B06BEF1-786B-4627-BD01-16BE790C5A80}"/>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20524" y="3673069"/>
            <a:ext cx="4270269" cy="2670174"/>
          </a:xfrm>
          <a:prstGeom prst="rect">
            <a:avLst/>
          </a:prstGeom>
          <a:noFill/>
          <a:ln>
            <a:noFill/>
          </a:ln>
        </p:spPr>
      </p:pic>
    </p:spTree>
    <p:extLst>
      <p:ext uri="{BB962C8B-B14F-4D97-AF65-F5344CB8AC3E}">
        <p14:creationId xmlns:p14="http://schemas.microsoft.com/office/powerpoint/2010/main" val="11646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542" y="110680"/>
            <a:ext cx="10515600" cy="1325563"/>
          </a:xfrm>
        </p:spPr>
        <p:txBody>
          <a:bodyPr>
            <a:normAutofit/>
          </a:bodyPr>
          <a:lstStyle/>
          <a:p>
            <a:r>
              <a:rPr lang="el-GR" sz="2800" dirty="0">
                <a:latin typeface="+mn-lt"/>
              </a:rPr>
              <a:t>Συμπεράσματα </a:t>
            </a:r>
            <a:endParaRPr lang="en-US" sz="2800" dirty="0">
              <a:latin typeface="+mn-lt"/>
            </a:endParaRPr>
          </a:p>
        </p:txBody>
      </p:sp>
      <p:sp>
        <p:nvSpPr>
          <p:cNvPr id="3" name="Content Placeholder 2"/>
          <p:cNvSpPr>
            <a:spLocks noGrp="1"/>
          </p:cNvSpPr>
          <p:nvPr>
            <p:ph idx="1"/>
          </p:nvPr>
        </p:nvSpPr>
        <p:spPr/>
        <p:txBody>
          <a:bodyPr>
            <a:normAutofit/>
          </a:bodyPr>
          <a:lstStyle/>
          <a:p>
            <a:r>
              <a:rPr lang="el-GR" sz="1800" dirty="0">
                <a:latin typeface="Verdana" panose="020B0604030504040204" pitchFamily="34" charset="0"/>
                <a:ea typeface="Verdana" panose="020B0604030504040204" pitchFamily="34" charset="0"/>
                <a:cs typeface="Verdana" panose="020B0604030504040204" pitchFamily="34" charset="0"/>
              </a:rPr>
              <a:t>Συμπεράσματα που προκύπτουν από τα αποτελέσματα – ανάλυση</a:t>
            </a:r>
          </a:p>
          <a:p>
            <a:r>
              <a:rPr lang="el-GR" sz="1800" dirty="0">
                <a:latin typeface="Verdana" panose="020B0604030504040204" pitchFamily="34" charset="0"/>
                <a:ea typeface="Verdana" panose="020B0604030504040204" pitchFamily="34" charset="0"/>
                <a:cs typeface="Verdana" panose="020B0604030504040204" pitchFamily="34" charset="0"/>
              </a:rPr>
              <a:t>Οι </a:t>
            </a:r>
            <a:r>
              <a:rPr lang="en-US" sz="1800" dirty="0">
                <a:latin typeface="Verdana" panose="020B0604030504040204" pitchFamily="34" charset="0"/>
                <a:ea typeface="Verdana" panose="020B0604030504040204" pitchFamily="34" charset="0"/>
                <a:cs typeface="Verdana" panose="020B0604030504040204" pitchFamily="34" charset="0"/>
              </a:rPr>
              <a:t>online </a:t>
            </a:r>
            <a:r>
              <a:rPr lang="el-GR" sz="1800" dirty="0">
                <a:latin typeface="Verdana" panose="020B0604030504040204" pitchFamily="34" charset="0"/>
                <a:ea typeface="Verdana" panose="020B0604030504040204" pitchFamily="34" charset="0"/>
                <a:cs typeface="Verdana" panose="020B0604030504040204" pitchFamily="34" charset="0"/>
              </a:rPr>
              <a:t>εφαρμογές αποτελούν έναν ιδιαίτερα ενδιαφέρον κλάδο του προγραμματισμού με πάρα πολλές εφαρμογές στη σημερινή εποχή. Παρ’ όλο που το συγκεκριμένο </a:t>
            </a:r>
            <a:r>
              <a:rPr lang="en-US" sz="1800" dirty="0">
                <a:latin typeface="Verdana" panose="020B0604030504040204" pitchFamily="34" charset="0"/>
                <a:ea typeface="Verdana" panose="020B0604030504040204" pitchFamily="34" charset="0"/>
                <a:cs typeface="Verdana" panose="020B0604030504040204" pitchFamily="34" charset="0"/>
              </a:rPr>
              <a:t>project </a:t>
            </a:r>
            <a:r>
              <a:rPr lang="el-GR" sz="1800" dirty="0">
                <a:latin typeface="Verdana" panose="020B0604030504040204" pitchFamily="34" charset="0"/>
                <a:ea typeface="Verdana" panose="020B0604030504040204" pitchFamily="34" charset="0"/>
                <a:cs typeface="Verdana" panose="020B0604030504040204" pitchFamily="34" charset="0"/>
              </a:rPr>
              <a:t>δεν εμβάθυνε πάρα πολύ σε αυτόν τον κλάδο, οδήγησε στην κατανόηση, της πολυπλοκότητας τέτοιου είδους εφαρμογών, της λειτουργίας ιστοσελίδων, της αναγκαιότητας του συλλογικού πνεύματος για την επίτευξη τέτοιου είδους στόχων όπως το συγκεκριμένο </a:t>
            </a:r>
            <a:r>
              <a:rPr lang="en-US" sz="1800" dirty="0">
                <a:latin typeface="Verdana" panose="020B0604030504040204" pitchFamily="34" charset="0"/>
                <a:ea typeface="Verdana" panose="020B0604030504040204" pitchFamily="34" charset="0"/>
                <a:cs typeface="Verdana" panose="020B0604030504040204" pitchFamily="34" charset="0"/>
              </a:rPr>
              <a:t>project.</a:t>
            </a:r>
            <a:r>
              <a:rPr lang="el-GR" sz="1800" dirty="0">
                <a:latin typeface="Verdana" panose="020B0604030504040204" pitchFamily="34" charset="0"/>
                <a:ea typeface="Verdana" panose="020B0604030504040204" pitchFamily="34" charset="0"/>
                <a:cs typeface="Verdana" panose="020B0604030504040204" pitchFamily="34" charset="0"/>
              </a:rPr>
              <a:t> </a:t>
            </a:r>
          </a:p>
          <a:p>
            <a:r>
              <a:rPr lang="el-GR" sz="1800" dirty="0">
                <a:latin typeface="Verdana" panose="020B0604030504040204" pitchFamily="34" charset="0"/>
                <a:ea typeface="Verdana" panose="020B0604030504040204" pitchFamily="34" charset="0"/>
                <a:cs typeface="Verdana" panose="020B0604030504040204" pitchFamily="34" charset="0"/>
              </a:rPr>
              <a:t>Η πιο σημαντική δυσκολία που αντιμετώπισε η ομάδα ήταν η τελική ένωση όλων των κομματιών του </a:t>
            </a:r>
            <a:r>
              <a:rPr lang="en-US" sz="1800" dirty="0">
                <a:latin typeface="Verdana" panose="020B0604030504040204" pitchFamily="34" charset="0"/>
                <a:ea typeface="Verdana" panose="020B0604030504040204" pitchFamily="34" charset="0"/>
                <a:cs typeface="Verdana" panose="020B0604030504040204" pitchFamily="34" charset="0"/>
              </a:rPr>
              <a:t>project </a:t>
            </a:r>
            <a:r>
              <a:rPr lang="el-GR" sz="1800" dirty="0">
                <a:latin typeface="Verdana" panose="020B0604030504040204" pitchFamily="34" charset="0"/>
                <a:ea typeface="Verdana" panose="020B0604030504040204" pitchFamily="34" charset="0"/>
                <a:cs typeface="Verdana" panose="020B0604030504040204" pitchFamily="34" charset="0"/>
              </a:rPr>
              <a:t>καθώς και το </a:t>
            </a:r>
            <a:r>
              <a:rPr lang="en-US" sz="1800" dirty="0">
                <a:latin typeface="Verdana" panose="020B0604030504040204" pitchFamily="34" charset="0"/>
                <a:ea typeface="Verdana" panose="020B0604030504040204" pitchFamily="34" charset="0"/>
                <a:cs typeface="Verdana" panose="020B0604030504040204" pitchFamily="34" charset="0"/>
              </a:rPr>
              <a:t>deployment </a:t>
            </a:r>
            <a:r>
              <a:rPr lang="el-GR" sz="1800" dirty="0">
                <a:latin typeface="Verdana" panose="020B0604030504040204" pitchFamily="34" charset="0"/>
                <a:ea typeface="Verdana" panose="020B0604030504040204" pitchFamily="34" charset="0"/>
                <a:cs typeface="Verdana" panose="020B0604030504040204" pitchFamily="34" charset="0"/>
              </a:rPr>
              <a:t>της εφαρμογής στο </a:t>
            </a:r>
            <a:r>
              <a:rPr lang="en-US" sz="1800" dirty="0" err="1">
                <a:latin typeface="Verdana" panose="020B0604030504040204" pitchFamily="34" charset="0"/>
                <a:ea typeface="Verdana" panose="020B0604030504040204" pitchFamily="34" charset="0"/>
                <a:cs typeface="Verdana" panose="020B0604030504040204" pitchFamily="34" charset="0"/>
              </a:rPr>
              <a:t>heroku</a:t>
            </a:r>
            <a:r>
              <a:rPr lang="el-GR" sz="1800" dirty="0">
                <a:latin typeface="Verdana" panose="020B0604030504040204" pitchFamily="34" charset="0"/>
                <a:ea typeface="Verdana" panose="020B0604030504040204" pitchFamily="34" charset="0"/>
                <a:cs typeface="Verdana" panose="020B0604030504040204" pitchFamily="34" charset="0"/>
              </a:rPr>
              <a:t>.  </a:t>
            </a:r>
            <a:endParaRPr lang="en-US" sz="1800" dirty="0">
              <a:latin typeface="Verdana" panose="020B0604030504040204" pitchFamily="34" charset="0"/>
              <a:ea typeface="Verdana" panose="020B0604030504040204" pitchFamily="34" charset="0"/>
              <a:cs typeface="Verdana" panose="020B0604030504040204" pitchFamily="34" charset="0"/>
            </a:endParaRPr>
          </a:p>
        </p:txBody>
      </p:sp>
      <p:cxnSp>
        <p:nvCxnSpPr>
          <p:cNvPr id="7" name="Straight Connector 6"/>
          <p:cNvCxnSpPr/>
          <p:nvPr/>
        </p:nvCxnSpPr>
        <p:spPr>
          <a:xfrm>
            <a:off x="643392" y="6391413"/>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ooter Placeholder 10"/>
          <p:cNvSpPr>
            <a:spLocks noGrp="1"/>
          </p:cNvSpPr>
          <p:nvPr>
            <p:ph type="ftr" sz="quarter" idx="11"/>
          </p:nvPr>
        </p:nvSpPr>
        <p:spPr>
          <a:xfrm>
            <a:off x="643392" y="6434628"/>
            <a:ext cx="4114800" cy="365125"/>
          </a:xfrm>
        </p:spPr>
        <p:txBody>
          <a:bodyPr/>
          <a:lstStyle/>
          <a:p>
            <a:pPr algn="l"/>
            <a:r>
              <a:rPr lang="el-GR" dirty="0"/>
              <a:t>Ομάδα &lt;ΧΧ&gt; - &lt;Τίτλος Εργασίας&gt;</a:t>
            </a:r>
            <a:endParaRPr lang="en-US" dirty="0"/>
          </a:p>
        </p:txBody>
      </p:sp>
      <p:cxnSp>
        <p:nvCxnSpPr>
          <p:cNvPr id="9" name="Straight Connector 8"/>
          <p:cNvCxnSpPr/>
          <p:nvPr/>
        </p:nvCxnSpPr>
        <p:spPr>
          <a:xfrm>
            <a:off x="807984" y="959877"/>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133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542" y="110680"/>
            <a:ext cx="10515600" cy="1325563"/>
          </a:xfrm>
        </p:spPr>
        <p:txBody>
          <a:bodyPr>
            <a:normAutofit/>
          </a:bodyPr>
          <a:lstStyle/>
          <a:p>
            <a:r>
              <a:rPr lang="el-GR" sz="2800" dirty="0">
                <a:latin typeface="+mn-lt"/>
              </a:rPr>
              <a:t>Αναφορές</a:t>
            </a:r>
            <a:endParaRPr lang="en-US" sz="2800" dirty="0">
              <a:latin typeface="+mn-lt"/>
            </a:endParaRPr>
          </a:p>
        </p:txBody>
      </p:sp>
      <p:sp>
        <p:nvSpPr>
          <p:cNvPr id="3" name="Content Placeholder 2"/>
          <p:cNvSpPr>
            <a:spLocks noGrp="1"/>
          </p:cNvSpPr>
          <p:nvPr>
            <p:ph idx="1"/>
          </p:nvPr>
        </p:nvSpPr>
        <p:spPr/>
        <p:txBody>
          <a:bodyPr/>
          <a:lstStyle/>
          <a:p>
            <a:r>
              <a:rPr lang="en-US" dirty="0">
                <a:hlinkClick r:id="rId3"/>
              </a:rPr>
              <a:t>https://www.youtube.com/watch?v=qz0aGYrrlhU</a:t>
            </a:r>
            <a:endParaRPr lang="en-US" dirty="0"/>
          </a:p>
          <a:p>
            <a:r>
              <a:rPr lang="en-US" dirty="0">
                <a:hlinkClick r:id="rId4"/>
              </a:rPr>
              <a:t>https://www.w3schools.com/html/default.asp</a:t>
            </a:r>
            <a:endParaRPr lang="en-US" dirty="0"/>
          </a:p>
          <a:p>
            <a:r>
              <a:rPr lang="en-US" dirty="0">
                <a:hlinkClick r:id="rId5"/>
              </a:rPr>
              <a:t>https://www.w3schools.com/css/default.asp</a:t>
            </a:r>
            <a:endParaRPr lang="en-US" dirty="0"/>
          </a:p>
          <a:p>
            <a:r>
              <a:rPr lang="en-US" dirty="0">
                <a:hlinkClick r:id="rId6"/>
              </a:rPr>
              <a:t>https://www.tutorialspoint.com/css/index.htm</a:t>
            </a:r>
            <a:endParaRPr lang="en-US" dirty="0"/>
          </a:p>
          <a:p>
            <a:r>
              <a:rPr lang="en-US" dirty="0">
                <a:hlinkClick r:id="rId7"/>
              </a:rPr>
              <a:t>https://www.youtube.com/watch?v=3GsKEtBcGTk</a:t>
            </a:r>
            <a:endParaRPr lang="en-US" dirty="0"/>
          </a:p>
          <a:p>
            <a:endParaRPr lang="en-US" dirty="0"/>
          </a:p>
        </p:txBody>
      </p:sp>
      <p:cxnSp>
        <p:nvCxnSpPr>
          <p:cNvPr id="7" name="Straight Connector 6"/>
          <p:cNvCxnSpPr/>
          <p:nvPr/>
        </p:nvCxnSpPr>
        <p:spPr>
          <a:xfrm>
            <a:off x="643392" y="6391413"/>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ooter Placeholder 10"/>
          <p:cNvSpPr>
            <a:spLocks noGrp="1"/>
          </p:cNvSpPr>
          <p:nvPr>
            <p:ph type="ftr" sz="quarter" idx="11"/>
          </p:nvPr>
        </p:nvSpPr>
        <p:spPr>
          <a:xfrm>
            <a:off x="643392" y="6434628"/>
            <a:ext cx="4114800" cy="365125"/>
          </a:xfrm>
        </p:spPr>
        <p:txBody>
          <a:bodyPr/>
          <a:lstStyle/>
          <a:p>
            <a:pPr algn="l"/>
            <a:r>
              <a:rPr lang="el-GR" dirty="0"/>
              <a:t>Ομάδα &lt;ΧΧ&gt; - &lt;Τίτλος Εργασίας&gt;</a:t>
            </a:r>
            <a:endParaRPr lang="en-US" dirty="0"/>
          </a:p>
        </p:txBody>
      </p:sp>
      <p:cxnSp>
        <p:nvCxnSpPr>
          <p:cNvPr id="9" name="Straight Connector 8"/>
          <p:cNvCxnSpPr/>
          <p:nvPr/>
        </p:nvCxnSpPr>
        <p:spPr>
          <a:xfrm>
            <a:off x="807984" y="959877"/>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2840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444</Words>
  <Application>Microsoft Office PowerPoint</Application>
  <PresentationFormat>Ευρεία οθόνη</PresentationFormat>
  <Paragraphs>45</Paragraphs>
  <Slides>6</Slides>
  <Notes>5</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6</vt:i4>
      </vt:variant>
    </vt:vector>
  </HeadingPairs>
  <TitlesOfParts>
    <vt:vector size="11" baseType="lpstr">
      <vt:lpstr>Arial</vt:lpstr>
      <vt:lpstr>Calibri</vt:lpstr>
      <vt:lpstr>Calibri Light</vt:lpstr>
      <vt:lpstr>Verdana</vt:lpstr>
      <vt:lpstr>Office Theme</vt:lpstr>
      <vt:lpstr>Εισαγωγή στην Επιστήμη του Ηλεκτρολόγου Μηχανικού &lt;PYTHON QUIZ&gt;  </vt:lpstr>
      <vt:lpstr>Σκοπός</vt:lpstr>
      <vt:lpstr>Μεθοδολογία</vt:lpstr>
      <vt:lpstr>Αποτελέσματα</vt:lpstr>
      <vt:lpstr>Συμπεράσματα </vt:lpstr>
      <vt:lpstr>Αναφορές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Εισαγωγή στην επιστήμη του Ηλεκτρολόγου Μηχανικού &lt;ΤΙΤΛΟΣ ΕΡΓΑΣΙΑΣ&gt; &lt;ΟΜΑΔΑ&gt;</dc:title>
  <dc:creator>Gavriil</dc:creator>
  <cp:lastModifiedBy>ΓΙΑΝΝΗ ΝΙΚΟΛΑΟΣ</cp:lastModifiedBy>
  <cp:revision>19</cp:revision>
  <dcterms:created xsi:type="dcterms:W3CDTF">2016-06-23T06:09:56Z</dcterms:created>
  <dcterms:modified xsi:type="dcterms:W3CDTF">2022-06-19T14:03:24Z</dcterms:modified>
</cp:coreProperties>
</file>