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5" r:id="rId10"/>
    <p:sldId id="263" r:id="rId11"/>
    <p:sldId id="264" r:id="rId1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r>
              <a:rPr lang="en-US" sz="1800" b="0" strike="noStrike" spc="-1">
                <a:solidFill>
                  <a:srgbClr val="000000"/>
                </a:solidFill>
                <a:latin typeface="Calibri"/>
              </a:rPr>
              <a:t>Πατήστε για μετακίνηση της διαφάνειας</a:t>
            </a: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r>
              <a:rPr lang="en-US" sz="2000" b="0" strike="noStrike" spc="-1">
                <a:latin typeface="Arial"/>
              </a:rPr>
              <a:t>Πατήστε για επεξεργασία της μορφής των σημειώσεων</a:t>
            </a:r>
          </a:p>
        </p:txBody>
      </p:sp>
      <p:sp>
        <p:nvSpPr>
          <p:cNvPr id="84"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r>
              <a:rPr lang="en-US" sz="1400" b="0" strike="noStrike" spc="-1">
                <a:latin typeface="Times New Roman"/>
              </a:rPr>
              <a:t>&lt;κεφαλίδα&gt;</a:t>
            </a:r>
          </a:p>
        </p:txBody>
      </p:sp>
      <p:sp>
        <p:nvSpPr>
          <p:cNvPr id="85" name="PlaceHolder 4"/>
          <p:cNvSpPr>
            <a:spLocks noGrp="1"/>
          </p:cNvSpPr>
          <p:nvPr>
            <p:ph type="dt" idx="7"/>
          </p:nvPr>
        </p:nvSpPr>
        <p:spPr>
          <a:xfrm>
            <a:off x="4399200" y="0"/>
            <a:ext cx="3372840" cy="50256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&lt;ημερομηνία/ώρα&gt;</a:t>
            </a:r>
          </a:p>
        </p:txBody>
      </p:sp>
      <p:sp>
        <p:nvSpPr>
          <p:cNvPr id="86" name="PlaceHolder 5"/>
          <p:cNvSpPr>
            <a:spLocks noGrp="1"/>
          </p:cNvSpPr>
          <p:nvPr>
            <p:ph type="ftr" idx="8"/>
          </p:nvPr>
        </p:nvSpPr>
        <p:spPr>
          <a:xfrm>
            <a:off x="0" y="9555480"/>
            <a:ext cx="3372840" cy="50256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&lt;υποσέλιδο&gt;</a:t>
            </a:r>
          </a:p>
        </p:txBody>
      </p:sp>
      <p:sp>
        <p:nvSpPr>
          <p:cNvPr id="87" name="PlaceHolder 6"/>
          <p:cNvSpPr>
            <a:spLocks noGrp="1"/>
          </p:cNvSpPr>
          <p:nvPr>
            <p:ph type="sldNum" idx="9"/>
          </p:nvPr>
        </p:nvSpPr>
        <p:spPr>
          <a:xfrm>
            <a:off x="4399200" y="9555480"/>
            <a:ext cx="3372840" cy="50256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3B4797C4-1A63-4E6E-AC2B-9A5023005DD8}"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685800" y="1143000"/>
            <a:ext cx="5486040" cy="3085920"/>
          </a:xfrm>
          <a:prstGeom prst="rect">
            <a:avLst/>
          </a:prstGeom>
          <a:ln w="0">
            <a:noFill/>
          </a:ln>
        </p:spPr>
      </p:sp>
      <p:sp>
        <p:nvSpPr>
          <p:cNvPr id="138"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39"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60BDE06-A17E-4462-BFCD-1C80D945D748}" type="slidenum">
              <a:rPr lang="en-US" sz="1200" b="0" strike="noStrike" spc="-1">
                <a:solidFill>
                  <a:srgbClr val="000000"/>
                </a:solidFill>
                <a:latin typeface="+mn-lt"/>
                <a:ea typeface="+mn-ea"/>
              </a:rPr>
              <a:t>2</a:t>
            </a:fld>
            <a:endParaRPr lang="en-US" sz="1200" b="0" strike="noStrike" spc="-1">
              <a:latin typeface="Times New Roman"/>
            </a:endParaRPr>
          </a:p>
        </p:txBody>
      </p:sp>
      <p:sp>
        <p:nvSpPr>
          <p:cNvPr id="140" name="PlaceHolder 4"/>
          <p:cNvSpPr>
            <a:spLocks noGrp="1"/>
          </p:cNvSpPr>
          <p:nvPr>
            <p:ph type="ftr" idx="12"/>
          </p:nvPr>
        </p:nvSpPr>
        <p:spPr>
          <a:xfrm>
            <a:off x="0" y="8685360"/>
            <a:ext cx="2971440" cy="458280"/>
          </a:xfrm>
          <a:prstGeom prst="rect">
            <a:avLst/>
          </a:prstGeom>
          <a:noFill/>
          <a:ln w="0">
            <a:noFill/>
          </a:ln>
        </p:spPr>
        <p:txBody>
          <a:bodyPr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noRot="1" noChangeAspect="1"/>
          </p:cNvSpPr>
          <p:nvPr>
            <p:ph type="sldImg"/>
          </p:nvPr>
        </p:nvSpPr>
        <p:spPr>
          <a:xfrm>
            <a:off x="685800" y="1143000"/>
            <a:ext cx="5486040" cy="3085920"/>
          </a:xfrm>
          <a:prstGeom prst="rect">
            <a:avLst/>
          </a:prstGeom>
          <a:ln w="0">
            <a:noFill/>
          </a:ln>
        </p:spPr>
      </p:sp>
      <p:sp>
        <p:nvSpPr>
          <p:cNvPr id="142"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43"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32DA4F3-7A5E-4AA3-BDC4-637192D61A26}" type="slidenum">
              <a:rPr lang="en-US" sz="1200" b="0" strike="noStrike" spc="-1">
                <a:solidFill>
                  <a:srgbClr val="000000"/>
                </a:solidFill>
                <a:latin typeface="+mn-lt"/>
                <a:ea typeface="+mn-ea"/>
              </a:rPr>
              <a:t>3</a:t>
            </a:fld>
            <a:endParaRPr lang="en-US" sz="1200" b="0" strike="noStrike" spc="-1">
              <a:latin typeface="Times New Roman"/>
            </a:endParaRPr>
          </a:p>
        </p:txBody>
      </p:sp>
      <p:sp>
        <p:nvSpPr>
          <p:cNvPr id="144" name="PlaceHolder 4"/>
          <p:cNvSpPr>
            <a:spLocks noGrp="1"/>
          </p:cNvSpPr>
          <p:nvPr>
            <p:ph type="ftr" idx="14"/>
          </p:nvPr>
        </p:nvSpPr>
        <p:spPr>
          <a:xfrm>
            <a:off x="0" y="8685360"/>
            <a:ext cx="2971440" cy="458280"/>
          </a:xfrm>
          <a:prstGeom prst="rect">
            <a:avLst/>
          </a:prstGeom>
          <a:noFill/>
          <a:ln w="0">
            <a:noFill/>
          </a:ln>
        </p:spPr>
        <p:txBody>
          <a:bodyPr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a:ln w="0">
            <a:noFill/>
          </a:ln>
        </p:spPr>
      </p:sp>
      <p:sp>
        <p:nvSpPr>
          <p:cNvPr id="146"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47"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042BFE9-6A96-4887-89AF-3F9E402CDA6D}" type="slidenum">
              <a:rPr lang="en-US" sz="1200" b="0" strike="noStrike" spc="-1">
                <a:solidFill>
                  <a:srgbClr val="000000"/>
                </a:solidFill>
                <a:latin typeface="+mn-lt"/>
                <a:ea typeface="+mn-ea"/>
              </a:rPr>
              <a:t>4</a:t>
            </a:fld>
            <a:endParaRPr lang="en-US" sz="1200" b="0" strike="noStrike" spc="-1">
              <a:latin typeface="Times New Roman"/>
            </a:endParaRPr>
          </a:p>
        </p:txBody>
      </p:sp>
      <p:sp>
        <p:nvSpPr>
          <p:cNvPr id="148" name="PlaceHolder 4"/>
          <p:cNvSpPr>
            <a:spLocks noGrp="1"/>
          </p:cNvSpPr>
          <p:nvPr>
            <p:ph type="ftr" idx="16"/>
          </p:nvPr>
        </p:nvSpPr>
        <p:spPr>
          <a:xfrm>
            <a:off x="0" y="8685360"/>
            <a:ext cx="2971440" cy="458280"/>
          </a:xfrm>
          <a:prstGeom prst="rect">
            <a:avLst/>
          </a:prstGeom>
          <a:noFill/>
          <a:ln w="0">
            <a:noFill/>
          </a:ln>
        </p:spPr>
        <p:txBody>
          <a:bodyPr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noRot="1" noChangeAspect="1"/>
          </p:cNvSpPr>
          <p:nvPr>
            <p:ph type="sldImg"/>
          </p:nvPr>
        </p:nvSpPr>
        <p:spPr>
          <a:xfrm>
            <a:off x="685800" y="1143000"/>
            <a:ext cx="5486040" cy="3085920"/>
          </a:xfrm>
          <a:prstGeom prst="rect">
            <a:avLst/>
          </a:prstGeom>
          <a:ln w="0">
            <a:noFill/>
          </a:ln>
        </p:spPr>
      </p:sp>
      <p:sp>
        <p:nvSpPr>
          <p:cNvPr id="150"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51"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A77955D-6138-423F-AF31-DDE1642B0A2A}" type="slidenum">
              <a:rPr lang="en-US" sz="1200" b="0" strike="noStrike" spc="-1">
                <a:solidFill>
                  <a:srgbClr val="000000"/>
                </a:solidFill>
                <a:latin typeface="+mn-lt"/>
                <a:ea typeface="+mn-ea"/>
              </a:rPr>
              <a:t>5</a:t>
            </a:fld>
            <a:endParaRPr lang="en-US" sz="1200" b="0" strike="noStrike" spc="-1">
              <a:latin typeface="Times New Roman"/>
            </a:endParaRPr>
          </a:p>
        </p:txBody>
      </p:sp>
      <p:sp>
        <p:nvSpPr>
          <p:cNvPr id="152" name="PlaceHolder 4"/>
          <p:cNvSpPr>
            <a:spLocks noGrp="1"/>
          </p:cNvSpPr>
          <p:nvPr>
            <p:ph type="ftr" idx="18"/>
          </p:nvPr>
        </p:nvSpPr>
        <p:spPr>
          <a:xfrm>
            <a:off x="0" y="8685360"/>
            <a:ext cx="2971440" cy="458280"/>
          </a:xfrm>
          <a:prstGeom prst="rect">
            <a:avLst/>
          </a:prstGeom>
          <a:noFill/>
          <a:ln w="0">
            <a:noFill/>
          </a:ln>
        </p:spPr>
        <p:txBody>
          <a:bodyPr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685800" y="1143000"/>
            <a:ext cx="5486400" cy="3086100"/>
          </a:xfrm>
          <a:prstGeom prst="rect">
            <a:avLst/>
          </a:prstGeom>
          <a:ln w="0">
            <a:noFill/>
          </a:ln>
        </p:spPr>
      </p:sp>
      <p:sp>
        <p:nvSpPr>
          <p:cNvPr id="154"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55"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041928E-093D-4261-A935-43F370FDD9ED}" type="slidenum">
              <a:rPr lang="en-US" sz="1200" b="0" strike="noStrike" spc="-1">
                <a:solidFill>
                  <a:srgbClr val="000000"/>
                </a:solidFill>
                <a:latin typeface="+mn-lt"/>
                <a:ea typeface="+mn-ea"/>
              </a:rPr>
              <a:t>6</a:t>
            </a:fld>
            <a:endParaRPr lang="en-US" sz="1200" b="0" strike="noStrike" spc="-1">
              <a:latin typeface="Times New Roman"/>
            </a:endParaRPr>
          </a:p>
        </p:txBody>
      </p:sp>
      <p:sp>
        <p:nvSpPr>
          <p:cNvPr id="156" name="PlaceHolder 4"/>
          <p:cNvSpPr>
            <a:spLocks noGrp="1"/>
          </p:cNvSpPr>
          <p:nvPr>
            <p:ph type="ftr" idx="20"/>
          </p:nvPr>
        </p:nvSpPr>
        <p:spPr>
          <a:xfrm>
            <a:off x="0" y="8685360"/>
            <a:ext cx="2971440" cy="458280"/>
          </a:xfrm>
          <a:prstGeom prst="rect">
            <a:avLst/>
          </a:prstGeom>
          <a:noFill/>
          <a:ln w="0">
            <a:noFill/>
          </a:ln>
        </p:spPr>
        <p:txBody>
          <a:bodyPr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685800" y="1143000"/>
            <a:ext cx="5486040" cy="3085920"/>
          </a:xfrm>
          <a:prstGeom prst="rect">
            <a:avLst/>
          </a:prstGeom>
          <a:ln w="0">
            <a:noFill/>
          </a:ln>
        </p:spPr>
      </p:sp>
      <p:sp>
        <p:nvSpPr>
          <p:cNvPr id="158"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59"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484357B-D459-4D57-BE99-B9CC721A99A8}" type="slidenum">
              <a:rPr lang="en-US" sz="1200" b="0" strike="noStrike" spc="-1">
                <a:solidFill>
                  <a:srgbClr val="000000"/>
                </a:solidFill>
                <a:latin typeface="+mn-lt"/>
                <a:ea typeface="+mn-ea"/>
              </a:rPr>
              <a:t>7</a:t>
            </a:fld>
            <a:endParaRPr lang="en-US" sz="1200" b="0" strike="noStrike" spc="-1">
              <a:latin typeface="Times New Roman"/>
            </a:endParaRPr>
          </a:p>
        </p:txBody>
      </p:sp>
      <p:sp>
        <p:nvSpPr>
          <p:cNvPr id="160" name="PlaceHolder 4"/>
          <p:cNvSpPr>
            <a:spLocks noGrp="1"/>
          </p:cNvSpPr>
          <p:nvPr>
            <p:ph type="ftr" idx="22"/>
          </p:nvPr>
        </p:nvSpPr>
        <p:spPr>
          <a:xfrm>
            <a:off x="0" y="8685360"/>
            <a:ext cx="2971440" cy="458280"/>
          </a:xfrm>
          <a:prstGeom prst="rect">
            <a:avLst/>
          </a:prstGeom>
          <a:noFill/>
          <a:ln w="0">
            <a:noFill/>
          </a:ln>
        </p:spPr>
        <p:txBody>
          <a:bodyPr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noRot="1" noChangeAspect="1"/>
          </p:cNvSpPr>
          <p:nvPr>
            <p:ph type="sldImg"/>
          </p:nvPr>
        </p:nvSpPr>
        <p:spPr>
          <a:xfrm>
            <a:off x="685800" y="1143000"/>
            <a:ext cx="5486400" cy="3086100"/>
          </a:xfrm>
          <a:prstGeom prst="rect">
            <a:avLst/>
          </a:prstGeom>
          <a:ln w="0">
            <a:noFill/>
          </a:ln>
        </p:spPr>
      </p:sp>
      <p:sp>
        <p:nvSpPr>
          <p:cNvPr id="158"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59"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484357B-D459-4D57-BE99-B9CC721A99A8}" type="slidenum">
              <a:rPr lang="en-US" sz="1200" b="0" strike="noStrike" spc="-1">
                <a:solidFill>
                  <a:srgbClr val="000000"/>
                </a:solidFill>
                <a:latin typeface="+mn-lt"/>
                <a:ea typeface="+mn-ea"/>
              </a:rPr>
              <a:t>8</a:t>
            </a:fld>
            <a:endParaRPr lang="en-US" sz="1200" b="0" strike="noStrike" spc="-1">
              <a:latin typeface="Times New Roman"/>
            </a:endParaRPr>
          </a:p>
        </p:txBody>
      </p:sp>
      <p:sp>
        <p:nvSpPr>
          <p:cNvPr id="160" name="PlaceHolder 4"/>
          <p:cNvSpPr>
            <a:spLocks noGrp="1"/>
          </p:cNvSpPr>
          <p:nvPr>
            <p:ph type="ftr" idx="22"/>
          </p:nvPr>
        </p:nvSpPr>
        <p:spPr>
          <a:xfrm>
            <a:off x="0" y="8685360"/>
            <a:ext cx="2971440" cy="458280"/>
          </a:xfrm>
          <a:prstGeom prst="rect">
            <a:avLst/>
          </a:prstGeom>
          <a:noFill/>
          <a:ln w="0">
            <a:noFill/>
          </a:ln>
        </p:spPr>
        <p:txBody>
          <a:bodyPr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extLst>
      <p:ext uri="{BB962C8B-B14F-4D97-AF65-F5344CB8AC3E}">
        <p14:creationId xmlns:p14="http://schemas.microsoft.com/office/powerpoint/2010/main" val="3012092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PlaceHolder 1"/>
          <p:cNvSpPr>
            <a:spLocks noGrp="1" noRot="1" noChangeAspect="1"/>
          </p:cNvSpPr>
          <p:nvPr>
            <p:ph type="sldImg"/>
          </p:nvPr>
        </p:nvSpPr>
        <p:spPr>
          <a:xfrm>
            <a:off x="685800" y="1143000"/>
            <a:ext cx="5486400" cy="3086100"/>
          </a:xfrm>
          <a:prstGeom prst="rect">
            <a:avLst/>
          </a:prstGeom>
          <a:ln w="0">
            <a:noFill/>
          </a:ln>
        </p:spPr>
      </p:sp>
      <p:sp>
        <p:nvSpPr>
          <p:cNvPr id="162"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63" name="PlaceHolder 3"/>
          <p:cNvSpPr>
            <a:spLocks noGrp="1"/>
          </p:cNvSpPr>
          <p:nvPr>
            <p:ph type="sldNum" idx="2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6C0939E-AF4D-452F-8AAF-322383B035A1}" type="slidenum">
              <a:rPr lang="en-US" sz="1200" b="0" strike="noStrike" spc="-1">
                <a:solidFill>
                  <a:srgbClr val="000000"/>
                </a:solidFill>
                <a:latin typeface="+mn-lt"/>
                <a:ea typeface="+mn-ea"/>
              </a:rPr>
              <a:t>9</a:t>
            </a:fld>
            <a:endParaRPr lang="en-US" sz="1200" b="0" strike="noStrike" spc="-1">
              <a:latin typeface="Times New Roman"/>
            </a:endParaRPr>
          </a:p>
        </p:txBody>
      </p:sp>
      <p:sp>
        <p:nvSpPr>
          <p:cNvPr id="164" name="PlaceHolder 4"/>
          <p:cNvSpPr>
            <a:spLocks noGrp="1"/>
          </p:cNvSpPr>
          <p:nvPr>
            <p:ph type="ftr" idx="24"/>
          </p:nvPr>
        </p:nvSpPr>
        <p:spPr>
          <a:xfrm>
            <a:off x="0" y="8685360"/>
            <a:ext cx="2971440" cy="458280"/>
          </a:xfrm>
          <a:prstGeom prst="rect">
            <a:avLst/>
          </a:prstGeom>
          <a:noFill/>
          <a:ln w="0">
            <a:noFill/>
          </a:ln>
        </p:spPr>
        <p:txBody>
          <a:bodyPr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685800" y="1143000"/>
            <a:ext cx="5486040" cy="3085920"/>
          </a:xfrm>
          <a:prstGeom prst="rect">
            <a:avLst/>
          </a:prstGeom>
          <a:ln w="0">
            <a:noFill/>
          </a:ln>
        </p:spPr>
      </p:sp>
      <p:sp>
        <p:nvSpPr>
          <p:cNvPr id="166"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US" sz="2000" b="0" strike="noStrike" spc="-1">
              <a:latin typeface="Arial"/>
            </a:endParaRPr>
          </a:p>
        </p:txBody>
      </p:sp>
      <p:sp>
        <p:nvSpPr>
          <p:cNvPr id="167" name="PlaceHolder 3"/>
          <p:cNvSpPr>
            <a:spLocks noGrp="1"/>
          </p:cNvSpPr>
          <p:nvPr>
            <p:ph type="sldNum" idx="25"/>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0CC5101-1A7B-466D-94F0-55233928B920}" type="slidenum">
              <a:rPr lang="en-US" sz="1200" b="0" strike="noStrike" spc="-1">
                <a:solidFill>
                  <a:srgbClr val="000000"/>
                </a:solidFill>
                <a:latin typeface="+mn-lt"/>
                <a:ea typeface="+mn-ea"/>
              </a:rPr>
              <a:t>10</a:t>
            </a:fld>
            <a:endParaRPr lang="en-US" sz="1200" b="0" strike="noStrike" spc="-1">
              <a:latin typeface="Times New Roman"/>
            </a:endParaRPr>
          </a:p>
        </p:txBody>
      </p:sp>
      <p:sp>
        <p:nvSpPr>
          <p:cNvPr id="168" name="PlaceHolder 4"/>
          <p:cNvSpPr>
            <a:spLocks noGrp="1"/>
          </p:cNvSpPr>
          <p:nvPr>
            <p:ph type="ftr" idx="26"/>
          </p:nvPr>
        </p:nvSpPr>
        <p:spPr>
          <a:xfrm>
            <a:off x="0" y="8685360"/>
            <a:ext cx="2971440" cy="458280"/>
          </a:xfrm>
          <a:prstGeom prst="rect">
            <a:avLst/>
          </a:prstGeom>
          <a:noFill/>
          <a:ln w="0">
            <a:noFill/>
          </a:ln>
        </p:spPr>
        <p:txBody>
          <a:bodyPr anchor="b">
            <a:noAutofit/>
          </a:bodyPr>
          <a:lstStyle>
            <a:lvl1pPr>
              <a:lnSpc>
                <a:spcPct val="100000"/>
              </a:lnSpc>
              <a:buNone/>
              <a:defRPr lang="el-GR" sz="1200" b="0" strike="noStrike" spc="-1">
                <a:solidFill>
                  <a:srgbClr val="000000"/>
                </a:solidFill>
                <a:latin typeface="+mn-lt"/>
                <a:ea typeface="+mn-ea"/>
              </a:defRPr>
            </a:lvl1pPr>
          </a:lstStyle>
          <a:p>
            <a:pPr>
              <a:lnSpc>
                <a:spcPct val="100000"/>
              </a:lnSpc>
              <a:buNone/>
            </a:pPr>
            <a:r>
              <a:rPr lang="el-GR" sz="1200" b="0" strike="noStrike" spc="-1">
                <a:solidFill>
                  <a:srgbClr val="000000"/>
                </a:solidFill>
                <a:latin typeface="+mn-lt"/>
                <a:ea typeface="+mn-ea"/>
              </a:rPr>
              <a:t>Ομάδα &lt;ΧΧ&gt; - &lt;Τίτλος Εργασίας&gt;</a:t>
            </a:r>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BFC679B8-0645-4BAC-B79D-4A6359B5B3E0}"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9B6531D-2B20-4129-836B-E4F8951AF8E6}"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39846F7A-6A36-46E4-BE46-FCA6AFDD16CB}"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9BA975AA-C0EC-4C3D-BE0B-21A0574F3E73}"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9A097298-CEF7-4BD2-8F6B-0E614C76C2F3}"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530F1AB2-C012-4E23-BF20-CAB2C8383765}"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222E622-72FD-467D-B481-4FECDA6AB55D}"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CF679CEB-907B-452A-B6F7-9A829AFE9722}"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E54A1DBB-C661-4FE5-BD71-1235F3D3D672}"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6045EB4E-C01E-4CBF-8EE2-482B7F2E938D}"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B445538-5979-4DA1-A35B-433DD0199E79}"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7951714A-0039-4E56-BE01-C55FD9DAA444}"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0EF3EAF-B388-41BD-946F-6642865CE4B9}"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40A37951-C4DE-4C3D-959A-E5B9B3996C9D}"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0E23B187-777F-49EC-AE79-DF3724DAD658}"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23F4D03F-36D2-4A70-BD33-38C8AAABE338}"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CDCF8644-8AE4-4CF7-BF9A-7D828B715306}"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D8C0098-D82E-4500-AE04-D940978FD26C}"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5D6F6777-8D02-4A51-9C66-184A86490C4E}"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321AFE0-FA94-4C83-8DA1-977B3C8AAF4A}"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2614F0F7-4930-4DAB-9A5B-40C8E921B0CA}"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D212386-78F3-4C90-B221-0E68A4930A7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02716E0-2C80-4CBA-AEC8-B372A0476F47}"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4C13CCE5-351C-4D70-871D-5C5BA14863A6}"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anchor="b">
            <a:noAutofit/>
          </a:bodyPr>
          <a:lstStyle/>
          <a:p>
            <a:pPr algn="ctr">
              <a:lnSpc>
                <a:spcPct val="90000"/>
              </a:lnSpc>
              <a:buNone/>
            </a:pPr>
            <a:r>
              <a:rPr lang="en-US" sz="6000" b="0" strike="noStrike" spc="-1">
                <a:solidFill>
                  <a:srgbClr val="000000"/>
                </a:solidFill>
                <a:latin typeface="Calibri Light"/>
              </a:rPr>
              <a:t>Click to edit Master title style</a:t>
            </a:r>
            <a:endParaRPr lang="en-US" sz="6000" b="0" strike="noStrike" spc="-1">
              <a:solidFill>
                <a:srgbClr val="000000"/>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 </a:t>
            </a:r>
            <a:endParaRPr lang="en-US" sz="1200" b="0" strike="noStrike" spc="-1">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 </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A0336662-6AA0-4BC5-A799-ABDE8400F0DB}"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Πατήστε για επεξεργασία της μορφής κειμένου διάρθρωσης</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Δεύτερο επίπεδο διάρθρωσης</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Τρίτο επίπεδο διάρθρωσης</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Τέταρτο επίπεδο διάρθρωσης</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Πέμπτο επίπεδο διάρθρωσης</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Έκτο επίπεδο διάρθρωσης</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Έβδομο επίπεδο διάρθρωσης</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lstStyle/>
          <a:p>
            <a:pPr>
              <a:lnSpc>
                <a:spcPct val="90000"/>
              </a:lnSpc>
              <a:buNone/>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60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60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60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60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a:lnSpc>
                <a:spcPct val="100000"/>
              </a:lnSpc>
              <a:buNone/>
              <a:defRPr lang="en-US" sz="1200" b="0" strike="noStrike" spc="-1">
                <a:solidFill>
                  <a:srgbClr val="8B8B8B"/>
                </a:solidFill>
                <a:latin typeface="Calibri"/>
              </a:defRPr>
            </a:lvl1pPr>
          </a:lstStyle>
          <a:p>
            <a:pPr>
              <a:lnSpc>
                <a:spcPct val="100000"/>
              </a:lnSpc>
              <a:buNone/>
            </a:pPr>
            <a:r>
              <a:rPr lang="en-US" sz="1200" b="0" strike="noStrike" spc="-1">
                <a:solidFill>
                  <a:srgbClr val="8B8B8B"/>
                </a:solidFill>
                <a:latin typeface="Calibri"/>
              </a:rPr>
              <a:t>&lt;ημερομηνία/ώρα&gt;</a:t>
            </a:r>
            <a:endParaRPr lang="en-US" sz="1200" b="0" strike="noStrike" spc="-1">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&lt;υποσέλιδο&gt;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B0924B4F-639D-4634-A47F-9A8C5ACACE0F}"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qz0aGYrrlhU" TargetMode="External"/><Relationship Id="rId7" Type="http://schemas.openxmlformats.org/officeDocument/2006/relationships/hyperlink" Target="https://www.youtube.com/watch?v=3GsKEtBcGTk"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www.tutorialspoint.com/css/index.htm" TargetMode="External"/><Relationship Id="rId5" Type="http://schemas.openxmlformats.org/officeDocument/2006/relationships/hyperlink" Target="https://www.w3schools.com/css/default.asp" TargetMode="External"/><Relationship Id="rId4" Type="http://schemas.openxmlformats.org/officeDocument/2006/relationships/hyperlink" Target="https://www.w3schools.com/html/default.as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430560"/>
            <a:ext cx="9143640" cy="2471400"/>
          </a:xfrm>
          <a:prstGeom prst="rect">
            <a:avLst/>
          </a:prstGeom>
          <a:noFill/>
          <a:ln w="0">
            <a:noFill/>
          </a:ln>
        </p:spPr>
        <p:txBody>
          <a:bodyPr anchor="b">
            <a:normAutofit/>
          </a:bodyPr>
          <a:lstStyle/>
          <a:p>
            <a:pPr algn="ctr">
              <a:lnSpc>
                <a:spcPct val="90000"/>
              </a:lnSpc>
              <a:buNone/>
            </a:pPr>
            <a:r>
              <a:rPr lang="el-GR" sz="2800" b="0" strike="noStrike" spc="-1">
                <a:solidFill>
                  <a:srgbClr val="000000"/>
                </a:solidFill>
                <a:latin typeface="Calibri Light"/>
              </a:rPr>
              <a:t>Εισαγωγή στην Επιστήμη του Ηλεκτρολόγου Μηχανικού</a:t>
            </a:r>
            <a:br>
              <a:rPr sz="2800"/>
            </a:br>
            <a:r>
              <a:rPr lang="en-US" sz="3200" b="1" strike="noStrike" spc="-1">
                <a:solidFill>
                  <a:srgbClr val="000000"/>
                </a:solidFill>
                <a:latin typeface="Calibri Light"/>
              </a:rPr>
              <a:t>PYTHON QUIZ</a:t>
            </a:r>
            <a:br>
              <a:rPr sz="2800"/>
            </a:br>
            <a:br>
              <a:rPr sz="2800"/>
            </a:br>
            <a:endParaRPr lang="en-US" sz="3200" b="0" strike="noStrike" spc="-1">
              <a:solidFill>
                <a:srgbClr val="000000"/>
              </a:solidFill>
              <a:latin typeface="Calibri"/>
            </a:endParaRPr>
          </a:p>
        </p:txBody>
      </p:sp>
      <p:sp>
        <p:nvSpPr>
          <p:cNvPr id="89" name="PlaceHolder 2"/>
          <p:cNvSpPr>
            <a:spLocks noGrp="1"/>
          </p:cNvSpPr>
          <p:nvPr>
            <p:ph type="subTitle"/>
          </p:nvPr>
        </p:nvSpPr>
        <p:spPr>
          <a:xfrm>
            <a:off x="1522440" y="3069360"/>
            <a:ext cx="9143640" cy="2952360"/>
          </a:xfrm>
          <a:prstGeom prst="rect">
            <a:avLst/>
          </a:prstGeom>
          <a:noFill/>
          <a:ln w="0">
            <a:noFill/>
          </a:ln>
        </p:spPr>
        <p:txBody>
          <a:bodyPr anchor="t">
            <a:normAutofit/>
          </a:bodyPr>
          <a:lstStyle/>
          <a:p>
            <a:pPr algn="ctr">
              <a:lnSpc>
                <a:spcPct val="90000"/>
              </a:lnSpc>
              <a:spcBef>
                <a:spcPts val="1001"/>
              </a:spcBef>
              <a:buNone/>
              <a:tabLst>
                <a:tab pos="0" algn="l"/>
              </a:tabLst>
            </a:pPr>
            <a:r>
              <a:rPr lang="el-GR" sz="2000" b="1" strike="noStrike" spc="-1">
                <a:solidFill>
                  <a:srgbClr val="000000"/>
                </a:solidFill>
                <a:latin typeface="Calibri"/>
              </a:rPr>
              <a:t>ΟΜΑΔΑ 01</a:t>
            </a:r>
            <a:r>
              <a:rPr lang="el-GR" sz="1800" b="0" strike="noStrike" spc="-1">
                <a:solidFill>
                  <a:srgbClr val="000000"/>
                </a:solidFill>
                <a:latin typeface="Calibri"/>
              </a:rPr>
              <a:t> </a:t>
            </a:r>
            <a:endParaRPr lang="en-US" sz="1800" b="0" strike="noStrike" spc="-1">
              <a:latin typeface="Arial"/>
            </a:endParaRPr>
          </a:p>
          <a:p>
            <a:pPr algn="ctr">
              <a:lnSpc>
                <a:spcPct val="90000"/>
              </a:lnSpc>
              <a:spcBef>
                <a:spcPts val="1001"/>
              </a:spcBef>
              <a:buNone/>
              <a:tabLst>
                <a:tab pos="0" algn="l"/>
              </a:tabLst>
            </a:pPr>
            <a:r>
              <a:rPr lang="el-GR" sz="1600" b="0" strike="noStrike" spc="-1">
                <a:solidFill>
                  <a:srgbClr val="000000"/>
                </a:solidFill>
                <a:latin typeface="Calibri"/>
              </a:rPr>
              <a:t>ΑΒΟΥΡΗΣ ΛΑΜΠΡΟΣ </a:t>
            </a:r>
            <a:endParaRPr lang="en-US" sz="1600" b="0" strike="noStrike" spc="-1">
              <a:latin typeface="Arial"/>
            </a:endParaRPr>
          </a:p>
          <a:p>
            <a:pPr algn="ctr">
              <a:lnSpc>
                <a:spcPct val="90000"/>
              </a:lnSpc>
              <a:spcBef>
                <a:spcPts val="1001"/>
              </a:spcBef>
              <a:buNone/>
              <a:tabLst>
                <a:tab pos="0" algn="l"/>
              </a:tabLst>
            </a:pPr>
            <a:r>
              <a:rPr lang="el-GR" sz="1600" b="0" strike="noStrike" spc="-1">
                <a:solidFill>
                  <a:srgbClr val="000000"/>
                </a:solidFill>
                <a:latin typeface="Calibri"/>
              </a:rPr>
              <a:t>ΑΝΑΣΤΟΠΟΥΛΟΣ ΑΛΕΞΑΝΔΡΟΣ- ΑΠΟΛΛΩΝ</a:t>
            </a:r>
            <a:endParaRPr lang="en-US" sz="1600" b="0" strike="noStrike" spc="-1">
              <a:latin typeface="Arial"/>
            </a:endParaRPr>
          </a:p>
          <a:p>
            <a:pPr algn="ctr">
              <a:lnSpc>
                <a:spcPct val="90000"/>
              </a:lnSpc>
              <a:spcBef>
                <a:spcPts val="1001"/>
              </a:spcBef>
              <a:buNone/>
              <a:tabLst>
                <a:tab pos="0" algn="l"/>
              </a:tabLst>
            </a:pPr>
            <a:r>
              <a:rPr lang="el-GR" sz="1600" b="0" strike="noStrike" spc="-1">
                <a:solidFill>
                  <a:srgbClr val="000000"/>
                </a:solidFill>
                <a:latin typeface="Calibri"/>
              </a:rPr>
              <a:t>ΒΥΘΟΥΛΚΑΣ ΔΗΜΗΤΡΙΟΣ</a:t>
            </a:r>
            <a:endParaRPr lang="en-US" sz="1600" b="0" strike="noStrike" spc="-1">
              <a:latin typeface="Arial"/>
            </a:endParaRPr>
          </a:p>
          <a:p>
            <a:pPr algn="ctr">
              <a:lnSpc>
                <a:spcPct val="90000"/>
              </a:lnSpc>
              <a:spcBef>
                <a:spcPts val="1001"/>
              </a:spcBef>
              <a:buNone/>
              <a:tabLst>
                <a:tab pos="0" algn="l"/>
              </a:tabLst>
            </a:pPr>
            <a:r>
              <a:rPr lang="el-GR" sz="1600" b="0" strike="noStrike" spc="-1">
                <a:solidFill>
                  <a:srgbClr val="000000"/>
                </a:solidFill>
                <a:latin typeface="Calibri"/>
              </a:rPr>
              <a:t>ΓΙΑΝΝΗ ΝΙΚΟΛΑΟΣ</a:t>
            </a:r>
            <a:endParaRPr lang="en-US" sz="1600" b="0" strike="noStrike" spc="-1">
              <a:latin typeface="Arial"/>
            </a:endParaRPr>
          </a:p>
          <a:p>
            <a:pPr algn="ctr">
              <a:lnSpc>
                <a:spcPct val="90000"/>
              </a:lnSpc>
              <a:spcBef>
                <a:spcPts val="1001"/>
              </a:spcBef>
              <a:buNone/>
              <a:tabLst>
                <a:tab pos="0" algn="l"/>
              </a:tabLst>
            </a:pPr>
            <a:r>
              <a:rPr lang="el-GR" sz="1600" b="0" strike="noStrike" spc="-1">
                <a:solidFill>
                  <a:srgbClr val="000000"/>
                </a:solidFill>
                <a:latin typeface="Calibri"/>
              </a:rPr>
              <a:t>ΔΙΚΑΡΟΣ ΕΥΑΓΓΕΛΟΣ</a:t>
            </a:r>
            <a:endParaRPr lang="en-US" sz="1600" b="0" strike="noStrike" spc="-1">
              <a:latin typeface="Arial"/>
            </a:endParaRPr>
          </a:p>
          <a:p>
            <a:pPr algn="ctr">
              <a:lnSpc>
                <a:spcPct val="90000"/>
              </a:lnSpc>
              <a:spcBef>
                <a:spcPts val="1001"/>
              </a:spcBef>
              <a:buNone/>
              <a:tabLst>
                <a:tab pos="0" algn="l"/>
              </a:tabLst>
            </a:pPr>
            <a:r>
              <a:rPr lang="el-GR" sz="1600" b="0" strike="noStrike" spc="-1">
                <a:solidFill>
                  <a:srgbClr val="000000"/>
                </a:solidFill>
                <a:latin typeface="Calibri"/>
              </a:rPr>
              <a:t>ΚΑΡΑΜΠΑΡΠΑΣ ΔΗΜΟΣΘΕΝΗΣ</a:t>
            </a:r>
            <a:endParaRPr lang="en-US" sz="1600" b="0" strike="noStrike" spc="-1">
              <a:latin typeface="Arial"/>
            </a:endParaRPr>
          </a:p>
          <a:p>
            <a:pPr algn="ctr">
              <a:lnSpc>
                <a:spcPct val="90000"/>
              </a:lnSpc>
              <a:spcBef>
                <a:spcPts val="1001"/>
              </a:spcBef>
              <a:buNone/>
              <a:tabLst>
                <a:tab pos="0" algn="l"/>
              </a:tabLst>
            </a:pPr>
            <a:r>
              <a:rPr lang="el-GR" sz="1600" b="0" strike="noStrike" spc="-1">
                <a:solidFill>
                  <a:srgbClr val="000000"/>
                </a:solidFill>
                <a:latin typeface="Calibri"/>
              </a:rPr>
              <a:t> ΚΟΡΜΑΣ ΓΕΩΡΓΙΟΣ</a:t>
            </a:r>
            <a:endParaRPr lang="en-US" sz="1600" b="0" strike="noStrike" spc="-1">
              <a:latin typeface="Arial"/>
            </a:endParaRPr>
          </a:p>
          <a:p>
            <a:pPr algn="ctr">
              <a:lnSpc>
                <a:spcPct val="90000"/>
              </a:lnSpc>
              <a:spcBef>
                <a:spcPts val="1001"/>
              </a:spcBef>
              <a:buNone/>
              <a:tabLst>
                <a:tab pos="0" algn="l"/>
              </a:tabLst>
            </a:pPr>
            <a:endParaRPr lang="en-US" sz="2400" b="0" strike="noStrike" spc="-1">
              <a:latin typeface="Arial"/>
            </a:endParaRPr>
          </a:p>
        </p:txBody>
      </p:sp>
      <p:sp>
        <p:nvSpPr>
          <p:cNvPr id="90" name="TextBox 3"/>
          <p:cNvSpPr/>
          <p:nvPr/>
        </p:nvSpPr>
        <p:spPr>
          <a:xfrm>
            <a:off x="1108800" y="6391440"/>
            <a:ext cx="997056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l-GR" sz="1800" b="0" strike="noStrike" spc="-1">
                <a:solidFill>
                  <a:srgbClr val="000000"/>
                </a:solidFill>
                <a:latin typeface="Calibri"/>
              </a:rPr>
              <a:t>Τμήμα Ηλεκτρολόγων Μηχανικών και Τεχνολογίας Υπολογιστών – Πανεπιστήμιο Πατρών</a:t>
            </a:r>
            <a:endParaRPr lang="en-US" sz="1800" b="0" strike="noStrike" spc="-1">
              <a:latin typeface="Arial"/>
            </a:endParaRPr>
          </a:p>
        </p:txBody>
      </p:sp>
      <p:sp>
        <p:nvSpPr>
          <p:cNvPr id="91" name="Straight Connector 4"/>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6640" y="110520"/>
            <a:ext cx="10515240" cy="1325160"/>
          </a:xfrm>
          <a:prstGeom prst="rect">
            <a:avLst/>
          </a:prstGeom>
          <a:noFill/>
          <a:ln w="0">
            <a:noFill/>
          </a:ln>
        </p:spPr>
        <p:txBody>
          <a:bodyPr anchor="ctr">
            <a:normAutofit/>
          </a:bodyPr>
          <a:lstStyle/>
          <a:p>
            <a:pPr>
              <a:lnSpc>
                <a:spcPct val="90000"/>
              </a:lnSpc>
              <a:buNone/>
            </a:pPr>
            <a:r>
              <a:rPr lang="el-GR" sz="2800" b="0" strike="noStrike" spc="-1">
                <a:solidFill>
                  <a:srgbClr val="000000"/>
                </a:solidFill>
                <a:latin typeface="Calibri"/>
              </a:rPr>
              <a:t>Αναφορές</a:t>
            </a:r>
            <a:endParaRPr lang="en-US" sz="2800" b="0" strike="noStrike" spc="-1">
              <a:solidFill>
                <a:srgbClr val="000000"/>
              </a:solidFill>
              <a:latin typeface="Calibri"/>
            </a:endParaRPr>
          </a:p>
        </p:txBody>
      </p:sp>
      <p:sp>
        <p:nvSpPr>
          <p:cNvPr id="134" name="PlaceHolder 2"/>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n-US" sz="2800" b="0" u="sng" strike="noStrike" spc="-1">
                <a:solidFill>
                  <a:srgbClr val="0563C1"/>
                </a:solidFill>
                <a:uFillTx/>
                <a:latin typeface="Calibri"/>
                <a:hlinkClick r:id="rId3"/>
              </a:rPr>
              <a:t>https://www.youtube.com/watch?v=qz0aGYrrlhU</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u="sng" strike="noStrike" spc="-1">
                <a:solidFill>
                  <a:srgbClr val="0563C1"/>
                </a:solidFill>
                <a:uFillTx/>
                <a:latin typeface="Calibri"/>
                <a:hlinkClick r:id="rId4"/>
              </a:rPr>
              <a:t>https://www.w3schools.com/html/default.asp</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u="sng" strike="noStrike" spc="-1">
                <a:solidFill>
                  <a:srgbClr val="0563C1"/>
                </a:solidFill>
                <a:uFillTx/>
                <a:latin typeface="Calibri"/>
                <a:hlinkClick r:id="rId5"/>
              </a:rPr>
              <a:t>https://www.w3schools.com/css/default.asp</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u="sng" strike="noStrike" spc="-1">
                <a:solidFill>
                  <a:srgbClr val="0563C1"/>
                </a:solidFill>
                <a:uFillTx/>
                <a:latin typeface="Calibri"/>
                <a:hlinkClick r:id="rId6"/>
              </a:rPr>
              <a:t>https://www.tutorialspoint.com/css/index.htm</a:t>
            </a:r>
            <a:endParaRPr lang="en-US" sz="2800" b="0" strike="noStrike" spc="-1">
              <a:solidFill>
                <a:srgbClr val="000000"/>
              </a:solidFill>
              <a:latin typeface="Calibri"/>
            </a:endParaRPr>
          </a:p>
          <a:p>
            <a:pPr marL="228600" indent="-228600">
              <a:lnSpc>
                <a:spcPct val="90000"/>
              </a:lnSpc>
              <a:spcBef>
                <a:spcPts val="1001"/>
              </a:spcBef>
              <a:buClr>
                <a:srgbClr val="000000"/>
              </a:buClr>
              <a:buFont typeface="Arial"/>
              <a:buChar char="•"/>
            </a:pPr>
            <a:r>
              <a:rPr lang="en-US" sz="2800" b="0" u="sng" strike="noStrike" spc="-1">
                <a:solidFill>
                  <a:srgbClr val="0563C1"/>
                </a:solidFill>
                <a:uFillTx/>
                <a:latin typeface="Calibri"/>
                <a:hlinkClick r:id="rId7"/>
              </a:rPr>
              <a:t>https://www.youtube.com/watch?v=3GsKEtBcGTk</a:t>
            </a:r>
            <a:endParaRPr lang="en-US" sz="2800" b="0" strike="noStrike" spc="-1">
              <a:solidFill>
                <a:srgbClr val="000000"/>
              </a:solidFill>
              <a:latin typeface="Calibri"/>
            </a:endParaRPr>
          </a:p>
          <a:p>
            <a:pPr>
              <a:lnSpc>
                <a:spcPct val="90000"/>
              </a:lnSpc>
              <a:spcBef>
                <a:spcPts val="1001"/>
              </a:spcBef>
              <a:buNone/>
            </a:pPr>
            <a:endParaRPr lang="en-US" sz="2800" b="0" strike="noStrike" spc="-1">
              <a:solidFill>
                <a:srgbClr val="000000"/>
              </a:solidFill>
              <a:latin typeface="Calibri"/>
            </a:endParaRPr>
          </a:p>
        </p:txBody>
      </p:sp>
      <p:sp>
        <p:nvSpPr>
          <p:cNvPr id="135" name="Straight Connector 6"/>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36" name="Straight Connector 8"/>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6640" y="110520"/>
            <a:ext cx="10515240" cy="1325160"/>
          </a:xfrm>
          <a:prstGeom prst="rect">
            <a:avLst/>
          </a:prstGeom>
          <a:noFill/>
          <a:ln w="0">
            <a:noFill/>
          </a:ln>
        </p:spPr>
        <p:txBody>
          <a:bodyPr anchor="ctr">
            <a:noAutofit/>
          </a:bodyPr>
          <a:lstStyle/>
          <a:p>
            <a:pPr>
              <a:lnSpc>
                <a:spcPct val="90000"/>
              </a:lnSpc>
              <a:buNone/>
            </a:pPr>
            <a:r>
              <a:rPr lang="el-GR" sz="2800" b="0" strike="noStrike" spc="-1">
                <a:solidFill>
                  <a:srgbClr val="000000"/>
                </a:solidFill>
                <a:latin typeface="Calibri"/>
              </a:rPr>
              <a:t>Σκοπός</a:t>
            </a:r>
            <a:endParaRPr lang="en-US" sz="2800" b="0" strike="noStrike" spc="-1">
              <a:solidFill>
                <a:srgbClr val="000000"/>
              </a:solidFill>
              <a:latin typeface="Calibri"/>
            </a:endParaRPr>
          </a:p>
        </p:txBody>
      </p:sp>
      <p:sp>
        <p:nvSpPr>
          <p:cNvPr id="93" name="Straight Connector 6"/>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94" name="PlaceHolder 2"/>
          <p:cNvSpPr>
            <a:spLocks noGrp="1"/>
          </p:cNvSpPr>
          <p:nvPr>
            <p:ph type="ftr" idx="10"/>
          </p:nvPr>
        </p:nvSpPr>
        <p:spPr>
          <a:xfrm>
            <a:off x="643320" y="6434640"/>
            <a:ext cx="4114440" cy="364680"/>
          </a:xfrm>
          <a:prstGeom prst="rect">
            <a:avLst/>
          </a:prstGeom>
          <a:noFill/>
          <a:ln w="0">
            <a:noFill/>
          </a:ln>
        </p:spPr>
        <p:txBody>
          <a:bodyPr anchor="ctr">
            <a:noAutofit/>
          </a:bodyPr>
          <a:lstStyle>
            <a:lvl1pPr>
              <a:lnSpc>
                <a:spcPct val="100000"/>
              </a:lnSpc>
              <a:buNone/>
              <a:defRPr lang="el-GR" sz="1200" b="0" strike="noStrike" spc="-1">
                <a:solidFill>
                  <a:srgbClr val="8B8B8B"/>
                </a:solidFill>
                <a:latin typeface="Calibri"/>
              </a:defRPr>
            </a:lvl1pPr>
          </a:lstStyle>
          <a:p>
            <a:pPr>
              <a:lnSpc>
                <a:spcPct val="100000"/>
              </a:lnSpc>
              <a:buNone/>
            </a:pPr>
            <a:r>
              <a:rPr lang="el-GR" sz="1200" b="0" strike="noStrike" spc="-1">
                <a:solidFill>
                  <a:srgbClr val="8B8B8B"/>
                </a:solidFill>
                <a:latin typeface="Calibri"/>
              </a:rPr>
              <a:t>Ομάδα 	01 – PythonQuiz</a:t>
            </a:r>
            <a:endParaRPr lang="en-US" sz="1200" b="0" strike="noStrike" spc="-1">
              <a:latin typeface="Times New Roman"/>
            </a:endParaRPr>
          </a:p>
        </p:txBody>
      </p:sp>
      <p:sp>
        <p:nvSpPr>
          <p:cNvPr id="95" name="Straight Connector 8"/>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96" name="PlaceHolder 3"/>
          <p:cNvSpPr>
            <a:spLocks noGrp="1"/>
          </p:cNvSpPr>
          <p:nvPr>
            <p:ph/>
          </p:nvPr>
        </p:nvSpPr>
        <p:spPr>
          <a:xfrm>
            <a:off x="838080" y="1825560"/>
            <a:ext cx="10515240" cy="4350960"/>
          </a:xfrm>
          <a:prstGeom prst="rect">
            <a:avLst/>
          </a:prstGeom>
          <a:noFill/>
          <a:ln w="0">
            <a:noFill/>
          </a:ln>
        </p:spPr>
        <p:txBody>
          <a:bodyPr anchor="t">
            <a:noAutofit/>
          </a:bodyPr>
          <a:lstStyle/>
          <a:p>
            <a:pPr marL="228600" indent="-228600">
              <a:lnSpc>
                <a:spcPct val="90000"/>
              </a:lnSpc>
              <a:spcBef>
                <a:spcPts val="1001"/>
              </a:spcBef>
              <a:buClr>
                <a:srgbClr val="000000"/>
              </a:buClr>
              <a:buFont typeface="Arial"/>
              <a:buChar char="•"/>
            </a:pPr>
            <a:r>
              <a:rPr lang="el-GR" sz="2800" b="0" strike="noStrike" spc="-1">
                <a:solidFill>
                  <a:srgbClr val="000000"/>
                </a:solidFill>
                <a:latin typeface="Calibri"/>
              </a:rPr>
              <a:t>Σκοπός της εργασίας αποτελεί η υλοποίηση ενός </a:t>
            </a:r>
            <a:r>
              <a:rPr lang="en-US" sz="2800" b="0" strike="noStrike" spc="-1">
                <a:solidFill>
                  <a:srgbClr val="000000"/>
                </a:solidFill>
                <a:latin typeface="Calibri"/>
              </a:rPr>
              <a:t>Python quiz </a:t>
            </a:r>
            <a:r>
              <a:rPr lang="el-GR" sz="2800" b="0" strike="noStrike" spc="-1">
                <a:solidFill>
                  <a:srgbClr val="000000"/>
                </a:solidFill>
                <a:latin typeface="Calibri"/>
              </a:rPr>
              <a:t>με χρήση της </a:t>
            </a:r>
            <a:r>
              <a:rPr lang="en-US" sz="2800" b="0" strike="noStrike" spc="-1">
                <a:solidFill>
                  <a:srgbClr val="000000"/>
                </a:solidFill>
                <a:latin typeface="Calibri"/>
              </a:rPr>
              <a:t>Python , </a:t>
            </a:r>
            <a:r>
              <a:rPr lang="el-GR" sz="2800" b="0" strike="noStrike" spc="-1">
                <a:solidFill>
                  <a:srgbClr val="000000"/>
                </a:solidFill>
                <a:latin typeface="Calibri"/>
              </a:rPr>
              <a:t>της </a:t>
            </a:r>
            <a:r>
              <a:rPr lang="en-US" sz="2800" b="0" strike="noStrike" spc="-1">
                <a:solidFill>
                  <a:srgbClr val="000000"/>
                </a:solidFill>
                <a:latin typeface="Calibri"/>
              </a:rPr>
              <a:t>HTML , </a:t>
            </a:r>
            <a:r>
              <a:rPr lang="el-GR" sz="2800" b="0" strike="noStrike" spc="-1">
                <a:solidFill>
                  <a:srgbClr val="000000"/>
                </a:solidFill>
                <a:latin typeface="Calibri"/>
              </a:rPr>
              <a:t>της </a:t>
            </a:r>
            <a:r>
              <a:rPr lang="en-US" sz="2800" b="0" strike="noStrike" spc="-1">
                <a:solidFill>
                  <a:srgbClr val="000000"/>
                </a:solidFill>
                <a:latin typeface="Calibri"/>
              </a:rPr>
              <a:t>CSS </a:t>
            </a:r>
            <a:r>
              <a:rPr lang="el-GR" sz="2800" b="0" strike="noStrike" spc="-1">
                <a:solidFill>
                  <a:srgbClr val="000000"/>
                </a:solidFill>
                <a:latin typeface="Calibri"/>
              </a:rPr>
              <a:t>και της </a:t>
            </a:r>
            <a:r>
              <a:rPr lang="en-US" sz="2800" b="0" strike="noStrike" spc="-1">
                <a:solidFill>
                  <a:srgbClr val="000000"/>
                </a:solidFill>
                <a:latin typeface="Calibri"/>
              </a:rPr>
              <a:t>JavaScript.</a:t>
            </a:r>
            <a:r>
              <a:rPr lang="el-GR" sz="2800" b="0" strike="noStrike" spc="-1">
                <a:solidFill>
                  <a:srgbClr val="000000"/>
                </a:solidFill>
                <a:latin typeface="Calibri"/>
              </a:rPr>
              <a:t> Με την εργασία</a:t>
            </a:r>
            <a:r>
              <a:rPr lang="en-US" sz="2800" b="0" strike="noStrike" spc="-1">
                <a:solidFill>
                  <a:srgbClr val="000000"/>
                </a:solidFill>
                <a:latin typeface="Calibri"/>
              </a:rPr>
              <a:t> </a:t>
            </a:r>
            <a:r>
              <a:rPr lang="el-GR" sz="2800" b="0" strike="noStrike" spc="-1">
                <a:solidFill>
                  <a:srgbClr val="000000"/>
                </a:solidFill>
                <a:latin typeface="Calibri"/>
              </a:rPr>
              <a:t>αναπτύχθηκαν οι γνώσεις μας όσον αφορά τις εφαρμογές διαδικτύου,</a:t>
            </a:r>
            <a:r>
              <a:rPr lang="en-US" sz="2800" b="0" strike="noStrike" spc="-1">
                <a:solidFill>
                  <a:srgbClr val="000000"/>
                </a:solidFill>
                <a:latin typeface="Calibri"/>
              </a:rPr>
              <a:t> </a:t>
            </a:r>
            <a:r>
              <a:rPr lang="el-GR" sz="2800" b="0" strike="noStrike" spc="-1">
                <a:solidFill>
                  <a:srgbClr val="000000"/>
                </a:solidFill>
                <a:latin typeface="Calibri"/>
              </a:rPr>
              <a:t>τη χρήση της βιβλιοθήκης </a:t>
            </a:r>
            <a:r>
              <a:rPr lang="en-US" sz="2800" b="0" strike="noStrike" spc="-1">
                <a:solidFill>
                  <a:srgbClr val="000000"/>
                </a:solidFill>
                <a:latin typeface="Calibri"/>
              </a:rPr>
              <a:t>Flask, </a:t>
            </a:r>
            <a:r>
              <a:rPr lang="el-GR" sz="2800" b="0" strike="noStrike" spc="-1">
                <a:solidFill>
                  <a:srgbClr val="000000"/>
                </a:solidFill>
                <a:latin typeface="Calibri"/>
              </a:rPr>
              <a:t>όπως και της </a:t>
            </a:r>
            <a:r>
              <a:rPr lang="en-US" sz="2800" b="0" strike="noStrike" spc="-1">
                <a:solidFill>
                  <a:srgbClr val="000000"/>
                </a:solidFill>
                <a:latin typeface="Calibri"/>
              </a:rPr>
              <a:t>Jinja. </a:t>
            </a:r>
            <a:r>
              <a:rPr lang="el-GR" sz="2800" b="0" strike="noStrike" spc="-1">
                <a:solidFill>
                  <a:srgbClr val="000000"/>
                </a:solidFill>
                <a:latin typeface="Calibri"/>
              </a:rPr>
              <a:t>Εκτός αυτών μάθαμε βασικά στοιχεία  για την χρήση της </a:t>
            </a:r>
            <a:r>
              <a:rPr lang="en-US" sz="2800" b="0" strike="noStrike" spc="-1">
                <a:solidFill>
                  <a:srgbClr val="000000"/>
                </a:solidFill>
                <a:latin typeface="Calibri"/>
              </a:rPr>
              <a:t>HTML </a:t>
            </a:r>
            <a:r>
              <a:rPr lang="el-GR" sz="2800" b="0" strike="noStrike" spc="-1">
                <a:solidFill>
                  <a:srgbClr val="000000"/>
                </a:solidFill>
                <a:latin typeface="Calibri"/>
              </a:rPr>
              <a:t>και της </a:t>
            </a:r>
            <a:r>
              <a:rPr lang="en-US" sz="2800" b="0" strike="noStrike" spc="-1">
                <a:solidFill>
                  <a:srgbClr val="000000"/>
                </a:solidFill>
                <a:latin typeface="Calibri"/>
              </a:rPr>
              <a:t>JavaScript. </a:t>
            </a:r>
            <a:r>
              <a:rPr lang="el-GR" sz="2800" b="0" strike="noStrike" spc="-1">
                <a:solidFill>
                  <a:srgbClr val="000000"/>
                </a:solidFill>
                <a:latin typeface="Calibri"/>
              </a:rPr>
              <a:t>Τέλος,  το </a:t>
            </a:r>
            <a:r>
              <a:rPr lang="en-US" sz="2800" b="0" strike="noStrike" spc="-1">
                <a:solidFill>
                  <a:srgbClr val="000000"/>
                </a:solidFill>
                <a:latin typeface="Calibri"/>
              </a:rPr>
              <a:t>project</a:t>
            </a:r>
            <a:r>
              <a:rPr lang="el-GR" sz="2800" b="0" strike="noStrike" spc="-1">
                <a:solidFill>
                  <a:srgbClr val="000000"/>
                </a:solidFill>
                <a:latin typeface="Calibri"/>
              </a:rPr>
              <a:t> αποτέλεσε ένα κίνητρο ώστε να διευρύνουμε τις συνεργατικές και επικοινωνιακές μας δεξιότητες. </a:t>
            </a:r>
            <a:endParaRPr lang="en-US" sz="2800" b="0" strike="noStrike" spc="-1">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6640" y="110520"/>
            <a:ext cx="10515240" cy="1325160"/>
          </a:xfrm>
          <a:prstGeom prst="rect">
            <a:avLst/>
          </a:prstGeom>
          <a:noFill/>
          <a:ln w="0">
            <a:noFill/>
          </a:ln>
        </p:spPr>
        <p:txBody>
          <a:bodyPr anchor="ctr">
            <a:normAutofit/>
          </a:bodyPr>
          <a:lstStyle/>
          <a:p>
            <a:pPr>
              <a:lnSpc>
                <a:spcPct val="90000"/>
              </a:lnSpc>
              <a:buNone/>
            </a:pPr>
            <a:r>
              <a:rPr lang="el-GR" sz="2800" b="0" strike="noStrike" spc="-1">
                <a:solidFill>
                  <a:srgbClr val="000000"/>
                </a:solidFill>
                <a:latin typeface="Calibri"/>
              </a:rPr>
              <a:t>Μεθοδολογία</a:t>
            </a:r>
            <a:endParaRPr lang="en-US" sz="2800" b="0" strike="noStrike" spc="-1">
              <a:solidFill>
                <a:srgbClr val="000000"/>
              </a:solidFill>
              <a:latin typeface="Calibri"/>
            </a:endParaRPr>
          </a:p>
        </p:txBody>
      </p:sp>
      <p:sp>
        <p:nvSpPr>
          <p:cNvPr id="98"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l-GR" sz="1800" b="0" strike="noStrike" spc="-1">
                <a:solidFill>
                  <a:srgbClr val="000000"/>
                </a:solidFill>
                <a:latin typeface="Verdana"/>
                <a:ea typeface="Verdana"/>
              </a:rPr>
              <a:t>Η εργασία διαμοιράστηκε μεταξύ των μελών σε 5 βασικά μέρη.</a:t>
            </a:r>
            <a:endParaRPr lang="en-US" sz="1800" b="0" strike="noStrike" spc="-1">
              <a:solidFill>
                <a:srgbClr val="000000"/>
              </a:solidFill>
              <a:latin typeface="Calibri"/>
            </a:endParaRPr>
          </a:p>
          <a:p>
            <a:pPr marL="343080" indent="-343080">
              <a:lnSpc>
                <a:spcPct val="90000"/>
              </a:lnSpc>
              <a:spcBef>
                <a:spcPts val="1001"/>
              </a:spcBef>
              <a:buClr>
                <a:srgbClr val="000000"/>
              </a:buClr>
              <a:buFont typeface="Calibri Light"/>
              <a:buAutoNum type="arabicPeriod"/>
            </a:pPr>
            <a:r>
              <a:rPr lang="el-GR" sz="1800" b="0" strike="noStrike" spc="-1">
                <a:solidFill>
                  <a:srgbClr val="000000"/>
                </a:solidFill>
                <a:latin typeface="Verdana"/>
                <a:ea typeface="Verdana"/>
              </a:rPr>
              <a:t>Την υλοποίηση ενός </a:t>
            </a:r>
            <a:r>
              <a:rPr lang="en-US" sz="1800" b="0" strike="noStrike" spc="-1">
                <a:solidFill>
                  <a:srgbClr val="000000"/>
                </a:solidFill>
                <a:latin typeface="Verdana"/>
                <a:ea typeface="Verdana"/>
              </a:rPr>
              <a:t>database </a:t>
            </a:r>
            <a:r>
              <a:rPr lang="el-GR" sz="1800" b="0" strike="noStrike" spc="-1">
                <a:solidFill>
                  <a:srgbClr val="000000"/>
                </a:solidFill>
                <a:latin typeface="Verdana"/>
                <a:ea typeface="Verdana"/>
              </a:rPr>
              <a:t>όπου βρίσκονται τα στοιχεία του ιστορικού κι οι ερωτήσεις</a:t>
            </a:r>
            <a:endParaRPr lang="en-US" sz="1800" b="0" strike="noStrike" spc="-1">
              <a:solidFill>
                <a:srgbClr val="000000"/>
              </a:solidFill>
              <a:latin typeface="Calibri"/>
            </a:endParaRPr>
          </a:p>
          <a:p>
            <a:pPr marL="343080" indent="-343080">
              <a:lnSpc>
                <a:spcPct val="90000"/>
              </a:lnSpc>
              <a:spcBef>
                <a:spcPts val="1001"/>
              </a:spcBef>
              <a:buClr>
                <a:srgbClr val="000000"/>
              </a:buClr>
              <a:buFont typeface="Calibri Light"/>
              <a:buAutoNum type="arabicPeriod"/>
            </a:pPr>
            <a:r>
              <a:rPr lang="el-GR" sz="1800" b="0" strike="noStrike" spc="-1">
                <a:solidFill>
                  <a:srgbClr val="000000"/>
                </a:solidFill>
                <a:latin typeface="Verdana"/>
                <a:ea typeface="Verdana"/>
              </a:rPr>
              <a:t>Την δημιουργία</a:t>
            </a:r>
            <a:r>
              <a:rPr lang="en-US" sz="1800" b="0" strike="noStrike" spc="-1">
                <a:solidFill>
                  <a:srgbClr val="000000"/>
                </a:solidFill>
                <a:latin typeface="Verdana"/>
                <a:ea typeface="Verdana"/>
              </a:rPr>
              <a:t> </a:t>
            </a:r>
            <a:r>
              <a:rPr lang="el-GR" sz="1800" b="0" strike="noStrike" spc="-1">
                <a:solidFill>
                  <a:srgbClr val="000000"/>
                </a:solidFill>
                <a:latin typeface="Verdana"/>
                <a:ea typeface="Verdana"/>
              </a:rPr>
              <a:t>της ιστοσελίδας του </a:t>
            </a:r>
            <a:r>
              <a:rPr lang="en-US" sz="1800" b="0" strike="noStrike" spc="-1">
                <a:solidFill>
                  <a:srgbClr val="000000"/>
                </a:solidFill>
                <a:latin typeface="Verdana"/>
                <a:ea typeface="Verdana"/>
              </a:rPr>
              <a:t>Login</a:t>
            </a:r>
            <a:endParaRPr lang="en-US" sz="1800" b="0" strike="noStrike" spc="-1">
              <a:solidFill>
                <a:srgbClr val="000000"/>
              </a:solidFill>
              <a:latin typeface="Calibri"/>
            </a:endParaRPr>
          </a:p>
          <a:p>
            <a:pPr marL="343080" indent="-343080">
              <a:lnSpc>
                <a:spcPct val="90000"/>
              </a:lnSpc>
              <a:spcBef>
                <a:spcPts val="1001"/>
              </a:spcBef>
              <a:buClr>
                <a:srgbClr val="000000"/>
              </a:buClr>
              <a:buFont typeface="Calibri Light"/>
              <a:buAutoNum type="arabicPeriod"/>
            </a:pPr>
            <a:r>
              <a:rPr lang="el-GR" sz="1800" b="0" strike="noStrike" spc="-1">
                <a:solidFill>
                  <a:srgbClr val="000000"/>
                </a:solidFill>
                <a:latin typeface="Verdana"/>
                <a:ea typeface="Verdana"/>
              </a:rPr>
              <a:t>Την δημιουργία της ιστοσελίδας του </a:t>
            </a:r>
            <a:r>
              <a:rPr lang="en-US" sz="1800" b="0" strike="noStrike" spc="-1">
                <a:solidFill>
                  <a:srgbClr val="000000"/>
                </a:solidFill>
                <a:latin typeface="Verdana"/>
                <a:ea typeface="Verdana"/>
              </a:rPr>
              <a:t>start </a:t>
            </a:r>
            <a:r>
              <a:rPr lang="el-GR" sz="1800" b="0" strike="noStrike" spc="-1">
                <a:solidFill>
                  <a:srgbClr val="000000"/>
                </a:solidFill>
                <a:latin typeface="Verdana"/>
                <a:ea typeface="Verdana"/>
              </a:rPr>
              <a:t>και του </a:t>
            </a:r>
            <a:r>
              <a:rPr lang="en-US" sz="1800" b="0" strike="noStrike" spc="-1">
                <a:solidFill>
                  <a:srgbClr val="000000"/>
                </a:solidFill>
                <a:latin typeface="Verdana"/>
                <a:ea typeface="Verdana"/>
              </a:rPr>
              <a:t>end</a:t>
            </a:r>
            <a:endParaRPr lang="en-US" sz="1800" b="0" strike="noStrike" spc="-1">
              <a:solidFill>
                <a:srgbClr val="000000"/>
              </a:solidFill>
              <a:latin typeface="Calibri"/>
            </a:endParaRPr>
          </a:p>
          <a:p>
            <a:pPr marL="343080" indent="-343080">
              <a:lnSpc>
                <a:spcPct val="90000"/>
              </a:lnSpc>
              <a:spcBef>
                <a:spcPts val="1001"/>
              </a:spcBef>
              <a:buClr>
                <a:srgbClr val="000000"/>
              </a:buClr>
              <a:buFont typeface="Calibri Light"/>
              <a:buAutoNum type="arabicPeriod"/>
            </a:pPr>
            <a:r>
              <a:rPr lang="el-GR" sz="1800" b="0" strike="noStrike" spc="-1">
                <a:solidFill>
                  <a:srgbClr val="000000"/>
                </a:solidFill>
                <a:latin typeface="Verdana"/>
                <a:ea typeface="Verdana"/>
              </a:rPr>
              <a:t>Την δημιουργία της ιστοσελίδας των </a:t>
            </a:r>
            <a:r>
              <a:rPr lang="en-US" sz="1800" b="0" strike="noStrike" spc="-1">
                <a:solidFill>
                  <a:srgbClr val="000000"/>
                </a:solidFill>
                <a:latin typeface="Verdana"/>
                <a:ea typeface="Verdana"/>
              </a:rPr>
              <a:t>questions</a:t>
            </a:r>
            <a:endParaRPr lang="en-US" sz="1800" b="0" strike="noStrike" spc="-1">
              <a:solidFill>
                <a:srgbClr val="000000"/>
              </a:solidFill>
              <a:latin typeface="Calibri"/>
            </a:endParaRPr>
          </a:p>
          <a:p>
            <a:pPr marL="343080" indent="-343080">
              <a:lnSpc>
                <a:spcPct val="90000"/>
              </a:lnSpc>
              <a:spcBef>
                <a:spcPts val="1001"/>
              </a:spcBef>
              <a:buClr>
                <a:srgbClr val="000000"/>
              </a:buClr>
              <a:buFont typeface="Calibri Light"/>
              <a:buAutoNum type="arabicPeriod"/>
            </a:pPr>
            <a:r>
              <a:rPr lang="el-GR" sz="1800" b="0" strike="noStrike" spc="-1">
                <a:solidFill>
                  <a:srgbClr val="000000"/>
                </a:solidFill>
                <a:latin typeface="Verdana"/>
                <a:ea typeface="Verdana"/>
              </a:rPr>
              <a:t>Την εφαρμογή της </a:t>
            </a:r>
            <a:r>
              <a:rPr lang="en-US" sz="1800" b="0" strike="noStrike" spc="-1">
                <a:solidFill>
                  <a:srgbClr val="000000"/>
                </a:solidFill>
                <a:latin typeface="Verdana"/>
                <a:ea typeface="Verdana"/>
              </a:rPr>
              <a:t>python-quiz</a:t>
            </a:r>
            <a:endParaRPr lang="en-US" sz="1800" b="0" strike="noStrike" spc="-1">
              <a:solidFill>
                <a:srgbClr val="000000"/>
              </a:solidFill>
              <a:latin typeface="Calibri"/>
            </a:endParaRPr>
          </a:p>
          <a:p>
            <a:pPr>
              <a:lnSpc>
                <a:spcPct val="90000"/>
              </a:lnSpc>
              <a:spcBef>
                <a:spcPts val="1001"/>
              </a:spcBef>
              <a:buNone/>
            </a:pPr>
            <a:endParaRPr lang="en-US" sz="1800" b="0" strike="noStrike" spc="-1">
              <a:solidFill>
                <a:srgbClr val="000000"/>
              </a:solidFill>
              <a:latin typeface="Calibri"/>
            </a:endParaRPr>
          </a:p>
        </p:txBody>
      </p:sp>
      <p:sp>
        <p:nvSpPr>
          <p:cNvPr id="99" name="Straight Connector 6"/>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00" name="Straight Connector 8"/>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01" name="Footer Placeholder 1"/>
          <p:cNvSpPr txBox="1"/>
          <p:nvPr/>
        </p:nvSpPr>
        <p:spPr>
          <a:xfrm>
            <a:off x="643680" y="6435000"/>
            <a:ext cx="4114440" cy="364680"/>
          </a:xfrm>
          <a:prstGeom prst="rect">
            <a:avLst/>
          </a:prstGeom>
          <a:noFill/>
          <a:ln w="0">
            <a:noFill/>
          </a:ln>
        </p:spPr>
        <p:txBody>
          <a:bodyPr anchor="ctr">
            <a:noAutofit/>
          </a:bodyPr>
          <a:lstStyle/>
          <a:p>
            <a:pPr>
              <a:lnSpc>
                <a:spcPct val="100000"/>
              </a:lnSpc>
              <a:buNone/>
            </a:pPr>
            <a:r>
              <a:rPr lang="el-GR" sz="1200" b="0" strike="noStrike" spc="-1">
                <a:solidFill>
                  <a:srgbClr val="8B8B8B"/>
                </a:solidFill>
                <a:latin typeface="Calibri"/>
              </a:rPr>
              <a:t>Ομάδα 	01 – PythonQuiz</a:t>
            </a:r>
            <a:endParaRPr lang="en-US" sz="12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182160"/>
            <a:ext cx="10515240" cy="1325160"/>
          </a:xfrm>
          <a:prstGeom prst="rect">
            <a:avLst/>
          </a:prstGeom>
          <a:noFill/>
          <a:ln w="0">
            <a:noFill/>
          </a:ln>
        </p:spPr>
        <p:txBody>
          <a:bodyPr anchor="ctr">
            <a:normAutofit/>
          </a:bodyPr>
          <a:lstStyle/>
          <a:p>
            <a:pPr>
              <a:lnSpc>
                <a:spcPct val="90000"/>
              </a:lnSpc>
              <a:buNone/>
            </a:pPr>
            <a:r>
              <a:rPr lang="el-GR" sz="2800" b="0" strike="noStrike" spc="-1">
                <a:solidFill>
                  <a:srgbClr val="000000"/>
                </a:solidFill>
                <a:latin typeface="Calibri"/>
              </a:rPr>
              <a:t>Αποτελέσματα</a:t>
            </a:r>
            <a:endParaRPr lang="en-US" sz="2800" b="0" strike="noStrike" spc="-1">
              <a:solidFill>
                <a:srgbClr val="000000"/>
              </a:solidFill>
              <a:latin typeface="Calibri"/>
            </a:endParaRPr>
          </a:p>
        </p:txBody>
      </p:sp>
      <p:sp>
        <p:nvSpPr>
          <p:cNvPr id="103" name="Straight Connector 10"/>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04" name="Straight Connector 11"/>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05" name="Footer Placeholder 9"/>
          <p:cNvSpPr txBox="1"/>
          <p:nvPr/>
        </p:nvSpPr>
        <p:spPr>
          <a:xfrm>
            <a:off x="643680" y="6435000"/>
            <a:ext cx="4114440" cy="364680"/>
          </a:xfrm>
          <a:prstGeom prst="rect">
            <a:avLst/>
          </a:prstGeom>
          <a:noFill/>
          <a:ln w="0">
            <a:noFill/>
          </a:ln>
        </p:spPr>
        <p:txBody>
          <a:bodyPr anchor="ctr">
            <a:noAutofit/>
          </a:bodyPr>
          <a:lstStyle/>
          <a:p>
            <a:pPr>
              <a:lnSpc>
                <a:spcPct val="100000"/>
              </a:lnSpc>
              <a:buNone/>
            </a:pPr>
            <a:r>
              <a:rPr lang="el-GR" sz="1200" b="0" strike="noStrike" spc="-1">
                <a:solidFill>
                  <a:srgbClr val="8B8B8B"/>
                </a:solidFill>
                <a:latin typeface="Calibri"/>
              </a:rPr>
              <a:t>Ομάδα 	01 – PythonQuiz</a:t>
            </a:r>
            <a:endParaRPr lang="en-US" sz="1200" b="0" strike="noStrike" spc="-1">
              <a:latin typeface="Times New Roman"/>
            </a:endParaRPr>
          </a:p>
        </p:txBody>
      </p:sp>
      <p:pic>
        <p:nvPicPr>
          <p:cNvPr id="106" name="Εικόνα 105"/>
          <p:cNvPicPr/>
          <p:nvPr/>
        </p:nvPicPr>
        <p:blipFill>
          <a:blip r:embed="rId3"/>
          <a:stretch/>
        </p:blipFill>
        <p:spPr>
          <a:xfrm>
            <a:off x="819360" y="1143000"/>
            <a:ext cx="2381040" cy="2368080"/>
          </a:xfrm>
          <a:prstGeom prst="rect">
            <a:avLst/>
          </a:prstGeom>
          <a:ln w="0">
            <a:noFill/>
          </a:ln>
        </p:spPr>
      </p:pic>
      <p:sp>
        <p:nvSpPr>
          <p:cNvPr id="107" name="TextBox 106"/>
          <p:cNvSpPr txBox="1"/>
          <p:nvPr/>
        </p:nvSpPr>
        <p:spPr>
          <a:xfrm>
            <a:off x="4114800" y="1371600"/>
            <a:ext cx="7315200" cy="2849760"/>
          </a:xfrm>
          <a:prstGeom prst="rect">
            <a:avLst/>
          </a:prstGeom>
          <a:noFill/>
          <a:ln w="0">
            <a:noFill/>
          </a:ln>
        </p:spPr>
        <p:txBody>
          <a:bodyPr lIns="90000" tIns="45000" rIns="90000" bIns="45000" anchor="t">
            <a:noAutofit/>
          </a:bodyPr>
          <a:lstStyle/>
          <a:p>
            <a:r>
              <a:rPr lang="en-US" sz="3200" b="0" strike="noStrike" spc="-1" dirty="0">
                <a:latin typeface="Arial"/>
              </a:rPr>
              <a:t>Database/Heroku deployment</a:t>
            </a:r>
          </a:p>
          <a:p>
            <a:r>
              <a:rPr lang="en-US" sz="1800" b="0" strike="noStrike" spc="-1" dirty="0">
                <a:latin typeface="Arial"/>
              </a:rPr>
              <a:t>1.Χρήση </a:t>
            </a:r>
            <a:r>
              <a:rPr lang="en-US" sz="1800" b="0" strike="noStrike" spc="-1" dirty="0" err="1">
                <a:latin typeface="Arial"/>
              </a:rPr>
              <a:t>postgresql</a:t>
            </a:r>
            <a:r>
              <a:rPr lang="en-US" sz="1800" b="0" strike="noStrike" spc="-1" dirty="0">
                <a:latin typeface="Arial"/>
              </a:rPr>
              <a:t>/</a:t>
            </a:r>
            <a:r>
              <a:rPr lang="en-US" sz="1800" b="0" strike="noStrike" spc="-1" dirty="0" err="1">
                <a:latin typeface="Arial"/>
              </a:rPr>
              <a:t>δωρεάν</a:t>
            </a:r>
            <a:r>
              <a:rPr lang="en-US" sz="1800" b="0" strike="noStrike" spc="-1" dirty="0">
                <a:latin typeface="Arial"/>
              </a:rPr>
              <a:t> πα</a:t>
            </a:r>
            <a:r>
              <a:rPr lang="en-US" sz="1800" b="0" strike="noStrike" spc="-1" dirty="0" err="1">
                <a:latin typeface="Arial"/>
              </a:rPr>
              <a:t>ροχή</a:t>
            </a:r>
            <a:r>
              <a:rPr lang="en-US" sz="1800" b="0" strike="noStrike" spc="-1" dirty="0">
                <a:latin typeface="Arial"/>
              </a:rPr>
              <a:t> από </a:t>
            </a:r>
            <a:r>
              <a:rPr lang="en-US" sz="1800" b="0" strike="noStrike" spc="-1" dirty="0" err="1">
                <a:latin typeface="Arial"/>
              </a:rPr>
              <a:t>heroku</a:t>
            </a:r>
            <a:endParaRPr lang="en-US" sz="1800" b="0" strike="noStrike" spc="-1" dirty="0">
              <a:latin typeface="Arial"/>
            </a:endParaRPr>
          </a:p>
          <a:p>
            <a:pPr>
              <a:lnSpc>
                <a:spcPct val="100000"/>
              </a:lnSpc>
              <a:buNone/>
            </a:pPr>
            <a:r>
              <a:rPr lang="en-US" sz="1800" b="0" strike="noStrike" spc="-1" dirty="0">
                <a:latin typeface="Arial"/>
                <a:ea typeface="Microsoft YaHei"/>
              </a:rPr>
              <a:t>2.Online database</a:t>
            </a:r>
            <a:r>
              <a:rPr lang="en-US" sz="1800" b="0" strike="noStrike" spc="-1" dirty="0">
                <a:latin typeface="Arial"/>
              </a:rPr>
              <a:t>/</a:t>
            </a:r>
            <a:r>
              <a:rPr lang="en-US" sz="1800" b="0" strike="noStrike" spc="-1" dirty="0" err="1">
                <a:latin typeface="Arial"/>
              </a:rPr>
              <a:t>credenitals</a:t>
            </a:r>
            <a:endParaRPr lang="en-US" sz="1800" b="0" strike="noStrike" spc="-1" dirty="0">
              <a:latin typeface="Arial"/>
            </a:endParaRPr>
          </a:p>
          <a:p>
            <a:r>
              <a:rPr lang="en-US" sz="1800" b="0" strike="noStrike" spc="-1" dirty="0">
                <a:latin typeface="Arial"/>
              </a:rPr>
              <a:t>3.Password hashing </a:t>
            </a:r>
          </a:p>
          <a:p>
            <a:r>
              <a:rPr lang="en-US" sz="1800" b="0" strike="noStrike" spc="-1" dirty="0">
                <a:latin typeface="Arial"/>
              </a:rPr>
              <a:t>4.Queries και ανα</a:t>
            </a:r>
            <a:r>
              <a:rPr lang="en-US" sz="1800" b="0" strike="noStrike" spc="-1" dirty="0" err="1">
                <a:latin typeface="Arial"/>
              </a:rPr>
              <a:t>ζητήσεις</a:t>
            </a:r>
            <a:r>
              <a:rPr lang="en-US" sz="1800" b="0" strike="noStrike" spc="-1" dirty="0">
                <a:latin typeface="Arial"/>
              </a:rPr>
              <a:t>, α</a:t>
            </a:r>
            <a:r>
              <a:rPr lang="en-US" sz="1800" b="0" strike="noStrike" spc="-1" dirty="0" err="1">
                <a:latin typeface="Arial"/>
              </a:rPr>
              <a:t>σφ</a:t>
            </a:r>
            <a:r>
              <a:rPr lang="en-US" sz="1800" b="0" strike="noStrike" spc="-1" dirty="0">
                <a:latin typeface="Arial"/>
              </a:rPr>
              <a:t>αλείς.</a:t>
            </a:r>
          </a:p>
          <a:p>
            <a:r>
              <a:rPr lang="en-US" sz="1800" b="0" strike="noStrike" spc="-1" dirty="0">
                <a:latin typeface="Arial"/>
              </a:rPr>
              <a:t>5.Αντικειμενοστρα</a:t>
            </a:r>
            <a:r>
              <a:rPr lang="en-US" sz="1800" b="0" strike="noStrike" spc="-1" dirty="0" err="1">
                <a:latin typeface="Arial"/>
              </a:rPr>
              <a:t>φής</a:t>
            </a:r>
            <a:r>
              <a:rPr lang="en-US" sz="1800" b="0" strike="noStrike" spc="-1" dirty="0">
                <a:latin typeface="Arial"/>
              </a:rPr>
              <a:t> </a:t>
            </a:r>
            <a:r>
              <a:rPr lang="en-US" sz="1800" b="0" strike="noStrike" spc="-1" dirty="0" err="1">
                <a:latin typeface="Arial"/>
              </a:rPr>
              <a:t>δι</a:t>
            </a:r>
            <a:r>
              <a:rPr lang="en-US" sz="1800" b="0" strike="noStrike" spc="-1" dirty="0">
                <a:latin typeface="Arial"/>
              </a:rPr>
              <a:t>αχείρηση των δεδομένων(παικτών και ερωτήσεων)(pythonquiz.py)(Player ,Quiz classes)</a:t>
            </a:r>
          </a:p>
          <a:p>
            <a:r>
              <a:rPr lang="en-US" sz="1800" b="0" strike="noStrike" spc="-1" dirty="0">
                <a:latin typeface="Arial"/>
              </a:rPr>
              <a:t>6.Heroku deployment(Heroku </a:t>
            </a:r>
            <a:r>
              <a:rPr lang="en-US" sz="1800" b="0" strike="noStrike" spc="-1" dirty="0" err="1">
                <a:latin typeface="Arial"/>
              </a:rPr>
              <a:t>github</a:t>
            </a:r>
            <a:r>
              <a:rPr lang="en-US" sz="1800" b="0" strike="noStrike" spc="-1" dirty="0">
                <a:latin typeface="Arial"/>
              </a:rPr>
              <a:t> integration/</a:t>
            </a:r>
            <a:r>
              <a:rPr lang="en-US" sz="1800" b="0" strike="noStrike" spc="-1" dirty="0" err="1">
                <a:latin typeface="Arial"/>
              </a:rPr>
              <a:t>heroku</a:t>
            </a:r>
            <a:r>
              <a:rPr lang="en-US" sz="1800" b="0" strike="noStrike" spc="-1" dirty="0">
                <a:latin typeface="Arial"/>
              </a:rPr>
              <a:t> CLI) </a:t>
            </a:r>
          </a:p>
          <a:p>
            <a:endParaRPr lang="en-US" sz="1800" b="0" strike="noStrike" spc="-1" dirty="0">
              <a:latin typeface="Arial"/>
            </a:endParaRPr>
          </a:p>
          <a:p>
            <a:endParaRPr lang="en-US" sz="1800" b="0" strike="noStrike" spc="-1" dirty="0">
              <a:latin typeface="Arial"/>
            </a:endParaRPr>
          </a:p>
        </p:txBody>
      </p:sp>
      <p:pic>
        <p:nvPicPr>
          <p:cNvPr id="108" name="Εικόνα 107"/>
          <p:cNvPicPr/>
          <p:nvPr/>
        </p:nvPicPr>
        <p:blipFill>
          <a:blip r:embed="rId4"/>
          <a:stretch/>
        </p:blipFill>
        <p:spPr>
          <a:xfrm>
            <a:off x="457200" y="5715000"/>
            <a:ext cx="11372760" cy="63432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6640" y="66960"/>
            <a:ext cx="10515240" cy="1325160"/>
          </a:xfrm>
          <a:prstGeom prst="rect">
            <a:avLst/>
          </a:prstGeom>
          <a:noFill/>
          <a:ln w="0">
            <a:noFill/>
          </a:ln>
        </p:spPr>
        <p:txBody>
          <a:bodyPr anchor="ctr">
            <a:normAutofit/>
          </a:bodyPr>
          <a:lstStyle/>
          <a:p>
            <a:pPr>
              <a:lnSpc>
                <a:spcPct val="90000"/>
              </a:lnSpc>
              <a:buNone/>
            </a:pPr>
            <a:r>
              <a:rPr lang="el-GR" sz="2800" b="0" strike="noStrike" spc="-1">
                <a:solidFill>
                  <a:srgbClr val="000000"/>
                </a:solidFill>
                <a:latin typeface="Calibri"/>
              </a:rPr>
              <a:t>Αποτελέσματα</a:t>
            </a:r>
            <a:endParaRPr lang="en-US" sz="2800" b="0" strike="noStrike" spc="-1">
              <a:solidFill>
                <a:srgbClr val="000000"/>
              </a:solidFill>
              <a:latin typeface="Calibri"/>
            </a:endParaRPr>
          </a:p>
        </p:txBody>
      </p:sp>
      <p:sp>
        <p:nvSpPr>
          <p:cNvPr id="110" name="Straight Connector 6"/>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11" name="Straight Connector 8"/>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pic>
        <p:nvPicPr>
          <p:cNvPr id="112" name="Θέση περιεχομένου 7"/>
          <p:cNvPicPr/>
          <p:nvPr/>
        </p:nvPicPr>
        <p:blipFill>
          <a:blip r:embed="rId3"/>
          <a:stretch/>
        </p:blipFill>
        <p:spPr>
          <a:xfrm>
            <a:off x="5826600" y="1043640"/>
            <a:ext cx="6060600" cy="3921480"/>
          </a:xfrm>
          <a:prstGeom prst="rect">
            <a:avLst/>
          </a:prstGeom>
          <a:ln w="0">
            <a:noFill/>
          </a:ln>
        </p:spPr>
      </p:pic>
      <p:pic>
        <p:nvPicPr>
          <p:cNvPr id="113" name="Εικόνα 9"/>
          <p:cNvPicPr/>
          <p:nvPr/>
        </p:nvPicPr>
        <p:blipFill>
          <a:blip r:embed="rId4"/>
          <a:stretch/>
        </p:blipFill>
        <p:spPr>
          <a:xfrm>
            <a:off x="0" y="1043640"/>
            <a:ext cx="5826600" cy="3985560"/>
          </a:xfrm>
          <a:prstGeom prst="rect">
            <a:avLst/>
          </a:prstGeom>
          <a:ln w="0">
            <a:noFill/>
          </a:ln>
        </p:spPr>
      </p:pic>
      <p:sp>
        <p:nvSpPr>
          <p:cNvPr id="114" name="Footer Placeholder 2"/>
          <p:cNvSpPr txBox="1"/>
          <p:nvPr/>
        </p:nvSpPr>
        <p:spPr>
          <a:xfrm>
            <a:off x="643680" y="6435000"/>
            <a:ext cx="4114440" cy="364680"/>
          </a:xfrm>
          <a:prstGeom prst="rect">
            <a:avLst/>
          </a:prstGeom>
          <a:noFill/>
          <a:ln w="0">
            <a:noFill/>
          </a:ln>
        </p:spPr>
        <p:txBody>
          <a:bodyPr anchor="ctr">
            <a:noAutofit/>
          </a:bodyPr>
          <a:lstStyle/>
          <a:p>
            <a:pPr>
              <a:lnSpc>
                <a:spcPct val="100000"/>
              </a:lnSpc>
              <a:buNone/>
            </a:pPr>
            <a:r>
              <a:rPr lang="el-GR" sz="1200" b="0" strike="noStrike" spc="-1">
                <a:solidFill>
                  <a:srgbClr val="8B8B8B"/>
                </a:solidFill>
                <a:latin typeface="Calibri"/>
              </a:rPr>
              <a:t>Ομάδα 	01 – PythonQuiz</a:t>
            </a:r>
            <a:endParaRPr lang="en-US" sz="1200" b="0" strike="noStrike" spc="-1">
              <a:latin typeface="Times New Roman"/>
            </a:endParaRPr>
          </a:p>
        </p:txBody>
      </p:sp>
      <p:sp>
        <p:nvSpPr>
          <p:cNvPr id="115" name="TextBox 114"/>
          <p:cNvSpPr txBox="1"/>
          <p:nvPr/>
        </p:nvSpPr>
        <p:spPr>
          <a:xfrm>
            <a:off x="685800" y="5202720"/>
            <a:ext cx="5572800" cy="1114200"/>
          </a:xfrm>
          <a:prstGeom prst="rect">
            <a:avLst/>
          </a:prstGeom>
          <a:noFill/>
          <a:ln w="0">
            <a:noFill/>
          </a:ln>
        </p:spPr>
        <p:txBody>
          <a:bodyPr lIns="90000" tIns="45000" rIns="90000" bIns="45000" anchor="t">
            <a:noAutofit/>
          </a:bodyPr>
          <a:lstStyle/>
          <a:p>
            <a:r>
              <a:rPr lang="en-US" sz="1800" b="0" strike="noStrike" spc="-1">
                <a:latin typeface="Arial"/>
              </a:rPr>
              <a:t>Login/Registration</a:t>
            </a:r>
          </a:p>
          <a:p>
            <a:r>
              <a:rPr lang="en-US" sz="1800" b="0" strike="noStrike" spc="-1">
                <a:latin typeface="Arial"/>
              </a:rPr>
              <a:t>1.Javascript κώδικας </a:t>
            </a:r>
          </a:p>
          <a:p>
            <a:r>
              <a:rPr lang="en-US" sz="1800" b="0" strike="noStrike" spc="-1">
                <a:latin typeface="Arial"/>
              </a:rPr>
              <a:t>2.Custom login wrapper( server side)</a:t>
            </a:r>
          </a:p>
          <a:p>
            <a:r>
              <a:rPr lang="en-US" sz="1800" b="0" strike="noStrike" spc="-1">
                <a:latin typeface="Arial"/>
              </a:rPr>
              <a:t>3.Έλεγχος αν ο χρήστης υπάρχει/δίνει λάθος στοιχεία</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6640" y="66960"/>
            <a:ext cx="10515240" cy="1325160"/>
          </a:xfrm>
          <a:prstGeom prst="rect">
            <a:avLst/>
          </a:prstGeom>
          <a:noFill/>
          <a:ln w="0">
            <a:noFill/>
          </a:ln>
        </p:spPr>
        <p:txBody>
          <a:bodyPr anchor="ctr">
            <a:normAutofit/>
          </a:bodyPr>
          <a:lstStyle/>
          <a:p>
            <a:pPr>
              <a:lnSpc>
                <a:spcPct val="90000"/>
              </a:lnSpc>
              <a:buNone/>
            </a:pPr>
            <a:r>
              <a:rPr lang="el-GR" sz="2800" b="0" strike="noStrike" spc="-1">
                <a:solidFill>
                  <a:srgbClr val="000000"/>
                </a:solidFill>
                <a:latin typeface="Calibri"/>
              </a:rPr>
              <a:t>Αποτελέσματα</a:t>
            </a:r>
            <a:endParaRPr lang="en-US" sz="2800" b="0" strike="noStrike" spc="-1">
              <a:solidFill>
                <a:srgbClr val="000000"/>
              </a:solidFill>
              <a:latin typeface="Calibri"/>
            </a:endParaRPr>
          </a:p>
        </p:txBody>
      </p:sp>
      <p:sp>
        <p:nvSpPr>
          <p:cNvPr id="117" name="Straight Connector 3"/>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18" name="Straight Connector 5"/>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pic>
        <p:nvPicPr>
          <p:cNvPr id="119" name="Εικόνα 6"/>
          <p:cNvPicPr/>
          <p:nvPr/>
        </p:nvPicPr>
        <p:blipFill>
          <a:blip r:embed="rId3"/>
          <a:stretch/>
        </p:blipFill>
        <p:spPr>
          <a:xfrm>
            <a:off x="457200" y="987840"/>
            <a:ext cx="8458200" cy="5288400"/>
          </a:xfrm>
          <a:prstGeom prst="rect">
            <a:avLst/>
          </a:prstGeom>
          <a:ln w="0">
            <a:noFill/>
          </a:ln>
        </p:spPr>
      </p:pic>
      <p:sp>
        <p:nvSpPr>
          <p:cNvPr id="120" name="Footer Placeholder 3"/>
          <p:cNvSpPr txBox="1"/>
          <p:nvPr/>
        </p:nvSpPr>
        <p:spPr>
          <a:xfrm>
            <a:off x="643680" y="6435000"/>
            <a:ext cx="4114440" cy="364680"/>
          </a:xfrm>
          <a:prstGeom prst="rect">
            <a:avLst/>
          </a:prstGeom>
          <a:noFill/>
          <a:ln w="0">
            <a:noFill/>
          </a:ln>
        </p:spPr>
        <p:txBody>
          <a:bodyPr anchor="ctr">
            <a:noAutofit/>
          </a:bodyPr>
          <a:lstStyle/>
          <a:p>
            <a:pPr>
              <a:lnSpc>
                <a:spcPct val="100000"/>
              </a:lnSpc>
              <a:buNone/>
            </a:pPr>
            <a:r>
              <a:rPr lang="el-GR" sz="1200" b="0" strike="noStrike" spc="-1">
                <a:solidFill>
                  <a:srgbClr val="8B8B8B"/>
                </a:solidFill>
                <a:latin typeface="Calibri"/>
              </a:rPr>
              <a:t>Ομάδα 	01 – PythonQuiz</a:t>
            </a:r>
            <a:endParaRPr lang="en-US" sz="1200" b="0" strike="noStrike" spc="-1">
              <a:latin typeface="Times New Roman"/>
            </a:endParaRPr>
          </a:p>
        </p:txBody>
      </p:sp>
      <p:sp>
        <p:nvSpPr>
          <p:cNvPr id="121" name="TextBox 120"/>
          <p:cNvSpPr txBox="1"/>
          <p:nvPr/>
        </p:nvSpPr>
        <p:spPr>
          <a:xfrm>
            <a:off x="9144000" y="1600200"/>
            <a:ext cx="2743200" cy="1626120"/>
          </a:xfrm>
          <a:prstGeom prst="rect">
            <a:avLst/>
          </a:prstGeom>
          <a:noFill/>
          <a:ln w="0">
            <a:noFill/>
          </a:ln>
        </p:spPr>
        <p:txBody>
          <a:bodyPr lIns="90000" tIns="45000" rIns="90000" bIns="45000" anchor="t">
            <a:noAutofit/>
          </a:bodyPr>
          <a:lstStyle/>
          <a:p>
            <a:r>
              <a:rPr lang="en-US" sz="1800" b="0" strike="noStrike" spc="-1" dirty="0" err="1">
                <a:latin typeface="Arial"/>
              </a:rPr>
              <a:t>Οθόνη</a:t>
            </a:r>
            <a:r>
              <a:rPr lang="en-US" sz="1800" b="0" strike="noStrike" spc="-1" dirty="0">
                <a:latin typeface="Arial"/>
              </a:rPr>
              <a:t> </a:t>
            </a:r>
            <a:r>
              <a:rPr lang="en-US" sz="1800" b="0" strike="noStrike" spc="-1" dirty="0" err="1">
                <a:latin typeface="Arial"/>
              </a:rPr>
              <a:t>εκκίνησης</a:t>
            </a:r>
            <a:r>
              <a:rPr lang="en-US" sz="1800" b="0" strike="noStrike" spc="-1" dirty="0">
                <a:latin typeface="Arial"/>
              </a:rPr>
              <a:t>/ </a:t>
            </a:r>
            <a:r>
              <a:rPr lang="en-US" sz="1800" b="0" strike="noStrike" spc="-1" dirty="0" err="1">
                <a:latin typeface="Arial"/>
              </a:rPr>
              <a:t>Ιστορικό</a:t>
            </a:r>
            <a:endParaRPr lang="en-US" sz="1800" b="0" strike="noStrike" spc="-1" dirty="0">
              <a:latin typeface="Arial"/>
            </a:endParaRPr>
          </a:p>
          <a:p>
            <a:endParaRPr lang="en-US" sz="1800" b="0" strike="noStrike" spc="-1" dirty="0">
              <a:latin typeface="Arial"/>
            </a:endParaRPr>
          </a:p>
          <a:p>
            <a:r>
              <a:rPr lang="en-US" sz="1800" b="0" strike="noStrike" spc="-1" dirty="0">
                <a:latin typeface="Arial"/>
              </a:rPr>
              <a:t>1.Τέσσερεις </a:t>
            </a:r>
            <a:r>
              <a:rPr lang="en-US" sz="1800" b="0" strike="noStrike" spc="-1" dirty="0" err="1">
                <a:latin typeface="Arial"/>
              </a:rPr>
              <a:t>τελευτ</a:t>
            </a:r>
            <a:r>
              <a:rPr lang="en-US" sz="1800" b="0" strike="noStrike" spc="-1" dirty="0">
                <a:latin typeface="Arial"/>
              </a:rPr>
              <a:t>αίες προσπάθιες με template jinja 2</a:t>
            </a:r>
            <a:r>
              <a:rPr lang="el-GR" sz="1800" b="0" strike="noStrike" spc="-1" dirty="0">
                <a:latin typeface="Arial"/>
              </a:rPr>
              <a:t> μεταβλητές</a:t>
            </a:r>
            <a:endParaRPr lang="en-US" sz="1800" b="0" strike="noStrike" spc="-1" dirty="0">
              <a:latin typeface="Arial"/>
            </a:endParaRPr>
          </a:p>
          <a:p>
            <a:r>
              <a:rPr lang="en-US" sz="1800" b="0" strike="noStrike" spc="-1" dirty="0">
                <a:latin typeface="Arial"/>
              </a:rPr>
              <a:t>2.Ήχος </a:t>
            </a:r>
            <a:r>
              <a:rPr lang="el-GR" spc="-1" dirty="0">
                <a:latin typeface="Arial"/>
              </a:rPr>
              <a:t>στο κουμπί </a:t>
            </a:r>
            <a:r>
              <a:rPr lang="en-US" spc="-1" dirty="0">
                <a:latin typeface="Arial"/>
              </a:rPr>
              <a:t>Begin </a:t>
            </a:r>
            <a:r>
              <a:rPr lang="el-GR" spc="-1" dirty="0">
                <a:latin typeface="Arial"/>
              </a:rPr>
              <a:t>μετά το κλικ</a:t>
            </a:r>
          </a:p>
          <a:p>
            <a:r>
              <a:rPr lang="el-GR" sz="1800" b="0" strike="noStrike" spc="-1" dirty="0">
                <a:latin typeface="Arial"/>
              </a:rPr>
              <a:t>3.</a:t>
            </a:r>
            <a:r>
              <a:rPr lang="en-US" sz="1800" b="0" strike="noStrike" spc="-1" dirty="0">
                <a:latin typeface="Arial"/>
              </a:rPr>
              <a:t>Logo </a:t>
            </a:r>
            <a:r>
              <a:rPr lang="el-GR" sz="1800" b="0" strike="noStrike" spc="-1" dirty="0">
                <a:latin typeface="Arial"/>
              </a:rPr>
              <a:t>της </a:t>
            </a:r>
            <a:r>
              <a:rPr lang="en-US" spc="-1" dirty="0">
                <a:latin typeface="Arial"/>
              </a:rPr>
              <a:t>Python </a:t>
            </a:r>
            <a:r>
              <a:rPr lang="el-GR" spc="-1" dirty="0">
                <a:latin typeface="Arial"/>
              </a:rPr>
              <a:t>με </a:t>
            </a:r>
            <a:r>
              <a:rPr lang="en-US" spc="-1" dirty="0">
                <a:latin typeface="Arial"/>
              </a:rPr>
              <a:t>link </a:t>
            </a:r>
            <a:r>
              <a:rPr lang="el-GR" spc="-1" dirty="0">
                <a:latin typeface="Arial"/>
              </a:rPr>
              <a:t>στο </a:t>
            </a:r>
            <a:r>
              <a:rPr lang="en-US" spc="-1" dirty="0">
                <a:latin typeface="Arial"/>
              </a:rPr>
              <a:t>site </a:t>
            </a:r>
            <a:r>
              <a:rPr lang="el-GR" spc="-1" dirty="0">
                <a:latin typeface="Arial"/>
              </a:rPr>
              <a:t>της </a:t>
            </a:r>
            <a:r>
              <a:rPr lang="en-US" spc="-1" dirty="0">
                <a:latin typeface="Arial"/>
              </a:rPr>
              <a:t>Python</a:t>
            </a:r>
            <a:endParaRPr lang="en-US" sz="18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685800" y="0"/>
            <a:ext cx="10515240" cy="1325160"/>
          </a:xfrm>
          <a:prstGeom prst="rect">
            <a:avLst/>
          </a:prstGeom>
          <a:noFill/>
          <a:ln w="0">
            <a:noFill/>
          </a:ln>
        </p:spPr>
        <p:txBody>
          <a:bodyPr anchor="ctr">
            <a:normAutofit/>
          </a:bodyPr>
          <a:lstStyle/>
          <a:p>
            <a:pPr>
              <a:lnSpc>
                <a:spcPct val="90000"/>
              </a:lnSpc>
              <a:buNone/>
            </a:pPr>
            <a:r>
              <a:rPr lang="el-GR" sz="2800" b="0" strike="noStrike" spc="-1">
                <a:solidFill>
                  <a:srgbClr val="000000"/>
                </a:solidFill>
                <a:latin typeface="Calibri"/>
              </a:rPr>
              <a:t>Αποτελέσματα</a:t>
            </a:r>
            <a:endParaRPr lang="en-US" sz="2800" b="0" strike="noStrike" spc="-1">
              <a:solidFill>
                <a:srgbClr val="000000"/>
              </a:solidFill>
              <a:latin typeface="Calibri"/>
            </a:endParaRPr>
          </a:p>
        </p:txBody>
      </p:sp>
      <p:sp>
        <p:nvSpPr>
          <p:cNvPr id="123" name="Straight Connector 7"/>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24" name="Straight Connector 9"/>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pic>
        <p:nvPicPr>
          <p:cNvPr id="125" name="Εικόνα 8"/>
          <p:cNvPicPr/>
          <p:nvPr/>
        </p:nvPicPr>
        <p:blipFill>
          <a:blip r:embed="rId3"/>
          <a:stretch/>
        </p:blipFill>
        <p:spPr>
          <a:xfrm>
            <a:off x="685800" y="1143000"/>
            <a:ext cx="8397720" cy="5043600"/>
          </a:xfrm>
          <a:prstGeom prst="rect">
            <a:avLst/>
          </a:prstGeom>
          <a:ln w="0">
            <a:noFill/>
          </a:ln>
        </p:spPr>
      </p:pic>
      <p:sp>
        <p:nvSpPr>
          <p:cNvPr id="126" name="Footer Placeholder 6"/>
          <p:cNvSpPr txBox="1"/>
          <p:nvPr/>
        </p:nvSpPr>
        <p:spPr>
          <a:xfrm>
            <a:off x="643680" y="6435000"/>
            <a:ext cx="4114440" cy="364680"/>
          </a:xfrm>
          <a:prstGeom prst="rect">
            <a:avLst/>
          </a:prstGeom>
          <a:noFill/>
          <a:ln w="0">
            <a:noFill/>
          </a:ln>
        </p:spPr>
        <p:txBody>
          <a:bodyPr anchor="ctr">
            <a:noAutofit/>
          </a:bodyPr>
          <a:lstStyle/>
          <a:p>
            <a:pPr>
              <a:lnSpc>
                <a:spcPct val="100000"/>
              </a:lnSpc>
              <a:buNone/>
            </a:pPr>
            <a:r>
              <a:rPr lang="el-GR" sz="1200" b="0" strike="noStrike" spc="-1">
                <a:solidFill>
                  <a:srgbClr val="8B8B8B"/>
                </a:solidFill>
                <a:latin typeface="Calibri"/>
              </a:rPr>
              <a:t>Ομάδα 	01 – PythonQuiz</a:t>
            </a:r>
            <a:endParaRPr lang="en-US" sz="1200" b="0" strike="noStrike" spc="-1">
              <a:latin typeface="Times New Roman"/>
            </a:endParaRPr>
          </a:p>
        </p:txBody>
      </p:sp>
      <p:sp>
        <p:nvSpPr>
          <p:cNvPr id="127" name="TextBox 126"/>
          <p:cNvSpPr txBox="1"/>
          <p:nvPr/>
        </p:nvSpPr>
        <p:spPr>
          <a:xfrm>
            <a:off x="9372600" y="1600200"/>
            <a:ext cx="2514600" cy="1882080"/>
          </a:xfrm>
          <a:prstGeom prst="rect">
            <a:avLst/>
          </a:prstGeom>
          <a:noFill/>
          <a:ln w="0">
            <a:noFill/>
          </a:ln>
        </p:spPr>
        <p:txBody>
          <a:bodyPr lIns="90000" tIns="45000" rIns="90000" bIns="45000" anchor="t">
            <a:noAutofit/>
          </a:bodyPr>
          <a:lstStyle/>
          <a:p>
            <a:r>
              <a:rPr lang="en-US" sz="1800" b="0" strike="noStrike" spc="-1" dirty="0" err="1">
                <a:latin typeface="Arial"/>
              </a:rPr>
              <a:t>Ερωτήσεις</a:t>
            </a:r>
            <a:r>
              <a:rPr lang="en-US" sz="1800" b="0" strike="noStrike" spc="-1" dirty="0">
                <a:latin typeface="Arial"/>
              </a:rPr>
              <a:t>:</a:t>
            </a:r>
          </a:p>
          <a:p>
            <a:endParaRPr lang="en-US" sz="1800" b="0" strike="noStrike" spc="-1" dirty="0">
              <a:latin typeface="Arial"/>
            </a:endParaRPr>
          </a:p>
          <a:p>
            <a:r>
              <a:rPr lang="en-US" sz="1800" b="0" strike="noStrike" spc="-1" dirty="0">
                <a:latin typeface="Arial"/>
              </a:rPr>
              <a:t>1 Παρα</a:t>
            </a:r>
            <a:r>
              <a:rPr lang="en-US" sz="1800" b="0" strike="noStrike" spc="-1" dirty="0" err="1">
                <a:latin typeface="Arial"/>
              </a:rPr>
              <a:t>μετρικός</a:t>
            </a:r>
            <a:r>
              <a:rPr lang="en-US" sz="1800" b="0" strike="noStrike" spc="-1" dirty="0">
                <a:latin typeface="Arial"/>
              </a:rPr>
              <a:t> </a:t>
            </a:r>
            <a:r>
              <a:rPr lang="en-US" sz="1800" b="0" strike="noStrike" spc="-1" dirty="0" err="1">
                <a:latin typeface="Arial"/>
              </a:rPr>
              <a:t>κώδικ</a:t>
            </a:r>
            <a:r>
              <a:rPr lang="en-US" sz="1800" b="0" strike="noStrike" spc="-1" dirty="0">
                <a:latin typeface="Arial"/>
              </a:rPr>
              <a:t>ας με template jinja 2</a:t>
            </a:r>
          </a:p>
          <a:p>
            <a:r>
              <a:rPr lang="en-US" sz="1800" b="0" strike="noStrike" spc="-1" dirty="0">
                <a:latin typeface="Arial"/>
              </a:rPr>
              <a:t>2 </a:t>
            </a:r>
            <a:r>
              <a:rPr lang="en-US" sz="1800" b="0" strike="noStrike" spc="-1" dirty="0" err="1">
                <a:latin typeface="Arial"/>
              </a:rPr>
              <a:t>Ερωτήσεις</a:t>
            </a:r>
            <a:r>
              <a:rPr lang="en-US" sz="1800" b="0" strike="noStrike" spc="-1" dirty="0">
                <a:latin typeface="Arial"/>
              </a:rPr>
              <a:t> π</a:t>
            </a:r>
            <a:r>
              <a:rPr lang="en-US" sz="1800" b="0" strike="noStrike" spc="-1" dirty="0" err="1">
                <a:latin typeface="Arial"/>
              </a:rPr>
              <a:t>ολλ</a:t>
            </a:r>
            <a:r>
              <a:rPr lang="en-US" sz="1800" b="0" strike="noStrike" spc="-1" dirty="0">
                <a:latin typeface="Arial"/>
              </a:rPr>
              <a:t>απλής</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685800" y="0"/>
            <a:ext cx="10515240" cy="1325160"/>
          </a:xfrm>
          <a:prstGeom prst="rect">
            <a:avLst/>
          </a:prstGeom>
          <a:noFill/>
          <a:ln w="0">
            <a:noFill/>
          </a:ln>
        </p:spPr>
        <p:txBody>
          <a:bodyPr anchor="ctr">
            <a:normAutofit/>
          </a:bodyPr>
          <a:lstStyle/>
          <a:p>
            <a:pPr>
              <a:lnSpc>
                <a:spcPct val="90000"/>
              </a:lnSpc>
              <a:buNone/>
            </a:pPr>
            <a:r>
              <a:rPr lang="el-GR" sz="2800" b="0" strike="noStrike" spc="-1">
                <a:solidFill>
                  <a:srgbClr val="000000"/>
                </a:solidFill>
                <a:latin typeface="Calibri"/>
              </a:rPr>
              <a:t>Αποτελέσματα</a:t>
            </a:r>
            <a:endParaRPr lang="en-US" sz="2800" b="0" strike="noStrike" spc="-1">
              <a:solidFill>
                <a:srgbClr val="000000"/>
              </a:solidFill>
              <a:latin typeface="Calibri"/>
            </a:endParaRPr>
          </a:p>
        </p:txBody>
      </p:sp>
      <p:sp>
        <p:nvSpPr>
          <p:cNvPr id="123" name="Straight Connector 7"/>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24" name="Straight Connector 9"/>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26" name="Footer Placeholder 6"/>
          <p:cNvSpPr txBox="1"/>
          <p:nvPr/>
        </p:nvSpPr>
        <p:spPr>
          <a:xfrm>
            <a:off x="643680" y="6435000"/>
            <a:ext cx="4114440" cy="364680"/>
          </a:xfrm>
          <a:prstGeom prst="rect">
            <a:avLst/>
          </a:prstGeom>
          <a:noFill/>
          <a:ln w="0">
            <a:noFill/>
          </a:ln>
        </p:spPr>
        <p:txBody>
          <a:bodyPr anchor="ctr">
            <a:noAutofit/>
          </a:bodyPr>
          <a:lstStyle/>
          <a:p>
            <a:pPr>
              <a:lnSpc>
                <a:spcPct val="100000"/>
              </a:lnSpc>
              <a:buNone/>
            </a:pPr>
            <a:r>
              <a:rPr lang="el-GR" sz="1200" b="0" strike="noStrike" spc="-1">
                <a:solidFill>
                  <a:srgbClr val="8B8B8B"/>
                </a:solidFill>
                <a:latin typeface="Calibri"/>
              </a:rPr>
              <a:t>Ομάδα 	01 – PythonQuiz</a:t>
            </a:r>
            <a:endParaRPr lang="en-US" sz="1200" b="0" strike="noStrike" spc="-1">
              <a:latin typeface="Times New Roman"/>
            </a:endParaRPr>
          </a:p>
        </p:txBody>
      </p:sp>
      <p:sp>
        <p:nvSpPr>
          <p:cNvPr id="127" name="TextBox 126"/>
          <p:cNvSpPr txBox="1"/>
          <p:nvPr/>
        </p:nvSpPr>
        <p:spPr>
          <a:xfrm>
            <a:off x="9372600" y="1600200"/>
            <a:ext cx="2514600" cy="1882080"/>
          </a:xfrm>
          <a:prstGeom prst="rect">
            <a:avLst/>
          </a:prstGeom>
          <a:noFill/>
          <a:ln w="0">
            <a:noFill/>
          </a:ln>
        </p:spPr>
        <p:txBody>
          <a:bodyPr lIns="90000" tIns="45000" rIns="90000" bIns="45000" anchor="t">
            <a:noAutofit/>
          </a:bodyPr>
          <a:lstStyle/>
          <a:p>
            <a:r>
              <a:rPr lang="el-GR" sz="1800" b="0" strike="noStrike" spc="-1" dirty="0">
                <a:latin typeface="Arial"/>
              </a:rPr>
              <a:t>Οθόνη Τέλους με την επίδοση(</a:t>
            </a:r>
            <a:r>
              <a:rPr lang="en-US" sz="1800" b="0" strike="noStrike" spc="-1">
                <a:latin typeface="Arial"/>
              </a:rPr>
              <a:t>score)</a:t>
            </a:r>
            <a:endParaRPr lang="en-US" sz="1800" b="0" strike="noStrike" spc="-1" dirty="0">
              <a:latin typeface="Arial"/>
            </a:endParaRPr>
          </a:p>
          <a:p>
            <a:endParaRPr lang="en-US" sz="1800" b="0" strike="noStrike" spc="-1" dirty="0">
              <a:latin typeface="Arial"/>
            </a:endParaRPr>
          </a:p>
          <a:p>
            <a:r>
              <a:rPr lang="en-US" sz="1800" b="0" strike="noStrike" spc="-1" dirty="0">
                <a:latin typeface="Arial"/>
              </a:rPr>
              <a:t>1.Τέσσερεις </a:t>
            </a:r>
            <a:r>
              <a:rPr lang="en-US" sz="1800" b="0" strike="noStrike" spc="-1" dirty="0" err="1">
                <a:latin typeface="Arial"/>
              </a:rPr>
              <a:t>τελευτ</a:t>
            </a:r>
            <a:r>
              <a:rPr lang="en-US" sz="1800" b="0" strike="noStrike" spc="-1" dirty="0">
                <a:latin typeface="Arial"/>
              </a:rPr>
              <a:t>αίες προσπάθιες,</a:t>
            </a:r>
            <a:r>
              <a:rPr lang="el-GR" sz="1800" b="0" strike="noStrike" spc="-1" dirty="0">
                <a:latin typeface="Arial"/>
              </a:rPr>
              <a:t> όνομα παίχτη</a:t>
            </a:r>
            <a:r>
              <a:rPr lang="en-US" sz="1800" b="0" strike="noStrike" spc="-1" dirty="0">
                <a:latin typeface="Arial"/>
              </a:rPr>
              <a:t> </a:t>
            </a:r>
            <a:r>
              <a:rPr lang="el-GR" sz="1800" b="0" strike="noStrike" spc="-1" dirty="0">
                <a:latin typeface="Arial"/>
              </a:rPr>
              <a:t>και </a:t>
            </a:r>
            <a:r>
              <a:rPr lang="el-GR" sz="1800" b="0" strike="noStrike" spc="-1" dirty="0" err="1">
                <a:latin typeface="Arial"/>
              </a:rPr>
              <a:t>τελικο</a:t>
            </a:r>
            <a:r>
              <a:rPr lang="el-GR" sz="1800" b="0" strike="noStrike" spc="-1" dirty="0">
                <a:latin typeface="Arial"/>
              </a:rPr>
              <a:t> σκορ</a:t>
            </a:r>
            <a:r>
              <a:rPr lang="en-US" sz="1800" b="0" strike="noStrike" spc="-1" dirty="0">
                <a:latin typeface="Arial"/>
              </a:rPr>
              <a:t> με template jinja 2</a:t>
            </a:r>
            <a:r>
              <a:rPr lang="el-GR" sz="1800" b="0" strike="noStrike" spc="-1" dirty="0">
                <a:latin typeface="Arial"/>
              </a:rPr>
              <a:t> μεταβλητές</a:t>
            </a:r>
            <a:endParaRPr lang="en-US" sz="1800" b="0" strike="noStrike" spc="-1" dirty="0">
              <a:latin typeface="Arial"/>
            </a:endParaRPr>
          </a:p>
          <a:p>
            <a:r>
              <a:rPr lang="en-US" sz="1800" b="0" strike="noStrike" spc="-1" dirty="0">
                <a:latin typeface="Arial"/>
              </a:rPr>
              <a:t>2</a:t>
            </a:r>
            <a:r>
              <a:rPr lang="el-GR" sz="1800" b="0" strike="noStrike" spc="-1" dirty="0">
                <a:latin typeface="Arial"/>
              </a:rPr>
              <a:t>.</a:t>
            </a:r>
            <a:r>
              <a:rPr lang="en-US" sz="1800" b="0" strike="noStrike" spc="-1" dirty="0">
                <a:latin typeface="Arial"/>
              </a:rPr>
              <a:t> Logo </a:t>
            </a:r>
            <a:r>
              <a:rPr lang="el-GR" sz="1800" b="0" strike="noStrike" spc="-1" dirty="0">
                <a:latin typeface="Arial"/>
              </a:rPr>
              <a:t>της </a:t>
            </a:r>
            <a:r>
              <a:rPr lang="en-US" spc="-1" dirty="0">
                <a:latin typeface="Arial"/>
              </a:rPr>
              <a:t>Python </a:t>
            </a:r>
            <a:r>
              <a:rPr lang="el-GR" spc="-1" dirty="0">
                <a:latin typeface="Arial"/>
              </a:rPr>
              <a:t>με </a:t>
            </a:r>
            <a:r>
              <a:rPr lang="en-US" spc="-1" dirty="0">
                <a:latin typeface="Arial"/>
              </a:rPr>
              <a:t>link </a:t>
            </a:r>
            <a:r>
              <a:rPr lang="el-GR" spc="-1" dirty="0">
                <a:latin typeface="Arial"/>
              </a:rPr>
              <a:t>στο </a:t>
            </a:r>
            <a:r>
              <a:rPr lang="en-US" spc="-1" dirty="0">
                <a:latin typeface="Arial"/>
              </a:rPr>
              <a:t>site </a:t>
            </a:r>
            <a:r>
              <a:rPr lang="el-GR" spc="-1" dirty="0">
                <a:latin typeface="Arial"/>
              </a:rPr>
              <a:t>της </a:t>
            </a:r>
            <a:r>
              <a:rPr lang="en-US" spc="-1" dirty="0">
                <a:latin typeface="Arial"/>
              </a:rPr>
              <a:t>Python</a:t>
            </a:r>
            <a:endParaRPr lang="el-GR" spc="-1" dirty="0">
              <a:latin typeface="Arial"/>
            </a:endParaRPr>
          </a:p>
          <a:p>
            <a:r>
              <a:rPr lang="el-GR" sz="1800" b="0" strike="noStrike" spc="-1" dirty="0">
                <a:latin typeface="Arial"/>
              </a:rPr>
              <a:t>3.Κουμπί </a:t>
            </a:r>
            <a:r>
              <a:rPr lang="en-US" sz="1800" b="0" strike="noStrike" spc="-1" dirty="0">
                <a:latin typeface="Arial"/>
              </a:rPr>
              <a:t>Try Agai</a:t>
            </a:r>
            <a:r>
              <a:rPr lang="en-US" spc="-1" dirty="0">
                <a:latin typeface="Arial"/>
              </a:rPr>
              <a:t>n </a:t>
            </a:r>
            <a:r>
              <a:rPr lang="el-GR" spc="-1" dirty="0">
                <a:latin typeface="Arial"/>
              </a:rPr>
              <a:t>που οδηγεί πάλι στο </a:t>
            </a:r>
            <a:r>
              <a:rPr lang="en-US" spc="-1" dirty="0">
                <a:latin typeface="Arial"/>
              </a:rPr>
              <a:t>start</a:t>
            </a:r>
          </a:p>
          <a:p>
            <a:r>
              <a:rPr lang="en-US" sz="1800" b="0" strike="noStrike" spc="-1" dirty="0">
                <a:latin typeface="Arial"/>
              </a:rPr>
              <a:t>4.</a:t>
            </a:r>
            <a:r>
              <a:rPr lang="el-GR" sz="1800" b="0" strike="noStrike" spc="-1" dirty="0">
                <a:latin typeface="Arial"/>
              </a:rPr>
              <a:t>Κο</a:t>
            </a:r>
            <a:r>
              <a:rPr lang="el-GR" spc="-1" dirty="0">
                <a:latin typeface="Arial"/>
              </a:rPr>
              <a:t>υμπί </a:t>
            </a:r>
            <a:r>
              <a:rPr lang="en-US" spc="-1" dirty="0">
                <a:latin typeface="Arial"/>
              </a:rPr>
              <a:t>Study a bit </a:t>
            </a:r>
            <a:r>
              <a:rPr lang="el-GR" spc="-1" dirty="0">
                <a:latin typeface="Arial"/>
              </a:rPr>
              <a:t>με </a:t>
            </a:r>
            <a:r>
              <a:rPr lang="en-US" spc="-1" dirty="0">
                <a:latin typeface="Arial"/>
              </a:rPr>
              <a:t>link </a:t>
            </a:r>
            <a:r>
              <a:rPr lang="el-GR" spc="-1" dirty="0">
                <a:latin typeface="Arial"/>
              </a:rPr>
              <a:t>στο </a:t>
            </a:r>
            <a:r>
              <a:rPr lang="en-US" spc="-1" dirty="0">
                <a:latin typeface="Arial"/>
              </a:rPr>
              <a:t>tutorial </a:t>
            </a:r>
            <a:r>
              <a:rPr lang="el-GR" spc="-1" dirty="0">
                <a:latin typeface="Arial"/>
              </a:rPr>
              <a:t>της </a:t>
            </a:r>
            <a:r>
              <a:rPr lang="en-US" spc="-1" dirty="0">
                <a:latin typeface="Arial"/>
              </a:rPr>
              <a:t>python</a:t>
            </a:r>
            <a:endParaRPr lang="en-US" sz="1800" b="0" strike="noStrike" spc="-1" dirty="0">
              <a:latin typeface="Arial"/>
            </a:endParaRPr>
          </a:p>
        </p:txBody>
      </p:sp>
      <p:pic>
        <p:nvPicPr>
          <p:cNvPr id="3" name="Εικόνα 2" descr="Εικόνα που περιέχει κείμενο&#10;&#10;Περιγραφή που δημιουργήθηκε αυτόματα">
            <a:extLst>
              <a:ext uri="{FF2B5EF4-FFF2-40B4-BE49-F238E27FC236}">
                <a16:creationId xmlns:a16="http://schemas.microsoft.com/office/drawing/2014/main" id="{FDC01470-3960-42EC-9476-0699D06E6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840" y="1172824"/>
            <a:ext cx="8626914" cy="4356164"/>
          </a:xfrm>
          <a:prstGeom prst="rect">
            <a:avLst/>
          </a:prstGeom>
        </p:spPr>
      </p:pic>
    </p:spTree>
    <p:extLst>
      <p:ext uri="{BB962C8B-B14F-4D97-AF65-F5344CB8AC3E}">
        <p14:creationId xmlns:p14="http://schemas.microsoft.com/office/powerpoint/2010/main" val="269291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6640" y="110520"/>
            <a:ext cx="10515240" cy="1325160"/>
          </a:xfrm>
          <a:prstGeom prst="rect">
            <a:avLst/>
          </a:prstGeom>
          <a:noFill/>
          <a:ln w="0">
            <a:noFill/>
          </a:ln>
        </p:spPr>
        <p:txBody>
          <a:bodyPr anchor="ctr">
            <a:normAutofit/>
          </a:bodyPr>
          <a:lstStyle/>
          <a:p>
            <a:pPr>
              <a:lnSpc>
                <a:spcPct val="90000"/>
              </a:lnSpc>
              <a:buNone/>
            </a:pPr>
            <a:r>
              <a:rPr lang="el-GR" sz="2800" b="0" strike="noStrike" spc="-1">
                <a:solidFill>
                  <a:srgbClr val="000000"/>
                </a:solidFill>
                <a:latin typeface="Calibri"/>
              </a:rPr>
              <a:t>Συμπεράσματα </a:t>
            </a:r>
            <a:endParaRPr lang="en-US" sz="2800" b="0" strike="noStrike" spc="-1">
              <a:solidFill>
                <a:srgbClr val="000000"/>
              </a:solidFill>
              <a:latin typeface="Calibri"/>
            </a:endParaRPr>
          </a:p>
        </p:txBody>
      </p:sp>
      <p:sp>
        <p:nvSpPr>
          <p:cNvPr id="129" name="PlaceHolder 2"/>
          <p:cNvSpPr>
            <a:spLocks noGrp="1"/>
          </p:cNvSpPr>
          <p:nvPr>
            <p:ph/>
          </p:nvPr>
        </p:nvSpPr>
        <p:spPr>
          <a:xfrm>
            <a:off x="838080" y="1825560"/>
            <a:ext cx="10515240" cy="4350960"/>
          </a:xfrm>
          <a:prstGeom prst="rect">
            <a:avLst/>
          </a:prstGeom>
          <a:noFill/>
          <a:ln w="0">
            <a:noFill/>
          </a:ln>
        </p:spPr>
        <p:txBody>
          <a:bodyPr anchor="t">
            <a:normAutofit/>
          </a:bodyPr>
          <a:lstStyle/>
          <a:p>
            <a:pPr marL="228600" indent="-228600">
              <a:lnSpc>
                <a:spcPct val="90000"/>
              </a:lnSpc>
              <a:spcBef>
                <a:spcPts val="1001"/>
              </a:spcBef>
              <a:buClr>
                <a:srgbClr val="000000"/>
              </a:buClr>
              <a:buFont typeface="Arial"/>
              <a:buChar char="•"/>
            </a:pPr>
            <a:r>
              <a:rPr lang="el-GR" sz="1800" b="0" strike="noStrike" spc="-1" dirty="0">
                <a:solidFill>
                  <a:srgbClr val="000000"/>
                </a:solidFill>
                <a:latin typeface="Verdana"/>
                <a:ea typeface="Verdana"/>
              </a:rPr>
              <a:t>Οι </a:t>
            </a:r>
            <a:r>
              <a:rPr lang="en-US" sz="1800" b="0" strike="noStrike" spc="-1" dirty="0">
                <a:solidFill>
                  <a:srgbClr val="000000"/>
                </a:solidFill>
                <a:latin typeface="Verdana"/>
                <a:ea typeface="Verdana"/>
              </a:rPr>
              <a:t>online </a:t>
            </a:r>
            <a:r>
              <a:rPr lang="el-GR" sz="1800" b="0" strike="noStrike" spc="-1" dirty="0">
                <a:solidFill>
                  <a:srgbClr val="000000"/>
                </a:solidFill>
                <a:latin typeface="Verdana"/>
                <a:ea typeface="Verdana"/>
              </a:rPr>
              <a:t>εφαρμογές αποτελούν έναν ιδιαίτερα ενδιαφέρον κλάδο του προγραμματισμού με πάρα πολλές εφαρμογές στη σημερινή εποχή. Παρ’ όλο που το συγκεκριμένο </a:t>
            </a:r>
            <a:r>
              <a:rPr lang="en-US" sz="1800" b="0" strike="noStrike" spc="-1" dirty="0">
                <a:solidFill>
                  <a:srgbClr val="000000"/>
                </a:solidFill>
                <a:latin typeface="Verdana"/>
                <a:ea typeface="Verdana"/>
              </a:rPr>
              <a:t>project </a:t>
            </a:r>
            <a:r>
              <a:rPr lang="el-GR" sz="1800" b="0" strike="noStrike" spc="-1" dirty="0">
                <a:solidFill>
                  <a:srgbClr val="000000"/>
                </a:solidFill>
                <a:latin typeface="Verdana"/>
                <a:ea typeface="Verdana"/>
              </a:rPr>
              <a:t>δεν εμβάθυνε πάρα πολύ σε αυτόν τον κλάδο, οδήγησε στην κατανόηση, της πολυπλοκότητας τέτοιου είδους εφαρμογών, της λειτουργίας ιστοσελίδων, της αναγκαιότητας του συλλογικού πνεύματος για την επίτευξη τέτοιου είδους στόχων όπως το συγκεκριμένο </a:t>
            </a:r>
            <a:r>
              <a:rPr lang="en-US" sz="1800" b="0" strike="noStrike" spc="-1" dirty="0">
                <a:solidFill>
                  <a:srgbClr val="000000"/>
                </a:solidFill>
                <a:latin typeface="Verdana"/>
                <a:ea typeface="Verdana"/>
              </a:rPr>
              <a:t>project.</a:t>
            </a:r>
            <a:r>
              <a:rPr lang="el-GR" sz="1800" b="0" strike="noStrike" spc="-1" dirty="0">
                <a:solidFill>
                  <a:srgbClr val="000000"/>
                </a:solidFill>
                <a:latin typeface="Verdana"/>
                <a:ea typeface="Verdana"/>
              </a:rPr>
              <a:t> </a:t>
            </a:r>
            <a:endParaRPr lang="en-US" sz="1800" b="0" strike="noStrike" spc="-1" dirty="0">
              <a:solidFill>
                <a:srgbClr val="000000"/>
              </a:solidFill>
              <a:latin typeface="Calibri"/>
            </a:endParaRPr>
          </a:p>
          <a:p>
            <a:pPr marL="228600" indent="-228600">
              <a:lnSpc>
                <a:spcPct val="90000"/>
              </a:lnSpc>
              <a:spcBef>
                <a:spcPts val="1001"/>
              </a:spcBef>
              <a:buClr>
                <a:srgbClr val="000000"/>
              </a:buClr>
              <a:buFont typeface="Arial"/>
              <a:buChar char="•"/>
            </a:pPr>
            <a:r>
              <a:rPr lang="el-GR" sz="1800" b="0" strike="noStrike" spc="-1" dirty="0">
                <a:solidFill>
                  <a:srgbClr val="000000"/>
                </a:solidFill>
                <a:latin typeface="Verdana"/>
                <a:ea typeface="Verdana"/>
              </a:rPr>
              <a:t>Η πιο σημαντική δυσκολία που αντιμετώπισε η ομάδα ήταν η τελική ένωση όλων των κομματιών του </a:t>
            </a:r>
            <a:r>
              <a:rPr lang="en-US" sz="1800" b="0" strike="noStrike" spc="-1" dirty="0">
                <a:solidFill>
                  <a:srgbClr val="000000"/>
                </a:solidFill>
                <a:latin typeface="Verdana"/>
                <a:ea typeface="Verdana"/>
              </a:rPr>
              <a:t>project </a:t>
            </a:r>
            <a:r>
              <a:rPr lang="el-GR" sz="1800" b="0" strike="noStrike" spc="-1" dirty="0">
                <a:solidFill>
                  <a:srgbClr val="000000"/>
                </a:solidFill>
                <a:latin typeface="Verdana"/>
                <a:ea typeface="Verdana"/>
              </a:rPr>
              <a:t>καθώς και το </a:t>
            </a:r>
            <a:r>
              <a:rPr lang="en-US" sz="1800" b="0" strike="noStrike" spc="-1" dirty="0">
                <a:solidFill>
                  <a:srgbClr val="000000"/>
                </a:solidFill>
                <a:latin typeface="Verdana"/>
                <a:ea typeface="Verdana"/>
              </a:rPr>
              <a:t>deployment </a:t>
            </a:r>
            <a:r>
              <a:rPr lang="el-GR" sz="1800" b="0" strike="noStrike" spc="-1" dirty="0">
                <a:solidFill>
                  <a:srgbClr val="000000"/>
                </a:solidFill>
                <a:latin typeface="Verdana"/>
                <a:ea typeface="Verdana"/>
              </a:rPr>
              <a:t>της εφαρμογής στο </a:t>
            </a:r>
            <a:r>
              <a:rPr lang="en-US" sz="1800" b="0" strike="noStrike" spc="-1" dirty="0" err="1">
                <a:solidFill>
                  <a:srgbClr val="000000"/>
                </a:solidFill>
                <a:latin typeface="Verdana"/>
                <a:ea typeface="Verdana"/>
              </a:rPr>
              <a:t>heroku</a:t>
            </a:r>
            <a:r>
              <a:rPr lang="el-GR" sz="1800" b="0" strike="noStrike" spc="-1" dirty="0">
                <a:solidFill>
                  <a:srgbClr val="000000"/>
                </a:solidFill>
                <a:latin typeface="Verdana"/>
                <a:ea typeface="Verdana"/>
              </a:rPr>
              <a:t>. </a:t>
            </a:r>
            <a:endParaRPr lang="en-US" sz="1800" b="0" strike="noStrike" spc="-1" dirty="0">
              <a:solidFill>
                <a:srgbClr val="000000"/>
              </a:solidFill>
              <a:latin typeface="Calibri"/>
            </a:endParaRPr>
          </a:p>
        </p:txBody>
      </p:sp>
      <p:sp>
        <p:nvSpPr>
          <p:cNvPr id="130" name="Straight Connector 6"/>
          <p:cNvSpPr/>
          <p:nvPr/>
        </p:nvSpPr>
        <p:spPr>
          <a:xfrm>
            <a:off x="643320" y="639108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31" name="Straight Connector 8"/>
          <p:cNvSpPr/>
          <p:nvPr/>
        </p:nvSpPr>
        <p:spPr>
          <a:xfrm>
            <a:off x="807840" y="959760"/>
            <a:ext cx="10901880" cy="360"/>
          </a:xfrm>
          <a:prstGeom prst="line">
            <a:avLst/>
          </a:prstGeom>
          <a:ln w="19050">
            <a:solidFill>
              <a:srgbClr val="000000"/>
            </a:solidFill>
          </a:ln>
        </p:spPr>
        <p:style>
          <a:lnRef idx="1">
            <a:schemeClr val="accent1"/>
          </a:lnRef>
          <a:fillRef idx="0">
            <a:schemeClr val="accent1"/>
          </a:fillRef>
          <a:effectRef idx="0">
            <a:schemeClr val="accent1"/>
          </a:effectRef>
          <a:fontRef idx="minor"/>
        </p:style>
      </p:sp>
      <p:sp>
        <p:nvSpPr>
          <p:cNvPr id="132" name="Footer Placeholder 8"/>
          <p:cNvSpPr txBox="1"/>
          <p:nvPr/>
        </p:nvSpPr>
        <p:spPr>
          <a:xfrm>
            <a:off x="644040" y="6435360"/>
            <a:ext cx="4114440" cy="364680"/>
          </a:xfrm>
          <a:prstGeom prst="rect">
            <a:avLst/>
          </a:prstGeom>
          <a:noFill/>
          <a:ln w="0">
            <a:noFill/>
          </a:ln>
        </p:spPr>
        <p:txBody>
          <a:bodyPr anchor="ctr">
            <a:noAutofit/>
          </a:bodyPr>
          <a:lstStyle/>
          <a:p>
            <a:pPr>
              <a:lnSpc>
                <a:spcPct val="100000"/>
              </a:lnSpc>
              <a:buNone/>
            </a:pPr>
            <a:r>
              <a:rPr lang="el-GR" sz="1200" b="0" strike="noStrike" spc="-1">
                <a:solidFill>
                  <a:srgbClr val="8B8B8B"/>
                </a:solidFill>
                <a:latin typeface="Calibri"/>
              </a:rPr>
              <a:t>Ομάδα 	01 – PythonQuiz</a:t>
            </a:r>
            <a:endParaRPr lang="en-US" sz="1200" b="0" strike="noStrike" spc="-1">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TotalTime>
  <Words>652</Words>
  <Application>Microsoft Office PowerPoint</Application>
  <PresentationFormat>Ευρεία οθόνη</PresentationFormat>
  <Paragraphs>85</Paragraphs>
  <Slides>10</Slides>
  <Notes>9</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2</vt:i4>
      </vt:variant>
      <vt:variant>
        <vt:lpstr>Τίτλοι διαφανειών</vt:lpstr>
      </vt:variant>
      <vt:variant>
        <vt:i4>10</vt:i4>
      </vt:variant>
    </vt:vector>
  </HeadingPairs>
  <TitlesOfParts>
    <vt:vector size="19" baseType="lpstr">
      <vt:lpstr>Arial</vt:lpstr>
      <vt:lpstr>Calibri</vt:lpstr>
      <vt:lpstr>Calibri Light</vt:lpstr>
      <vt:lpstr>Symbol</vt:lpstr>
      <vt:lpstr>Times New Roman</vt:lpstr>
      <vt:lpstr>Verdana</vt:lpstr>
      <vt:lpstr>Wingdings</vt:lpstr>
      <vt:lpstr>Office Theme</vt:lpstr>
      <vt:lpstr>Office Theme</vt:lpstr>
      <vt:lpstr>Εισαγωγή στην Επιστήμη του Ηλεκτρολόγου Μηχανικού PYTHON QUIZ  </vt:lpstr>
      <vt:lpstr>Σκοπός</vt:lpstr>
      <vt:lpstr>Μεθοδολογία</vt:lpstr>
      <vt:lpstr>Αποτελέσματα</vt:lpstr>
      <vt:lpstr>Αποτελέσματα</vt:lpstr>
      <vt:lpstr>Αποτελέσματα</vt:lpstr>
      <vt:lpstr>Αποτελέσματα</vt:lpstr>
      <vt:lpstr>Αποτελέσματα</vt:lpstr>
      <vt:lpstr>Συμπεράσματα </vt:lpstr>
      <vt:lpstr>Αναφορές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Εισαγωγή στην επιστήμη του Ηλεκτρολόγου Μηχανικού &lt;ΤΙΤΛΟΣ ΕΡΓΑΣΙΑΣ&gt; &lt;ΟΜΑΔΑ&gt;</dc:title>
  <dc:subject/>
  <dc:creator>Gavriil</dc:creator>
  <dc:description/>
  <cp:lastModifiedBy>ΓΙΑΝΝΗ ΝΙΚΟΛΑΟΣ</cp:lastModifiedBy>
  <cp:revision>23</cp:revision>
  <dcterms:created xsi:type="dcterms:W3CDTF">2016-06-23T06:09:56Z</dcterms:created>
  <dcterms:modified xsi:type="dcterms:W3CDTF">2022-06-19T14:28:13Z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5</vt:i4>
  </property>
  <property fmtid="{D5CDD505-2E9C-101B-9397-08002B2CF9AE}" pid="3" name="PresentationFormat">
    <vt:lpwstr>Ευρεία οθόνη</vt:lpwstr>
  </property>
  <property fmtid="{D5CDD505-2E9C-101B-9397-08002B2CF9AE}" pid="4" name="Slides">
    <vt:i4>6</vt:i4>
  </property>
</Properties>
</file>