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 id="2147483665" r:id="rId3"/>
  </p:sldMasterIdLst>
  <p:notesMasterIdLst>
    <p:notesMasterId r:id="rId20"/>
  </p:notesMasterIdLst>
  <p:sldIdLst>
    <p:sldId id="257" r:id="rId4"/>
    <p:sldId id="262" r:id="rId5"/>
    <p:sldId id="269" r:id="rId6"/>
    <p:sldId id="258" r:id="rId7"/>
    <p:sldId id="259" r:id="rId8"/>
    <p:sldId id="270" r:id="rId9"/>
    <p:sldId id="267" r:id="rId10"/>
    <p:sldId id="273" r:id="rId11"/>
    <p:sldId id="263" r:id="rId12"/>
    <p:sldId id="265" r:id="rId13"/>
    <p:sldId id="271" r:id="rId14"/>
    <p:sldId id="266" r:id="rId15"/>
    <p:sldId id="272" r:id="rId16"/>
    <p:sldId id="264" r:id="rId17"/>
    <p:sldId id="274"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71" autoAdjust="0"/>
    <p:restoredTop sz="94660"/>
  </p:normalViewPr>
  <p:slideViewPr>
    <p:cSldViewPr snapToGrid="0">
      <p:cViewPr varScale="1">
        <p:scale>
          <a:sx n="87" d="100"/>
          <a:sy n="87" d="100"/>
        </p:scale>
        <p:origin x="44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31991D-0E2A-4560-95BD-771ECA52C37F}" type="datetimeFigureOut">
              <a:rPr lang="en-US" smtClean="0"/>
              <a:t>9/24/2021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E2782-CB52-4A67-9C58-21CFFA27D467}" type="slidenum">
              <a:rPr lang="en-US" smtClean="0"/>
              <a:t>‹#›</a:t>
            </a:fld>
            <a:endParaRPr lang="en-US"/>
          </a:p>
        </p:txBody>
      </p:sp>
    </p:spTree>
    <p:extLst>
      <p:ext uri="{BB962C8B-B14F-4D97-AF65-F5344CB8AC3E}">
        <p14:creationId xmlns:p14="http://schemas.microsoft.com/office/powerpoint/2010/main" val="354805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AA302EFC-ED59-4B4D-993E-400BC651A785}" type="datetime1">
              <a:rPr lang="en-US" smtClean="0"/>
              <a:t>9/24/2021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Lampros Lountzis</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169D4A64-F671-4E30-BCF6-95D54EEAC02A}" type="datetime1">
              <a:rPr lang="en-US" smtClean="0"/>
              <a:t>9/24/2021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Lampros Lountzis</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7B3F78A3-FD76-4F63-AF81-1396C1841E9C}" type="datetime1">
              <a:rPr lang="en-US" smtClean="0"/>
              <a:t>9/24/2021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Lampros Lountzis</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067E7C5-37BF-4B94-8AB4-87E727052233}" type="datetime1">
              <a:rPr lang="en-US" smtClean="0"/>
              <a:t>9/24/2021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Lampros Lountzis</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30B9AB43-16D5-496C-92E2-DD88A4837C90}" type="datetime1">
              <a:rPr lang="en-US" smtClean="0"/>
              <a:t>9/24/2021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Lampros Lountzis</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2" r:id="rId1"/>
    <p:sldLayoutId id="2147483661" r:id="rId2"/>
  </p:sldLayoutIdLst>
  <p:hf hd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E5E1D892-C2A9-4E2A-B7C0-5932B657ED52}" type="datetime1">
              <a:rPr lang="en-US" smtClean="0"/>
              <a:t>9/24/2021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Lampros Lountzis</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4" r:id="rId1"/>
  </p:sldLayoutIdLst>
  <p:hf hd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2983D189-BC30-430F-BBBC-47FE85CCFEB3}" type="datetime1">
              <a:rPr lang="en-US" smtClean="0"/>
              <a:t>9/24/2021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Lampros Lountzis</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3.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39">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41110" y="639098"/>
            <a:ext cx="3401961" cy="3494790"/>
          </a:xfrm>
        </p:spPr>
        <p:txBody>
          <a:bodyPr>
            <a:normAutofit/>
          </a:bodyPr>
          <a:lstStyle/>
          <a:p>
            <a:r>
              <a:rPr lang="en-US" sz="4800" dirty="0"/>
              <a:t>Extending Search Engines with Synonyms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41110" y="4455621"/>
            <a:ext cx="3417990" cy="1238616"/>
          </a:xfrm>
        </p:spPr>
        <p:txBody>
          <a:bodyPr>
            <a:normAutofit/>
          </a:bodyPr>
          <a:lstStyle/>
          <a:p>
            <a:r>
              <a:rPr lang="en-US" sz="2000">
                <a:solidFill>
                  <a:schemeClr val="tx1">
                    <a:lumMod val="85000"/>
                    <a:lumOff val="15000"/>
                  </a:schemeClr>
                </a:solidFill>
              </a:rPr>
              <a:t>Lampros Lountzis</a:t>
            </a:r>
          </a:p>
        </p:txBody>
      </p:sp>
      <p:pic>
        <p:nvPicPr>
          <p:cNvPr id="7" name="Picture 6" descr="Text&#10;&#10;Description automatically generated">
            <a:extLst>
              <a:ext uri="{FF2B5EF4-FFF2-40B4-BE49-F238E27FC236}">
                <a16:creationId xmlns:a16="http://schemas.microsoft.com/office/drawing/2014/main" id="{F31CACA4-86C0-412C-9DE4-8A3096522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189" y="923641"/>
            <a:ext cx="6832218" cy="3843122"/>
          </a:xfrm>
          <a:prstGeom prst="rect">
            <a:avLst/>
          </a:prstGeom>
        </p:spPr>
      </p:pic>
      <p:cxnSp>
        <p:nvCxnSpPr>
          <p:cNvPr id="55" name="Straight Connector 41">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6" name="Rectangle 43">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4341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Query extension methods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rmAutofit lnSpcReduction="10000"/>
          </a:bodyPr>
          <a:lstStyle/>
          <a:p>
            <a:pPr lvl="1">
              <a:buFont typeface="Arial" panose="020B0604020202020204" pitchFamily="34" charset="0"/>
              <a:buChar char="•"/>
            </a:pPr>
            <a:r>
              <a:rPr lang="en-US" sz="1600" dirty="0"/>
              <a:t>To capture the meaning of the user’s query, we’ll </a:t>
            </a:r>
            <a:r>
              <a:rPr lang="en-US" sz="1600" b="1" dirty="0"/>
              <a:t>expand</a:t>
            </a:r>
            <a:r>
              <a:rPr lang="en-US" sz="1600" dirty="0"/>
              <a:t> it using the </a:t>
            </a:r>
            <a:r>
              <a:rPr lang="en-US" sz="1600" b="1" dirty="0"/>
              <a:t>synonyms</a:t>
            </a:r>
            <a:r>
              <a:rPr lang="en-US" sz="1600" dirty="0"/>
              <a:t> of the terms included. The new query will be a conjunction of the initial terms and their synonyms.</a:t>
            </a:r>
          </a:p>
          <a:p>
            <a:pPr lvl="1">
              <a:buFont typeface="Arial" panose="020B0604020202020204" pitchFamily="34" charset="0"/>
              <a:buChar char="•"/>
            </a:pPr>
            <a:r>
              <a:rPr lang="en-US" sz="1600" dirty="0"/>
              <a:t>Two methods are going to be used:</a:t>
            </a:r>
          </a:p>
          <a:p>
            <a:pPr lvl="2">
              <a:buFont typeface="Arial" panose="020B0604020202020204" pitchFamily="34" charset="0"/>
              <a:buChar char="•"/>
            </a:pPr>
            <a:r>
              <a:rPr lang="en-US" sz="1600" dirty="0"/>
              <a:t> expansion through a </a:t>
            </a:r>
            <a:r>
              <a:rPr lang="en-US" sz="1600" b="1" dirty="0"/>
              <a:t>thesaurus</a:t>
            </a:r>
            <a:r>
              <a:rPr lang="en-US" sz="1600" dirty="0"/>
              <a:t>,</a:t>
            </a:r>
          </a:p>
          <a:p>
            <a:pPr lvl="2">
              <a:buFont typeface="Arial" panose="020B0604020202020204" pitchFamily="34" charset="0"/>
              <a:buChar char="•"/>
            </a:pPr>
            <a:r>
              <a:rPr lang="en-US" sz="1600" dirty="0"/>
              <a:t> expansion through </a:t>
            </a:r>
            <a:r>
              <a:rPr lang="en-US" sz="1600" b="1" dirty="0"/>
              <a:t>embeddings</a:t>
            </a:r>
            <a:r>
              <a:rPr lang="en-US" sz="1600" dirty="0"/>
              <a:t>.</a:t>
            </a:r>
          </a:p>
          <a:p>
            <a:pPr lvl="1">
              <a:buFont typeface="Arial" panose="020B0604020202020204" pitchFamily="34" charset="0"/>
              <a:buChar char="•"/>
            </a:pPr>
            <a:r>
              <a:rPr lang="en-US" sz="1600" b="1" u="sng" dirty="0"/>
              <a:t>Thesaurus:</a:t>
            </a:r>
            <a:r>
              <a:rPr lang="en-US" sz="1600" b="1" dirty="0"/>
              <a:t> </a:t>
            </a:r>
          </a:p>
          <a:p>
            <a:pPr lvl="2">
              <a:buFont typeface="Arial" panose="020B0604020202020204" pitchFamily="34" charset="0"/>
              <a:buChar char="•"/>
            </a:pPr>
            <a:r>
              <a:rPr lang="en-US" sz="1600" dirty="0"/>
              <a:t>We’ll use </a:t>
            </a:r>
            <a:r>
              <a:rPr lang="en-US" sz="1600" b="1" dirty="0"/>
              <a:t>WordNet</a:t>
            </a:r>
            <a:r>
              <a:rPr lang="en-US" sz="1600" dirty="0"/>
              <a:t> which is a lexical database in which</a:t>
            </a:r>
            <a:r>
              <a:rPr lang="en-US" sz="1600" b="0" i="0" dirty="0">
                <a:solidFill>
                  <a:srgbClr val="656565"/>
                </a:solidFill>
                <a:effectLst/>
              </a:rPr>
              <a:t> </a:t>
            </a:r>
            <a:r>
              <a:rPr lang="en-US" sz="1600" dirty="0">
                <a:solidFill>
                  <a:srgbClr val="656565"/>
                </a:solidFill>
              </a:rPr>
              <a:t>n</a:t>
            </a:r>
            <a:r>
              <a:rPr lang="en-US" sz="1600" b="0" i="0" dirty="0">
                <a:solidFill>
                  <a:srgbClr val="656565"/>
                </a:solidFill>
                <a:effectLst/>
              </a:rPr>
              <a:t>ouns, verbs, adjectives and adverbs are grouped into sets of </a:t>
            </a:r>
            <a:r>
              <a:rPr lang="en-US" sz="1600" b="1" i="0" dirty="0">
                <a:solidFill>
                  <a:schemeClr val="tx1"/>
                </a:solidFill>
                <a:effectLst/>
              </a:rPr>
              <a:t>cognitive synonyms (synsets)</a:t>
            </a:r>
            <a:r>
              <a:rPr lang="en-US" sz="1600" b="0" i="0" dirty="0">
                <a:solidFill>
                  <a:schemeClr val="tx1"/>
                </a:solidFill>
                <a:effectLst/>
              </a:rPr>
              <a:t>, </a:t>
            </a:r>
            <a:r>
              <a:rPr lang="en-US" sz="1600" b="0" i="0" dirty="0">
                <a:solidFill>
                  <a:srgbClr val="656565"/>
                </a:solidFill>
                <a:effectLst/>
              </a:rPr>
              <a:t>each expressing a distinct concept. </a:t>
            </a:r>
          </a:p>
          <a:p>
            <a:pPr lvl="2">
              <a:buFont typeface="Arial" panose="020B0604020202020204" pitchFamily="34" charset="0"/>
              <a:buChar char="•"/>
            </a:pPr>
            <a:r>
              <a:rPr lang="en-US" sz="1600" b="0" i="0" dirty="0">
                <a:solidFill>
                  <a:srgbClr val="656565"/>
                </a:solidFill>
                <a:effectLst/>
              </a:rPr>
              <a:t>Synsets are interlinked by means of conceptual-semantic and lexical relations.</a:t>
            </a:r>
            <a:endParaRPr lang="en-US" sz="1600" dirty="0"/>
          </a:p>
          <a:p>
            <a:pPr lvl="1">
              <a:buFont typeface="Arial" panose="020B0604020202020204" pitchFamily="34" charset="0"/>
              <a:buChar char="•"/>
            </a:pPr>
            <a:r>
              <a:rPr lang="en-US" sz="1600" b="1" u="sng" dirty="0"/>
              <a:t>Embeddings:</a:t>
            </a:r>
            <a:r>
              <a:rPr lang="en-US" sz="1600" dirty="0"/>
              <a:t> </a:t>
            </a:r>
          </a:p>
          <a:p>
            <a:pPr lvl="2">
              <a:buFont typeface="Arial" panose="020B0604020202020204" pitchFamily="34" charset="0"/>
              <a:buChar char="•"/>
            </a:pPr>
            <a:r>
              <a:rPr lang="en-US" sz="1600" dirty="0"/>
              <a:t>We’ll use </a:t>
            </a:r>
            <a:r>
              <a:rPr lang="en-US" sz="1600" b="1" dirty="0"/>
              <a:t>fastText</a:t>
            </a:r>
            <a:r>
              <a:rPr lang="en-US" sz="1600" b="0" i="0" dirty="0">
                <a:solidFill>
                  <a:srgbClr val="24292E"/>
                </a:solidFill>
                <a:effectLst/>
              </a:rPr>
              <a:t> which </a:t>
            </a:r>
            <a:r>
              <a:rPr lang="en-US" sz="1600" i="0" dirty="0">
                <a:solidFill>
                  <a:srgbClr val="24292E"/>
                </a:solidFill>
                <a:effectLst/>
              </a:rPr>
              <a:t>is an open-source library that allows to learn text representations and text classifiers. </a:t>
            </a:r>
          </a:p>
          <a:p>
            <a:pPr lvl="2">
              <a:buFont typeface="Arial" panose="020B0604020202020204" pitchFamily="34" charset="0"/>
              <a:buChar char="•"/>
            </a:pPr>
            <a:r>
              <a:rPr lang="en-US" sz="1600" i="0" dirty="0">
                <a:solidFill>
                  <a:srgbClr val="24292E"/>
                </a:solidFill>
                <a:effectLst/>
              </a:rPr>
              <a:t>The </a:t>
            </a:r>
            <a:r>
              <a:rPr lang="en-US" sz="1600" b="1" i="0" dirty="0">
                <a:solidFill>
                  <a:srgbClr val="24292E"/>
                </a:solidFill>
                <a:effectLst/>
              </a:rPr>
              <a:t>pre-trained word vectors</a:t>
            </a:r>
            <a:r>
              <a:rPr lang="en-US" sz="1600" i="0" dirty="0">
                <a:solidFill>
                  <a:srgbClr val="24292E"/>
                </a:solidFill>
                <a:effectLst/>
              </a:rPr>
              <a:t> used are </a:t>
            </a:r>
            <a:r>
              <a:rPr lang="en-US" sz="1600" b="1" i="0" dirty="0">
                <a:solidFill>
                  <a:srgbClr val="24292E"/>
                </a:solidFill>
                <a:effectLst/>
              </a:rPr>
              <a:t>wiki-news-300d-1M.vec</a:t>
            </a:r>
            <a:r>
              <a:rPr lang="en-US" sz="1600" i="0" dirty="0">
                <a:solidFill>
                  <a:srgbClr val="24292E"/>
                </a:solidFill>
                <a:effectLst/>
              </a:rPr>
              <a:t>.</a:t>
            </a:r>
          </a:p>
          <a:p>
            <a:pPr lvl="2">
              <a:buFont typeface="Arial" panose="020B0604020202020204" pitchFamily="34" charset="0"/>
              <a:buChar char="•"/>
            </a:pPr>
            <a:r>
              <a:rPr lang="en-US" sz="1600" dirty="0">
                <a:solidFill>
                  <a:srgbClr val="24292E"/>
                </a:solidFill>
              </a:rPr>
              <a:t>Synonym terms are close in the vector space, so we’ll choose terms that minimize the cosine distance. </a:t>
            </a:r>
          </a:p>
          <a:p>
            <a:pPr lvl="2">
              <a:buFont typeface="Arial" panose="020B0604020202020204" pitchFamily="34" charset="0"/>
              <a:buChar char="•"/>
            </a:pPr>
            <a:r>
              <a:rPr lang="en-US" sz="1600" dirty="0">
                <a:solidFill>
                  <a:srgbClr val="24292E"/>
                </a:solidFill>
              </a:rPr>
              <a:t>Thus, a </a:t>
            </a:r>
            <a:r>
              <a:rPr lang="en-US" sz="1600" b="1" dirty="0">
                <a:solidFill>
                  <a:srgbClr val="24292E"/>
                </a:solidFill>
              </a:rPr>
              <a:t>similarity</a:t>
            </a:r>
            <a:r>
              <a:rPr lang="en-US" sz="1600" dirty="0">
                <a:solidFill>
                  <a:srgbClr val="24292E"/>
                </a:solidFill>
              </a:rPr>
              <a:t> </a:t>
            </a:r>
            <a:r>
              <a:rPr lang="en-US" sz="1600" b="1" dirty="0">
                <a:solidFill>
                  <a:srgbClr val="24292E"/>
                </a:solidFill>
              </a:rPr>
              <a:t>threshold of 0.98 </a:t>
            </a:r>
            <a:r>
              <a:rPr lang="en-US" sz="1600" dirty="0">
                <a:solidFill>
                  <a:srgbClr val="24292E"/>
                </a:solidFill>
              </a:rPr>
              <a:t>has been chosen.</a:t>
            </a:r>
            <a:endParaRPr lang="en-US" sz="1600" dirty="0"/>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3157583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RESULTS</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B920D061-64E6-43D0-ACA0-362DEADE9230}"/>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4" name="Footer Placeholder 3">
            <a:extLst>
              <a:ext uri="{FF2B5EF4-FFF2-40B4-BE49-F238E27FC236}">
                <a16:creationId xmlns:a16="http://schemas.microsoft.com/office/drawing/2014/main" id="{CEC076FD-DF3F-45DC-ADFA-C7EE13A1E263}"/>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3688443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Results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4CD423DA-CC30-4ADA-8776-9C8FE2A5220A}"/>
              </a:ext>
            </a:extLst>
          </p:cNvPr>
          <p:cNvGraphicFramePr>
            <a:graphicFrameLocks noGrp="1"/>
          </p:cNvGraphicFramePr>
          <p:nvPr>
            <p:ph idx="1"/>
            <p:extLst>
              <p:ext uri="{D42A27DB-BD31-4B8C-83A1-F6EECF244321}">
                <p14:modId xmlns:p14="http://schemas.microsoft.com/office/powerpoint/2010/main" val="2232773535"/>
              </p:ext>
            </p:extLst>
          </p:nvPr>
        </p:nvGraphicFramePr>
        <p:xfrm>
          <a:off x="1107831" y="2108201"/>
          <a:ext cx="10047532" cy="3879361"/>
        </p:xfrm>
        <a:graphic>
          <a:graphicData uri="http://schemas.openxmlformats.org/drawingml/2006/table">
            <a:tbl>
              <a:tblPr firstRow="1" bandRow="1">
                <a:tableStyleId>{93296810-A885-4BE3-A3E7-6D5BEEA58F35}</a:tableStyleId>
              </a:tblPr>
              <a:tblGrid>
                <a:gridCol w="2503732">
                  <a:extLst>
                    <a:ext uri="{9D8B030D-6E8A-4147-A177-3AD203B41FA5}">
                      <a16:colId xmlns:a16="http://schemas.microsoft.com/office/drawing/2014/main" val="1834174005"/>
                    </a:ext>
                  </a:extLst>
                </a:gridCol>
                <a:gridCol w="838200">
                  <a:extLst>
                    <a:ext uri="{9D8B030D-6E8A-4147-A177-3AD203B41FA5}">
                      <a16:colId xmlns:a16="http://schemas.microsoft.com/office/drawing/2014/main" val="1733530393"/>
                    </a:ext>
                  </a:extLst>
                </a:gridCol>
                <a:gridCol w="838200">
                  <a:extLst>
                    <a:ext uri="{9D8B030D-6E8A-4147-A177-3AD203B41FA5}">
                      <a16:colId xmlns:a16="http://schemas.microsoft.com/office/drawing/2014/main" val="3299879821"/>
                    </a:ext>
                  </a:extLst>
                </a:gridCol>
                <a:gridCol w="838200">
                  <a:extLst>
                    <a:ext uri="{9D8B030D-6E8A-4147-A177-3AD203B41FA5}">
                      <a16:colId xmlns:a16="http://schemas.microsoft.com/office/drawing/2014/main" val="998574550"/>
                    </a:ext>
                  </a:extLst>
                </a:gridCol>
                <a:gridCol w="838200">
                  <a:extLst>
                    <a:ext uri="{9D8B030D-6E8A-4147-A177-3AD203B41FA5}">
                      <a16:colId xmlns:a16="http://schemas.microsoft.com/office/drawing/2014/main" val="1118085058"/>
                    </a:ext>
                  </a:extLst>
                </a:gridCol>
                <a:gridCol w="838200">
                  <a:extLst>
                    <a:ext uri="{9D8B030D-6E8A-4147-A177-3AD203B41FA5}">
                      <a16:colId xmlns:a16="http://schemas.microsoft.com/office/drawing/2014/main" val="3735665339"/>
                    </a:ext>
                  </a:extLst>
                </a:gridCol>
                <a:gridCol w="838200">
                  <a:extLst>
                    <a:ext uri="{9D8B030D-6E8A-4147-A177-3AD203B41FA5}">
                      <a16:colId xmlns:a16="http://schemas.microsoft.com/office/drawing/2014/main" val="1748361239"/>
                    </a:ext>
                  </a:extLst>
                </a:gridCol>
                <a:gridCol w="838200">
                  <a:extLst>
                    <a:ext uri="{9D8B030D-6E8A-4147-A177-3AD203B41FA5}">
                      <a16:colId xmlns:a16="http://schemas.microsoft.com/office/drawing/2014/main" val="1951948982"/>
                    </a:ext>
                  </a:extLst>
                </a:gridCol>
                <a:gridCol w="838200">
                  <a:extLst>
                    <a:ext uri="{9D8B030D-6E8A-4147-A177-3AD203B41FA5}">
                      <a16:colId xmlns:a16="http://schemas.microsoft.com/office/drawing/2014/main" val="88990587"/>
                    </a:ext>
                  </a:extLst>
                </a:gridCol>
                <a:gridCol w="838200">
                  <a:extLst>
                    <a:ext uri="{9D8B030D-6E8A-4147-A177-3AD203B41FA5}">
                      <a16:colId xmlns:a16="http://schemas.microsoft.com/office/drawing/2014/main" val="3743380388"/>
                    </a:ext>
                  </a:extLst>
                </a:gridCol>
              </a:tblGrid>
              <a:tr h="848111">
                <a:tc>
                  <a:txBody>
                    <a:bodyPr/>
                    <a:lstStyle/>
                    <a:p>
                      <a:pPr algn="ctr"/>
                      <a:endParaRPr lang="en-US" sz="2000" dirty="0"/>
                    </a:p>
                  </a:txBody>
                  <a:tcPr anchor="ctr">
                    <a:solidFill>
                      <a:schemeClr val="accent2">
                        <a:lumMod val="50000"/>
                      </a:schemeClr>
                    </a:solidFill>
                  </a:tcPr>
                </a:tc>
                <a:tc gridSpan="3">
                  <a:txBody>
                    <a:bodyPr/>
                    <a:lstStyle/>
                    <a:p>
                      <a:pPr algn="ctr"/>
                      <a:r>
                        <a:rPr lang="en-US" sz="2000" dirty="0"/>
                        <a:t>Baseline</a:t>
                      </a:r>
                    </a:p>
                  </a:txBody>
                  <a:tcPr anchor="ctr">
                    <a:solidFill>
                      <a:schemeClr val="accent2">
                        <a:lumMod val="50000"/>
                      </a:schemeClr>
                    </a:solidFill>
                  </a:tcPr>
                </a:tc>
                <a:tc hMerge="1">
                  <a:txBody>
                    <a:bodyPr/>
                    <a:lstStyle/>
                    <a:p>
                      <a:endParaRPr lang="en-US"/>
                    </a:p>
                  </a:txBody>
                  <a:tcPr/>
                </a:tc>
                <a:tc hMerge="1">
                  <a:txBody>
                    <a:bodyPr/>
                    <a:lstStyle/>
                    <a:p>
                      <a:endParaRPr lang="en-US"/>
                    </a:p>
                  </a:txBody>
                  <a:tcPr/>
                </a:tc>
                <a:tc gridSpan="3">
                  <a:txBody>
                    <a:bodyPr/>
                    <a:lstStyle/>
                    <a:p>
                      <a:pPr algn="ctr"/>
                      <a:r>
                        <a:rPr lang="en-US" sz="2000" dirty="0"/>
                        <a:t>WordNet</a:t>
                      </a:r>
                    </a:p>
                  </a:txBody>
                  <a:tcPr anchor="ctr">
                    <a:solidFill>
                      <a:schemeClr val="accent2">
                        <a:lumMod val="50000"/>
                      </a:schemeClr>
                    </a:solidFill>
                  </a:tcPr>
                </a:tc>
                <a:tc hMerge="1">
                  <a:txBody>
                    <a:bodyPr/>
                    <a:lstStyle/>
                    <a:p>
                      <a:endParaRPr lang="en-US"/>
                    </a:p>
                  </a:txBody>
                  <a:tcPr/>
                </a:tc>
                <a:tc hMerge="1">
                  <a:txBody>
                    <a:bodyPr/>
                    <a:lstStyle/>
                    <a:p>
                      <a:endParaRPr lang="en-US"/>
                    </a:p>
                  </a:txBody>
                  <a:tcPr/>
                </a:tc>
                <a:tc gridSpan="3">
                  <a:txBody>
                    <a:bodyPr/>
                    <a:lstStyle/>
                    <a:p>
                      <a:pPr algn="ctr"/>
                      <a:r>
                        <a:rPr lang="en-US" sz="2000" dirty="0"/>
                        <a:t>Embeddings</a:t>
                      </a:r>
                    </a:p>
                  </a:txBody>
                  <a:tcPr anchor="ctr">
                    <a:solidFill>
                      <a:schemeClr val="accent2">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9995717"/>
                  </a:ext>
                </a:extLst>
              </a:tr>
              <a:tr h="486917">
                <a:tc>
                  <a:txBody>
                    <a:bodyPr/>
                    <a:lstStyle/>
                    <a:p>
                      <a:pPr algn="ctr"/>
                      <a:endParaRPr lang="en-US" sz="1600" dirty="0"/>
                    </a:p>
                  </a:txBody>
                  <a:tcPr anchor="ctr">
                    <a:solidFill>
                      <a:schemeClr val="accent2">
                        <a:lumMod val="50000"/>
                      </a:schemeClr>
                    </a:solidFill>
                  </a:tcPr>
                </a:tc>
                <a:tc>
                  <a:txBody>
                    <a:bodyPr/>
                    <a:lstStyle/>
                    <a:p>
                      <a:pPr algn="ctr"/>
                      <a:r>
                        <a:rPr lang="en-US" sz="1600" b="1" dirty="0">
                          <a:solidFill>
                            <a:schemeClr val="bg1"/>
                          </a:solidFill>
                        </a:rPr>
                        <a:t>k = 20</a:t>
                      </a:r>
                    </a:p>
                  </a:txBody>
                  <a:tcPr anchor="ctr">
                    <a:solidFill>
                      <a:schemeClr val="accent2">
                        <a:lumMod val="50000"/>
                      </a:schemeClr>
                    </a:solidFill>
                  </a:tcPr>
                </a:tc>
                <a:tc>
                  <a:txBody>
                    <a:bodyPr/>
                    <a:lstStyle/>
                    <a:p>
                      <a:pPr algn="ctr"/>
                      <a:r>
                        <a:rPr lang="en-US" sz="1600" b="1" dirty="0">
                          <a:solidFill>
                            <a:schemeClr val="bg1"/>
                          </a:solidFill>
                        </a:rPr>
                        <a:t>k = 30</a:t>
                      </a:r>
                    </a:p>
                  </a:txBody>
                  <a:tcPr anchor="ctr">
                    <a:solidFill>
                      <a:schemeClr val="accent2">
                        <a:lumMod val="50000"/>
                      </a:schemeClr>
                    </a:solidFill>
                  </a:tcPr>
                </a:tc>
                <a:tc>
                  <a:txBody>
                    <a:bodyPr/>
                    <a:lstStyle/>
                    <a:p>
                      <a:pPr algn="ctr"/>
                      <a:r>
                        <a:rPr lang="en-US" sz="1600" b="1" dirty="0">
                          <a:solidFill>
                            <a:schemeClr val="bg1"/>
                          </a:solidFill>
                        </a:rPr>
                        <a:t>k = 50</a:t>
                      </a:r>
                    </a:p>
                  </a:txBody>
                  <a:tcPr anchor="ctr">
                    <a:solidFill>
                      <a:schemeClr val="accent2">
                        <a:lumMod val="50000"/>
                      </a:schemeClr>
                    </a:solidFill>
                  </a:tcPr>
                </a:tc>
                <a:tc>
                  <a:txBody>
                    <a:bodyPr/>
                    <a:lstStyle/>
                    <a:p>
                      <a:pPr algn="ctr"/>
                      <a:r>
                        <a:rPr lang="en-US" sz="1600" b="1" dirty="0">
                          <a:solidFill>
                            <a:schemeClr val="bg1"/>
                          </a:solidFill>
                        </a:rPr>
                        <a:t>k = 20</a:t>
                      </a:r>
                    </a:p>
                  </a:txBody>
                  <a:tcPr anchor="ctr">
                    <a:solidFill>
                      <a:schemeClr val="accent2">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k = 30</a:t>
                      </a:r>
                    </a:p>
                  </a:txBody>
                  <a:tcPr anchor="ctr">
                    <a:solidFill>
                      <a:schemeClr val="accent2">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k = 50</a:t>
                      </a:r>
                    </a:p>
                  </a:txBody>
                  <a:tcPr anchor="ctr">
                    <a:solidFill>
                      <a:schemeClr val="accent2">
                        <a:lumMod val="50000"/>
                      </a:schemeClr>
                    </a:solidFill>
                  </a:tcPr>
                </a:tc>
                <a:tc>
                  <a:txBody>
                    <a:bodyPr/>
                    <a:lstStyle/>
                    <a:p>
                      <a:pPr algn="ctr"/>
                      <a:r>
                        <a:rPr lang="en-US" sz="1600" b="1" dirty="0">
                          <a:solidFill>
                            <a:schemeClr val="bg1"/>
                          </a:solidFill>
                        </a:rPr>
                        <a:t>k = 20</a:t>
                      </a:r>
                    </a:p>
                  </a:txBody>
                  <a:tcPr anchor="ctr">
                    <a:solidFill>
                      <a:schemeClr val="accent2">
                        <a:lumMod val="50000"/>
                      </a:schemeClr>
                    </a:solidFill>
                  </a:tcPr>
                </a:tc>
                <a:tc>
                  <a:txBody>
                    <a:bodyPr/>
                    <a:lstStyle/>
                    <a:p>
                      <a:pPr algn="ctr"/>
                      <a:r>
                        <a:rPr lang="en-US" sz="1600" b="1" dirty="0">
                          <a:solidFill>
                            <a:schemeClr val="bg1"/>
                          </a:solidFill>
                        </a:rPr>
                        <a:t>k = 30</a:t>
                      </a:r>
                    </a:p>
                  </a:txBody>
                  <a:tcPr anchor="ctr">
                    <a:solidFill>
                      <a:schemeClr val="accent2">
                        <a:lumMod val="50000"/>
                      </a:schemeClr>
                    </a:solidFill>
                  </a:tcPr>
                </a:tc>
                <a:tc>
                  <a:txBody>
                    <a:bodyPr/>
                    <a:lstStyle/>
                    <a:p>
                      <a:pPr algn="ctr"/>
                      <a:r>
                        <a:rPr lang="en-US" sz="1600" b="1" dirty="0">
                          <a:solidFill>
                            <a:schemeClr val="bg1"/>
                          </a:solidFill>
                        </a:rPr>
                        <a:t>k = 50</a:t>
                      </a:r>
                    </a:p>
                  </a:txBody>
                  <a:tcPr anchor="ctr">
                    <a:solidFill>
                      <a:schemeClr val="accent2">
                        <a:lumMod val="50000"/>
                      </a:schemeClr>
                    </a:solidFill>
                  </a:tcPr>
                </a:tc>
                <a:extLst>
                  <a:ext uri="{0D108BD9-81ED-4DB2-BD59-A6C34878D82A}">
                    <a16:rowId xmlns:a16="http://schemas.microsoft.com/office/drawing/2014/main" val="4250011650"/>
                  </a:ext>
                </a:extLst>
              </a:tr>
              <a:tr h="848111">
                <a:tc>
                  <a:txBody>
                    <a:bodyPr/>
                    <a:lstStyle/>
                    <a:p>
                      <a:pPr algn="ctr"/>
                      <a:r>
                        <a:rPr lang="en-US" sz="2000" b="1" dirty="0"/>
                        <a:t>MAP</a:t>
                      </a:r>
                    </a:p>
                  </a:txBody>
                  <a:tcPr anchor="ctr"/>
                </a:tc>
                <a:tc>
                  <a:txBody>
                    <a:bodyPr/>
                    <a:lstStyle/>
                    <a:p>
                      <a:pPr algn="ctr"/>
                      <a:r>
                        <a:rPr lang="en-US" sz="1600" dirty="0"/>
                        <a:t>0.1018</a:t>
                      </a:r>
                    </a:p>
                  </a:txBody>
                  <a:tcPr anchor="ctr"/>
                </a:tc>
                <a:tc>
                  <a:txBody>
                    <a:bodyPr/>
                    <a:lstStyle/>
                    <a:p>
                      <a:pPr algn="ctr"/>
                      <a:r>
                        <a:rPr lang="en-US" sz="1600" dirty="0"/>
                        <a:t>0.1157</a:t>
                      </a:r>
                    </a:p>
                  </a:txBody>
                  <a:tcPr anchor="ctr"/>
                </a:tc>
                <a:tc>
                  <a:txBody>
                    <a:bodyPr/>
                    <a:lstStyle/>
                    <a:p>
                      <a:pPr algn="ctr"/>
                      <a:r>
                        <a:rPr lang="en-US" sz="1600" dirty="0"/>
                        <a:t>0.1343</a:t>
                      </a:r>
                    </a:p>
                  </a:txBody>
                  <a:tcPr anchor="ctr"/>
                </a:tc>
                <a:tc>
                  <a:txBody>
                    <a:bodyPr/>
                    <a:lstStyle/>
                    <a:p>
                      <a:pPr algn="ctr"/>
                      <a:r>
                        <a:rPr lang="en-US" sz="1600" dirty="0"/>
                        <a:t>0.0617</a:t>
                      </a:r>
                    </a:p>
                  </a:txBody>
                  <a:tcPr anchor="ctr"/>
                </a:tc>
                <a:tc>
                  <a:txBody>
                    <a:bodyPr/>
                    <a:lstStyle/>
                    <a:p>
                      <a:pPr algn="ctr"/>
                      <a:r>
                        <a:rPr lang="en-US" sz="1600" dirty="0"/>
                        <a:t>0.0696</a:t>
                      </a:r>
                    </a:p>
                  </a:txBody>
                  <a:tcPr anchor="ctr"/>
                </a:tc>
                <a:tc>
                  <a:txBody>
                    <a:bodyPr/>
                    <a:lstStyle/>
                    <a:p>
                      <a:pPr algn="ctr"/>
                      <a:r>
                        <a:rPr lang="en-US" sz="1600" dirty="0"/>
                        <a:t>0.0809</a:t>
                      </a:r>
                    </a:p>
                  </a:txBody>
                  <a:tcPr anchor="ctr"/>
                </a:tc>
                <a:tc>
                  <a:txBody>
                    <a:bodyPr/>
                    <a:lstStyle/>
                    <a:p>
                      <a:pPr algn="ctr"/>
                      <a:r>
                        <a:rPr lang="en-US" sz="1600" dirty="0"/>
                        <a:t>0.1004</a:t>
                      </a:r>
                    </a:p>
                  </a:txBody>
                  <a:tcPr anchor="ctr"/>
                </a:tc>
                <a:tc>
                  <a:txBody>
                    <a:bodyPr/>
                    <a:lstStyle/>
                    <a:p>
                      <a:pPr algn="ctr"/>
                      <a:r>
                        <a:rPr lang="en-US" sz="1600" dirty="0"/>
                        <a:t>0.1143</a:t>
                      </a:r>
                    </a:p>
                  </a:txBody>
                  <a:tcPr anchor="ctr"/>
                </a:tc>
                <a:tc>
                  <a:txBody>
                    <a:bodyPr/>
                    <a:lstStyle/>
                    <a:p>
                      <a:pPr algn="ctr"/>
                      <a:r>
                        <a:rPr lang="en-US" sz="1600" dirty="0"/>
                        <a:t>0.1331</a:t>
                      </a:r>
                    </a:p>
                  </a:txBody>
                  <a:tcPr anchor="ctr"/>
                </a:tc>
                <a:extLst>
                  <a:ext uri="{0D108BD9-81ED-4DB2-BD59-A6C34878D82A}">
                    <a16:rowId xmlns:a16="http://schemas.microsoft.com/office/drawing/2014/main" val="2021120956"/>
                  </a:ext>
                </a:extLst>
              </a:tr>
              <a:tr h="848111">
                <a:tc>
                  <a:txBody>
                    <a:bodyPr/>
                    <a:lstStyle/>
                    <a:p>
                      <a:pPr algn="ctr"/>
                      <a:r>
                        <a:rPr lang="en-US" sz="2000" b="1" dirty="0"/>
                        <a:t>Precision @ k</a:t>
                      </a:r>
                    </a:p>
                  </a:txBody>
                  <a:tcPr anchor="ctr"/>
                </a:tc>
                <a:tc>
                  <a:txBody>
                    <a:bodyPr/>
                    <a:lstStyle/>
                    <a:p>
                      <a:pPr algn="ctr"/>
                      <a:r>
                        <a:rPr lang="en-US" sz="1600" dirty="0"/>
                        <a:t>0.2638</a:t>
                      </a:r>
                    </a:p>
                  </a:txBody>
                  <a:tcPr anchor="ctr"/>
                </a:tc>
                <a:tc>
                  <a:txBody>
                    <a:bodyPr/>
                    <a:lstStyle/>
                    <a:p>
                      <a:pPr algn="ctr"/>
                      <a:r>
                        <a:rPr lang="en-US" sz="1600" dirty="0"/>
                        <a:t>0.2320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0.1924</a:t>
                      </a:r>
                    </a:p>
                  </a:txBody>
                  <a:tcPr anchor="ctr"/>
                </a:tc>
                <a:tc>
                  <a:txBody>
                    <a:bodyPr/>
                    <a:lstStyle/>
                    <a:p>
                      <a:pPr algn="ctr"/>
                      <a:r>
                        <a:rPr lang="en-US" sz="1600" dirty="0"/>
                        <a:t>0.1796</a:t>
                      </a:r>
                    </a:p>
                  </a:txBody>
                  <a:tcPr anchor="ctr"/>
                </a:tc>
                <a:tc>
                  <a:txBody>
                    <a:bodyPr/>
                    <a:lstStyle/>
                    <a:p>
                      <a:pPr algn="ctr"/>
                      <a:r>
                        <a:rPr lang="en-US" sz="1600" dirty="0"/>
                        <a:t>0.1632</a:t>
                      </a:r>
                    </a:p>
                  </a:txBody>
                  <a:tcPr anchor="ctr"/>
                </a:tc>
                <a:tc>
                  <a:txBody>
                    <a:bodyPr/>
                    <a:lstStyle/>
                    <a:p>
                      <a:pPr algn="ctr"/>
                      <a:r>
                        <a:rPr lang="en-US" sz="1600" dirty="0"/>
                        <a:t>0.1426</a:t>
                      </a:r>
                    </a:p>
                  </a:txBody>
                  <a:tcPr anchor="ctr"/>
                </a:tc>
                <a:tc>
                  <a:txBody>
                    <a:bodyPr/>
                    <a:lstStyle/>
                    <a:p>
                      <a:pPr algn="ctr"/>
                      <a:r>
                        <a:rPr lang="en-US" sz="1600" dirty="0"/>
                        <a:t>0.2579</a:t>
                      </a:r>
                    </a:p>
                  </a:txBody>
                  <a:tcPr anchor="ctr"/>
                </a:tc>
                <a:tc>
                  <a:txBody>
                    <a:bodyPr/>
                    <a:lstStyle/>
                    <a:p>
                      <a:pPr algn="ctr"/>
                      <a:r>
                        <a:rPr lang="en-US" sz="1600" dirty="0"/>
                        <a:t>0.2276</a:t>
                      </a:r>
                    </a:p>
                  </a:txBody>
                  <a:tcPr anchor="ctr"/>
                </a:tc>
                <a:tc>
                  <a:txBody>
                    <a:bodyPr/>
                    <a:lstStyle/>
                    <a:p>
                      <a:pPr algn="ctr"/>
                      <a:r>
                        <a:rPr lang="en-US" sz="1600" dirty="0"/>
                        <a:t>0.1913</a:t>
                      </a:r>
                    </a:p>
                  </a:txBody>
                  <a:tcPr anchor="ctr"/>
                </a:tc>
                <a:extLst>
                  <a:ext uri="{0D108BD9-81ED-4DB2-BD59-A6C34878D82A}">
                    <a16:rowId xmlns:a16="http://schemas.microsoft.com/office/drawing/2014/main" val="3502371060"/>
                  </a:ext>
                </a:extLst>
              </a:tr>
              <a:tr h="848111">
                <a:tc>
                  <a:txBody>
                    <a:bodyPr/>
                    <a:lstStyle/>
                    <a:p>
                      <a:pPr algn="ctr"/>
                      <a:r>
                        <a:rPr lang="en-US" sz="2000" b="1" dirty="0"/>
                        <a:t>Recall @ k</a:t>
                      </a:r>
                    </a:p>
                  </a:txBody>
                  <a:tcPr anchor="ctr"/>
                </a:tc>
                <a:tc>
                  <a:txBody>
                    <a:bodyPr/>
                    <a:lstStyle/>
                    <a:p>
                      <a:pPr algn="ctr"/>
                      <a:r>
                        <a:rPr lang="en-US" sz="1600" dirty="0"/>
                        <a:t>0.1816</a:t>
                      </a:r>
                    </a:p>
                  </a:txBody>
                  <a:tcPr anchor="ctr"/>
                </a:tc>
                <a:tc>
                  <a:txBody>
                    <a:bodyPr/>
                    <a:lstStyle/>
                    <a:p>
                      <a:pPr algn="ctr"/>
                      <a:r>
                        <a:rPr lang="en-US" sz="1600" dirty="0"/>
                        <a:t>0.2392</a:t>
                      </a:r>
                    </a:p>
                  </a:txBody>
                  <a:tcPr anchor="ctr"/>
                </a:tc>
                <a:tc>
                  <a:txBody>
                    <a:bodyPr/>
                    <a:lstStyle/>
                    <a:p>
                      <a:pPr algn="ctr"/>
                      <a:r>
                        <a:rPr lang="en-US" sz="1600" dirty="0"/>
                        <a:t>0.3090</a:t>
                      </a:r>
                    </a:p>
                  </a:txBody>
                  <a:tcPr anchor="ctr"/>
                </a:tc>
                <a:tc>
                  <a:txBody>
                    <a:bodyPr/>
                    <a:lstStyle/>
                    <a:p>
                      <a:pPr algn="ctr"/>
                      <a:r>
                        <a:rPr lang="en-US" sz="1600" dirty="0"/>
                        <a:t>0.1332</a:t>
                      </a:r>
                    </a:p>
                  </a:txBody>
                  <a:tcPr anchor="ctr"/>
                </a:tc>
                <a:tc>
                  <a:txBody>
                    <a:bodyPr/>
                    <a:lstStyle/>
                    <a:p>
                      <a:pPr algn="ctr"/>
                      <a:r>
                        <a:rPr lang="en-US" sz="1600" dirty="0"/>
                        <a:t>0.1669</a:t>
                      </a:r>
                    </a:p>
                  </a:txBody>
                  <a:tcPr anchor="ctr"/>
                </a:tc>
                <a:tc>
                  <a:txBody>
                    <a:bodyPr/>
                    <a:lstStyle/>
                    <a:p>
                      <a:pPr algn="ctr"/>
                      <a:r>
                        <a:rPr lang="en-US" sz="1600" dirty="0"/>
                        <a:t>0.2283</a:t>
                      </a:r>
                    </a:p>
                  </a:txBody>
                  <a:tcPr anchor="ctr"/>
                </a:tc>
                <a:tc>
                  <a:txBody>
                    <a:bodyPr/>
                    <a:lstStyle/>
                    <a:p>
                      <a:pPr algn="ctr"/>
                      <a:r>
                        <a:rPr lang="en-US" sz="1600" dirty="0"/>
                        <a:t>0.1663</a:t>
                      </a:r>
                    </a:p>
                  </a:txBody>
                  <a:tcPr anchor="ctr"/>
                </a:tc>
                <a:tc>
                  <a:txBody>
                    <a:bodyPr/>
                    <a:lstStyle/>
                    <a:p>
                      <a:pPr algn="ctr"/>
                      <a:r>
                        <a:rPr lang="en-US" sz="1600" dirty="0"/>
                        <a:t>0.2336</a:t>
                      </a:r>
                    </a:p>
                  </a:txBody>
                  <a:tcPr anchor="ctr"/>
                </a:tc>
                <a:tc>
                  <a:txBody>
                    <a:bodyPr/>
                    <a:lstStyle/>
                    <a:p>
                      <a:pPr algn="ctr"/>
                      <a:r>
                        <a:rPr lang="en-US" sz="1600" dirty="0"/>
                        <a:t>0.3081</a:t>
                      </a:r>
                    </a:p>
                  </a:txBody>
                  <a:tcPr anchor="ctr"/>
                </a:tc>
                <a:extLst>
                  <a:ext uri="{0D108BD9-81ED-4DB2-BD59-A6C34878D82A}">
                    <a16:rowId xmlns:a16="http://schemas.microsoft.com/office/drawing/2014/main" val="3313559602"/>
                  </a:ext>
                </a:extLst>
              </a:tr>
            </a:tbl>
          </a:graphicData>
        </a:graphic>
      </p:graphicFrame>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62888FFB-7856-4FD3-904D-31C04443AFCE}"/>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4" name="Footer Placeholder 3">
            <a:extLst>
              <a:ext uri="{FF2B5EF4-FFF2-40B4-BE49-F238E27FC236}">
                <a16:creationId xmlns:a16="http://schemas.microsoft.com/office/drawing/2014/main" id="{21335309-C5B7-46CB-95D3-F06A76937F01}"/>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056433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Results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62888FFB-7856-4FD3-904D-31C04443AFCE}"/>
              </a:ext>
            </a:extLst>
          </p:cNvPr>
          <p:cNvSpPr>
            <a:spLocks noGrp="1"/>
          </p:cNvSpPr>
          <p:nvPr>
            <p:ph type="sldNum" sz="quarter" idx="12"/>
          </p:nvPr>
        </p:nvSpPr>
        <p:spPr/>
        <p:txBody>
          <a:bodyPr/>
          <a:lstStyle/>
          <a:p>
            <a:fld id="{3A98EE3D-8CD1-4C3F-BD1C-C98C9596463C}" type="slidenum">
              <a:rPr lang="en-US" smtClean="0"/>
              <a:t>13</a:t>
            </a:fld>
            <a:endParaRPr lang="en-US" dirty="0"/>
          </a:p>
        </p:txBody>
      </p:sp>
      <p:pic>
        <p:nvPicPr>
          <p:cNvPr id="8" name="Content Placeholder 7" descr="Chart, bar chart&#10;&#10;Description automatically generated">
            <a:extLst>
              <a:ext uri="{FF2B5EF4-FFF2-40B4-BE49-F238E27FC236}">
                <a16:creationId xmlns:a16="http://schemas.microsoft.com/office/drawing/2014/main" id="{263E1A3A-0696-4F92-B066-56625570D8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096" y="1948376"/>
            <a:ext cx="7077808" cy="4452424"/>
          </a:xfrm>
        </p:spPr>
      </p:pic>
      <p:sp>
        <p:nvSpPr>
          <p:cNvPr id="9" name="Footer Placeholder 8">
            <a:extLst>
              <a:ext uri="{FF2B5EF4-FFF2-40B4-BE49-F238E27FC236}">
                <a16:creationId xmlns:a16="http://schemas.microsoft.com/office/drawing/2014/main" id="{7E8CE3CF-4DAA-4D32-957E-0314764C8A74}"/>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4112190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Discussion</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rmAutofit/>
          </a:bodyPr>
          <a:lstStyle/>
          <a:p>
            <a:pPr marL="201168" lvl="1" indent="0">
              <a:buNone/>
            </a:pPr>
            <a:endParaRPr lang="en-US" sz="2000" dirty="0"/>
          </a:p>
          <a:p>
            <a:pPr marL="201168" lvl="1" indent="0">
              <a:buNone/>
            </a:pPr>
            <a:endParaRPr lang="en-US" sz="2000" dirty="0"/>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F870E8AE-9F9A-465B-A84C-DDF6076A351E}"/>
              </a:ext>
            </a:extLst>
          </p:cNvPr>
          <p:cNvSpPr txBox="1"/>
          <p:nvPr/>
        </p:nvSpPr>
        <p:spPr>
          <a:xfrm>
            <a:off x="1188720" y="2083910"/>
            <a:ext cx="9966960"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t>To begin with, as the </a:t>
            </a:r>
            <a:r>
              <a:rPr lang="en-US" sz="1600" b="1" dirty="0"/>
              <a:t>number of top retrieved documents increases</a:t>
            </a:r>
            <a:r>
              <a:rPr lang="en-US" sz="1600" dirty="0"/>
              <a:t>, </a:t>
            </a:r>
            <a:r>
              <a:rPr lang="en-US" sz="1600" b="1" dirty="0"/>
              <a:t>precision decreases</a:t>
            </a:r>
            <a:r>
              <a:rPr lang="en-US" sz="1600" dirty="0"/>
              <a:t>. This is because more irrelevant documents (lesser relevancy value with respect to the query) are retrieved.</a:t>
            </a:r>
          </a:p>
          <a:p>
            <a:pPr marL="285750" indent="-285750">
              <a:buFont typeface="Arial" panose="020B0604020202020204" pitchFamily="34" charset="0"/>
              <a:buChar char="•"/>
            </a:pPr>
            <a:r>
              <a:rPr lang="en-US" sz="1600" dirty="0"/>
              <a:t>Since </a:t>
            </a:r>
            <a:r>
              <a:rPr lang="en-US" sz="1600" b="1" dirty="0"/>
              <a:t>precision decreases</a:t>
            </a:r>
            <a:r>
              <a:rPr lang="en-US" sz="1600" dirty="0"/>
              <a:t>, </a:t>
            </a:r>
            <a:r>
              <a:rPr lang="en-US" sz="1600" b="1" dirty="0"/>
              <a:t>recall increases</a:t>
            </a:r>
            <a:r>
              <a:rPr lang="en-US" sz="1600" dirty="0"/>
              <a:t>, because these two measures are inversely proportional.</a:t>
            </a:r>
          </a:p>
          <a:p>
            <a:pPr marL="285750" indent="-285750">
              <a:buFont typeface="Arial" panose="020B0604020202020204" pitchFamily="34" charset="0"/>
              <a:buChar char="•"/>
            </a:pPr>
            <a:r>
              <a:rPr lang="en-US" sz="1600" dirty="0"/>
              <a:t>Also, the </a:t>
            </a:r>
            <a:r>
              <a:rPr lang="en-US" sz="1600" b="1" dirty="0"/>
              <a:t>mean average precision increases while k (number of top retrieved documents) increases</a:t>
            </a:r>
            <a:r>
              <a:rPr lang="en-US" sz="1600" dirty="0"/>
              <a:t>. That is because there are more true positives (relevant documents with respect to the query) leading the set of retrieved documents. One could say that the sorting by the similarity function is better.</a:t>
            </a:r>
          </a:p>
          <a:p>
            <a:endParaRPr lang="en-US" sz="1600" dirty="0"/>
          </a:p>
          <a:p>
            <a:r>
              <a:rPr lang="en-US" sz="1600" dirty="0"/>
              <a:t>We expected that our IR-system extended with synonyms would have a greater performance. However, it performs poorly 😥 </a:t>
            </a:r>
            <a:r>
              <a:rPr lang="en-US" sz="1600" b="1" dirty="0"/>
              <a:t>Why?</a:t>
            </a:r>
          </a:p>
          <a:p>
            <a:pPr marL="800100" lvl="1" indent="-342900">
              <a:buFont typeface="+mj-lt"/>
              <a:buAutoNum type="arabicPeriod"/>
            </a:pPr>
            <a:r>
              <a:rPr lang="en-US" sz="1600" b="0" i="0" u="none" strike="noStrike" baseline="0" dirty="0"/>
              <a:t>Query expansion is often effective in </a:t>
            </a:r>
            <a:r>
              <a:rPr lang="en-US" sz="1600" b="1" i="0" u="none" strike="noStrike" baseline="0" dirty="0"/>
              <a:t>decreasing precision</a:t>
            </a:r>
            <a:r>
              <a:rPr lang="en-US" sz="1600" b="0" i="0" u="none" strike="noStrike" baseline="0" dirty="0"/>
              <a:t>. More documents are retrieved due to synonym terms, However not all of them have a high relevancy value. </a:t>
            </a:r>
          </a:p>
          <a:p>
            <a:pPr marL="800100" lvl="1" indent="-342900">
              <a:buFont typeface="+mj-lt"/>
              <a:buAutoNum type="arabicPeriod"/>
            </a:pPr>
            <a:r>
              <a:rPr lang="en-US" sz="1600" dirty="0"/>
              <a:t>To add, </a:t>
            </a:r>
            <a:r>
              <a:rPr lang="en-US" sz="1600" b="1" dirty="0"/>
              <a:t>mean average precision is decreased </a:t>
            </a:r>
            <a:r>
              <a:rPr lang="en-US" sz="1600" dirty="0"/>
              <a:t>since the true positives are lesser.</a:t>
            </a:r>
          </a:p>
          <a:p>
            <a:pPr marL="800100" lvl="1" indent="-342900">
              <a:buFont typeface="+mj-lt"/>
              <a:buAutoNum type="arabicPeriod"/>
            </a:pPr>
            <a:r>
              <a:rPr lang="en-US" sz="1600" b="0" i="0" u="none" strike="noStrike" baseline="0" dirty="0"/>
              <a:t>One thing we </a:t>
            </a:r>
            <a:r>
              <a:rPr lang="en-US" sz="1600" dirty="0"/>
              <a:t>can clearly observe is that the </a:t>
            </a:r>
            <a:r>
              <a:rPr lang="en-US" sz="1600" b="1" dirty="0"/>
              <a:t>use of WordNet has made our search engine perform worse </a:t>
            </a:r>
            <a:r>
              <a:rPr lang="en-US" sz="1600" dirty="0"/>
              <a:t>than our baseline model. What we can speculate is that the use of every synonym for each term acts as </a:t>
            </a:r>
            <a:r>
              <a:rPr lang="en-US" sz="1600" b="1" dirty="0"/>
              <a:t>noise</a:t>
            </a:r>
            <a:r>
              <a:rPr lang="en-US" sz="1600" dirty="0"/>
              <a:t> during retrieval. Also,</a:t>
            </a:r>
            <a:r>
              <a:rPr lang="en-US" sz="1600" b="0" i="0" u="none" strike="noStrike" baseline="0" dirty="0"/>
              <a:t> thesauri and dictionaries give far too </a:t>
            </a:r>
            <a:r>
              <a:rPr lang="en-US" sz="1600" b="1" i="0" u="none" strike="noStrike" baseline="0" dirty="0"/>
              <a:t>little coverage of the rich domain-particular vocabularies</a:t>
            </a:r>
            <a:r>
              <a:rPr lang="en-US" sz="1600" b="0" i="0" u="none" strike="noStrike" baseline="0" dirty="0"/>
              <a:t> of most scientific fields </a:t>
            </a:r>
            <a:r>
              <a:rPr lang="en-US" sz="1600" dirty="0"/>
              <a:t>We could do, is make use of </a:t>
            </a:r>
            <a:r>
              <a:rPr lang="en-US" sz="1600" b="0" i="0" u="none" strike="noStrike" baseline="0" dirty="0"/>
              <a:t>a </a:t>
            </a:r>
            <a:r>
              <a:rPr lang="en-US" sz="1600" b="1" i="0" u="none" strike="noStrike" baseline="0" dirty="0"/>
              <a:t>domain specific thesaurus</a:t>
            </a:r>
            <a:r>
              <a:rPr lang="en-US" sz="1600" b="0" i="0" u="none" strike="noStrike" baseline="0" dirty="0"/>
              <a:t>.</a:t>
            </a:r>
          </a:p>
        </p:txBody>
      </p:sp>
      <p:sp>
        <p:nvSpPr>
          <p:cNvPr id="6" name="Slide Number Placeholder 5">
            <a:extLst>
              <a:ext uri="{FF2B5EF4-FFF2-40B4-BE49-F238E27FC236}">
                <a16:creationId xmlns:a16="http://schemas.microsoft.com/office/drawing/2014/main" id="{04D9C23C-1547-434D-AACB-A1E747E28350}"/>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7" name="Footer Placeholder 6">
            <a:extLst>
              <a:ext uri="{FF2B5EF4-FFF2-40B4-BE49-F238E27FC236}">
                <a16:creationId xmlns:a16="http://schemas.microsoft.com/office/drawing/2014/main" id="{DDB8C261-F067-4D17-B8A3-2F320650BDF4}"/>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3483431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Discussion</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rmAutofit/>
          </a:bodyPr>
          <a:lstStyle/>
          <a:p>
            <a:pPr marL="201168" lvl="1" indent="0">
              <a:buNone/>
            </a:pPr>
            <a:endParaRPr lang="en-US" sz="2000" dirty="0"/>
          </a:p>
          <a:p>
            <a:pPr marL="201168" lvl="1" indent="0">
              <a:buNone/>
            </a:pPr>
            <a:endParaRPr lang="en-US" sz="2000" dirty="0"/>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F870E8AE-9F9A-465B-A84C-DDF6076A351E}"/>
              </a:ext>
            </a:extLst>
          </p:cNvPr>
          <p:cNvSpPr txBox="1"/>
          <p:nvPr/>
        </p:nvSpPr>
        <p:spPr>
          <a:xfrm>
            <a:off x="1188720" y="2083910"/>
            <a:ext cx="9966960" cy="4031873"/>
          </a:xfrm>
          <a:prstGeom prst="rect">
            <a:avLst/>
          </a:prstGeom>
          <a:noFill/>
        </p:spPr>
        <p:txBody>
          <a:bodyPr wrap="square" rtlCol="0">
            <a:spAutoFit/>
          </a:bodyPr>
          <a:lstStyle/>
          <a:p>
            <a:pPr marL="800100" lvl="1" indent="-342900">
              <a:buFont typeface="+mj-lt"/>
              <a:buAutoNum type="arabicPeriod" startAt="4"/>
            </a:pPr>
            <a:r>
              <a:rPr lang="en-US" sz="1600" dirty="0"/>
              <a:t>Contrary to WordNet, the IR-system that leverages </a:t>
            </a:r>
            <a:r>
              <a:rPr lang="en-US" sz="1600" b="1" dirty="0"/>
              <a:t>word embeddings seems to be perform as great as the baseline model</a:t>
            </a:r>
            <a:r>
              <a:rPr lang="en-US" sz="1600" dirty="0"/>
              <a:t>. One reason, is that we have set a </a:t>
            </a:r>
            <a:r>
              <a:rPr lang="en-US" sz="1600" b="1" dirty="0"/>
              <a:t>threshold to the selection of the synonyms </a:t>
            </a:r>
            <a:r>
              <a:rPr lang="en-US" sz="1600" dirty="0"/>
              <a:t>(0.98 similarity and above) and thus we get rid of terms that have lost the initial meaning (noise). Another reason, is that fastText word embeddings contain </a:t>
            </a:r>
            <a:r>
              <a:rPr lang="en-US" sz="1600" b="1" dirty="0"/>
              <a:t>more terms </a:t>
            </a:r>
            <a:r>
              <a:rPr lang="en-US" sz="1600" dirty="0"/>
              <a:t>(1M terms) than a thesaurus. They contain everyday vocabulary, more scientific terms, etc. so it guaranteed that most query terms will have close synonyms. In general, </a:t>
            </a:r>
            <a:r>
              <a:rPr lang="en-US" sz="1600" b="1" dirty="0"/>
              <a:t>building word embeddings (e.g. with Word2Vec) is easier than building a thesaurus or dictionary </a:t>
            </a:r>
            <a:r>
              <a:rPr lang="en-US" sz="1600" dirty="0"/>
              <a:t>since it requires constant update and manual creation of relationships (synonymity, antonymy).</a:t>
            </a:r>
          </a:p>
          <a:p>
            <a:pPr marL="285750" indent="-285750">
              <a:buFont typeface="Arial" panose="020B0604020202020204" pitchFamily="34" charset="0"/>
              <a:buChar char="•"/>
            </a:pPr>
            <a:endParaRPr lang="en-US" sz="1600" b="0" i="0" u="none" strike="noStrike" baseline="0" dirty="0"/>
          </a:p>
          <a:p>
            <a:pPr marL="285750" indent="-285750">
              <a:buFont typeface="Arial" panose="020B0604020202020204" pitchFamily="34" charset="0"/>
              <a:buChar char="•"/>
            </a:pPr>
            <a:r>
              <a:rPr lang="en-US" sz="1600" b="0" i="0" u="none" strike="noStrike" baseline="0" dirty="0"/>
              <a:t>Overall, </a:t>
            </a:r>
            <a:r>
              <a:rPr lang="en-US" sz="1600" b="1" i="0" u="none" strike="noStrike" baseline="0" dirty="0"/>
              <a:t>query expansion through synonyms was less successful.</a:t>
            </a:r>
          </a:p>
          <a:p>
            <a:pPr marL="285750" indent="-285750">
              <a:buFont typeface="Arial" panose="020B0604020202020204" pitchFamily="34" charset="0"/>
              <a:buChar char="•"/>
            </a:pPr>
            <a:endParaRPr lang="en-US" sz="1600" b="1" dirty="0"/>
          </a:p>
          <a:p>
            <a:r>
              <a:rPr lang="en-US" sz="1600" b="1" i="0" u="sng" strike="noStrike" baseline="0" dirty="0"/>
              <a:t>Ideas and further discussion:</a:t>
            </a:r>
          </a:p>
          <a:p>
            <a:pPr marL="285750" indent="-285750">
              <a:buFont typeface="Arial" panose="020B0604020202020204" pitchFamily="34" charset="0"/>
              <a:buChar char="•"/>
            </a:pPr>
            <a:r>
              <a:rPr lang="en-US" sz="1600" b="0" i="0" u="none" strike="noStrike" baseline="0" dirty="0"/>
              <a:t>One way </a:t>
            </a:r>
            <a:r>
              <a:rPr lang="en-US" sz="1600" dirty="0"/>
              <a:t>we could understand the users’ queries better could be if through </a:t>
            </a:r>
            <a:r>
              <a:rPr lang="en-US" sz="1600" b="1" dirty="0"/>
              <a:t>users’ feedback</a:t>
            </a:r>
            <a:r>
              <a:rPr lang="en-US" sz="1600" dirty="0"/>
              <a:t>.</a:t>
            </a:r>
          </a:p>
          <a:p>
            <a:pPr marL="285750" indent="-285750">
              <a:buFont typeface="Arial" panose="020B0604020202020204" pitchFamily="34" charset="0"/>
              <a:buChar char="•"/>
            </a:pPr>
            <a:r>
              <a:rPr lang="en-US" sz="1600" b="1" i="0" strike="noStrike" baseline="0" dirty="0"/>
              <a:t>Relevance feedback</a:t>
            </a:r>
            <a:r>
              <a:rPr lang="en-US" sz="1600" b="0" i="0" u="none" strike="noStrike" baseline="0" dirty="0"/>
              <a:t>, is a feature of some IR-systems and the idea behind it is to take the results that are initially returned from a given query, to gather the user feedback, and to use information about whether those results are relevant to perform a new query.</a:t>
            </a:r>
          </a:p>
          <a:p>
            <a:pPr marL="285750" indent="-285750">
              <a:buFont typeface="Arial" panose="020B0604020202020204" pitchFamily="34" charset="0"/>
              <a:buChar char="•"/>
            </a:pPr>
            <a:r>
              <a:rPr lang="en-US" sz="1600" dirty="0"/>
              <a:t>There are three types of feedback: </a:t>
            </a:r>
            <a:r>
              <a:rPr lang="en-US" sz="1600" b="1" dirty="0"/>
              <a:t>explicit feedback</a:t>
            </a:r>
            <a:r>
              <a:rPr lang="en-US" sz="1600" dirty="0"/>
              <a:t>,</a:t>
            </a:r>
            <a:r>
              <a:rPr lang="en-US" sz="1600" b="1" dirty="0"/>
              <a:t> implicit feedback</a:t>
            </a:r>
            <a:r>
              <a:rPr lang="en-US" sz="1600" dirty="0"/>
              <a:t> and </a:t>
            </a:r>
            <a:r>
              <a:rPr lang="en-US" sz="1600" b="1" dirty="0"/>
              <a:t>pseudo-feedback</a:t>
            </a:r>
            <a:r>
              <a:rPr lang="en-US" sz="1600" dirty="0"/>
              <a:t>.</a:t>
            </a:r>
          </a:p>
        </p:txBody>
      </p:sp>
      <p:sp>
        <p:nvSpPr>
          <p:cNvPr id="6" name="Slide Number Placeholder 5">
            <a:extLst>
              <a:ext uri="{FF2B5EF4-FFF2-40B4-BE49-F238E27FC236}">
                <a16:creationId xmlns:a16="http://schemas.microsoft.com/office/drawing/2014/main" id="{04D9C23C-1547-434D-AACB-A1E747E28350}"/>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7" name="Footer Placeholder 6">
            <a:extLst>
              <a:ext uri="{FF2B5EF4-FFF2-40B4-BE49-F238E27FC236}">
                <a16:creationId xmlns:a16="http://schemas.microsoft.com/office/drawing/2014/main" id="{DDB8C261-F067-4D17-B8A3-2F320650BDF4}"/>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4196440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marL="201168" lvl="1" indent="0" algn="ctr">
              <a:buNone/>
            </a:pPr>
            <a:r>
              <a:rPr lang="en-US" sz="3600" dirty="0"/>
              <a:t>Thank you 😃</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018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Table of Contents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ontent Placeholder 5">
            <a:extLst>
              <a:ext uri="{FF2B5EF4-FFF2-40B4-BE49-F238E27FC236}">
                <a16:creationId xmlns:a16="http://schemas.microsoft.com/office/drawing/2014/main" id="{4C658203-8B17-4836-9A98-F35F416E5000}"/>
              </a:ext>
            </a:extLst>
          </p:cNvPr>
          <p:cNvSpPr>
            <a:spLocks noGrp="1"/>
          </p:cNvSpPr>
          <p:nvPr>
            <p:ph idx="1"/>
          </p:nvPr>
        </p:nvSpPr>
        <p:spPr/>
        <p:txBody>
          <a:bodyPr>
            <a:normAutofit/>
          </a:bodyPr>
          <a:lstStyle/>
          <a:p>
            <a:pPr marL="544068" lvl="1" indent="-342900">
              <a:buFont typeface="+mj-lt"/>
              <a:buAutoNum type="arabicPeriod"/>
            </a:pPr>
            <a:r>
              <a:rPr lang="en-US" sz="1600" b="1" dirty="0">
                <a:solidFill>
                  <a:schemeClr val="tx1"/>
                </a:solidFill>
              </a:rPr>
              <a:t>INTRODUCTION</a:t>
            </a:r>
          </a:p>
          <a:p>
            <a:pPr marL="726948" lvl="2" indent="-342900">
              <a:buFont typeface="+mj-lt"/>
              <a:buAutoNum type="arabicPeriod"/>
            </a:pPr>
            <a:r>
              <a:rPr lang="en-US" sz="1600" dirty="0">
                <a:solidFill>
                  <a:schemeClr val="tx1"/>
                </a:solidFill>
              </a:rPr>
              <a:t>The problem</a:t>
            </a:r>
          </a:p>
          <a:p>
            <a:pPr marL="726948" lvl="2" indent="-342900">
              <a:buFont typeface="+mj-lt"/>
              <a:buAutoNum type="arabicPeriod"/>
            </a:pPr>
            <a:r>
              <a:rPr lang="en-US" sz="1600" dirty="0">
                <a:solidFill>
                  <a:schemeClr val="tx1"/>
                </a:solidFill>
              </a:rPr>
              <a:t>Challenges deep-dive</a:t>
            </a:r>
          </a:p>
          <a:p>
            <a:pPr marL="544068" lvl="1" indent="-342900">
              <a:buFont typeface="+mj-lt"/>
              <a:buAutoNum type="arabicPeriod"/>
            </a:pPr>
            <a:r>
              <a:rPr lang="en-US" sz="1600" b="1" dirty="0">
                <a:solidFill>
                  <a:schemeClr val="tx1"/>
                </a:solidFill>
              </a:rPr>
              <a:t>SEARCH ENGINE</a:t>
            </a:r>
          </a:p>
          <a:p>
            <a:pPr marL="726948" lvl="2" indent="-342900">
              <a:buFont typeface="+mj-lt"/>
              <a:buAutoNum type="arabicPeriod"/>
            </a:pPr>
            <a:r>
              <a:rPr lang="en-US" sz="1600" dirty="0">
                <a:solidFill>
                  <a:schemeClr val="tx1"/>
                </a:solidFill>
              </a:rPr>
              <a:t>Data and IR system</a:t>
            </a:r>
          </a:p>
          <a:p>
            <a:pPr marL="726948" lvl="2" indent="-342900">
              <a:buFont typeface="+mj-lt"/>
              <a:buAutoNum type="arabicPeriod"/>
            </a:pPr>
            <a:r>
              <a:rPr lang="en-US" sz="1600" dirty="0">
                <a:solidFill>
                  <a:schemeClr val="tx1"/>
                </a:solidFill>
              </a:rPr>
              <a:t>IR system architecture</a:t>
            </a:r>
          </a:p>
          <a:p>
            <a:pPr marL="726948" lvl="2" indent="-342900">
              <a:buFont typeface="+mj-lt"/>
              <a:buAutoNum type="arabicPeriod"/>
            </a:pPr>
            <a:r>
              <a:rPr lang="en-US" sz="1600" dirty="0">
                <a:solidFill>
                  <a:schemeClr val="tx1"/>
                </a:solidFill>
              </a:rPr>
              <a:t>Query extension methods</a:t>
            </a:r>
          </a:p>
          <a:p>
            <a:pPr marL="544068" lvl="1" indent="-342900">
              <a:buFont typeface="+mj-lt"/>
              <a:buAutoNum type="arabicPeriod"/>
            </a:pPr>
            <a:r>
              <a:rPr lang="en-US" sz="1600" b="1" dirty="0">
                <a:solidFill>
                  <a:schemeClr val="tx1"/>
                </a:solidFill>
              </a:rPr>
              <a:t>RESULTS</a:t>
            </a:r>
          </a:p>
          <a:p>
            <a:pPr marL="726948" lvl="2" indent="-342900">
              <a:buFont typeface="+mj-lt"/>
              <a:buAutoNum type="arabicPeriod"/>
            </a:pPr>
            <a:r>
              <a:rPr lang="en-US" sz="1600" dirty="0">
                <a:solidFill>
                  <a:schemeClr val="tx1"/>
                </a:solidFill>
              </a:rPr>
              <a:t>Results</a:t>
            </a:r>
          </a:p>
          <a:p>
            <a:pPr marL="726948" lvl="2" indent="-342900">
              <a:buFont typeface="+mj-lt"/>
              <a:buAutoNum type="arabicPeriod"/>
            </a:pPr>
            <a:r>
              <a:rPr lang="en-US" sz="1600" dirty="0">
                <a:solidFill>
                  <a:schemeClr val="tx1"/>
                </a:solidFill>
              </a:rPr>
              <a:t>Discussion</a:t>
            </a:r>
          </a:p>
        </p:txBody>
      </p:sp>
      <p:sp>
        <p:nvSpPr>
          <p:cNvPr id="9" name="Slide Number Placeholder 8">
            <a:extLst>
              <a:ext uri="{FF2B5EF4-FFF2-40B4-BE49-F238E27FC236}">
                <a16:creationId xmlns:a16="http://schemas.microsoft.com/office/drawing/2014/main" id="{19D2BFCB-23D0-42E2-A57E-F08002853E75}"/>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3" name="Footer Placeholder 2">
            <a:extLst>
              <a:ext uri="{FF2B5EF4-FFF2-40B4-BE49-F238E27FC236}">
                <a16:creationId xmlns:a16="http://schemas.microsoft.com/office/drawing/2014/main" id="{D6E3AD3A-270B-4280-A54F-B2757E3B8AC8}"/>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696872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INTRODUCTION</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89EF8955-290B-4A24-B91B-F4DB7CB961EA}"/>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4" name="Footer Placeholder 3">
            <a:extLst>
              <a:ext uri="{FF2B5EF4-FFF2-40B4-BE49-F238E27FC236}">
                <a16:creationId xmlns:a16="http://schemas.microsoft.com/office/drawing/2014/main" id="{69B99A57-9DE9-404C-B9FD-6E5579C07372}"/>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95818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The problem</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Slide Number Placeholder 17">
            <a:extLst>
              <a:ext uri="{FF2B5EF4-FFF2-40B4-BE49-F238E27FC236}">
                <a16:creationId xmlns:a16="http://schemas.microsoft.com/office/drawing/2014/main" id="{48F46F73-43C3-40B9-B2AB-9619D30CD06A}"/>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3828078" y="2722605"/>
            <a:ext cx="3507343" cy="3308633"/>
          </a:xfrm>
          <a:ln>
            <a:solidFill>
              <a:schemeClr val="accent2">
                <a:lumMod val="50000"/>
              </a:schemeClr>
            </a:solidFill>
          </a:ln>
        </p:spPr>
        <p:style>
          <a:lnRef idx="2">
            <a:schemeClr val="accent4"/>
          </a:lnRef>
          <a:fillRef idx="1">
            <a:schemeClr val="lt1"/>
          </a:fillRef>
          <a:effectRef idx="0">
            <a:schemeClr val="accent4"/>
          </a:effectRef>
          <a:fontRef idx="minor">
            <a:schemeClr val="dk1"/>
          </a:fontRef>
        </p:style>
        <p:txBody>
          <a:bodyPr>
            <a:normAutofit/>
          </a:bodyPr>
          <a:lstStyle/>
          <a:p>
            <a:pPr marL="201168" lvl="1" indent="0">
              <a:buNone/>
            </a:pPr>
            <a:endParaRPr lang="en-US" sz="500" dirty="0"/>
          </a:p>
          <a:p>
            <a:pPr marL="201168" lvl="1" indent="0">
              <a:buNone/>
            </a:pPr>
            <a:r>
              <a:rPr lang="en-US" sz="1600" dirty="0"/>
              <a:t>To answer users’ questions as precisely as possible, we should examine their queries from many perspectives!</a:t>
            </a:r>
          </a:p>
          <a:p>
            <a:pPr marL="201168" lvl="1" indent="0">
              <a:buNone/>
            </a:pPr>
            <a:r>
              <a:rPr lang="en-US" sz="1600" dirty="0"/>
              <a:t>When we search for something on the web, we usually give keywords or a description of what we want to find.</a:t>
            </a:r>
          </a:p>
          <a:p>
            <a:pPr marL="201168" lvl="1" indent="0">
              <a:buNone/>
            </a:pPr>
            <a:r>
              <a:rPr lang="en-US" sz="1600" b="1" dirty="0"/>
              <a:t>But that’s not always the case! </a:t>
            </a:r>
            <a:r>
              <a:rPr lang="en-US" sz="1600" dirty="0"/>
              <a:t>There are times when we’re careless of the words we choose to use in our searches, ambiguous, or even indifferent of the vocabulary we use.</a:t>
            </a:r>
          </a:p>
          <a:p>
            <a:pPr marL="201168" lvl="1" indent="0">
              <a:buNone/>
            </a:pPr>
            <a:endParaRPr lang="en-US" sz="1600" dirty="0"/>
          </a:p>
          <a:p>
            <a:pPr marL="201168" lvl="1" indent="0">
              <a:buNone/>
            </a:pPr>
            <a:endParaRPr lang="en-US" sz="1600" dirty="0"/>
          </a:p>
        </p:txBody>
      </p:sp>
      <p:sp>
        <p:nvSpPr>
          <p:cNvPr id="3" name="Rectangle 2">
            <a:extLst>
              <a:ext uri="{FF2B5EF4-FFF2-40B4-BE49-F238E27FC236}">
                <a16:creationId xmlns:a16="http://schemas.microsoft.com/office/drawing/2014/main" id="{B6E8F600-25B4-4132-91BB-F735D55DBB02}"/>
              </a:ext>
            </a:extLst>
          </p:cNvPr>
          <p:cNvSpPr/>
          <p:nvPr/>
        </p:nvSpPr>
        <p:spPr>
          <a:xfrm>
            <a:off x="3828079" y="2265406"/>
            <a:ext cx="3507342" cy="457199"/>
          </a:xfrm>
          <a:prstGeom prst="rect">
            <a:avLst/>
          </a:prstGeom>
          <a:solidFill>
            <a:schemeClr val="accent2">
              <a:lumMod val="50000"/>
            </a:schemeClr>
          </a:solidFill>
          <a:ln>
            <a:solidFill>
              <a:schemeClr val="accent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t>Problem statement</a:t>
            </a:r>
          </a:p>
        </p:txBody>
      </p:sp>
      <p:sp>
        <p:nvSpPr>
          <p:cNvPr id="10" name="Rectangle 9">
            <a:extLst>
              <a:ext uri="{FF2B5EF4-FFF2-40B4-BE49-F238E27FC236}">
                <a16:creationId xmlns:a16="http://schemas.microsoft.com/office/drawing/2014/main" id="{50EA3985-9F2C-4DBD-B04D-53D119C20D05}"/>
              </a:ext>
            </a:extLst>
          </p:cNvPr>
          <p:cNvSpPr/>
          <p:nvPr/>
        </p:nvSpPr>
        <p:spPr>
          <a:xfrm>
            <a:off x="7648338" y="2265406"/>
            <a:ext cx="3507342" cy="437723"/>
          </a:xfrm>
          <a:prstGeom prst="rect">
            <a:avLst/>
          </a:prstGeom>
          <a:solidFill>
            <a:schemeClr val="accent2">
              <a:lumMod val="50000"/>
            </a:schemeClr>
          </a:solidFill>
          <a:ln>
            <a:solidFill>
              <a:schemeClr val="accent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t>Context</a:t>
            </a:r>
          </a:p>
        </p:txBody>
      </p:sp>
      <p:sp>
        <p:nvSpPr>
          <p:cNvPr id="13" name="Content Placeholder 3">
            <a:extLst>
              <a:ext uri="{FF2B5EF4-FFF2-40B4-BE49-F238E27FC236}">
                <a16:creationId xmlns:a16="http://schemas.microsoft.com/office/drawing/2014/main" id="{64D79B71-6BA6-4D2F-AF4F-3B9588659EA8}"/>
              </a:ext>
            </a:extLst>
          </p:cNvPr>
          <p:cNvSpPr txBox="1">
            <a:spLocks/>
          </p:cNvSpPr>
          <p:nvPr/>
        </p:nvSpPr>
        <p:spPr>
          <a:xfrm>
            <a:off x="7648340" y="2703129"/>
            <a:ext cx="3507342" cy="3328112"/>
          </a:xfrm>
          <a:prstGeom prst="rect">
            <a:avLst/>
          </a:prstGeom>
          <a:ln>
            <a:solidFill>
              <a:schemeClr val="accent2">
                <a:lumMod val="50000"/>
              </a:schemeClr>
            </a:solidFill>
          </a:ln>
        </p:spPr>
        <p:style>
          <a:lnRef idx="2">
            <a:schemeClr val="accent4"/>
          </a:lnRef>
          <a:fillRef idx="1">
            <a:schemeClr val="lt1"/>
          </a:fillRef>
          <a:effectRef idx="0">
            <a:schemeClr val="accent4"/>
          </a:effectRef>
          <a:fontRef idx="minor">
            <a:schemeClr val="dk1"/>
          </a:fontRef>
        </p:style>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292608" lvl="1" indent="0">
              <a:buNone/>
            </a:pPr>
            <a:endParaRPr lang="en-US" sz="500" b="1" dirty="0"/>
          </a:p>
          <a:p>
            <a:pPr marL="292608" lvl="1" indent="0">
              <a:buNone/>
            </a:pPr>
            <a:r>
              <a:rPr lang="en-US" sz="1600" b="1" dirty="0"/>
              <a:t>Query expansion</a:t>
            </a:r>
            <a:r>
              <a:rPr lang="en-US" sz="1600" dirty="0"/>
              <a:t> is a method which consists of adding terms to the user’s query.</a:t>
            </a:r>
          </a:p>
          <a:p>
            <a:pPr marL="292608" lvl="1" indent="0">
              <a:buNone/>
            </a:pPr>
            <a:r>
              <a:rPr lang="en-US" sz="1600" b="1" dirty="0"/>
              <a:t>Thesaurus </a:t>
            </a:r>
            <a:r>
              <a:rPr lang="en-US" sz="1600" dirty="0"/>
              <a:t>is a collection of synonyms and sometimes antonyms of words.</a:t>
            </a:r>
          </a:p>
          <a:p>
            <a:pPr marL="292608" lvl="1" indent="0">
              <a:buNone/>
            </a:pPr>
            <a:r>
              <a:rPr lang="en-US" sz="1600" b="1" dirty="0"/>
              <a:t>Embeddings </a:t>
            </a:r>
            <a:r>
              <a:rPr lang="en-US" sz="1600" dirty="0"/>
              <a:t>are vectors that encode the meaning of words such that words that are close in the vector space have similar meaning.</a:t>
            </a:r>
          </a:p>
          <a:p>
            <a:pPr marL="292608" lvl="1" indent="0">
              <a:buNone/>
            </a:pPr>
            <a:r>
              <a:rPr lang="en-US" sz="1600" b="1" dirty="0"/>
              <a:t>Synonymity </a:t>
            </a:r>
            <a:r>
              <a:rPr lang="en-US" sz="1600" dirty="0"/>
              <a:t>is the </a:t>
            </a:r>
            <a:r>
              <a:rPr lang="en-US" sz="1600" b="1" dirty="0"/>
              <a:t>semantic relation that holds between two words </a:t>
            </a:r>
            <a:r>
              <a:rPr lang="en-US" sz="1600" dirty="0"/>
              <a:t>that can express the same meaning.</a:t>
            </a:r>
            <a:endParaRPr lang="en-US" sz="1600" b="1" dirty="0"/>
          </a:p>
        </p:txBody>
      </p:sp>
      <p:pic>
        <p:nvPicPr>
          <p:cNvPr id="21" name="Picture 20" descr="Logo&#10;&#10;Description automatically generated">
            <a:extLst>
              <a:ext uri="{FF2B5EF4-FFF2-40B4-BE49-F238E27FC236}">
                <a16:creationId xmlns:a16="http://schemas.microsoft.com/office/drawing/2014/main" id="{5C663407-EB64-48A2-9DA3-A060232E70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02" y="3287545"/>
            <a:ext cx="2796339" cy="1008296"/>
          </a:xfrm>
          <a:prstGeom prst="rect">
            <a:avLst/>
          </a:prstGeom>
        </p:spPr>
      </p:pic>
      <p:sp>
        <p:nvSpPr>
          <p:cNvPr id="5" name="Footer Placeholder 4">
            <a:extLst>
              <a:ext uri="{FF2B5EF4-FFF2-40B4-BE49-F238E27FC236}">
                <a16:creationId xmlns:a16="http://schemas.microsoft.com/office/drawing/2014/main" id="{80E7FB32-4D23-476D-9953-58545976544A}"/>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124969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51433"/>
            <a:ext cx="10058400" cy="1450757"/>
          </a:xfrm>
        </p:spPr>
        <p:txBody>
          <a:bodyPr>
            <a:normAutofit/>
          </a:bodyPr>
          <a:lstStyle/>
          <a:p>
            <a:r>
              <a:rPr lang="en-US" sz="4400" b="1" dirty="0"/>
              <a:t>Challenges deep-dive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193532" y="3093918"/>
            <a:ext cx="3033346" cy="3392316"/>
          </a:xfrm>
        </p:spPr>
        <p:txBody>
          <a:bodyPr>
            <a:normAutofit/>
          </a:bodyPr>
          <a:lstStyle/>
          <a:p>
            <a:pPr marL="0" indent="0">
              <a:buNone/>
            </a:pPr>
            <a:r>
              <a:rPr lang="en-US" sz="1800" b="1" u="sng" dirty="0">
                <a:cs typeface="Aharoni" panose="02010803020104030203" pitchFamily="2" charset="-79"/>
              </a:rPr>
              <a:t>User language &amp; data</a:t>
            </a:r>
            <a:endParaRPr lang="en-US" sz="1800" dirty="0">
              <a:cs typeface="Aharoni" panose="02010803020104030203" pitchFamily="2" charset="-79"/>
            </a:endParaRPr>
          </a:p>
          <a:p>
            <a:pPr lvl="1">
              <a:buFont typeface="Arial" panose="020B0604020202020204" pitchFamily="34" charset="0"/>
              <a:buChar char="•"/>
            </a:pPr>
            <a:r>
              <a:rPr lang="en-US" sz="1600" dirty="0"/>
              <a:t>What kind of </a:t>
            </a:r>
            <a:r>
              <a:rPr lang="en-US" sz="1600" b="1" dirty="0"/>
              <a:t>language</a:t>
            </a:r>
            <a:r>
              <a:rPr lang="en-US" sz="1600" dirty="0"/>
              <a:t> should we be able to handle (formal or everyday vocabulary) ?</a:t>
            </a:r>
          </a:p>
          <a:p>
            <a:pPr lvl="1">
              <a:buFont typeface="Arial" panose="020B0604020202020204" pitchFamily="34" charset="0"/>
              <a:buChar char="•"/>
            </a:pPr>
            <a:r>
              <a:rPr lang="en-US" sz="1600" dirty="0"/>
              <a:t>How can we handle terms that have a </a:t>
            </a:r>
            <a:r>
              <a:rPr lang="en-US" sz="1600" b="1" dirty="0"/>
              <a:t>different meaning</a:t>
            </a:r>
            <a:r>
              <a:rPr lang="en-US" sz="1600" dirty="0"/>
              <a:t> based on context ?</a:t>
            </a:r>
          </a:p>
          <a:p>
            <a:pPr lvl="1">
              <a:buFont typeface="Arial" panose="020B0604020202020204" pitchFamily="34" charset="0"/>
              <a:buChar char="•"/>
            </a:pPr>
            <a:r>
              <a:rPr lang="en-US" sz="1600" dirty="0"/>
              <a:t>Is the search engine </a:t>
            </a:r>
            <a:r>
              <a:rPr lang="en-US" sz="1600" b="1" dirty="0"/>
              <a:t>topic specific</a:t>
            </a:r>
            <a:r>
              <a:rPr lang="en-US" sz="1600" dirty="0"/>
              <a:t> or is it a </a:t>
            </a:r>
            <a:r>
              <a:rPr lang="en-US" sz="1600" b="1" dirty="0"/>
              <a:t>general-purpose</a:t>
            </a:r>
            <a:r>
              <a:rPr lang="en-US" sz="1600" dirty="0"/>
              <a:t> IR system ?</a:t>
            </a:r>
          </a:p>
          <a:p>
            <a:pPr lvl="1">
              <a:buFont typeface="Arial" panose="020B0604020202020204" pitchFamily="34" charset="0"/>
              <a:buChar char="•"/>
            </a:pPr>
            <a:endParaRPr lang="en-US" b="1" dirty="0"/>
          </a:p>
          <a:p>
            <a:pPr lvl="1">
              <a:buFont typeface="Arial" panose="020B0604020202020204" pitchFamily="34" charset="0"/>
              <a:buChar char="•"/>
            </a:pPr>
            <a:endParaRPr lang="en-US" b="1" dirty="0"/>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Arrow: Chevron 4">
            <a:extLst>
              <a:ext uri="{FF2B5EF4-FFF2-40B4-BE49-F238E27FC236}">
                <a16:creationId xmlns:a16="http://schemas.microsoft.com/office/drawing/2014/main" id="{6499EACE-982D-42DB-8D0F-8AB8FFDA4B29}"/>
              </a:ext>
            </a:extLst>
          </p:cNvPr>
          <p:cNvSpPr/>
          <p:nvPr/>
        </p:nvSpPr>
        <p:spPr>
          <a:xfrm>
            <a:off x="1193532" y="2153319"/>
            <a:ext cx="2894428" cy="683127"/>
          </a:xfrm>
          <a:prstGeom prst="chevron">
            <a:avLst/>
          </a:prstGeom>
          <a:solidFill>
            <a:schemeClr val="accent2">
              <a:lumMod val="50000"/>
            </a:schemeClr>
          </a:solidFill>
          <a:ln>
            <a:solidFill>
              <a:schemeClr val="accent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bg1"/>
                </a:solidFill>
              </a:rPr>
              <a:t>Challenge 1</a:t>
            </a:r>
          </a:p>
        </p:txBody>
      </p:sp>
      <p:sp>
        <p:nvSpPr>
          <p:cNvPr id="12" name="Arrow: Chevron 11">
            <a:extLst>
              <a:ext uri="{FF2B5EF4-FFF2-40B4-BE49-F238E27FC236}">
                <a16:creationId xmlns:a16="http://schemas.microsoft.com/office/drawing/2014/main" id="{F370C4C5-27A8-46DE-884E-F74CE6D04070}"/>
              </a:ext>
            </a:extLst>
          </p:cNvPr>
          <p:cNvSpPr/>
          <p:nvPr/>
        </p:nvSpPr>
        <p:spPr>
          <a:xfrm>
            <a:off x="4742107" y="2153318"/>
            <a:ext cx="2894428" cy="683127"/>
          </a:xfrm>
          <a:prstGeom prst="chevron">
            <a:avLst/>
          </a:prstGeom>
          <a:solidFill>
            <a:schemeClr val="accent2">
              <a:lumMod val="50000"/>
            </a:schemeClr>
          </a:solidFill>
          <a:ln>
            <a:solidFill>
              <a:schemeClr val="accent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bg1"/>
                </a:solidFill>
              </a:rPr>
              <a:t>Challenge 2</a:t>
            </a:r>
          </a:p>
        </p:txBody>
      </p:sp>
      <p:sp>
        <p:nvSpPr>
          <p:cNvPr id="13" name="Arrow: Chevron 12">
            <a:extLst>
              <a:ext uri="{FF2B5EF4-FFF2-40B4-BE49-F238E27FC236}">
                <a16:creationId xmlns:a16="http://schemas.microsoft.com/office/drawing/2014/main" id="{112EFC50-0F34-4FA6-B011-724A649011B0}"/>
              </a:ext>
            </a:extLst>
          </p:cNvPr>
          <p:cNvSpPr/>
          <p:nvPr/>
        </p:nvSpPr>
        <p:spPr>
          <a:xfrm>
            <a:off x="8261252" y="2157305"/>
            <a:ext cx="2894428" cy="683127"/>
          </a:xfrm>
          <a:prstGeom prst="chevron">
            <a:avLst/>
          </a:prstGeom>
          <a:solidFill>
            <a:schemeClr val="accent2">
              <a:lumMod val="50000"/>
            </a:schemeClr>
          </a:solidFill>
          <a:ln>
            <a:solidFill>
              <a:schemeClr val="accent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bg1"/>
                </a:solidFill>
              </a:rPr>
              <a:t>Challenge 3</a:t>
            </a:r>
          </a:p>
        </p:txBody>
      </p:sp>
      <p:sp>
        <p:nvSpPr>
          <p:cNvPr id="14" name="Content Placeholder 3">
            <a:extLst>
              <a:ext uri="{FF2B5EF4-FFF2-40B4-BE49-F238E27FC236}">
                <a16:creationId xmlns:a16="http://schemas.microsoft.com/office/drawing/2014/main" id="{F924FA0F-2525-403C-8474-57B1885C6482}"/>
              </a:ext>
            </a:extLst>
          </p:cNvPr>
          <p:cNvSpPr txBox="1">
            <a:spLocks/>
          </p:cNvSpPr>
          <p:nvPr/>
        </p:nvSpPr>
        <p:spPr>
          <a:xfrm>
            <a:off x="4742107" y="3029119"/>
            <a:ext cx="2919046" cy="3417719"/>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900" b="1" u="sng" dirty="0"/>
              <a:t>Query extension method</a:t>
            </a:r>
          </a:p>
          <a:p>
            <a:pPr marL="578358" lvl="1" indent="-285750">
              <a:buFont typeface="Arial" panose="020B0604020202020204" pitchFamily="34" charset="0"/>
              <a:buChar char="•"/>
            </a:pPr>
            <a:r>
              <a:rPr lang="en-US" sz="1600" dirty="0"/>
              <a:t>The method is </a:t>
            </a:r>
            <a:r>
              <a:rPr lang="en-US" sz="1600" b="1" dirty="0"/>
              <a:t>heavily dependent</a:t>
            </a:r>
            <a:r>
              <a:rPr lang="en-US" sz="1600" dirty="0"/>
              <a:t> on the users’ queries and the data.</a:t>
            </a:r>
          </a:p>
          <a:p>
            <a:pPr marL="578358" lvl="1" indent="-285750">
              <a:buFont typeface="Arial" panose="020B0604020202020204" pitchFamily="34" charset="0"/>
              <a:buChar char="•"/>
            </a:pPr>
            <a:r>
              <a:rPr lang="en-US" sz="1600" dirty="0"/>
              <a:t>What kind of </a:t>
            </a:r>
            <a:r>
              <a:rPr lang="en-US" sz="1600" b="1" dirty="0"/>
              <a:t>information</a:t>
            </a:r>
            <a:r>
              <a:rPr lang="en-US" sz="1600" dirty="0"/>
              <a:t> should be included in a thesaurus or the embeddings (e.g., formal terms, abbreviations) ?</a:t>
            </a:r>
          </a:p>
          <a:p>
            <a:pPr marL="578358" lvl="1" indent="-285750">
              <a:buFont typeface="Arial" panose="020B0604020202020204" pitchFamily="34" charset="0"/>
              <a:buChar char="•"/>
            </a:pPr>
            <a:r>
              <a:rPr lang="en-US" sz="1600" dirty="0"/>
              <a:t>How </a:t>
            </a:r>
            <a:r>
              <a:rPr lang="en-US" sz="1600" b="1" dirty="0"/>
              <a:t>big</a:t>
            </a:r>
            <a:r>
              <a:rPr lang="en-US" sz="1600" dirty="0"/>
              <a:t> the thesaurus or the embeddings should be ?</a:t>
            </a:r>
          </a:p>
        </p:txBody>
      </p:sp>
      <p:sp>
        <p:nvSpPr>
          <p:cNvPr id="15" name="Content Placeholder 3">
            <a:extLst>
              <a:ext uri="{FF2B5EF4-FFF2-40B4-BE49-F238E27FC236}">
                <a16:creationId xmlns:a16="http://schemas.microsoft.com/office/drawing/2014/main" id="{6E404AEF-FE4C-44DD-95D7-8B00213DD61A}"/>
              </a:ext>
            </a:extLst>
          </p:cNvPr>
          <p:cNvSpPr txBox="1">
            <a:spLocks/>
          </p:cNvSpPr>
          <p:nvPr/>
        </p:nvSpPr>
        <p:spPr>
          <a:xfrm>
            <a:off x="8146073" y="3029119"/>
            <a:ext cx="3124786" cy="340586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800" b="1" u="sng" dirty="0"/>
              <a:t>Performance</a:t>
            </a:r>
          </a:p>
          <a:p>
            <a:pPr marL="578358" lvl="1" indent="-285750">
              <a:buFont typeface="Arial" panose="020B0604020202020204" pitchFamily="34" charset="0"/>
              <a:buChar char="•"/>
            </a:pPr>
            <a:r>
              <a:rPr lang="en-US" sz="1600" dirty="0"/>
              <a:t>The IR system’s performance is </a:t>
            </a:r>
            <a:r>
              <a:rPr lang="en-US" sz="1600" b="1" dirty="0"/>
              <a:t>dependent</a:t>
            </a:r>
            <a:r>
              <a:rPr lang="en-US" sz="1600" dirty="0"/>
              <a:t> on the method used to extend the queries. </a:t>
            </a:r>
          </a:p>
          <a:p>
            <a:pPr marL="578358" lvl="1" indent="-285750">
              <a:buFont typeface="Arial" panose="020B0604020202020204" pitchFamily="34" charset="0"/>
              <a:buChar char="•"/>
            </a:pPr>
            <a:r>
              <a:rPr lang="en-US" sz="1600" dirty="0"/>
              <a:t>Can the </a:t>
            </a:r>
            <a:r>
              <a:rPr lang="en-US" sz="1600" b="1" dirty="0"/>
              <a:t>volume</a:t>
            </a:r>
            <a:r>
              <a:rPr lang="en-US" sz="1600" dirty="0"/>
              <a:t> of the thesaurus or the embeddings impact the system’s performance ?</a:t>
            </a:r>
          </a:p>
          <a:p>
            <a:pPr marL="578358" lvl="1" indent="-285750">
              <a:buFont typeface="Arial" panose="020B0604020202020204" pitchFamily="34" charset="0"/>
              <a:buChar char="•"/>
            </a:pPr>
            <a:r>
              <a:rPr lang="en-US" sz="1600" dirty="0"/>
              <a:t>How quickly can we deliver results ?</a:t>
            </a:r>
          </a:p>
          <a:p>
            <a:pPr marL="578358" lvl="1" indent="-285750">
              <a:buFont typeface="Arial" panose="020B0604020202020204" pitchFamily="34" charset="0"/>
              <a:buChar char="•"/>
            </a:pPr>
            <a:r>
              <a:rPr lang="en-US" sz="1600" dirty="0"/>
              <a:t>The method used should not cause system degradation!</a:t>
            </a:r>
          </a:p>
          <a:p>
            <a:pPr marL="578358" lvl="1" indent="-285750">
              <a:buFont typeface="Arial" panose="020B0604020202020204" pitchFamily="34" charset="0"/>
              <a:buChar char="•"/>
            </a:pPr>
            <a:endParaRPr lang="en-US" sz="1600" dirty="0"/>
          </a:p>
        </p:txBody>
      </p:sp>
      <p:sp>
        <p:nvSpPr>
          <p:cNvPr id="7" name="Slide Number Placeholder 6">
            <a:extLst>
              <a:ext uri="{FF2B5EF4-FFF2-40B4-BE49-F238E27FC236}">
                <a16:creationId xmlns:a16="http://schemas.microsoft.com/office/drawing/2014/main" id="{E703A682-345A-4EE2-8C8B-29A3B679B6AE}"/>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3" name="Footer Placeholder 2">
            <a:extLst>
              <a:ext uri="{FF2B5EF4-FFF2-40B4-BE49-F238E27FC236}">
                <a16:creationId xmlns:a16="http://schemas.microsoft.com/office/drawing/2014/main" id="{351084AA-CDAD-4523-89F9-D5331B33870B}"/>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619235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SEARCH ENGINE</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5318DF9-6CD7-4F76-9F67-1A91D459F5FD}"/>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4" name="Footer Placeholder 3">
            <a:extLst>
              <a:ext uri="{FF2B5EF4-FFF2-40B4-BE49-F238E27FC236}">
                <a16:creationId xmlns:a16="http://schemas.microsoft.com/office/drawing/2014/main" id="{DDA22EAD-E2F0-45B9-951B-756FF177C4EC}"/>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428275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Data and IR system</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310E1C34-F4F1-470B-914A-7C0D7790D901}"/>
              </a:ext>
            </a:extLst>
          </p:cNvPr>
          <p:cNvSpPr>
            <a:spLocks noGrp="1"/>
          </p:cNvSpPr>
          <p:nvPr>
            <p:ph idx="1"/>
          </p:nvPr>
        </p:nvSpPr>
        <p:spPr/>
        <p:txBody>
          <a:bodyPr>
            <a:noAutofit/>
          </a:bodyPr>
          <a:lstStyle/>
          <a:p>
            <a:pPr lvl="1">
              <a:buFont typeface="Arial" panose="020B0604020202020204" pitchFamily="34" charset="0"/>
              <a:buChar char="•"/>
            </a:pPr>
            <a:r>
              <a:rPr lang="en-US" sz="1600" dirty="0"/>
              <a:t>The Information Retrieval system (search engine) was created using the </a:t>
            </a:r>
            <a:r>
              <a:rPr lang="en-US" sz="1600" b="1" dirty="0"/>
              <a:t>Apache Lucene </a:t>
            </a:r>
            <a:r>
              <a:rPr lang="en-US" sz="1600" dirty="0"/>
              <a:t>library, in </a:t>
            </a:r>
            <a:r>
              <a:rPr lang="en-US" sz="1600" b="1" dirty="0"/>
              <a:t>Java</a:t>
            </a:r>
            <a:r>
              <a:rPr lang="en-US" sz="1600" dirty="0"/>
              <a:t>.</a:t>
            </a:r>
          </a:p>
          <a:p>
            <a:pPr lvl="1">
              <a:buFont typeface="Arial" panose="020B0604020202020204" pitchFamily="34" charset="0"/>
              <a:buChar char="•"/>
            </a:pPr>
            <a:r>
              <a:rPr lang="en-US" sz="1600" dirty="0"/>
              <a:t>We’re using the </a:t>
            </a:r>
            <a:r>
              <a:rPr lang="en-US" sz="1600" b="1" dirty="0"/>
              <a:t>CISI</a:t>
            </a:r>
            <a:r>
              <a:rPr lang="en-US" sz="1600" dirty="0"/>
              <a:t> corpus (by the Information Retrieval Group of University of Glasgow) which consists of text data about 1,460 documents and 112 associated queries.</a:t>
            </a:r>
          </a:p>
          <a:p>
            <a:pPr lvl="1">
              <a:buFont typeface="Arial" panose="020B0604020202020204" pitchFamily="34" charset="0"/>
              <a:buChar char="•"/>
            </a:pPr>
            <a:r>
              <a:rPr lang="en-US" sz="1600" dirty="0"/>
              <a:t>From the documents and queries we only keep the </a:t>
            </a:r>
            <a:r>
              <a:rPr lang="en-US" sz="1600" b="1" dirty="0"/>
              <a:t>ID</a:t>
            </a:r>
            <a:r>
              <a:rPr lang="en-US" sz="1600" dirty="0"/>
              <a:t>, the </a:t>
            </a:r>
            <a:r>
              <a:rPr lang="en-US" sz="1600" b="1" dirty="0"/>
              <a:t>title</a:t>
            </a:r>
            <a:r>
              <a:rPr lang="en-US" sz="1600" dirty="0"/>
              <a:t> and the </a:t>
            </a:r>
            <a:r>
              <a:rPr lang="en-US" sz="1600" b="1" dirty="0"/>
              <a:t>abstract</a:t>
            </a:r>
            <a:r>
              <a:rPr lang="en-US" sz="1600" dirty="0"/>
              <a:t> fields.</a:t>
            </a:r>
          </a:p>
          <a:p>
            <a:pPr lvl="1">
              <a:buFont typeface="Arial" panose="020B0604020202020204" pitchFamily="34" charset="0"/>
              <a:buChar char="•"/>
            </a:pPr>
            <a:r>
              <a:rPr lang="en-US" sz="1600" dirty="0"/>
              <a:t>The documents have two searchable fields: the title and the abstract. Thus, we perform </a:t>
            </a:r>
            <a:r>
              <a:rPr lang="en-US" sz="1600" b="1" dirty="0"/>
              <a:t>multifield document retrieval </a:t>
            </a:r>
            <a:r>
              <a:rPr lang="en-US" sz="1600" dirty="0"/>
              <a:t>based on the fields mentioned above.</a:t>
            </a:r>
          </a:p>
          <a:p>
            <a:pPr lvl="1">
              <a:buFont typeface="Arial" panose="020B0604020202020204" pitchFamily="34" charset="0"/>
              <a:buChar char="•"/>
            </a:pPr>
            <a:r>
              <a:rPr lang="en-US" sz="1600" dirty="0"/>
              <a:t>The data initially are </a:t>
            </a:r>
            <a:r>
              <a:rPr lang="en-US" sz="1600" b="1" dirty="0"/>
              <a:t>cleaned</a:t>
            </a:r>
            <a:r>
              <a:rPr lang="en-US" sz="1600" dirty="0"/>
              <a:t> by:</a:t>
            </a:r>
          </a:p>
          <a:p>
            <a:pPr lvl="2">
              <a:buFont typeface="Arial" panose="020B0604020202020204" pitchFamily="34" charset="0"/>
              <a:buChar char="•"/>
            </a:pPr>
            <a:r>
              <a:rPr lang="en-US" sz="1600" b="1" dirty="0"/>
              <a:t>removing symbols </a:t>
            </a:r>
            <a:r>
              <a:rPr lang="en-US" sz="1600" dirty="0"/>
              <a:t>and</a:t>
            </a:r>
          </a:p>
          <a:p>
            <a:pPr lvl="2">
              <a:buFont typeface="Arial" panose="020B0604020202020204" pitchFamily="34" charset="0"/>
              <a:buChar char="•"/>
            </a:pPr>
            <a:r>
              <a:rPr lang="en-US" sz="1600" b="1" dirty="0"/>
              <a:t>lowercasing</a:t>
            </a:r>
            <a:r>
              <a:rPr lang="en-US" sz="1600" dirty="0"/>
              <a:t> the text (optional).</a:t>
            </a:r>
          </a:p>
          <a:p>
            <a:pPr lvl="1">
              <a:buFont typeface="Arial" panose="020B0604020202020204" pitchFamily="34" charset="0"/>
              <a:buChar char="•"/>
            </a:pPr>
            <a:r>
              <a:rPr lang="en-US" sz="1600" dirty="0"/>
              <a:t>Further analysis on data is carried by the </a:t>
            </a:r>
            <a:r>
              <a:rPr lang="en-US" sz="1600" b="1" dirty="0"/>
              <a:t>EnglishAnalayzer</a:t>
            </a:r>
            <a:r>
              <a:rPr lang="en-US" sz="1600" dirty="0"/>
              <a:t>,</a:t>
            </a:r>
            <a:r>
              <a:rPr lang="en-US" sz="1600" b="1" dirty="0"/>
              <a:t> </a:t>
            </a:r>
            <a:r>
              <a:rPr lang="en-US" sz="1600" dirty="0"/>
              <a:t>which:</a:t>
            </a:r>
          </a:p>
          <a:p>
            <a:pPr lvl="2">
              <a:buFont typeface="Arial" panose="020B0604020202020204" pitchFamily="34" charset="0"/>
              <a:buChar char="•"/>
            </a:pPr>
            <a:r>
              <a:rPr lang="en-US" sz="1600" b="1" dirty="0"/>
              <a:t>tokenizes</a:t>
            </a:r>
            <a:r>
              <a:rPr lang="en-US" sz="1600" dirty="0"/>
              <a:t> the text based on grammar (implements Word Break rules from Unicode Text Segmentation algorithm), </a:t>
            </a:r>
          </a:p>
          <a:p>
            <a:pPr lvl="2">
              <a:buFont typeface="Arial" panose="020B0604020202020204" pitchFamily="34" charset="0"/>
              <a:buChar char="•"/>
            </a:pPr>
            <a:r>
              <a:rPr lang="en-US" sz="1600" b="1" dirty="0"/>
              <a:t>removes possessives </a:t>
            </a:r>
            <a:r>
              <a:rPr lang="en-US" sz="1600" dirty="0"/>
              <a:t>from words and </a:t>
            </a:r>
            <a:r>
              <a:rPr lang="en-US" sz="1600" b="1" dirty="0"/>
              <a:t>stopwords</a:t>
            </a:r>
            <a:r>
              <a:rPr lang="en-US" sz="1600" dirty="0"/>
              <a:t>,</a:t>
            </a:r>
          </a:p>
        </p:txBody>
      </p:sp>
      <p:sp>
        <p:nvSpPr>
          <p:cNvPr id="6" name="Slide Number Placeholder 5">
            <a:extLst>
              <a:ext uri="{FF2B5EF4-FFF2-40B4-BE49-F238E27FC236}">
                <a16:creationId xmlns:a16="http://schemas.microsoft.com/office/drawing/2014/main" id="{D0649898-57C9-4A94-B135-188A39EB1743}"/>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3" name="Footer Placeholder 2">
            <a:extLst>
              <a:ext uri="{FF2B5EF4-FFF2-40B4-BE49-F238E27FC236}">
                <a16:creationId xmlns:a16="http://schemas.microsoft.com/office/drawing/2014/main" id="{96D81F5E-BE82-4939-B6C5-FFB6C93493A5}"/>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575617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Data and IR system</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310E1C34-F4F1-470B-914A-7C0D7790D901}"/>
              </a:ext>
            </a:extLst>
          </p:cNvPr>
          <p:cNvSpPr>
            <a:spLocks noGrp="1"/>
          </p:cNvSpPr>
          <p:nvPr>
            <p:ph idx="1"/>
          </p:nvPr>
        </p:nvSpPr>
        <p:spPr/>
        <p:txBody>
          <a:bodyPr>
            <a:noAutofit/>
          </a:bodyPr>
          <a:lstStyle/>
          <a:p>
            <a:pPr lvl="2">
              <a:buFont typeface="Arial" panose="020B0604020202020204" pitchFamily="34" charset="0"/>
              <a:buChar char="•"/>
            </a:pPr>
            <a:r>
              <a:rPr lang="en-US" sz="1600" b="1" dirty="0"/>
              <a:t>lowercases</a:t>
            </a:r>
            <a:r>
              <a:rPr lang="en-US" sz="1600" dirty="0"/>
              <a:t> the text, </a:t>
            </a:r>
          </a:p>
          <a:p>
            <a:pPr lvl="2">
              <a:buFont typeface="Arial" panose="020B0604020202020204" pitchFamily="34" charset="0"/>
              <a:buChar char="•"/>
            </a:pPr>
            <a:r>
              <a:rPr lang="en-US" sz="1600" b="1" dirty="0"/>
              <a:t>stems</a:t>
            </a:r>
            <a:r>
              <a:rPr lang="en-US" sz="1600" dirty="0"/>
              <a:t> the text using the </a:t>
            </a:r>
            <a:r>
              <a:rPr lang="en-US" sz="1600" b="1" dirty="0"/>
              <a:t>Porter stemming algorithm</a:t>
            </a:r>
            <a:r>
              <a:rPr lang="en-US" sz="1600" dirty="0"/>
              <a:t>.</a:t>
            </a:r>
          </a:p>
          <a:p>
            <a:pPr lvl="1">
              <a:buFont typeface="Arial" panose="020B0604020202020204" pitchFamily="34" charset="0"/>
              <a:buChar char="•"/>
            </a:pPr>
            <a:r>
              <a:rPr lang="en-US" sz="1600" dirty="0"/>
              <a:t>Especially at </a:t>
            </a:r>
            <a:r>
              <a:rPr lang="en-US" sz="1600" b="1" dirty="0"/>
              <a:t>query time</a:t>
            </a:r>
            <a:r>
              <a:rPr lang="en-US" sz="1600" dirty="0"/>
              <a:t>, the </a:t>
            </a:r>
            <a:r>
              <a:rPr lang="en-US" sz="1600" b="1" dirty="0"/>
              <a:t>EnglishAnalayzer</a:t>
            </a:r>
            <a:r>
              <a:rPr lang="en-US" sz="1600" dirty="0"/>
              <a:t> is extended to handle </a:t>
            </a:r>
            <a:r>
              <a:rPr lang="en-US" sz="1600" b="1" dirty="0"/>
              <a:t>query expansion with synonyms</a:t>
            </a:r>
            <a:r>
              <a:rPr lang="en-US" sz="1600" dirty="0"/>
              <a:t>, either by using a thesaurus or word embeddings.</a:t>
            </a:r>
          </a:p>
          <a:p>
            <a:pPr lvl="1">
              <a:buFont typeface="Arial" panose="020B0604020202020204" pitchFamily="34" charset="0"/>
              <a:buChar char="•"/>
            </a:pPr>
            <a:r>
              <a:rPr lang="en-US" sz="1600" dirty="0"/>
              <a:t>For query-document similarity and scoring we are using </a:t>
            </a:r>
            <a:r>
              <a:rPr lang="en-US" sz="1600" b="1" dirty="0"/>
              <a:t>Okapi BM25 Similarity</a:t>
            </a:r>
            <a:r>
              <a:rPr lang="en-US" sz="1600" dirty="0"/>
              <a:t>, which is state-of-the-art in probabilistic information retrieval.</a:t>
            </a:r>
          </a:p>
          <a:p>
            <a:pPr lvl="1">
              <a:buFont typeface="Arial" panose="020B0604020202020204" pitchFamily="34" charset="0"/>
              <a:buChar char="•"/>
            </a:pPr>
            <a:r>
              <a:rPr lang="en-US" sz="1600" dirty="0"/>
              <a:t>To evaluate our IR system, we have used the </a:t>
            </a:r>
            <a:r>
              <a:rPr lang="en-US" sz="1600" b="1" dirty="0"/>
              <a:t>trec_eval </a:t>
            </a:r>
            <a:r>
              <a:rPr lang="en-US" sz="1600" dirty="0"/>
              <a:t>tool and its metrics.</a:t>
            </a:r>
          </a:p>
          <a:p>
            <a:pPr lvl="1">
              <a:buFont typeface="Arial" panose="020B0604020202020204" pitchFamily="34" charset="0"/>
              <a:buChar char="•"/>
            </a:pPr>
            <a:r>
              <a:rPr lang="en-US" sz="1600" dirty="0"/>
              <a:t>Specifically, the search engine is evaluated on </a:t>
            </a:r>
            <a:r>
              <a:rPr lang="en-US" sz="1600" b="1" dirty="0"/>
              <a:t>the top k retrieved documents</a:t>
            </a:r>
            <a:r>
              <a:rPr lang="en-US" sz="1600" dirty="0"/>
              <a:t>, and we consider the following </a:t>
            </a:r>
            <a:r>
              <a:rPr lang="en-US" sz="1600" b="1" dirty="0"/>
              <a:t>metrics</a:t>
            </a:r>
            <a:r>
              <a:rPr lang="en-US" sz="1600" dirty="0"/>
              <a:t>:</a:t>
            </a:r>
          </a:p>
          <a:p>
            <a:pPr lvl="2">
              <a:buFont typeface="Arial" panose="020B0604020202020204" pitchFamily="34" charset="0"/>
              <a:buChar char="•"/>
            </a:pPr>
            <a:r>
              <a:rPr lang="en-US" sz="1600" b="1" dirty="0">
                <a:solidFill>
                  <a:schemeClr val="tx1"/>
                </a:solidFill>
              </a:rPr>
              <a:t>precision</a:t>
            </a:r>
            <a:r>
              <a:rPr lang="en-US" sz="1600" dirty="0">
                <a:solidFill>
                  <a:schemeClr val="tx1"/>
                </a:solidFill>
              </a:rPr>
              <a:t>,</a:t>
            </a:r>
          </a:p>
          <a:p>
            <a:pPr lvl="2">
              <a:buFont typeface="Arial" panose="020B0604020202020204" pitchFamily="34" charset="0"/>
              <a:buChar char="•"/>
            </a:pPr>
            <a:r>
              <a:rPr lang="en-US" sz="1600" b="1" dirty="0">
                <a:solidFill>
                  <a:schemeClr val="tx1"/>
                </a:solidFill>
              </a:rPr>
              <a:t>recall</a:t>
            </a:r>
            <a:r>
              <a:rPr lang="en-US" sz="1600" dirty="0">
                <a:solidFill>
                  <a:schemeClr val="tx1"/>
                </a:solidFill>
              </a:rPr>
              <a:t>,</a:t>
            </a:r>
          </a:p>
          <a:p>
            <a:pPr lvl="2">
              <a:buFont typeface="Arial" panose="020B0604020202020204" pitchFamily="34" charset="0"/>
              <a:buChar char="•"/>
            </a:pPr>
            <a:r>
              <a:rPr lang="en-US" sz="1600" b="1" dirty="0">
                <a:solidFill>
                  <a:schemeClr val="tx1"/>
                </a:solidFill>
              </a:rPr>
              <a:t>mean average precision (MAP)</a:t>
            </a:r>
            <a:r>
              <a:rPr lang="en-US" sz="1600" dirty="0">
                <a:solidFill>
                  <a:schemeClr val="tx1"/>
                </a:solidFill>
              </a:rPr>
              <a:t>.</a:t>
            </a:r>
          </a:p>
        </p:txBody>
      </p:sp>
      <p:sp>
        <p:nvSpPr>
          <p:cNvPr id="6" name="Slide Number Placeholder 5">
            <a:extLst>
              <a:ext uri="{FF2B5EF4-FFF2-40B4-BE49-F238E27FC236}">
                <a16:creationId xmlns:a16="http://schemas.microsoft.com/office/drawing/2014/main" id="{D0649898-57C9-4A94-B135-188A39EB1743}"/>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3" name="Footer Placeholder 2">
            <a:extLst>
              <a:ext uri="{FF2B5EF4-FFF2-40B4-BE49-F238E27FC236}">
                <a16:creationId xmlns:a16="http://schemas.microsoft.com/office/drawing/2014/main" id="{99A344A1-A4E9-4570-9B22-8A2B0B8109D1}"/>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515272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IR system architecture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11" name="Content Placeholder 10" descr="Diagram&#10;&#10;Description automatically generated">
            <a:extLst>
              <a:ext uri="{FF2B5EF4-FFF2-40B4-BE49-F238E27FC236}">
                <a16:creationId xmlns:a16="http://schemas.microsoft.com/office/drawing/2014/main" id="{F3B4839A-E9D8-4646-BDA0-719486FF3D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1046" y="2054333"/>
            <a:ext cx="9111932" cy="4157715"/>
          </a:xfrm>
        </p:spPr>
      </p:pic>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3651155315"/>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3.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0.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6.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6.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7.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8.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9.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docProps/app.xml><?xml version="1.0" encoding="utf-8"?>
<Properties xmlns="http://schemas.openxmlformats.org/officeDocument/2006/extended-properties" xmlns:vt="http://schemas.openxmlformats.org/officeDocument/2006/docPropsVTypes">
  <TotalTime>921</TotalTime>
  <Words>1359</Words>
  <Application>Microsoft Office PowerPoint</Application>
  <PresentationFormat>Widescreen</PresentationFormat>
  <Paragraphs>171</Paragraphs>
  <Slides>16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16</vt:i4>
      </vt:variant>
    </vt:vector>
  </HeadingPairs>
  <TitlesOfParts>
    <vt:vector size="23" baseType="lpstr">
      <vt:lpstr>Arial</vt:lpstr>
      <vt:lpstr>Calibri</vt:lpstr>
      <vt:lpstr>Georgia Pro Cond Light</vt:lpstr>
      <vt:lpstr>Speak Pro</vt:lpstr>
      <vt:lpstr>RetrospectVTI</vt:lpstr>
      <vt:lpstr>RetrospectVTI</vt:lpstr>
      <vt:lpstr>RetrospectVTI</vt:lpstr>
      <vt:lpstr>Extending Search Engines with Synonyms</vt:lpstr>
      <vt:lpstr>Table of Contents</vt:lpstr>
      <vt:lpstr>INTRODUCTION</vt:lpstr>
      <vt:lpstr>The problem</vt:lpstr>
      <vt:lpstr>Challenges deep-dive</vt:lpstr>
      <vt:lpstr>SEARCH ENGINE</vt:lpstr>
      <vt:lpstr>Data and IR system</vt:lpstr>
      <vt:lpstr>Data and IR system</vt:lpstr>
      <vt:lpstr>IR system architecture</vt:lpstr>
      <vt:lpstr>Query extension methods</vt:lpstr>
      <vt:lpstr>RESULTS</vt:lpstr>
      <vt:lpstr>Results</vt:lpstr>
      <vt:lpstr>Results</vt:lpstr>
      <vt:lpstr>Discussion</vt:lpstr>
      <vt:lpstr>Discussion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QnA System</dc:title>
  <dc:creator>LAMPROS LOUNTZIS</dc:creator>
  <cp:lastModifiedBy>LAMPROS LOUNTZIS</cp:lastModifiedBy>
  <cp:revision>17</cp:revision>
  <dcterms:created xsi:type="dcterms:W3CDTF">2021-09-23T17:15:14Z</dcterms:created>
  <dcterms:modified xsi:type="dcterms:W3CDTF">2021-09-24T19:59:48Z</dcterms:modified>
</cp:coreProperties>
</file>