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move the slide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2000" spc="-1" strike="noStrike">
                <a:latin typeface="Arial"/>
              </a:rPr>
              <a:t>Click to edit the notes format</a:t>
            </a:r>
            <a:endParaRPr b="0" lang="de-DE" sz="2000" spc="-1" strike="noStrike"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de-DE" sz="1400" spc="-1" strike="noStrike">
                <a:latin typeface="Times New Roman"/>
              </a:rPr>
              <a:t>&lt;header&gt;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de-DE" sz="1400" spc="-1" strike="noStrike">
                <a:latin typeface="Times New Roman"/>
              </a:rPr>
              <a:t>&lt;date/time&gt;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de-DE" sz="1400" spc="-1" strike="noStrike">
                <a:latin typeface="Times New Roman"/>
              </a:rPr>
              <a:t>&lt;footer&gt;</a:t>
            </a:r>
            <a:endParaRPr b="0" lang="de-DE" sz="1400" spc="-1" strike="noStrike"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DBCC603-5974-4E31-9633-D7A98E604C64}" type="slidenum">
              <a:rPr b="0" lang="de-DE" sz="1400" spc="-1" strike="noStrike">
                <a:latin typeface="Times New Roman"/>
              </a:rPr>
              <a:t>&lt;number&gt;</a:t>
            </a:fld>
            <a:endParaRPr b="0" lang="de-DE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58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8A106B83-3A0B-4DF1-9BCD-0B30E8DD4DEE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61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2597E9F8-9152-44D9-AE39-552144CB6A6C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150E6273-4F7A-4ADD-8F21-2693C8308E46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3760"/>
          </a:xfrm>
          <a:prstGeom prst="rect">
            <a:avLst/>
          </a:prstGeom>
        </p:spPr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de-DE" sz="2000" spc="-1" strike="noStrike">
              <a:latin typeface="Arial"/>
            </a:endParaRPr>
          </a:p>
        </p:txBody>
      </p:sp>
      <p:sp>
        <p:nvSpPr>
          <p:cNvPr id="67" name="CustomShape 3"/>
          <p:cNvSpPr/>
          <p:nvPr/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9268F97F-7ECF-4515-929B-7CABD8EEA1B7}" type="slidenum">
              <a:rPr b="0" lang="en-US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de-DE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218720" y="6472800"/>
            <a:ext cx="20318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4032000" y="6472800"/>
            <a:ext cx="12945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46720" y="6508800"/>
            <a:ext cx="126468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11016000" y="6472800"/>
            <a:ext cx="8985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fld id="{C5F60D90-1148-466C-92C2-9469F5C50CD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de-DE" sz="12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de-DE" sz="4400" spc="-1" strike="noStrike">
                <a:latin typeface="Arial"/>
              </a:rPr>
              <a:t>Click to edit the title text format</a:t>
            </a:r>
            <a:endParaRPr b="0" lang="de-DE" sz="4400" spc="-1" strike="noStrike"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pc="-1" strike="noStrike">
                <a:latin typeface="Arial"/>
              </a:rPr>
              <a:t>Click to edit the outline text format</a:t>
            </a:r>
            <a:endParaRPr b="0" lang="de-DE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800" spc="-1" strike="noStrike">
                <a:latin typeface="Arial"/>
              </a:rPr>
              <a:t>Second Outline Level</a:t>
            </a:r>
            <a:endParaRPr b="0" lang="de-DE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400" spc="-1" strike="noStrike">
                <a:latin typeface="Arial"/>
              </a:rPr>
              <a:t>Third Outline Level</a:t>
            </a:r>
            <a:endParaRPr b="0" lang="de-DE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latin typeface="Arial"/>
              </a:rPr>
              <a:t>Fourth Outline Level</a:t>
            </a:r>
            <a:endParaRPr b="0" lang="de-DE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Fifth Outline Level</a:t>
            </a:r>
            <a:endParaRPr b="0" lang="de-DE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Sixth Outline Level</a:t>
            </a:r>
            <a:endParaRPr b="0" lang="de-DE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latin typeface="Arial"/>
              </a:rPr>
              <a:t>Seventh Outline Level</a:t>
            </a:r>
            <a:endParaRPr b="0" lang="de-DE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mailto:%7BIOSet%7D%7B@type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90720" y="1558080"/>
            <a:ext cx="10707120" cy="51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CertificationRequest ::= SEQUENCE {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certificationRequestInfo CertificationRequestInfo,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signatureAlgorithm AlgorithmIdentifier{{ SignatureAlgorithms }},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signature          BIT STRING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CertificationRequestInfo ::= SEQUENCE {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5983b0"/>
                </a:solidFill>
                <a:latin typeface="Calibri"/>
                <a:ea typeface="DejaVu Sans"/>
              </a:rPr>
              <a:t>version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INTEGER { v1(0) } (v1,...),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5983b0"/>
                </a:solidFill>
                <a:latin typeface="Calibri"/>
                <a:ea typeface="DejaVu Sans"/>
              </a:rPr>
              <a:t>subject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Name,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5983b0"/>
                </a:solidFill>
                <a:latin typeface="Calibri"/>
                <a:ea typeface="DejaVu Sans"/>
              </a:rPr>
              <a:t>subjectPKInfo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SubjectPublicKeyInfo{{ PKInfoAlgorithms }},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5983b0"/>
                </a:solidFill>
                <a:latin typeface="Calibri"/>
                <a:ea typeface="DejaVu Sans"/>
              </a:rPr>
              <a:t>attributes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 [0] Attributes{{ CRIAttributes }}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Attributes { ATTRIBUTE:IOSet } ::= SET OF Attribute{{ IOSet }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}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999999"/>
                </a:solidFill>
                <a:latin typeface="Calibri"/>
                <a:ea typeface="DejaVu Sans"/>
              </a:rPr>
              <a:t>Attribute { ATTRIBUTE:IOSet } ::= SEQUENCE {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999999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999999"/>
                </a:solidFill>
                <a:latin typeface="Calibri"/>
                <a:ea typeface="DejaVu Sans"/>
              </a:rPr>
              <a:t>type   ATTRIBUTE.&amp;id({IOSet}),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999999"/>
                </a:solidFill>
                <a:latin typeface="Calibri"/>
                <a:ea typeface="DejaVu Sans"/>
              </a:rPr>
              <a:t>        </a:t>
            </a:r>
            <a:r>
              <a:rPr b="0" lang="en-US" sz="1500" spc="-1" strike="noStrike">
                <a:solidFill>
                  <a:srgbClr val="999999"/>
                </a:solidFill>
                <a:latin typeface="Calibri"/>
                <a:ea typeface="DejaVu Sans"/>
              </a:rPr>
              <a:t>values SET SIZE(1..MAX) OF ATTRIBUTE.&amp;Type({IOSet}{@type})</a:t>
            </a:r>
            <a:endParaRPr b="0" lang="de-DE" sz="15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500" spc="-1" strike="noStrike">
                <a:solidFill>
                  <a:srgbClr val="999999"/>
                </a:solidFill>
                <a:latin typeface="Calibri"/>
                <a:ea typeface="DejaVu Sans"/>
              </a:rPr>
              <a:t>   </a:t>
            </a:r>
            <a:r>
              <a:rPr b="0" lang="en-US" sz="1500" spc="-1" strike="noStrike">
                <a:solidFill>
                  <a:srgbClr val="999999"/>
                </a:solidFill>
                <a:latin typeface="Calibri"/>
                <a:ea typeface="DejaVu Sans"/>
              </a:rPr>
              <a:t>}</a:t>
            </a:r>
            <a:endParaRPr b="0" lang="de-DE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algn="l" pos="0"/>
              </a:tabLst>
            </a:pPr>
            <a:endParaRPr b="0" lang="de-DE" sz="15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15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Reminder: PKCS#10 CSR according to RFC 2986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stomShape 1"/>
          <p:cNvSpPr/>
          <p:nvPr/>
        </p:nvSpPr>
        <p:spPr>
          <a:xfrm>
            <a:off x="990720" y="1558080"/>
            <a:ext cx="10707120" cy="51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CsrAttrs ::= SEQUENCE SIZE (0..MAX) OF AttrOrOID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AttrOrOID ::= CHOICE (</a:t>
            </a:r>
            <a:r>
              <a:rPr b="0" lang="en-US" sz="1800" spc="-1" strike="noStrike">
                <a:solidFill>
                  <a:srgbClr val="ff7b59"/>
                </a:solidFill>
                <a:latin typeface="Calibri"/>
                <a:ea typeface="DejaVu Sans"/>
              </a:rPr>
              <a:t>oid OBJECT IDENTIFIER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attribute Attribute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0" lang="en-US" sz="1800" spc="-1" strike="noStrike">
                <a:solidFill>
                  <a:srgbClr val="999999"/>
                </a:solidFill>
                <a:latin typeface="Calibri"/>
                <a:ea typeface="DejaVu Sans"/>
              </a:rPr>
              <a:t>Attribute { ATTRIBUTE:IOSet } ::= SEQUENCE {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999999"/>
                </a:solidFill>
                <a:latin typeface="Calibri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999999"/>
                </a:solidFill>
                <a:latin typeface="Calibri"/>
                <a:ea typeface="DejaVu Sans"/>
              </a:rPr>
              <a:t>type   ATTRIBUTE.&amp;id({IOSet}),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999999"/>
                </a:solidFill>
                <a:latin typeface="Calibri"/>
                <a:ea typeface="DejaVu Sans"/>
              </a:rPr>
              <a:t>        </a:t>
            </a:r>
            <a:r>
              <a:rPr b="0" lang="en-US" sz="1800" spc="-1" strike="noStrike">
                <a:solidFill>
                  <a:srgbClr val="999999"/>
                </a:solidFill>
                <a:latin typeface="Calibri"/>
                <a:ea typeface="DejaVu Sans"/>
              </a:rPr>
              <a:t>values SET SIZE(1..MAX) OF ATTRIBUTE.&amp;Type(</a:t>
            </a:r>
            <a:r>
              <a:rPr b="0" lang="en-US" sz="1800" spc="-1" strike="noStrike">
                <a:solidFill>
                  <a:srgbClr val="999999"/>
                </a:solidFill>
                <a:latin typeface="Calibri"/>
                <a:ea typeface="DejaVu Sans"/>
                <a:hlinkClick r:id="rId1"/>
              </a:rPr>
              <a:t>{IOSet}{@type</a:t>
            </a:r>
            <a:r>
              <a:rPr b="0" lang="en-US" sz="1800" spc="-1" strike="noStrike">
                <a:solidFill>
                  <a:srgbClr val="999999"/>
                </a:solidFill>
                <a:latin typeface="Calibri"/>
                <a:ea typeface="DejaVu Sans"/>
              </a:rPr>
              <a:t>})</a:t>
            </a:r>
            <a:br/>
            <a:r>
              <a:rPr b="0" lang="en-US" sz="1800" spc="-1" strike="noStrike">
                <a:solidFill>
                  <a:srgbClr val="999999"/>
                </a:solidFill>
                <a:latin typeface="Calibri"/>
                <a:ea typeface="DejaVu Sans"/>
              </a:rPr>
              <a:t>    }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resemble basically the Attributes of PKCS#10.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allow providing patterns for </a:t>
            </a:r>
            <a:r>
              <a:rPr b="0" lang="en-US" sz="1800" spc="-1" strike="noStrike">
                <a:solidFill>
                  <a:srgbClr val="5983b0"/>
                </a:solidFill>
                <a:latin typeface="Calibri"/>
                <a:ea typeface="DejaVu Sans"/>
              </a:rPr>
              <a:t>attributes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such as X.509 extensions and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also allow to give </a:t>
            </a:r>
            <a:r>
              <a:rPr b="0" lang="en-US" sz="1800" spc="-1" strike="noStrike">
                <a:solidFill>
                  <a:srgbClr val="ff7b59"/>
                </a:solidFill>
                <a:latin typeface="Calibri"/>
                <a:ea typeface="DejaVu Sans"/>
              </a:rPr>
              <a:t>individual OIDs with unclear ad-hoc interpretation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but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do not allow giving patterns for the "</a:t>
            </a:r>
            <a:r>
              <a:rPr b="0" lang="en-US" sz="1800" spc="-1" strike="noStrike">
                <a:solidFill>
                  <a:srgbClr val="5983b0"/>
                </a:solidFill>
                <a:latin typeface="Calibri"/>
                <a:ea typeface="DejaVu Sans"/>
              </a:rPr>
              <a:t>subject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 and "</a:t>
            </a:r>
            <a:r>
              <a:rPr b="0" lang="en-US" sz="1800" spc="-1" strike="noStrike">
                <a:solidFill>
                  <a:srgbClr val="5983b0"/>
                </a:solidFill>
                <a:latin typeface="Calibri"/>
                <a:ea typeface="DejaVu Sans"/>
              </a:rPr>
              <a:t>subjectPKInfo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 fields.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51" name="CustomShape 2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Calibri Light"/>
                <a:ea typeface="DejaVu Sans"/>
              </a:rPr>
              <a:t>CsrAttrs as defined in RFC 7030:</a:t>
            </a:r>
            <a:endParaRPr b="0" lang="de-DE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990720" y="1558080"/>
            <a:ext cx="10707120" cy="51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Requested CSR </a:t>
            </a:r>
            <a:r>
              <a:rPr b="0" lang="en-US" sz="1800" spc="-1" strike="noStrike">
                <a:solidFill>
                  <a:srgbClr val="5983b0"/>
                </a:solidFill>
                <a:latin typeface="Calibri"/>
                <a:ea typeface="DejaVu Sans"/>
              </a:rPr>
              <a:t>attributes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, such as X.509 extensions, 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can then be given in straightforward and simple way, namely as patterns.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Also patterns for the </a:t>
            </a:r>
            <a:r>
              <a:rPr b="0" lang="en-US" sz="1800" spc="-1" strike="noStrike">
                <a:solidFill>
                  <a:srgbClr val="5983b0"/>
                </a:solidFill>
                <a:latin typeface="Calibri"/>
                <a:ea typeface="DejaVu Sans"/>
              </a:rPr>
              <a:t>subject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5983b0"/>
                </a:solidFill>
                <a:latin typeface="Calibri"/>
                <a:ea typeface="DejaVu Sans"/>
              </a:rPr>
              <a:t>subjectPKInfo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(i.e., key) fields can be given this way.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For backward compatibility with RFC 7030 we cannot change the type of CsrAttrs,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but since the attribute values are entirely flexible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we can define a new attribute OID for CsrAttrs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with the associated value type being CertificationRequestInfo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and then require that CsrAttrs MUST contain just one Attribute of that form.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 embedded CertificationRequestInfo structure contains a partially filled-in CSR.</a:t>
            </a: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8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1800" spc="-1" strike="noStrike">
              <a:latin typeface="Arial"/>
            </a:endParaRPr>
          </a:p>
        </p:txBody>
      </p:sp>
      <p:sp>
        <p:nvSpPr>
          <p:cNvPr id="53" name="CustomShape 2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New approach: CertificationRequestInfo pattern in CsrAttrs</a:t>
            </a:r>
            <a:endParaRPr b="0" lang="de-D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CustomShape 1"/>
          <p:cNvSpPr/>
          <p:nvPr/>
        </p:nvSpPr>
        <p:spPr>
          <a:xfrm>
            <a:off x="990720" y="1558080"/>
            <a:ext cx="10707120" cy="512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5983b0"/>
                </a:solidFill>
                <a:latin typeface="Calibri"/>
                <a:ea typeface="DejaVu Sans"/>
              </a:rPr>
              <a:t>version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: 0                  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 # this value 0 is fixed for PKCS#10 v1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5983b0"/>
                </a:solidFill>
                <a:latin typeface="Calibri"/>
                <a:ea typeface="DejaVu Sans"/>
              </a:rPr>
              <a:t>subject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: "CN=,serialNumber=4711"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indicating that the CN must be filled in by client and the serialNumber to use is 4711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5983b0"/>
                </a:solidFill>
                <a:latin typeface="Calibri"/>
                <a:ea typeface="DejaVu Sans"/>
              </a:rPr>
              <a:t>subjectPKInfo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: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AlgorithmIdentifier: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public key type required here: EC on curve secp384r1 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OID: id-ecPublicKey,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or NULL if no restriction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parameters: secp384r1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or empty if no restriction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subjectPublicKey: empty BIT STRING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zero length because key value always to be filled in by client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5983b0"/>
                </a:solidFill>
                <a:latin typeface="Calibri"/>
                <a:ea typeface="DejaVu Sans"/>
              </a:rPr>
              <a:t>attributes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: SEQUENCE {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Attribute: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OID: challengePassword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values: { NULL },      </a:t>
            </a:r>
            <a:r>
              <a:rPr b="0" lang="en-US" sz="1300" spc="-1" strike="noStrike">
                <a:solidFill>
                  <a:srgbClr val="000000"/>
                </a:solidFill>
                <a:latin typeface="Arial"/>
                <a:ea typeface="DejaVu Sans"/>
              </a:rPr>
              <a:t># indicating value to be filled in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Attribute: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OID: extensionRequest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values: {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OID: subjectAltName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critical: true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extnValue: email:potato@example.com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                </a:t>
            </a: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US" sz="1300" spc="-1" strike="noStrike">
                <a:solidFill>
                  <a:srgbClr val="000000"/>
                </a:solidFill>
                <a:latin typeface="FreeMono"/>
                <a:ea typeface="DejaVu Sans"/>
              </a:rPr>
              <a:t>}</a:t>
            </a: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3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endParaRPr b="0" lang="de-DE" sz="1300" spc="-1" strike="noStrike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de-DE" sz="1300" spc="-1" strike="noStrike">
              <a:latin typeface="Arial"/>
            </a:endParaRPr>
          </a:p>
        </p:txBody>
      </p:sp>
      <p:sp>
        <p:nvSpPr>
          <p:cNvPr id="55" name="CustomShape 2"/>
          <p:cNvSpPr/>
          <p:nvPr/>
        </p:nvSpPr>
        <p:spPr>
          <a:xfrm>
            <a:off x="838080" y="365040"/>
            <a:ext cx="10513080" cy="132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Calibri Light"/>
                <a:ea typeface="DejaVu Sans"/>
              </a:rPr>
              <a:t>New approach: CertificationRequestInfo pattern example</a:t>
            </a:r>
            <a:endParaRPr b="0" lang="de-DE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</TotalTime>
  <Application>LibreOffice/7.0.4.2$Linux_X86_64 LibreOffice_project/00$Build-2</Application>
  <AppVersion>15.0000</AppVersion>
  <Pages>8</Pages>
  <Words>383</Words>
  <Characters>0</Characters>
  <CharactersWithSpaces>0</CharactersWithSpaces>
  <Paragraphs>67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Fries, Steffen (CT RDA ITS)</dc:creator>
  <dc:description/>
  <dc:language>de-DE</dc:language>
  <cp:lastModifiedBy>David von Oheimb</cp:lastModifiedBy>
  <dcterms:modified xsi:type="dcterms:W3CDTF">2023-07-14T15:46:22Z</dcterms:modified>
  <cp:revision>274</cp:revision>
  <dc:subject/>
  <dc:title>Update on BRSKI-AE –  Support for asynchronous enrollment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Document_Confidentiality">
    <vt:lpwstr>Unrestricted</vt:lpwstr>
  </property>
  <property fmtid="{D5CDD505-2E9C-101B-9397-08002B2CF9AE}" pid="4" name="HiddenSlides">
    <vt:i4>1</vt:i4>
  </property>
  <property fmtid="{D5CDD505-2E9C-101B-9397-08002B2CF9AE}" pid="5" name="MSIP_Label_6f75f480-7803-4ee9-bb54-84d0635fdbe7_ActionId">
    <vt:lpwstr>f72d7698-3ea9-48fe-94cb-c8aa85e6394a</vt:lpwstr>
  </property>
  <property fmtid="{D5CDD505-2E9C-101B-9397-08002B2CF9AE}" pid="6" name="MSIP_Label_6f75f480-7803-4ee9-bb54-84d0635fdbe7_ContentBits">
    <vt:lpwstr>0</vt:lpwstr>
  </property>
  <property fmtid="{D5CDD505-2E9C-101B-9397-08002B2CF9AE}" pid="7" name="MSIP_Label_6f75f480-7803-4ee9-bb54-84d0635fdbe7_Enabled">
    <vt:lpwstr>true</vt:lpwstr>
  </property>
  <property fmtid="{D5CDD505-2E9C-101B-9397-08002B2CF9AE}" pid="8" name="MSIP_Label_6f75f480-7803-4ee9-bb54-84d0635fdbe7_Method">
    <vt:lpwstr>Standard</vt:lpwstr>
  </property>
  <property fmtid="{D5CDD505-2E9C-101B-9397-08002B2CF9AE}" pid="9" name="MSIP_Label_6f75f480-7803-4ee9-bb54-84d0635fdbe7_Name">
    <vt:lpwstr>unrestricted</vt:lpwstr>
  </property>
  <property fmtid="{D5CDD505-2E9C-101B-9397-08002B2CF9AE}" pid="10" name="MSIP_Label_6f75f480-7803-4ee9-bb54-84d0635fdbe7_SetDate">
    <vt:lpwstr>2022-07-08T07:12:05Z</vt:lpwstr>
  </property>
  <property fmtid="{D5CDD505-2E9C-101B-9397-08002B2CF9AE}" pid="11" name="MSIP_Label_6f75f480-7803-4ee9-bb54-84d0635fdbe7_SiteId">
    <vt:lpwstr>38ae3bcd-9579-4fd4-adda-b42e1495d55a</vt:lpwstr>
  </property>
  <property fmtid="{D5CDD505-2E9C-101B-9397-08002B2CF9AE}" pid="12" name="Notes">
    <vt:i4>3</vt:i4>
  </property>
  <property fmtid="{D5CDD505-2E9C-101B-9397-08002B2CF9AE}" pid="13" name="PresentationFormat">
    <vt:lpwstr>Widescreen</vt:lpwstr>
  </property>
  <property fmtid="{D5CDD505-2E9C-101B-9397-08002B2CF9AE}" pid="14" name="Slides">
    <vt:i4>4</vt:i4>
  </property>
  <property fmtid="{D5CDD505-2E9C-101B-9397-08002B2CF9AE}" pid="15" name="_NewReviewCycle">
    <vt:lpwstr/>
  </property>
</Properties>
</file>