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5/26/2020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ityrealty.com/nyc/market-insight/features/trending-in-ny/october-2018-average-nyc-condo-prices-neighborhood/2392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AC1D-897D-4F21-8CA2-0F83343EEA2E}"/>
              </a:ext>
            </a:extLst>
          </p:cNvPr>
          <p:cNvSpPr>
            <a:spLocks noGrp="1"/>
          </p:cNvSpPr>
          <p:nvPr>
            <p:ph type="ctrTitle"/>
          </p:nvPr>
        </p:nvSpPr>
        <p:spPr>
          <a:xfrm>
            <a:off x="3394568" y="647379"/>
            <a:ext cx="5402863" cy="778036"/>
          </a:xfrm>
        </p:spPr>
        <p:txBody>
          <a:bodyPr/>
          <a:lstStyle/>
          <a:p>
            <a:r>
              <a:rPr lang="en-US" sz="2400" b="1" dirty="0" err="1"/>
              <a:t>Raziela</a:t>
            </a:r>
            <a:r>
              <a:rPr lang="en-US" sz="2400" b="1" dirty="0"/>
              <a:t> Company Ltd</a:t>
            </a:r>
          </a:p>
        </p:txBody>
      </p:sp>
      <p:sp>
        <p:nvSpPr>
          <p:cNvPr id="3" name="Subtitle 2">
            <a:extLst>
              <a:ext uri="{FF2B5EF4-FFF2-40B4-BE49-F238E27FC236}">
                <a16:creationId xmlns:a16="http://schemas.microsoft.com/office/drawing/2014/main" id="{EF04B9DC-50A2-4DF6-86E1-9336425A0848}"/>
              </a:ext>
            </a:extLst>
          </p:cNvPr>
          <p:cNvSpPr>
            <a:spLocks noGrp="1"/>
          </p:cNvSpPr>
          <p:nvPr>
            <p:ph type="subTitle" idx="1"/>
          </p:nvPr>
        </p:nvSpPr>
        <p:spPr>
          <a:xfrm>
            <a:off x="434518" y="5210463"/>
            <a:ext cx="7222427" cy="1048455"/>
          </a:xfrm>
        </p:spPr>
        <p:txBody>
          <a:bodyPr>
            <a:noAutofit/>
          </a:bodyPr>
          <a:lstStyle/>
          <a:p>
            <a:r>
              <a:rPr lang="fr-FR" sz="2800" b="1" dirty="0"/>
              <a:t>IBM Data Science Certification</a:t>
            </a:r>
          </a:p>
          <a:p>
            <a:r>
              <a:rPr lang="en-US" sz="2800" b="1" dirty="0"/>
              <a:t>Final Report</a:t>
            </a:r>
          </a:p>
          <a:p>
            <a:r>
              <a:rPr lang="en-US" sz="2800" b="1" dirty="0"/>
              <a:t>Oladeji Stephen</a:t>
            </a:r>
          </a:p>
        </p:txBody>
      </p:sp>
      <p:sp>
        <p:nvSpPr>
          <p:cNvPr id="4" name="Title 1">
            <a:extLst>
              <a:ext uri="{FF2B5EF4-FFF2-40B4-BE49-F238E27FC236}">
                <a16:creationId xmlns:a16="http://schemas.microsoft.com/office/drawing/2014/main" id="{69962355-4E20-4249-8517-2C5BFCFA2989}"/>
              </a:ext>
            </a:extLst>
          </p:cNvPr>
          <p:cNvSpPr txBox="1">
            <a:spLocks/>
          </p:cNvSpPr>
          <p:nvPr/>
        </p:nvSpPr>
        <p:spPr>
          <a:xfrm>
            <a:off x="1096867" y="291202"/>
            <a:ext cx="8825658" cy="778036"/>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t>The Battle of Neighborhoods</a:t>
            </a:r>
          </a:p>
        </p:txBody>
      </p:sp>
      <p:pic>
        <p:nvPicPr>
          <p:cNvPr id="5" name="Picture 4">
            <a:extLst>
              <a:ext uri="{FF2B5EF4-FFF2-40B4-BE49-F238E27FC236}">
                <a16:creationId xmlns:a16="http://schemas.microsoft.com/office/drawing/2014/main" id="{B6843C6F-59E4-4D99-9945-056C4633D732}"/>
              </a:ext>
            </a:extLst>
          </p:cNvPr>
          <p:cNvPicPr/>
          <p:nvPr/>
        </p:nvPicPr>
        <p:blipFill rotWithShape="1">
          <a:blip r:embed="rId2">
            <a:extLst>
              <a:ext uri="{28A0092B-C50C-407E-A947-70E740481C1C}">
                <a14:useLocalDpi xmlns:a14="http://schemas.microsoft.com/office/drawing/2010/main" val="0"/>
              </a:ext>
            </a:extLst>
          </a:blip>
          <a:srcRect l="22906" t="22488" r="17094" b="13694"/>
          <a:stretch/>
        </p:blipFill>
        <p:spPr bwMode="auto">
          <a:xfrm>
            <a:off x="6410036" y="1604690"/>
            <a:ext cx="5633773" cy="39507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94481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49E4-DA57-40CA-91C3-1142A6EC6F98}"/>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773BB363-C0FE-455D-9B30-6E134B039EA3}"/>
              </a:ext>
            </a:extLst>
          </p:cNvPr>
          <p:cNvSpPr>
            <a:spLocks noGrp="1"/>
          </p:cNvSpPr>
          <p:nvPr>
            <p:ph idx="1"/>
          </p:nvPr>
        </p:nvSpPr>
        <p:spPr>
          <a:xfrm>
            <a:off x="1104293" y="1406373"/>
            <a:ext cx="8946541" cy="4195481"/>
          </a:xfrm>
        </p:spPr>
        <p:txBody>
          <a:bodyPr>
            <a:normAutofit fontScale="92500" lnSpcReduction="20000"/>
          </a:bodyPr>
          <a:lstStyle/>
          <a:p>
            <a:r>
              <a:rPr lang="en-US" dirty="0"/>
              <a:t>Linear Regression was chosen because it is a simple technique. And by using </a:t>
            </a:r>
            <a:r>
              <a:rPr lang="en-US" dirty="0" err="1"/>
              <a:t>Sklearn</a:t>
            </a:r>
            <a:r>
              <a:rPr lang="en-US" dirty="0"/>
              <a:t> library, implementing the model is quick and easy. Which is perfect to start the analyzing process.</a:t>
            </a:r>
          </a:p>
          <a:p>
            <a:r>
              <a:rPr lang="en-US" dirty="0"/>
              <a:t>The coefficient list shows some interest and logical information:</a:t>
            </a:r>
          </a:p>
          <a:p>
            <a:pPr lvl="0"/>
            <a:r>
              <a:rPr lang="en-US" dirty="0"/>
              <a:t>“Studios” and “Eateries” both mean businesses. “Train Station” means ease of transportation. All of which usually increase the value of a location.</a:t>
            </a:r>
          </a:p>
          <a:p>
            <a:pPr lvl="0"/>
            <a:r>
              <a:rPr lang="en-US" dirty="0"/>
              <a:t>“Bar” and “Market” sure are nice to visit sometimes but may not be a suitable neighborhood for family with kids. “Lighthouse” and “Golf” usually located in the rural areas. The demand for such locations is usually low.</a:t>
            </a:r>
          </a:p>
          <a:p>
            <a:pPr lvl="0"/>
            <a:r>
              <a:rPr lang="en-US" dirty="0"/>
              <a:t>“TV station”, “Cemetery”, “Laser Tag”, “Mini Golf” all give value to a limited range of people. “Gas Station” is available everywhere. These types of venue usually are not </a:t>
            </a:r>
            <a:r>
              <a:rPr lang="en-US" dirty="0" err="1"/>
              <a:t>dicision</a:t>
            </a:r>
            <a:r>
              <a:rPr lang="en-US" dirty="0"/>
              <a:t> factor when considering a location.</a:t>
            </a:r>
          </a:p>
          <a:p>
            <a:endParaRPr lang="en-US" dirty="0"/>
          </a:p>
        </p:txBody>
      </p:sp>
    </p:spTree>
    <p:extLst>
      <p:ext uri="{BB962C8B-B14F-4D97-AF65-F5344CB8AC3E}">
        <p14:creationId xmlns:p14="http://schemas.microsoft.com/office/powerpoint/2010/main" val="1599401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8365-8B5D-4EC4-BF59-C0D8D6E5572F}"/>
              </a:ext>
            </a:extLst>
          </p:cNvPr>
          <p:cNvSpPr>
            <a:spLocks noGrp="1"/>
          </p:cNvSpPr>
          <p:nvPr>
            <p:ph type="title"/>
          </p:nvPr>
        </p:nvSpPr>
        <p:spPr/>
        <p:txBody>
          <a:bodyPr/>
          <a:lstStyle/>
          <a:p>
            <a:r>
              <a:rPr lang="en-US" sz="3200" b="1" dirty="0"/>
              <a:t>Principal Component Regression (PCR)</a:t>
            </a:r>
          </a:p>
        </p:txBody>
      </p:sp>
      <p:sp>
        <p:nvSpPr>
          <p:cNvPr id="3" name="Content Placeholder 2">
            <a:extLst>
              <a:ext uri="{FF2B5EF4-FFF2-40B4-BE49-F238E27FC236}">
                <a16:creationId xmlns:a16="http://schemas.microsoft.com/office/drawing/2014/main" id="{756DFEB5-60D3-46D2-BEB9-DA7A23A449D3}"/>
              </a:ext>
            </a:extLst>
          </p:cNvPr>
          <p:cNvSpPr>
            <a:spLocks noGrp="1"/>
          </p:cNvSpPr>
          <p:nvPr>
            <p:ph idx="1"/>
          </p:nvPr>
        </p:nvSpPr>
        <p:spPr>
          <a:xfrm>
            <a:off x="789275" y="1230881"/>
            <a:ext cx="8946541" cy="4195481"/>
          </a:xfrm>
        </p:spPr>
        <p:txBody>
          <a:bodyPr/>
          <a:lstStyle/>
          <a:p>
            <a:r>
              <a:rPr lang="en-US" dirty="0"/>
              <a:t>PCR employs the power of PCA, which can convert a set of values of possibly correlated variables into a set of values of linearly uncorrelated variables called principal components. As the result, the number of features is reduced while keeping most of the characteristic of the dataset.</a:t>
            </a:r>
          </a:p>
          <a:p>
            <a:r>
              <a:rPr lang="pt-BR" dirty="0"/>
              <a:t>R2 score: 0.4538535162982035</a:t>
            </a:r>
          </a:p>
          <a:p>
            <a:r>
              <a:rPr lang="pt-BR" dirty="0"/>
              <a:t>MSE: 0.7158743057246335</a:t>
            </a:r>
          </a:p>
          <a:p>
            <a:endParaRPr lang="en-US" dirty="0"/>
          </a:p>
          <a:p>
            <a:endParaRPr lang="en-US" dirty="0"/>
          </a:p>
        </p:txBody>
      </p:sp>
      <p:pic>
        <p:nvPicPr>
          <p:cNvPr id="7" name="Picture 6" descr="C:\Users\Saint Steven\AppData\Local\Microsoft\Windows\INetCache\Content.MSO\3DBC0A5D.tmp">
            <a:extLst>
              <a:ext uri="{FF2B5EF4-FFF2-40B4-BE49-F238E27FC236}">
                <a16:creationId xmlns:a16="http://schemas.microsoft.com/office/drawing/2014/main" id="{8D0D7B7C-E769-4D81-9E1B-24881757C4D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99643" y="2668845"/>
            <a:ext cx="5425440" cy="3535680"/>
          </a:xfrm>
          <a:prstGeom prst="rect">
            <a:avLst/>
          </a:prstGeom>
          <a:noFill/>
          <a:ln>
            <a:noFill/>
          </a:ln>
        </p:spPr>
      </p:pic>
    </p:spTree>
    <p:extLst>
      <p:ext uri="{BB962C8B-B14F-4D97-AF65-F5344CB8AC3E}">
        <p14:creationId xmlns:p14="http://schemas.microsoft.com/office/powerpoint/2010/main" val="1498152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E52FB-8AF6-4C0D-A96C-49DB9B1DF17B}"/>
              </a:ext>
            </a:extLst>
          </p:cNvPr>
          <p:cNvSpPr>
            <a:spLocks noGrp="1"/>
          </p:cNvSpPr>
          <p:nvPr>
            <p:ph type="title"/>
          </p:nvPr>
        </p:nvSpPr>
        <p:spPr/>
        <p:txBody>
          <a:bodyPr/>
          <a:lstStyle/>
          <a:p>
            <a:r>
              <a:rPr lang="en-US" b="1" dirty="0"/>
              <a:t>Results</a:t>
            </a:r>
            <a:endParaRPr lang="en-US" dirty="0"/>
          </a:p>
        </p:txBody>
      </p:sp>
      <p:sp>
        <p:nvSpPr>
          <p:cNvPr id="3" name="Content Placeholder 2">
            <a:extLst>
              <a:ext uri="{FF2B5EF4-FFF2-40B4-BE49-F238E27FC236}">
                <a16:creationId xmlns:a16="http://schemas.microsoft.com/office/drawing/2014/main" id="{CE133FB4-C6C3-4C38-992E-416E1983BFC4}"/>
              </a:ext>
            </a:extLst>
          </p:cNvPr>
          <p:cNvSpPr>
            <a:spLocks noGrp="1"/>
          </p:cNvSpPr>
          <p:nvPr>
            <p:ph idx="1"/>
          </p:nvPr>
        </p:nvSpPr>
        <p:spPr>
          <a:xfrm>
            <a:off x="727147" y="1424845"/>
            <a:ext cx="10737706" cy="4652682"/>
          </a:xfrm>
        </p:spPr>
        <p:txBody>
          <a:bodyPr>
            <a:normAutofit/>
          </a:bodyPr>
          <a:lstStyle/>
          <a:p>
            <a:pPr marL="0" indent="0">
              <a:buNone/>
            </a:pPr>
            <a:r>
              <a:rPr lang="en-US" sz="2400" dirty="0"/>
              <a:t>Even though the scores seem to be improved after applying a more sophisticate method, the model is still not suitable for the dataset. Thus, it can’t be used to precisely predict a neighborhood average price.</a:t>
            </a:r>
          </a:p>
          <a:p>
            <a:r>
              <a:rPr lang="en-US" sz="2400" dirty="0"/>
              <a:t>Explanations for the poor model can be:</a:t>
            </a:r>
          </a:p>
          <a:p>
            <a:pPr lvl="0"/>
            <a:r>
              <a:rPr lang="en-US" sz="2400" dirty="0"/>
              <a:t>The real estate price is hard to predict. </a:t>
            </a:r>
          </a:p>
          <a:p>
            <a:pPr lvl="0"/>
            <a:r>
              <a:rPr lang="en-US" sz="2400" dirty="0"/>
              <a:t>The data is incomplete (small sample size, missing deciding factors).</a:t>
            </a:r>
          </a:p>
          <a:p>
            <a:pPr lvl="0"/>
            <a:r>
              <a:rPr lang="en-US" sz="2400" dirty="0"/>
              <a:t>The machine learning techniques are chosen or applied poorly.</a:t>
            </a:r>
          </a:p>
          <a:p>
            <a:r>
              <a:rPr lang="en-US" sz="2400" dirty="0"/>
              <a:t>But again, on the bright side, the insight, gotten from observing the analysis results, seems consistent and logical. And the insight is business venues that can serve the needs </a:t>
            </a:r>
          </a:p>
        </p:txBody>
      </p:sp>
    </p:spTree>
    <p:extLst>
      <p:ext uri="{BB962C8B-B14F-4D97-AF65-F5344CB8AC3E}">
        <p14:creationId xmlns:p14="http://schemas.microsoft.com/office/powerpoint/2010/main" val="2505307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DA09-88FD-46EF-84DE-69F8419BB4B9}"/>
              </a:ext>
            </a:extLst>
          </p:cNvPr>
          <p:cNvSpPr>
            <a:spLocks noGrp="1"/>
          </p:cNvSpPr>
          <p:nvPr>
            <p:ph type="title"/>
          </p:nvPr>
        </p:nvSpPr>
        <p:spPr/>
        <p:txBody>
          <a:bodyPr/>
          <a:lstStyle/>
          <a:p>
            <a:r>
              <a:rPr lang="en-US" b="1" dirty="0"/>
              <a:t>Discussion</a:t>
            </a:r>
            <a:endParaRPr lang="en-US" dirty="0"/>
          </a:p>
        </p:txBody>
      </p:sp>
      <p:sp>
        <p:nvSpPr>
          <p:cNvPr id="3" name="Content Placeholder 2">
            <a:extLst>
              <a:ext uri="{FF2B5EF4-FFF2-40B4-BE49-F238E27FC236}">
                <a16:creationId xmlns:a16="http://schemas.microsoft.com/office/drawing/2014/main" id="{6E320ECA-C352-4B24-965D-9737BF8F8679}"/>
              </a:ext>
            </a:extLst>
          </p:cNvPr>
          <p:cNvSpPr>
            <a:spLocks noGrp="1"/>
          </p:cNvSpPr>
          <p:nvPr>
            <p:ph idx="1"/>
          </p:nvPr>
        </p:nvSpPr>
        <p:spPr>
          <a:xfrm>
            <a:off x="1103312" y="2052918"/>
            <a:ext cx="10700761" cy="4195481"/>
          </a:xfrm>
        </p:spPr>
        <p:txBody>
          <a:bodyPr>
            <a:normAutofit fontScale="85000" lnSpcReduction="10000"/>
          </a:bodyPr>
          <a:lstStyle/>
          <a:p>
            <a:r>
              <a:rPr lang="en-US" dirty="0"/>
              <a:t>The real challenge is constructing the dataset:</a:t>
            </a:r>
          </a:p>
          <a:p>
            <a:pPr lvl="0"/>
            <a:r>
              <a:rPr lang="en-US" dirty="0"/>
              <a:t>Usually the needed data isn’t publicly available. </a:t>
            </a:r>
          </a:p>
          <a:p>
            <a:pPr lvl="0"/>
            <a:r>
              <a:rPr lang="en-US" dirty="0"/>
              <a:t>When combining data from multiple sources, inconsistent can happen. And lots of efforts are required to check, research and change the data before merge.</a:t>
            </a:r>
          </a:p>
          <a:p>
            <a:pPr lvl="0"/>
            <a:r>
              <a:rPr lang="en-US" dirty="0"/>
              <a:t>For data obtained through API calls, different results are returned with different set of parameters and different point of time. Multiple trial and error runs are required to get the optimal result.</a:t>
            </a:r>
          </a:p>
          <a:p>
            <a:pPr lvl="0"/>
            <a:r>
              <a:rPr lang="en-US" dirty="0"/>
              <a:t>Even after the dataset has been constructed, lots of research and analysis are required to decide if the data should be kept as is or be transform by normalization or standardization.</a:t>
            </a:r>
          </a:p>
          <a:p>
            <a:r>
              <a:rPr lang="en-US" dirty="0"/>
              <a:t>It can be considered the most important process in the whole data science pipeline. Which can affect the most on the result.</a:t>
            </a:r>
          </a:p>
          <a:p>
            <a:r>
              <a:rPr lang="en-US" dirty="0"/>
              <a:t>On the other hand, choosing the suitable technique to construct the model is also a worthwhile process. As this report shows that, by applying a different method, the result can be improved.</a:t>
            </a:r>
          </a:p>
        </p:txBody>
      </p:sp>
    </p:spTree>
    <p:extLst>
      <p:ext uri="{BB962C8B-B14F-4D97-AF65-F5344CB8AC3E}">
        <p14:creationId xmlns:p14="http://schemas.microsoft.com/office/powerpoint/2010/main" val="1005676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FC1A-0B4A-4152-B365-1803C16D48AD}"/>
              </a:ext>
            </a:extLst>
          </p:cNvPr>
          <p:cNvSpPr>
            <a:spLocks noGrp="1"/>
          </p:cNvSpPr>
          <p:nvPr>
            <p:ph type="title"/>
          </p:nvPr>
        </p:nvSpPr>
        <p:spPr>
          <a:xfrm>
            <a:off x="1034039" y="194101"/>
            <a:ext cx="9404723" cy="1400530"/>
          </a:xfrm>
        </p:spPr>
        <p:txBody>
          <a:bodyPr/>
          <a:lstStyle/>
          <a:p>
            <a:pPr algn="ctr"/>
            <a:r>
              <a:rPr lang="en-US" b="1" dirty="0"/>
              <a:t>Conclusion</a:t>
            </a:r>
            <a:endParaRPr lang="en-US" dirty="0"/>
          </a:p>
        </p:txBody>
      </p:sp>
      <p:sp>
        <p:nvSpPr>
          <p:cNvPr id="3" name="Content Placeholder 2">
            <a:extLst>
              <a:ext uri="{FF2B5EF4-FFF2-40B4-BE49-F238E27FC236}">
                <a16:creationId xmlns:a16="http://schemas.microsoft.com/office/drawing/2014/main" id="{33C197D2-BEA4-47C8-B66A-806574F16B3D}"/>
              </a:ext>
            </a:extLst>
          </p:cNvPr>
          <p:cNvSpPr>
            <a:spLocks noGrp="1"/>
          </p:cNvSpPr>
          <p:nvPr>
            <p:ph idx="1"/>
          </p:nvPr>
        </p:nvSpPr>
        <p:spPr>
          <a:xfrm>
            <a:off x="226290" y="995966"/>
            <a:ext cx="11739419" cy="4195481"/>
          </a:xfrm>
        </p:spPr>
        <p:txBody>
          <a:bodyPr>
            <a:noAutofit/>
          </a:bodyPr>
          <a:lstStyle/>
          <a:p>
            <a:r>
              <a:rPr lang="en-US" sz="2400" dirty="0"/>
              <a:t>Doing this project helps practicing every topic in the specialization, and thus, equipping learners with Data Science methodology and tools using Python libraries. Also doing a real project certainly helps one learns so much more outside the curriculum, as well as realizes what more to research into after completing the program. And as this report shows, there are surely a lot of things to dig into.</a:t>
            </a:r>
          </a:p>
          <a:p>
            <a:r>
              <a:rPr lang="en-US" sz="2400" dirty="0"/>
              <a:t>Some notes on the analysis result:</a:t>
            </a:r>
          </a:p>
          <a:p>
            <a:pPr lvl="0"/>
            <a:r>
              <a:rPr lang="en-US" sz="2400" dirty="0"/>
              <a:t>The coefficients only show correlation, not causation. So, if your neighborhood average price is low, please don’t go destroying the surrounding bars and food trucks. There might be another reason. </a:t>
            </a:r>
          </a:p>
          <a:p>
            <a:r>
              <a:rPr lang="en-US" sz="2400" dirty="0"/>
              <a:t>Toward the person that went through this project, many thanks for the time and patient. </a:t>
            </a:r>
          </a:p>
          <a:p>
            <a:endParaRPr lang="en-US" sz="2400" dirty="0"/>
          </a:p>
        </p:txBody>
      </p:sp>
    </p:spTree>
    <p:extLst>
      <p:ext uri="{BB962C8B-B14F-4D97-AF65-F5344CB8AC3E}">
        <p14:creationId xmlns:p14="http://schemas.microsoft.com/office/powerpoint/2010/main" val="2265979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10C4-B7CC-496F-9394-B0E34708A7BF}"/>
              </a:ext>
            </a:extLst>
          </p:cNvPr>
          <p:cNvSpPr>
            <a:spLocks noGrp="1"/>
          </p:cNvSpPr>
          <p:nvPr>
            <p:ph type="title"/>
          </p:nvPr>
        </p:nvSpPr>
        <p:spPr>
          <a:xfrm>
            <a:off x="950911" y="3158973"/>
            <a:ext cx="9404723" cy="1400530"/>
          </a:xfrm>
        </p:spPr>
        <p:txBody>
          <a:bodyPr/>
          <a:lstStyle/>
          <a:p>
            <a:pPr algn="ctr"/>
            <a:r>
              <a:rPr lang="en-US" sz="8000" b="1" dirty="0"/>
              <a:t>Thank You </a:t>
            </a:r>
          </a:p>
        </p:txBody>
      </p:sp>
      <p:sp>
        <p:nvSpPr>
          <p:cNvPr id="3" name="Content Placeholder 2">
            <a:extLst>
              <a:ext uri="{FF2B5EF4-FFF2-40B4-BE49-F238E27FC236}">
                <a16:creationId xmlns:a16="http://schemas.microsoft.com/office/drawing/2014/main" id="{B3755D93-3FA3-472E-94FC-96465040804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7085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B8AC-BF19-40FF-94BC-A7AC9D3C2F7B}"/>
              </a:ext>
            </a:extLst>
          </p:cNvPr>
          <p:cNvSpPr>
            <a:spLocks noGrp="1"/>
          </p:cNvSpPr>
          <p:nvPr>
            <p:ph type="title"/>
          </p:nvPr>
        </p:nvSpPr>
        <p:spPr/>
        <p:txBody>
          <a:bodyPr/>
          <a:lstStyle/>
          <a:p>
            <a:r>
              <a:rPr lang="en-US" dirty="0"/>
              <a:t>Report Content</a:t>
            </a:r>
          </a:p>
        </p:txBody>
      </p:sp>
      <p:sp>
        <p:nvSpPr>
          <p:cNvPr id="3" name="Content Placeholder 2">
            <a:extLst>
              <a:ext uri="{FF2B5EF4-FFF2-40B4-BE49-F238E27FC236}">
                <a16:creationId xmlns:a16="http://schemas.microsoft.com/office/drawing/2014/main" id="{6DA47C25-056F-4C8D-B8FE-F068DEFD4539}"/>
              </a:ext>
            </a:extLst>
          </p:cNvPr>
          <p:cNvSpPr>
            <a:spLocks noGrp="1"/>
          </p:cNvSpPr>
          <p:nvPr>
            <p:ph idx="1"/>
          </p:nvPr>
        </p:nvSpPr>
        <p:spPr>
          <a:xfrm>
            <a:off x="1103312" y="1283856"/>
            <a:ext cx="8946541" cy="5375562"/>
          </a:xfrm>
        </p:spPr>
        <p:txBody>
          <a:bodyPr>
            <a:normAutofit fontScale="85000" lnSpcReduction="20000"/>
          </a:bodyPr>
          <a:lstStyle/>
          <a:p>
            <a:endParaRPr lang="en-US" dirty="0"/>
          </a:p>
          <a:p>
            <a:pPr marL="0" indent="0">
              <a:buNone/>
            </a:pPr>
            <a:r>
              <a:rPr lang="en-US" dirty="0"/>
              <a:t>1. Introduction Section </a:t>
            </a:r>
          </a:p>
          <a:p>
            <a:pPr marL="0" indent="0">
              <a:buNone/>
            </a:pPr>
            <a:r>
              <a:rPr lang="en-US" dirty="0"/>
              <a:t>	* The “business problem” to be solved by this project and who may be interested</a:t>
            </a:r>
          </a:p>
          <a:p>
            <a:pPr marL="0" indent="0">
              <a:buNone/>
            </a:pPr>
            <a:r>
              <a:rPr lang="en-US" dirty="0"/>
              <a:t>2. Data Section:</a:t>
            </a:r>
          </a:p>
          <a:p>
            <a:r>
              <a:rPr lang="en-US" dirty="0"/>
              <a:t>⁃Describe Data requirements and Sources needed to solve the problem</a:t>
            </a:r>
          </a:p>
          <a:p>
            <a:pPr marL="0" indent="0">
              <a:buNone/>
            </a:pPr>
            <a:r>
              <a:rPr lang="en-US" dirty="0"/>
              <a:t>3. Methodology section:</a:t>
            </a:r>
          </a:p>
          <a:p>
            <a:pPr marL="0" indent="0">
              <a:buNone/>
            </a:pPr>
            <a:r>
              <a:rPr lang="en-US" dirty="0"/>
              <a:t>	*Data Visualization</a:t>
            </a:r>
          </a:p>
          <a:p>
            <a:pPr marL="0" indent="0">
              <a:buNone/>
            </a:pPr>
            <a:r>
              <a:rPr lang="en-US" dirty="0"/>
              <a:t>	*Linear Regression Model</a:t>
            </a:r>
          </a:p>
          <a:p>
            <a:pPr marL="0" indent="0">
              <a:buNone/>
            </a:pPr>
            <a:r>
              <a:rPr lang="en-US" dirty="0"/>
              <a:t>	*Principal Component Regression </a:t>
            </a:r>
          </a:p>
          <a:p>
            <a:pPr marL="0" indent="0">
              <a:buNone/>
            </a:pPr>
            <a:r>
              <a:rPr lang="en-US" dirty="0"/>
              <a:t>4. Results section:</a:t>
            </a:r>
          </a:p>
          <a:p>
            <a:pPr marL="0" indent="0">
              <a:buNone/>
            </a:pPr>
            <a:r>
              <a:rPr lang="en-US" dirty="0"/>
              <a:t>	*Discussion of the results and finding of answer</a:t>
            </a:r>
          </a:p>
          <a:p>
            <a:pPr marL="0" indent="0">
              <a:buNone/>
            </a:pPr>
            <a:r>
              <a:rPr lang="en-US" dirty="0"/>
              <a:t>5. Discussion section:</a:t>
            </a:r>
          </a:p>
          <a:p>
            <a:pPr marL="0" indent="0">
              <a:buNone/>
            </a:pPr>
            <a:r>
              <a:rPr lang="en-US" dirty="0"/>
              <a:t>	*Discussion of observations noted and any recommendations</a:t>
            </a:r>
          </a:p>
          <a:p>
            <a:pPr marL="0" indent="0">
              <a:buNone/>
            </a:pPr>
            <a:r>
              <a:rPr lang="en-US" dirty="0"/>
              <a:t>6. Conclusion section:</a:t>
            </a:r>
          </a:p>
          <a:p>
            <a:pPr marL="0" indent="0">
              <a:buNone/>
            </a:pPr>
            <a:r>
              <a:rPr lang="en-US" dirty="0"/>
              <a:t>	*Answer chosen and conclusions.</a:t>
            </a:r>
          </a:p>
        </p:txBody>
      </p:sp>
    </p:spTree>
    <p:extLst>
      <p:ext uri="{BB962C8B-B14F-4D97-AF65-F5344CB8AC3E}">
        <p14:creationId xmlns:p14="http://schemas.microsoft.com/office/powerpoint/2010/main" val="651380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A7A7-A4EF-4E9A-9A79-A16917B7CFC8}"/>
              </a:ext>
            </a:extLst>
          </p:cNvPr>
          <p:cNvSpPr>
            <a:spLocks noGrp="1"/>
          </p:cNvSpPr>
          <p:nvPr>
            <p:ph type="title"/>
          </p:nvPr>
        </p:nvSpPr>
        <p:spPr>
          <a:xfrm>
            <a:off x="646111" y="452718"/>
            <a:ext cx="9404723" cy="874180"/>
          </a:xfrm>
        </p:spPr>
        <p:txBody>
          <a:bodyPr/>
          <a:lstStyle/>
          <a:p>
            <a:pPr algn="ctr"/>
            <a:r>
              <a:rPr lang="en-US" b="1" dirty="0"/>
              <a:t>Introduction</a:t>
            </a:r>
          </a:p>
        </p:txBody>
      </p:sp>
      <p:sp>
        <p:nvSpPr>
          <p:cNvPr id="4" name="Rectangle 3">
            <a:extLst>
              <a:ext uri="{FF2B5EF4-FFF2-40B4-BE49-F238E27FC236}">
                <a16:creationId xmlns:a16="http://schemas.microsoft.com/office/drawing/2014/main" id="{B81FC2BC-17CC-487D-9E5A-2FE29E9252F9}"/>
              </a:ext>
            </a:extLst>
          </p:cNvPr>
          <p:cNvSpPr/>
          <p:nvPr/>
        </p:nvSpPr>
        <p:spPr>
          <a:xfrm>
            <a:off x="951344" y="1216062"/>
            <a:ext cx="8044873" cy="4585871"/>
          </a:xfrm>
          <a:prstGeom prst="rect">
            <a:avLst/>
          </a:prstGeom>
        </p:spPr>
        <p:txBody>
          <a:bodyPr wrap="square">
            <a:spAutoFit/>
          </a:bodyPr>
          <a:lstStyle/>
          <a:p>
            <a:r>
              <a:rPr lang="en-US" sz="2800" dirty="0">
                <a:solidFill>
                  <a:srgbClr val="E0E7D1"/>
                </a:solidFill>
                <a:latin typeface="CIDFont+F1"/>
              </a:rPr>
              <a:t>New York city review for </a:t>
            </a:r>
            <a:r>
              <a:rPr lang="en-US" sz="2800" dirty="0" err="1">
                <a:solidFill>
                  <a:srgbClr val="E0E7D1"/>
                </a:solidFill>
                <a:latin typeface="CIDFont+F1"/>
              </a:rPr>
              <a:t>Raziela</a:t>
            </a:r>
            <a:r>
              <a:rPr lang="en-US" sz="2800" dirty="0">
                <a:solidFill>
                  <a:srgbClr val="E0E7D1"/>
                </a:solidFill>
                <a:latin typeface="CIDFont+F1"/>
              </a:rPr>
              <a:t> Company.</a:t>
            </a:r>
          </a:p>
          <a:p>
            <a:r>
              <a:rPr lang="en-US" sz="2800" dirty="0">
                <a:solidFill>
                  <a:srgbClr val="ADC3CA"/>
                </a:solidFill>
                <a:latin typeface="CIDFont+F2"/>
              </a:rPr>
              <a:t>• </a:t>
            </a:r>
            <a:r>
              <a:rPr lang="en-US" sz="2800" dirty="0">
                <a:solidFill>
                  <a:srgbClr val="E0E7D1"/>
                </a:solidFill>
                <a:latin typeface="CIDFont+F1"/>
              </a:rPr>
              <a:t>Optimum location for new</a:t>
            </a:r>
          </a:p>
          <a:p>
            <a:r>
              <a:rPr lang="en-US" sz="2800" dirty="0">
                <a:solidFill>
                  <a:srgbClr val="E0E7D1"/>
                </a:solidFill>
                <a:latin typeface="CIDFont+F1"/>
              </a:rPr>
              <a:t>Restaurant business</a:t>
            </a:r>
          </a:p>
          <a:p>
            <a:r>
              <a:rPr lang="en-US" sz="3200" dirty="0">
                <a:solidFill>
                  <a:srgbClr val="ADC3CA"/>
                </a:solidFill>
                <a:latin typeface="CIDFont+F2"/>
              </a:rPr>
              <a:t>• </a:t>
            </a:r>
            <a:r>
              <a:rPr lang="en-US" sz="3200" dirty="0">
                <a:solidFill>
                  <a:srgbClr val="E0E7D1"/>
                </a:solidFill>
                <a:latin typeface="CIDFont+F3"/>
              </a:rPr>
              <a:t>Business Problem :</a:t>
            </a:r>
          </a:p>
          <a:p>
            <a:r>
              <a:rPr lang="en-US" sz="2400" dirty="0">
                <a:solidFill>
                  <a:srgbClr val="ADC3CA"/>
                </a:solidFill>
                <a:latin typeface="CIDFont+F1"/>
              </a:rPr>
              <a:t>- </a:t>
            </a:r>
            <a:r>
              <a:rPr lang="en-US" sz="2400" dirty="0">
                <a:solidFill>
                  <a:srgbClr val="E0E7D1"/>
                </a:solidFill>
                <a:latin typeface="CIDFont+F1"/>
              </a:rPr>
              <a:t>Choice of first neighborhood to</a:t>
            </a:r>
          </a:p>
          <a:p>
            <a:r>
              <a:rPr lang="en-US" sz="2400" dirty="0">
                <a:solidFill>
                  <a:srgbClr val="E0E7D1"/>
                </a:solidFill>
                <a:latin typeface="CIDFont+F1"/>
              </a:rPr>
              <a:t>start real estate business.</a:t>
            </a:r>
          </a:p>
          <a:p>
            <a:r>
              <a:rPr lang="en-US" sz="2400" dirty="0">
                <a:solidFill>
                  <a:srgbClr val="ADC3CA"/>
                </a:solidFill>
                <a:latin typeface="CIDFont+F1"/>
              </a:rPr>
              <a:t>- </a:t>
            </a:r>
            <a:r>
              <a:rPr lang="en-US" sz="2400" dirty="0">
                <a:solidFill>
                  <a:srgbClr val="E0E7D1"/>
                </a:solidFill>
                <a:latin typeface="CIDFont+F1"/>
              </a:rPr>
              <a:t>Easy to replicate.</a:t>
            </a:r>
          </a:p>
          <a:p>
            <a:r>
              <a:rPr lang="en-US" sz="2400" dirty="0">
                <a:solidFill>
                  <a:srgbClr val="ADC3CA"/>
                </a:solidFill>
                <a:latin typeface="CIDFont+F1"/>
              </a:rPr>
              <a:t>- </a:t>
            </a:r>
            <a:r>
              <a:rPr lang="en-US" sz="2400" dirty="0">
                <a:solidFill>
                  <a:srgbClr val="E0E7D1"/>
                </a:solidFill>
                <a:latin typeface="CIDFont+F1"/>
              </a:rPr>
              <a:t>Low competition</a:t>
            </a:r>
          </a:p>
          <a:p>
            <a:r>
              <a:rPr lang="en-US" sz="2400" dirty="0">
                <a:solidFill>
                  <a:srgbClr val="ADC3CA"/>
                </a:solidFill>
                <a:latin typeface="CIDFont+F1"/>
              </a:rPr>
              <a:t>- </a:t>
            </a:r>
            <a:r>
              <a:rPr lang="en-US" sz="2400" dirty="0">
                <a:solidFill>
                  <a:srgbClr val="E0E7D1"/>
                </a:solidFill>
                <a:latin typeface="CIDFont+F1"/>
              </a:rPr>
              <a:t>High demand</a:t>
            </a:r>
          </a:p>
          <a:p>
            <a:r>
              <a:rPr lang="en-US" sz="3200" dirty="0">
                <a:solidFill>
                  <a:srgbClr val="ADC3CA"/>
                </a:solidFill>
                <a:latin typeface="CIDFont+F2"/>
              </a:rPr>
              <a:t>• </a:t>
            </a:r>
            <a:r>
              <a:rPr lang="en-US" sz="3200" dirty="0">
                <a:solidFill>
                  <a:srgbClr val="E0E7D1"/>
                </a:solidFill>
                <a:latin typeface="CIDFont+F3"/>
              </a:rPr>
              <a:t>Success Criteria :</a:t>
            </a:r>
          </a:p>
          <a:p>
            <a:r>
              <a:rPr lang="en-US" sz="2400" dirty="0">
                <a:solidFill>
                  <a:srgbClr val="ADC3CA"/>
                </a:solidFill>
                <a:latin typeface="CIDFont+F1"/>
              </a:rPr>
              <a:t>- </a:t>
            </a:r>
            <a:r>
              <a:rPr lang="en-US" sz="2400" dirty="0">
                <a:solidFill>
                  <a:srgbClr val="E0E7D1"/>
                </a:solidFill>
                <a:latin typeface="CIDFont+F1"/>
              </a:rPr>
              <a:t>Best neighborhood which meets above criteria.</a:t>
            </a:r>
            <a:endParaRPr lang="en-US" sz="2400" dirty="0"/>
          </a:p>
        </p:txBody>
      </p:sp>
    </p:spTree>
    <p:extLst>
      <p:ext uri="{BB962C8B-B14F-4D97-AF65-F5344CB8AC3E}">
        <p14:creationId xmlns:p14="http://schemas.microsoft.com/office/powerpoint/2010/main" val="4160821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C128B-52A6-4C6B-903F-2774827DC511}"/>
              </a:ext>
            </a:extLst>
          </p:cNvPr>
          <p:cNvSpPr>
            <a:spLocks noGrp="1"/>
          </p:cNvSpPr>
          <p:nvPr>
            <p:ph type="title"/>
          </p:nvPr>
        </p:nvSpPr>
        <p:spPr/>
        <p:txBody>
          <a:bodyPr/>
          <a:lstStyle/>
          <a:p>
            <a:r>
              <a:rPr lang="en-US" b="1" dirty="0"/>
              <a:t>New York City - Facts</a:t>
            </a:r>
          </a:p>
        </p:txBody>
      </p:sp>
      <p:sp>
        <p:nvSpPr>
          <p:cNvPr id="3" name="Content Placeholder 2">
            <a:extLst>
              <a:ext uri="{FF2B5EF4-FFF2-40B4-BE49-F238E27FC236}">
                <a16:creationId xmlns:a16="http://schemas.microsoft.com/office/drawing/2014/main" id="{6405D68E-7CC2-40DD-BC93-C813CF525ED4}"/>
              </a:ext>
            </a:extLst>
          </p:cNvPr>
          <p:cNvSpPr>
            <a:spLocks noGrp="1"/>
          </p:cNvSpPr>
          <p:nvPr>
            <p:ph idx="1"/>
          </p:nvPr>
        </p:nvSpPr>
        <p:spPr>
          <a:xfrm>
            <a:off x="1103312" y="1450110"/>
            <a:ext cx="8946541" cy="4798290"/>
          </a:xfrm>
        </p:spPr>
        <p:txBody>
          <a:bodyPr>
            <a:normAutofit fontScale="92500"/>
          </a:bodyPr>
          <a:lstStyle/>
          <a:p>
            <a:pPr marL="0" indent="0">
              <a:buNone/>
            </a:pPr>
            <a:r>
              <a:rPr lang="en-US" sz="2400" b="1" dirty="0"/>
              <a:t>Most populous city in the United States</a:t>
            </a:r>
          </a:p>
          <a:p>
            <a:r>
              <a:rPr lang="en-US" sz="2400" dirty="0"/>
              <a:t>It is diverse and is the financial capital of USA</a:t>
            </a:r>
          </a:p>
          <a:p>
            <a:r>
              <a:rPr lang="en-US" sz="2400" dirty="0"/>
              <a:t> It is multicultural</a:t>
            </a:r>
          </a:p>
          <a:p>
            <a:r>
              <a:rPr lang="en-US" sz="2400" dirty="0"/>
              <a:t> Provides lot of business opportunities</a:t>
            </a:r>
          </a:p>
          <a:p>
            <a:r>
              <a:rPr lang="en-US" sz="2400" dirty="0"/>
              <a:t> Business friendly environment</a:t>
            </a:r>
          </a:p>
          <a:p>
            <a:r>
              <a:rPr lang="en-US" sz="2400" dirty="0"/>
              <a:t> Attracted many different players into the market</a:t>
            </a:r>
          </a:p>
          <a:p>
            <a:pPr marL="0" indent="0">
              <a:buNone/>
            </a:pPr>
            <a:r>
              <a:rPr lang="en-US" sz="2400" dirty="0"/>
              <a:t> </a:t>
            </a:r>
            <a:r>
              <a:rPr lang="en-US" sz="2400" b="1" dirty="0"/>
              <a:t>Global hub of business and commerce.</a:t>
            </a:r>
          </a:p>
          <a:p>
            <a:r>
              <a:rPr lang="en-US" sz="2400" dirty="0"/>
              <a:t> The city is a major </a:t>
            </a:r>
            <a:r>
              <a:rPr lang="en-US" sz="2400" dirty="0" err="1"/>
              <a:t>centre</a:t>
            </a:r>
            <a:r>
              <a:rPr lang="en-US" sz="2400" dirty="0"/>
              <a:t> for banking and finance, retailing, world trade, transportation, tourism, real estate, new media, traditional media, advertising, legal services, accountancy, insurance, theatre, fashion, and the arts in the United States.</a:t>
            </a:r>
          </a:p>
        </p:txBody>
      </p:sp>
    </p:spTree>
    <p:extLst>
      <p:ext uri="{BB962C8B-B14F-4D97-AF65-F5344CB8AC3E}">
        <p14:creationId xmlns:p14="http://schemas.microsoft.com/office/powerpoint/2010/main" val="165014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E2C90-66B3-48AF-B20B-1243DF1311F4}"/>
              </a:ext>
            </a:extLst>
          </p:cNvPr>
          <p:cNvSpPr>
            <a:spLocks noGrp="1"/>
          </p:cNvSpPr>
          <p:nvPr>
            <p:ph type="title"/>
          </p:nvPr>
        </p:nvSpPr>
        <p:spPr/>
        <p:txBody>
          <a:bodyPr/>
          <a:lstStyle/>
          <a:p>
            <a:r>
              <a:rPr lang="en-US" dirty="0"/>
              <a:t>The intended interest group for this report are:</a:t>
            </a:r>
          </a:p>
        </p:txBody>
      </p:sp>
      <p:sp>
        <p:nvSpPr>
          <p:cNvPr id="3" name="Content Placeholder 2">
            <a:extLst>
              <a:ext uri="{FF2B5EF4-FFF2-40B4-BE49-F238E27FC236}">
                <a16:creationId xmlns:a16="http://schemas.microsoft.com/office/drawing/2014/main" id="{63112602-3926-4994-89C2-A541CC685070}"/>
              </a:ext>
            </a:extLst>
          </p:cNvPr>
          <p:cNvSpPr>
            <a:spLocks noGrp="1"/>
          </p:cNvSpPr>
          <p:nvPr>
            <p:ph idx="1"/>
          </p:nvPr>
        </p:nvSpPr>
        <p:spPr/>
        <p:txBody>
          <a:bodyPr/>
          <a:lstStyle/>
          <a:p>
            <a:pPr lvl="0"/>
            <a:r>
              <a:rPr lang="en-US" dirty="0"/>
              <a:t>Potential buyers who can roughly estimate the value of a house based on the surrounding venues and the average price.</a:t>
            </a:r>
          </a:p>
          <a:p>
            <a:pPr lvl="0"/>
            <a:r>
              <a:rPr lang="en-US" dirty="0"/>
              <a:t>Real estate makers and planners who can decide what kind of venues to put around their products to maximize selling price.</a:t>
            </a:r>
          </a:p>
          <a:p>
            <a:pPr lvl="0"/>
            <a:r>
              <a:rPr lang="en-US" dirty="0"/>
              <a:t>Houses sellers who can optimize their advertisements.</a:t>
            </a:r>
          </a:p>
          <a:p>
            <a:pPr lvl="0"/>
            <a:r>
              <a:rPr lang="en-US" dirty="0"/>
              <a:t>And of course, to this course’s instructors and learners who will grade this project. Or to anyone who catch this shared on the social media showing that I can use Python data science tools.</a:t>
            </a:r>
          </a:p>
          <a:p>
            <a:endParaRPr lang="en-US" dirty="0"/>
          </a:p>
        </p:txBody>
      </p:sp>
    </p:spTree>
    <p:extLst>
      <p:ext uri="{BB962C8B-B14F-4D97-AF65-F5344CB8AC3E}">
        <p14:creationId xmlns:p14="http://schemas.microsoft.com/office/powerpoint/2010/main" val="1145198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2D04-B6CD-4875-A002-466D88C8D49E}"/>
              </a:ext>
            </a:extLst>
          </p:cNvPr>
          <p:cNvSpPr>
            <a:spLocks noGrp="1"/>
          </p:cNvSpPr>
          <p:nvPr>
            <p:ph type="title"/>
          </p:nvPr>
        </p:nvSpPr>
        <p:spPr>
          <a:xfrm>
            <a:off x="646111" y="452718"/>
            <a:ext cx="9404723" cy="711064"/>
          </a:xfrm>
        </p:spPr>
        <p:txBody>
          <a:bodyPr/>
          <a:lstStyle/>
          <a:p>
            <a:r>
              <a:rPr lang="en-US" b="1" dirty="0"/>
              <a:t>Data Description</a:t>
            </a:r>
            <a:endParaRPr lang="en-US" dirty="0"/>
          </a:p>
        </p:txBody>
      </p:sp>
      <p:sp>
        <p:nvSpPr>
          <p:cNvPr id="4" name="Rectangle 3">
            <a:extLst>
              <a:ext uri="{FF2B5EF4-FFF2-40B4-BE49-F238E27FC236}">
                <a16:creationId xmlns:a16="http://schemas.microsoft.com/office/drawing/2014/main" id="{8FC01B9F-469E-40BD-A3B3-68BF47CD313F}"/>
              </a:ext>
            </a:extLst>
          </p:cNvPr>
          <p:cNvSpPr/>
          <p:nvPr/>
        </p:nvSpPr>
        <p:spPr>
          <a:xfrm>
            <a:off x="314036" y="1490236"/>
            <a:ext cx="11563928" cy="4516878"/>
          </a:xfrm>
          <a:prstGeom prst="rect">
            <a:avLst/>
          </a:prstGeom>
        </p:spPr>
        <p:txBody>
          <a:bodyPr wrap="square">
            <a:spAutoFit/>
          </a:bodyPr>
          <a:lstStyle/>
          <a:p>
            <a:pPr marL="228600" marR="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New York city neighborhoods were chosen as the observation target due to the following reasons: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600"/>
              </a:spcBef>
              <a:spcAft>
                <a:spcPts val="0"/>
              </a:spcAft>
              <a:buFont typeface="Arial" panose="020B0604020202020204" pitchFamily="34" charset="0"/>
              <a:buChar char="-"/>
            </a:pPr>
            <a:r>
              <a:rPr lang="en-US" dirty="0">
                <a:latin typeface="Arial" panose="020B0604020202020204" pitchFamily="34" charset="0"/>
                <a:ea typeface="Calibri" panose="020F0502020204030204" pitchFamily="34" charset="0"/>
                <a:cs typeface="Times New Roman" panose="02020603050405020304" pitchFamily="18" charset="0"/>
              </a:rPr>
              <a:t>The availability of real estate prices. Though very limited.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600"/>
              </a:spcBef>
              <a:spcAft>
                <a:spcPts val="0"/>
              </a:spcAft>
              <a:buFont typeface="Arial" panose="020B0604020202020204" pitchFamily="34" charset="0"/>
              <a:buChar char="-"/>
            </a:pPr>
            <a:r>
              <a:rPr lang="en-US" dirty="0">
                <a:latin typeface="Arial" panose="020B0604020202020204" pitchFamily="34" charset="0"/>
                <a:ea typeface="Calibri" panose="020F0502020204030204" pitchFamily="34" charset="0"/>
                <a:cs typeface="Times New Roman" panose="02020603050405020304" pitchFamily="18" charset="0"/>
              </a:rPr>
              <a:t>The diversity of prices between neighborhoods. For example, a 2-bedrooms condo in Central Park West, Upper West Side can cost $4.91 million on average; while in Inwood, Upper Manhattan, just 30 minutes away, it's only $498 thousands.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600"/>
              </a:spcBef>
              <a:spcAft>
                <a:spcPts val="800"/>
              </a:spcAft>
              <a:buFont typeface="Arial" panose="020B0604020202020204" pitchFamily="34" charset="0"/>
              <a:buChar char="-"/>
            </a:pPr>
            <a:r>
              <a:rPr lang="en-US" dirty="0">
                <a:latin typeface="Arial" panose="020B0604020202020204" pitchFamily="34" charset="0"/>
                <a:ea typeface="Calibri" panose="020F0502020204030204" pitchFamily="34" charset="0"/>
                <a:cs typeface="Times New Roman" panose="02020603050405020304" pitchFamily="18" charset="0"/>
              </a:rPr>
              <a:t>The availability of geo data which can be used to visualize the dataset onto a map.</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60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The type of real estate to be considered is 2-bedroom condo, which is common for most normal nuclear families.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60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The dataset will be composed from the following two main sources: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600"/>
              </a:spcBef>
              <a:spcAft>
                <a:spcPts val="0"/>
              </a:spcAft>
              <a:buFont typeface="Arial" panose="020B0604020202020204" pitchFamily="34" charset="0"/>
              <a:buChar char="-"/>
            </a:pPr>
            <a:r>
              <a:rPr lang="en-US" dirty="0" err="1">
                <a:latin typeface="Arial" panose="020B0604020202020204" pitchFamily="34" charset="0"/>
                <a:ea typeface="Calibri" panose="020F0502020204030204" pitchFamily="34" charset="0"/>
                <a:cs typeface="Times New Roman" panose="02020603050405020304" pitchFamily="18" charset="0"/>
              </a:rPr>
              <a:t>CityRealty</a:t>
            </a:r>
            <a:r>
              <a:rPr lang="en-US" dirty="0">
                <a:latin typeface="Arial" panose="020B0604020202020204" pitchFamily="34" charset="0"/>
                <a:ea typeface="Calibri" panose="020F0502020204030204" pitchFamily="34" charset="0"/>
                <a:cs typeface="Times New Roman" panose="02020603050405020304" pitchFamily="18" charset="0"/>
              </a:rPr>
              <a:t> which provides the neighborhoods average prices. </a:t>
            </a: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https://www.cityrealty.com/nyc/market-insight/features/trending-in-ny/october-2018-average-nyc-condo-prices-neighborhood/23921</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600"/>
              </a:spcBef>
              <a:spcAft>
                <a:spcPts val="800"/>
              </a:spcAft>
              <a:buFont typeface="Arial" panose="020B0604020202020204" pitchFamily="34" charset="0"/>
              <a:buChar char="-"/>
            </a:pPr>
            <a:r>
              <a:rPr lang="en-US" dirty="0" err="1">
                <a:latin typeface="Arial" panose="020B0604020202020204" pitchFamily="34" charset="0"/>
                <a:ea typeface="Calibri" panose="020F0502020204030204" pitchFamily="34" charset="0"/>
                <a:cs typeface="Times New Roman" panose="02020603050405020304" pitchFamily="18" charset="0"/>
              </a:rPr>
              <a:t>FourSquare</a:t>
            </a:r>
            <a:r>
              <a:rPr lang="en-US" dirty="0">
                <a:latin typeface="Arial" panose="020B0604020202020204" pitchFamily="34" charset="0"/>
                <a:ea typeface="Calibri" panose="020F0502020204030204" pitchFamily="34" charset="0"/>
                <a:cs typeface="Times New Roman" panose="02020603050405020304" pitchFamily="18" charset="0"/>
              </a:rPr>
              <a:t> API which provides the surrounding venues of a given coordinates.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791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9110-708D-463E-83C3-69371D81BB14}"/>
              </a:ext>
            </a:extLst>
          </p:cNvPr>
          <p:cNvSpPr>
            <a:spLocks noGrp="1"/>
          </p:cNvSpPr>
          <p:nvPr>
            <p:ph type="title"/>
          </p:nvPr>
        </p:nvSpPr>
        <p:spPr/>
        <p:txBody>
          <a:bodyPr/>
          <a:lstStyle/>
          <a:p>
            <a:r>
              <a:rPr lang="en-US" b="1" dirty="0"/>
              <a:t>Data Description 2</a:t>
            </a:r>
            <a:endParaRPr lang="en-US" dirty="0"/>
          </a:p>
        </p:txBody>
      </p:sp>
      <p:pic>
        <p:nvPicPr>
          <p:cNvPr id="4" name="Content Placeholder 3">
            <a:extLst>
              <a:ext uri="{FF2B5EF4-FFF2-40B4-BE49-F238E27FC236}">
                <a16:creationId xmlns:a16="http://schemas.microsoft.com/office/drawing/2014/main" id="{728D6C84-D10B-4C55-9776-16F9CE68B0D7}"/>
              </a:ext>
            </a:extLst>
          </p:cNvPr>
          <p:cNvPicPr>
            <a:picLocks noGrp="1" noChangeAspect="1"/>
          </p:cNvPicPr>
          <p:nvPr>
            <p:ph idx="1"/>
          </p:nvPr>
        </p:nvPicPr>
        <p:blipFill rotWithShape="1">
          <a:blip r:embed="rId2"/>
          <a:srcRect l="22164" t="25485" r="55478" b="55334"/>
          <a:stretch/>
        </p:blipFill>
        <p:spPr>
          <a:xfrm>
            <a:off x="387928" y="2621771"/>
            <a:ext cx="5043054" cy="2382982"/>
          </a:xfrm>
          <a:prstGeom prst="rect">
            <a:avLst/>
          </a:prstGeom>
        </p:spPr>
      </p:pic>
      <p:pic>
        <p:nvPicPr>
          <p:cNvPr id="5" name="Picture 4">
            <a:extLst>
              <a:ext uri="{FF2B5EF4-FFF2-40B4-BE49-F238E27FC236}">
                <a16:creationId xmlns:a16="http://schemas.microsoft.com/office/drawing/2014/main" id="{48CC3B50-55C7-4F6A-B21C-873AFC112CAD}"/>
              </a:ext>
            </a:extLst>
          </p:cNvPr>
          <p:cNvPicPr>
            <a:picLocks noChangeAspect="1"/>
          </p:cNvPicPr>
          <p:nvPr/>
        </p:nvPicPr>
        <p:blipFill rotWithShape="1">
          <a:blip r:embed="rId3"/>
          <a:srcRect l="20379" t="69495" r="49545" b="11347"/>
          <a:stretch/>
        </p:blipFill>
        <p:spPr>
          <a:xfrm>
            <a:off x="5926827" y="2952924"/>
            <a:ext cx="5877245" cy="2105891"/>
          </a:xfrm>
          <a:prstGeom prst="rect">
            <a:avLst/>
          </a:prstGeom>
        </p:spPr>
      </p:pic>
    </p:spTree>
    <p:extLst>
      <p:ext uri="{BB962C8B-B14F-4D97-AF65-F5344CB8AC3E}">
        <p14:creationId xmlns:p14="http://schemas.microsoft.com/office/powerpoint/2010/main" val="157128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22339-A81A-4380-8411-1426957D6505}"/>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CFA2CFD7-817A-4761-8EE9-2D5F72142178}"/>
              </a:ext>
            </a:extLst>
          </p:cNvPr>
          <p:cNvSpPr>
            <a:spLocks noGrp="1"/>
          </p:cNvSpPr>
          <p:nvPr>
            <p:ph idx="1"/>
          </p:nvPr>
        </p:nvSpPr>
        <p:spPr/>
        <p:txBody>
          <a:bodyPr/>
          <a:lstStyle/>
          <a:p>
            <a:r>
              <a:rPr lang="en-US" dirty="0"/>
              <a:t>The assumption is that real estate price is dependent on the surrounding venue. Thus, regression techniques will be used to analyze the dataset. The regressors will be the occurrences of venue types. And the dependent variable will be standardized average prices.</a:t>
            </a:r>
          </a:p>
          <a:p>
            <a:r>
              <a:rPr lang="en-US" dirty="0"/>
              <a:t>At the end, a regression model will be obtained. Along with a coefficients list which describes how each venue type may be related to the increase or decrease of a neighborhood’s real estate average price around the mean.</a:t>
            </a:r>
          </a:p>
          <a:p>
            <a:endParaRPr lang="en-US" dirty="0"/>
          </a:p>
        </p:txBody>
      </p:sp>
    </p:spTree>
    <p:extLst>
      <p:ext uri="{BB962C8B-B14F-4D97-AF65-F5344CB8AC3E}">
        <p14:creationId xmlns:p14="http://schemas.microsoft.com/office/powerpoint/2010/main" val="757183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405F-B7F6-4B15-8327-EDA7043E7A11}"/>
              </a:ext>
            </a:extLst>
          </p:cNvPr>
          <p:cNvSpPr>
            <a:spLocks noGrp="1"/>
          </p:cNvSpPr>
          <p:nvPr>
            <p:ph type="title"/>
          </p:nvPr>
        </p:nvSpPr>
        <p:spPr/>
        <p:txBody>
          <a:bodyPr/>
          <a:lstStyle/>
          <a:p>
            <a:r>
              <a:rPr lang="en-US" dirty="0"/>
              <a:t>First insight using visualization</a:t>
            </a:r>
          </a:p>
        </p:txBody>
      </p:sp>
      <p:sp>
        <p:nvSpPr>
          <p:cNvPr id="3" name="Content Placeholder 2">
            <a:extLst>
              <a:ext uri="{FF2B5EF4-FFF2-40B4-BE49-F238E27FC236}">
                <a16:creationId xmlns:a16="http://schemas.microsoft.com/office/drawing/2014/main" id="{A0C1DA66-0D2C-449A-952D-5BD186D76F81}"/>
              </a:ext>
            </a:extLst>
          </p:cNvPr>
          <p:cNvSpPr>
            <a:spLocks noGrp="1"/>
          </p:cNvSpPr>
          <p:nvPr>
            <p:ph idx="1"/>
          </p:nvPr>
        </p:nvSpPr>
        <p:spPr>
          <a:xfrm>
            <a:off x="1074707" y="1331259"/>
            <a:ext cx="8946541" cy="1097905"/>
          </a:xfrm>
        </p:spPr>
        <p:txBody>
          <a:bodyPr/>
          <a:lstStyle/>
          <a:p>
            <a:r>
              <a:rPr lang="en-US" dirty="0"/>
              <a:t>In order to have a first insight of New York city real estate average price between neighborhoods, there is no better way than visualization</a:t>
            </a:r>
          </a:p>
        </p:txBody>
      </p:sp>
      <p:pic>
        <p:nvPicPr>
          <p:cNvPr id="4" name="Picture 3">
            <a:extLst>
              <a:ext uri="{FF2B5EF4-FFF2-40B4-BE49-F238E27FC236}">
                <a16:creationId xmlns:a16="http://schemas.microsoft.com/office/drawing/2014/main" id="{3DFF1BD2-1082-4D7A-9166-827E10842FB2}"/>
              </a:ext>
            </a:extLst>
          </p:cNvPr>
          <p:cNvPicPr/>
          <p:nvPr/>
        </p:nvPicPr>
        <p:blipFill rotWithShape="1">
          <a:blip r:embed="rId2">
            <a:extLst>
              <a:ext uri="{28A0092B-C50C-407E-A947-70E740481C1C}">
                <a14:useLocalDpi xmlns:a14="http://schemas.microsoft.com/office/drawing/2010/main" val="0"/>
              </a:ext>
            </a:extLst>
          </a:blip>
          <a:srcRect l="22906" t="22488" r="17094" b="13694"/>
          <a:stretch/>
        </p:blipFill>
        <p:spPr bwMode="auto">
          <a:xfrm>
            <a:off x="3932816" y="2098045"/>
            <a:ext cx="6321425" cy="3782060"/>
          </a:xfrm>
          <a:prstGeom prst="rect">
            <a:avLst/>
          </a:prstGeom>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2B0A2037-E21E-445B-BBBE-387BE8F36D53}"/>
              </a:ext>
            </a:extLst>
          </p:cNvPr>
          <p:cNvSpPr/>
          <p:nvPr/>
        </p:nvSpPr>
        <p:spPr>
          <a:xfrm>
            <a:off x="884815" y="6124903"/>
            <a:ext cx="9238239" cy="369332"/>
          </a:xfrm>
          <a:prstGeom prst="rect">
            <a:avLst/>
          </a:prstGeom>
        </p:spPr>
        <p:txBody>
          <a:bodyPr wrap="square">
            <a:spAutoFit/>
          </a:bodyPr>
          <a:lstStyle/>
          <a:p>
            <a:pPr algn="ctr">
              <a:spcAft>
                <a:spcPts val="1000"/>
              </a:spcAft>
            </a:pPr>
            <a:r>
              <a:rPr lang="en-US" i="1" dirty="0">
                <a:solidFill>
                  <a:srgbClr val="FF0000"/>
                </a:solidFill>
                <a:latin typeface="Arial" panose="020B0604020202020204" pitchFamily="34" charset="0"/>
                <a:ea typeface="Calibri" panose="020F0502020204030204" pitchFamily="34" charset="0"/>
                <a:cs typeface="Times New Roman" panose="02020603050405020304" pitchFamily="18" charset="0"/>
              </a:rPr>
              <a:t>Figure 1 - New York city real estate price spread between neighborhoods</a:t>
            </a:r>
            <a:endParaRPr lang="en-US" sz="1050"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9391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Slice</Template>
  <TotalTime>55</TotalTime>
  <Words>1232</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Century Gothic</vt:lpstr>
      <vt:lpstr>CIDFont+F1</vt:lpstr>
      <vt:lpstr>CIDFont+F2</vt:lpstr>
      <vt:lpstr>CIDFont+F3</vt:lpstr>
      <vt:lpstr>Times New Roman</vt:lpstr>
      <vt:lpstr>Wingdings 3</vt:lpstr>
      <vt:lpstr>Ion</vt:lpstr>
      <vt:lpstr>Raziela Company Ltd</vt:lpstr>
      <vt:lpstr>Report Content</vt:lpstr>
      <vt:lpstr>Introduction</vt:lpstr>
      <vt:lpstr>New York City - Facts</vt:lpstr>
      <vt:lpstr>The intended interest group for this report are:</vt:lpstr>
      <vt:lpstr>Data Description</vt:lpstr>
      <vt:lpstr>Data Description 2</vt:lpstr>
      <vt:lpstr>Methodology</vt:lpstr>
      <vt:lpstr>First insight using visualization</vt:lpstr>
      <vt:lpstr>Linear Regression</vt:lpstr>
      <vt:lpstr>Principal Component Regression (PCR)</vt:lpstr>
      <vt:lpstr>Results</vt:lpstr>
      <vt:lpstr>Discussion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Raziela Technologies Ltd</dc:title>
  <dc:creator>Oladeji Stephen</dc:creator>
  <cp:lastModifiedBy>Oladeji Stephen</cp:lastModifiedBy>
  <cp:revision>9</cp:revision>
  <dcterms:created xsi:type="dcterms:W3CDTF">2020-05-26T20:55:49Z</dcterms:created>
  <dcterms:modified xsi:type="dcterms:W3CDTF">2020-05-26T21:51:26Z</dcterms:modified>
</cp:coreProperties>
</file>