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esnet/resnet/fullvideo.aspx?id=3774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FreeFlow</a:t>
            </a:r>
            <a:r>
              <a:rPr lang="en-US" sz="4800" dirty="0"/>
              <a:t>: High Performance Container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Harry, Tianlong</a:t>
            </a:r>
            <a:r>
              <a:rPr lang="en-US"/>
              <a:t>, Shadi, Jitu</a:t>
            </a:r>
            <a:endParaRPr lang="en-US" dirty="0"/>
          </a:p>
          <a:p>
            <a:r>
              <a:rPr lang="en-US" dirty="0"/>
              <a:t>07/18/2016</a:t>
            </a:r>
          </a:p>
        </p:txBody>
      </p:sp>
    </p:spTree>
    <p:extLst>
      <p:ext uri="{BB962C8B-B14F-4D97-AF65-F5344CB8AC3E}">
        <p14:creationId xmlns:p14="http://schemas.microsoft.com/office/powerpoint/2010/main" val="315500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build an ultimate solution for container networking</a:t>
            </a:r>
          </a:p>
          <a:p>
            <a:pPr lvl="1"/>
            <a:r>
              <a:rPr lang="en-US" dirty="0"/>
              <a:t>good isolation</a:t>
            </a:r>
          </a:p>
          <a:p>
            <a:pPr lvl="1"/>
            <a:r>
              <a:rPr lang="en-US" dirty="0"/>
              <a:t>good portability</a:t>
            </a:r>
          </a:p>
          <a:p>
            <a:pPr lvl="1"/>
            <a:r>
              <a:rPr lang="en-US" dirty="0"/>
              <a:t>good performance</a:t>
            </a:r>
          </a:p>
          <a:p>
            <a:pPr lvl="1"/>
            <a:r>
              <a:rPr lang="en-US" dirty="0"/>
              <a:t>good backward compatibility</a:t>
            </a:r>
          </a:p>
          <a:p>
            <a:r>
              <a:rPr lang="en-US" dirty="0"/>
              <a:t>key observations to achieve out goals</a:t>
            </a:r>
          </a:p>
          <a:p>
            <a:pPr lvl="1"/>
            <a:r>
              <a:rPr lang="en-US" dirty="0"/>
              <a:t>no strict isolation is needed for containers from the same user</a:t>
            </a:r>
          </a:p>
          <a:p>
            <a:pPr lvl="2"/>
            <a:r>
              <a:rPr lang="en-US" dirty="0"/>
              <a:t>shared memory, RDMA is feasible</a:t>
            </a:r>
          </a:p>
          <a:p>
            <a:pPr lvl="1"/>
            <a:r>
              <a:rPr lang="en-US" dirty="0"/>
              <a:t>using shared memory intra-host, RDMA/DPDK inter-host for performance</a:t>
            </a:r>
          </a:p>
          <a:p>
            <a:pPr lvl="1"/>
            <a:r>
              <a:rPr lang="en-US" dirty="0"/>
              <a:t>building an overlay network for portability</a:t>
            </a:r>
          </a:p>
        </p:txBody>
      </p:sp>
    </p:spTree>
    <p:extLst>
      <p:ext uri="{BB962C8B-B14F-4D97-AF65-F5344CB8AC3E}">
        <p14:creationId xmlns:p14="http://schemas.microsoft.com/office/powerpoint/2010/main" val="386822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decide which communication paradigm to use </a:t>
            </a:r>
          </a:p>
          <a:p>
            <a:pPr lvl="1"/>
            <a:r>
              <a:rPr lang="en-US" dirty="0"/>
              <a:t>need container location formation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get the information from cluster orchestrators.</a:t>
            </a:r>
          </a:p>
          <a:p>
            <a:r>
              <a:rPr lang="en-US" dirty="0"/>
              <a:t>how to make the decisions transparent to applications</a:t>
            </a:r>
          </a:p>
          <a:p>
            <a:pPr lvl="1"/>
            <a:r>
              <a:rPr lang="en-US" dirty="0"/>
              <a:t>supporting Socket API (TCP/IP), Verbs API (RDMA), MPI, etc.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modifying network libraries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other open questions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security and middle-box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containers running on VMs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scalability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container live migrations </a:t>
            </a:r>
          </a:p>
        </p:txBody>
      </p:sp>
    </p:spTree>
    <p:extLst>
      <p:ext uri="{BB962C8B-B14F-4D97-AF65-F5344CB8AC3E}">
        <p14:creationId xmlns:p14="http://schemas.microsoft.com/office/powerpoint/2010/main" val="428909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of </a:t>
            </a:r>
            <a:r>
              <a:rPr lang="en-US" dirty="0" err="1"/>
              <a:t>FreeFlow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2" y="1893888"/>
            <a:ext cx="11317394" cy="41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of </a:t>
            </a:r>
            <a:r>
              <a:rPr lang="en-US" dirty="0" err="1"/>
              <a:t>FreeFlow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105025"/>
            <a:ext cx="70770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3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of </a:t>
            </a:r>
            <a:r>
              <a:rPr lang="en-US" dirty="0" err="1"/>
              <a:t>FreeFlow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785937"/>
            <a:ext cx="6981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1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FreeFlow</a:t>
            </a:r>
            <a:endParaRPr lang="en-US" dirty="0"/>
          </a:p>
          <a:p>
            <a:pPr lvl="1"/>
            <a:r>
              <a:rPr lang="en-US" dirty="0"/>
              <a:t>modifying RDMA library (</a:t>
            </a:r>
            <a:r>
              <a:rPr lang="en-US" dirty="0" err="1"/>
              <a:t>libibverbs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building a new overlay software router using RDMA</a:t>
            </a:r>
          </a:p>
          <a:p>
            <a:pPr lvl="1"/>
            <a:r>
              <a:rPr lang="en-US" dirty="0"/>
              <a:t>modifying </a:t>
            </a:r>
            <a:r>
              <a:rPr lang="en-US" dirty="0" err="1"/>
              <a:t>Mesos</a:t>
            </a:r>
            <a:r>
              <a:rPr lang="en-US" dirty="0"/>
              <a:t> for network orchestrator </a:t>
            </a:r>
          </a:p>
          <a:p>
            <a:pPr lvl="1"/>
            <a:endParaRPr lang="en-US" dirty="0"/>
          </a:p>
          <a:p>
            <a:r>
              <a:rPr lang="en-US" dirty="0"/>
              <a:t>running network performance sensitive applications on top of </a:t>
            </a:r>
            <a:r>
              <a:rPr lang="en-US" dirty="0" err="1"/>
              <a:t>FreeFlow</a:t>
            </a:r>
            <a:endParaRPr lang="en-US" dirty="0"/>
          </a:p>
          <a:p>
            <a:pPr lvl="1"/>
            <a:r>
              <a:rPr lang="en-US" dirty="0"/>
              <a:t>Azure’s workload</a:t>
            </a:r>
          </a:p>
          <a:p>
            <a:pPr lvl="1"/>
            <a:r>
              <a:rPr lang="en-US" dirty="0"/>
              <a:t>open source workload</a:t>
            </a:r>
          </a:p>
          <a:p>
            <a:pPr lvl="1"/>
            <a:r>
              <a:rPr lang="en-US" dirty="0"/>
              <a:t>new research workload</a:t>
            </a:r>
          </a:p>
        </p:txBody>
      </p:sp>
    </p:spTree>
    <p:extLst>
      <p:ext uri="{BB962C8B-B14F-4D97-AF65-F5344CB8AC3E}">
        <p14:creationId xmlns:p14="http://schemas.microsoft.com/office/powerpoint/2010/main" val="246743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meanings to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container services (ACS)</a:t>
            </a:r>
          </a:p>
          <a:p>
            <a:pPr lvl="1"/>
            <a:r>
              <a:rPr lang="en-US" dirty="0"/>
              <a:t>better network performance</a:t>
            </a:r>
          </a:p>
          <a:p>
            <a:pPr lvl="1"/>
            <a:r>
              <a:rPr lang="en-US" dirty="0"/>
              <a:t>lower price to the users</a:t>
            </a:r>
          </a:p>
          <a:p>
            <a:r>
              <a:rPr lang="en-US" dirty="0"/>
              <a:t>Azure services which are using containers</a:t>
            </a:r>
          </a:p>
          <a:p>
            <a:pPr lvl="1"/>
            <a:r>
              <a:rPr lang="en-US" dirty="0"/>
              <a:t>automation service</a:t>
            </a:r>
          </a:p>
          <a:p>
            <a:pPr lvl="1"/>
            <a:r>
              <a:rPr lang="en-US" dirty="0"/>
              <a:t>machine learning service</a:t>
            </a:r>
          </a:p>
          <a:p>
            <a:r>
              <a:rPr lang="en-US" dirty="0"/>
              <a:t>Azure’s internal dev-ops practice</a:t>
            </a:r>
          </a:p>
          <a:p>
            <a:pPr lvl="1"/>
            <a:r>
              <a:rPr lang="en-US" dirty="0"/>
              <a:t>example: the development of SONIC is pure containerized</a:t>
            </a:r>
          </a:p>
          <a:p>
            <a:pPr lvl="1"/>
            <a:r>
              <a:rPr lang="en-US" dirty="0"/>
              <a:t>using containers to test network updates</a:t>
            </a:r>
          </a:p>
          <a:p>
            <a:pPr lvl="1"/>
            <a:r>
              <a:rPr lang="en-US" dirty="0"/>
              <a:t>future: the whole autopilot moves to containers</a:t>
            </a:r>
          </a:p>
        </p:txBody>
      </p:sp>
    </p:spTree>
    <p:extLst>
      <p:ext uri="{BB962C8B-B14F-4D97-AF65-F5344CB8AC3E}">
        <p14:creationId xmlns:p14="http://schemas.microsoft.com/office/powerpoint/2010/main" val="380316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062" cy="4351338"/>
          </a:xfrm>
        </p:spPr>
        <p:txBody>
          <a:bodyPr/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wrap a process into a complete filesystem and namespace cell</a:t>
            </a:r>
          </a:p>
          <a:p>
            <a:pPr lvl="1"/>
            <a:r>
              <a:rPr lang="en-US" dirty="0"/>
              <a:t>can run directly on bare-metal.</a:t>
            </a:r>
          </a:p>
          <a:p>
            <a:r>
              <a:rPr lang="en-US" dirty="0"/>
              <a:t>Docker</a:t>
            </a:r>
          </a:p>
          <a:p>
            <a:pPr lvl="1"/>
            <a:r>
              <a:rPr lang="en-US" dirty="0"/>
              <a:t>packaging containers into images in a standard way </a:t>
            </a:r>
          </a:p>
          <a:p>
            <a:pPr lvl="1"/>
            <a:r>
              <a:rPr lang="en-US" dirty="0"/>
              <a:t>running and managing containers from images 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54" y="1825625"/>
            <a:ext cx="5715000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84" y="5181600"/>
            <a:ext cx="187901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3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is taking 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53" y="1802614"/>
            <a:ext cx="5994400" cy="2426851"/>
          </a:xfrm>
          <a:prstGeom prst="rect">
            <a:avLst/>
          </a:prstGeom>
        </p:spPr>
      </p:pic>
      <p:pic>
        <p:nvPicPr>
          <p:cNvPr id="7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8" y="2052147"/>
            <a:ext cx="5486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970" y="4398273"/>
            <a:ext cx="4188802" cy="71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617" y="5587998"/>
            <a:ext cx="2181693" cy="585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090" y="5727625"/>
            <a:ext cx="1218834" cy="3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 are so attractive?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358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isolation</a:t>
            </a:r>
          </a:p>
          <a:p>
            <a:pPr lvl="1"/>
            <a:r>
              <a:rPr lang="en-US" dirty="0"/>
              <a:t>no naming or versioning conflicts with others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directly running anywhere</a:t>
            </a:r>
          </a:p>
          <a:p>
            <a:r>
              <a:rPr lang="en-US" dirty="0"/>
              <a:t>lightweight (</a:t>
            </a:r>
            <a:r>
              <a:rPr lang="en-US" dirty="0" err="1"/>
              <a:t>v.s</a:t>
            </a:r>
            <a:r>
              <a:rPr lang="en-US" dirty="0"/>
              <a:t>. VMs)</a:t>
            </a:r>
          </a:p>
          <a:p>
            <a:pPr lvl="1"/>
            <a:r>
              <a:rPr lang="en-US" dirty="0"/>
              <a:t>faster start/stop</a:t>
            </a:r>
          </a:p>
          <a:p>
            <a:pPr lvl="1"/>
            <a:r>
              <a:rPr lang="en-US" dirty="0"/>
              <a:t>resource efficiency</a:t>
            </a:r>
          </a:p>
          <a:p>
            <a:pPr lvl="2"/>
            <a:r>
              <a:rPr lang="en-US" dirty="0"/>
              <a:t>less RAM</a:t>
            </a:r>
          </a:p>
          <a:p>
            <a:pPr lvl="2"/>
            <a:r>
              <a:rPr lang="en-US" dirty="0"/>
              <a:t>less disk</a:t>
            </a:r>
          </a:p>
          <a:p>
            <a:pPr lvl="2"/>
            <a:r>
              <a:rPr lang="en-US" dirty="0"/>
              <a:t>less 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85" y="2055199"/>
            <a:ext cx="1214115" cy="279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85" y="1191862"/>
            <a:ext cx="1819274" cy="1487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85" y="2214875"/>
            <a:ext cx="1819274" cy="1487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1690688"/>
            <a:ext cx="508632" cy="386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2429242"/>
            <a:ext cx="508632" cy="386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3134624"/>
            <a:ext cx="508632" cy="386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1391987"/>
            <a:ext cx="699908" cy="8202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2307434"/>
            <a:ext cx="699908" cy="8202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3223685"/>
            <a:ext cx="699908" cy="82023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6562695" y="1336431"/>
            <a:ext cx="2228" cy="32433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30345" y="1347738"/>
            <a:ext cx="36860" cy="32320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189221" y="1391987"/>
            <a:ext cx="42166" cy="318782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5902" y="3969847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03264" y="4016737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web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98465" y="4014488"/>
            <a:ext cx="16334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in-mem cache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19747" y="4019668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68431" y="4594335"/>
            <a:ext cx="3915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Containerization makes it pragmatic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all-stack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gray-box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32019" y="3936861"/>
            <a:ext cx="7562923" cy="213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Faster development and release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reliable services to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Less cost on hardware and IT operations</a:t>
            </a:r>
          </a:p>
        </p:txBody>
      </p:sp>
    </p:spTree>
    <p:extLst>
      <p:ext uri="{BB962C8B-B14F-4D97-AF65-F5344CB8AC3E}">
        <p14:creationId xmlns:p14="http://schemas.microsoft.com/office/powerpoint/2010/main" val="6357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containers except from networks?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85" y="2109907"/>
            <a:ext cx="1214115" cy="279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85" y="1246570"/>
            <a:ext cx="1819274" cy="1487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85" y="2362142"/>
            <a:ext cx="1819274" cy="1487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1745396"/>
            <a:ext cx="508632" cy="386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2483950"/>
            <a:ext cx="508632" cy="386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3189332"/>
            <a:ext cx="508632" cy="386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1446695"/>
            <a:ext cx="699908" cy="820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2362142"/>
            <a:ext cx="699908" cy="820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3278393"/>
            <a:ext cx="699908" cy="82023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641600" y="2610338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81447" y="2372204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10.0.1.1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82683" y="3503842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10.0.1.2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01957" y="2064883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10.0.2.1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01957" y="2795703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10.0.2.2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01957" y="3561500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10.0.2.3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16555" y="2081456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10.0.3.1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17672" y="2997707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10.0.3.2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31069" y="4009978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10.0.3.3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57" y="4741563"/>
            <a:ext cx="1838917" cy="1376222"/>
          </a:xfrm>
          <a:prstGeom prst="rect">
            <a:avLst/>
          </a:prstGeom>
        </p:spPr>
      </p:pic>
      <p:sp>
        <p:nvSpPr>
          <p:cNvPr id="68" name="Down Arrow 67"/>
          <p:cNvSpPr/>
          <p:nvPr/>
        </p:nvSpPr>
        <p:spPr>
          <a:xfrm rot="3286551">
            <a:off x="5150029" y="4156840"/>
            <a:ext cx="305904" cy="76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50" y="4867724"/>
            <a:ext cx="568159" cy="878031"/>
          </a:xfrm>
          <a:prstGeom prst="rect">
            <a:avLst/>
          </a:prstGeom>
        </p:spPr>
      </p:pic>
      <p:sp>
        <p:nvSpPr>
          <p:cNvPr id="70" name="Down Arrow 69"/>
          <p:cNvSpPr/>
          <p:nvPr/>
        </p:nvSpPr>
        <p:spPr>
          <a:xfrm rot="18935735">
            <a:off x="6741285" y="4191846"/>
            <a:ext cx="305904" cy="76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13822" y="3368794"/>
            <a:ext cx="3542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isolation/independence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containers can co-exist on a single host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portability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containers can run on any host without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bandwidth and low latency inter-containers</a:t>
            </a:r>
          </a:p>
        </p:txBody>
      </p:sp>
    </p:spTree>
    <p:extLst>
      <p:ext uri="{BB962C8B-B14F-4D97-AF65-F5344CB8AC3E}">
        <p14:creationId xmlns:p14="http://schemas.microsoft.com/office/powerpoint/2010/main" val="46670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container networking solutions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946" y="1589460"/>
            <a:ext cx="4415044" cy="296854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657245" cy="292414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88044" y="4897256"/>
            <a:ext cx="414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network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performance as raw processes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21808" y="4897256"/>
            <a:ext cx="414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network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8018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current container networking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45" y="1642907"/>
            <a:ext cx="3014550" cy="2440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95" y="1682100"/>
            <a:ext cx="2986097" cy="237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103" y="4348674"/>
            <a:ext cx="6349978" cy="24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9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implications of the poor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overall application performance</a:t>
            </a:r>
          </a:p>
          <a:p>
            <a:pPr lvl="1"/>
            <a:r>
              <a:rPr lang="en-US" dirty="0" err="1"/>
              <a:t>bigdata</a:t>
            </a:r>
            <a:r>
              <a:rPr lang="en-US" dirty="0"/>
              <a:t> analytics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machine learnings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high cost to run applications</a:t>
            </a:r>
          </a:p>
          <a:p>
            <a:pPr lvl="1"/>
            <a:r>
              <a:rPr lang="en-US" dirty="0"/>
              <a:t>reserving a lot of CPUs for merely traffic processing</a:t>
            </a:r>
          </a:p>
        </p:txBody>
      </p:sp>
    </p:spTree>
    <p:extLst>
      <p:ext uri="{BB962C8B-B14F-4D97-AF65-F5344CB8AC3E}">
        <p14:creationId xmlns:p14="http://schemas.microsoft.com/office/powerpoint/2010/main" val="147317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existing approaches solve containers’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single-root </a:t>
            </a:r>
            <a:r>
              <a:rPr lang="en-US" dirty="0" err="1"/>
              <a:t>io</a:t>
            </a:r>
            <a:r>
              <a:rPr lang="en-US" dirty="0"/>
              <a:t> virtualization (SR-IOV)</a:t>
            </a:r>
          </a:p>
          <a:p>
            <a:pPr lvl="1"/>
            <a:r>
              <a:rPr lang="en-US" dirty="0"/>
              <a:t>not scalable</a:t>
            </a:r>
          </a:p>
          <a:p>
            <a:pPr lvl="2"/>
            <a:r>
              <a:rPr lang="en-US" dirty="0"/>
              <a:t>it can at most support tens of virtual NICs</a:t>
            </a:r>
          </a:p>
          <a:p>
            <a:pPr lvl="2"/>
            <a:r>
              <a:rPr lang="en-US" dirty="0"/>
              <a:t>there can be hundreds of containers on a bare metal</a:t>
            </a:r>
          </a:p>
          <a:p>
            <a:r>
              <a:rPr lang="en-US" dirty="0"/>
              <a:t>hardware offload &amp; kernel bypassing (e.g. RDMA, DPDK, etc.)</a:t>
            </a:r>
          </a:p>
          <a:p>
            <a:pPr lvl="1"/>
            <a:r>
              <a:rPr lang="en-US" dirty="0"/>
              <a:t>back to host mode: losing isolation and portability </a:t>
            </a:r>
          </a:p>
        </p:txBody>
      </p:sp>
    </p:spTree>
    <p:extLst>
      <p:ext uri="{BB962C8B-B14F-4D97-AF65-F5344CB8AC3E}">
        <p14:creationId xmlns:p14="http://schemas.microsoft.com/office/powerpoint/2010/main" val="397816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533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FreeFlow: High Performance Container Networking</vt:lpstr>
      <vt:lpstr>what are containers?</vt:lpstr>
      <vt:lpstr>container is taking off</vt:lpstr>
      <vt:lpstr>why containers are so attractive?</vt:lpstr>
      <vt:lpstr>what do containers except from networks?</vt:lpstr>
      <vt:lpstr>the current container networking solutions</vt:lpstr>
      <vt:lpstr>performance of current container networking</vt:lpstr>
      <vt:lpstr>the implications of the poor performance</vt:lpstr>
      <vt:lpstr>can existing approaches solve containers’ problem?</vt:lpstr>
      <vt:lpstr>what do we want to do?</vt:lpstr>
      <vt:lpstr>what are the challenges</vt:lpstr>
      <vt:lpstr>the design of FreeFlow</vt:lpstr>
      <vt:lpstr>the design of FreeFlow (cont…)</vt:lpstr>
      <vt:lpstr>the design of FreeFlow (cont…)</vt:lpstr>
      <vt:lpstr>agenda for next</vt:lpstr>
      <vt:lpstr>meanings to Microsoft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FreeFlow: High Performance Container Networking</dc:title>
  <dc:creator>Hongqiang Liu</dc:creator>
  <cp:lastModifiedBy>Hongqiang Liu</cp:lastModifiedBy>
  <cp:revision>238</cp:revision>
  <dcterms:created xsi:type="dcterms:W3CDTF">2016-07-18T16:11:33Z</dcterms:created>
  <dcterms:modified xsi:type="dcterms:W3CDTF">2016-07-18T21:04:51Z</dcterms:modified>
</cp:coreProperties>
</file>